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114" d="100"/>
          <a:sy n="114" d="100"/>
        </p:scale>
        <p:origin x="300"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CF4F8-8A20-4223-97FF-A08FA9DF9C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71857AEB-C14E-48E3-89D6-E1C28732F3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FD2AC019-9D3C-4759-B74B-8AFD821F48A3}"/>
              </a:ext>
            </a:extLst>
          </p:cNvPr>
          <p:cNvSpPr>
            <a:spLocks noGrp="1"/>
          </p:cNvSpPr>
          <p:nvPr>
            <p:ph type="dt" sz="half" idx="10"/>
          </p:nvPr>
        </p:nvSpPr>
        <p:spPr/>
        <p:txBody>
          <a:bodyPr/>
          <a:lstStyle/>
          <a:p>
            <a:fld id="{57CA405B-7FF8-4B97-8006-96387F0F94A5}" type="datetimeFigureOut">
              <a:rPr lang="en-CA" smtClean="0"/>
              <a:t>2023-04-13</a:t>
            </a:fld>
            <a:endParaRPr lang="en-CA"/>
          </a:p>
        </p:txBody>
      </p:sp>
      <p:sp>
        <p:nvSpPr>
          <p:cNvPr id="5" name="Footer Placeholder 4">
            <a:extLst>
              <a:ext uri="{FF2B5EF4-FFF2-40B4-BE49-F238E27FC236}">
                <a16:creationId xmlns:a16="http://schemas.microsoft.com/office/drawing/2014/main" id="{08A062D7-9070-44A5-91B8-4E8BC479E49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8F9B511-07DB-43B9-89DB-639B56928EAB}"/>
              </a:ext>
            </a:extLst>
          </p:cNvPr>
          <p:cNvSpPr>
            <a:spLocks noGrp="1"/>
          </p:cNvSpPr>
          <p:nvPr>
            <p:ph type="sldNum" sz="quarter" idx="12"/>
          </p:nvPr>
        </p:nvSpPr>
        <p:spPr/>
        <p:txBody>
          <a:bodyPr/>
          <a:lstStyle/>
          <a:p>
            <a:fld id="{BCAFD426-2350-4E3C-90DE-2328BE2673E2}" type="slidenum">
              <a:rPr lang="en-CA" smtClean="0"/>
              <a:t>‹#›</a:t>
            </a:fld>
            <a:endParaRPr lang="en-CA"/>
          </a:p>
        </p:txBody>
      </p:sp>
    </p:spTree>
    <p:extLst>
      <p:ext uri="{BB962C8B-B14F-4D97-AF65-F5344CB8AC3E}">
        <p14:creationId xmlns:p14="http://schemas.microsoft.com/office/powerpoint/2010/main" val="3210348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6B3BB-ABFF-45A9-8B8A-6EB83C886F75}"/>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CF83DDBB-7CE9-452B-A33A-E5155790CF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3337F4E-A33B-4C13-9C39-0EEC3ED59E10}"/>
              </a:ext>
            </a:extLst>
          </p:cNvPr>
          <p:cNvSpPr>
            <a:spLocks noGrp="1"/>
          </p:cNvSpPr>
          <p:nvPr>
            <p:ph type="dt" sz="half" idx="10"/>
          </p:nvPr>
        </p:nvSpPr>
        <p:spPr/>
        <p:txBody>
          <a:bodyPr/>
          <a:lstStyle/>
          <a:p>
            <a:fld id="{57CA405B-7FF8-4B97-8006-96387F0F94A5}" type="datetimeFigureOut">
              <a:rPr lang="en-CA" smtClean="0"/>
              <a:t>2023-04-13</a:t>
            </a:fld>
            <a:endParaRPr lang="en-CA"/>
          </a:p>
        </p:txBody>
      </p:sp>
      <p:sp>
        <p:nvSpPr>
          <p:cNvPr id="5" name="Footer Placeholder 4">
            <a:extLst>
              <a:ext uri="{FF2B5EF4-FFF2-40B4-BE49-F238E27FC236}">
                <a16:creationId xmlns:a16="http://schemas.microsoft.com/office/drawing/2014/main" id="{665CB99A-696F-4EEF-A1B1-BE5F9D98D54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5803F07-F0D3-4250-AD85-075F6E03D2C7}"/>
              </a:ext>
            </a:extLst>
          </p:cNvPr>
          <p:cNvSpPr>
            <a:spLocks noGrp="1"/>
          </p:cNvSpPr>
          <p:nvPr>
            <p:ph type="sldNum" sz="quarter" idx="12"/>
          </p:nvPr>
        </p:nvSpPr>
        <p:spPr/>
        <p:txBody>
          <a:bodyPr/>
          <a:lstStyle/>
          <a:p>
            <a:fld id="{BCAFD426-2350-4E3C-90DE-2328BE2673E2}" type="slidenum">
              <a:rPr lang="en-CA" smtClean="0"/>
              <a:t>‹#›</a:t>
            </a:fld>
            <a:endParaRPr lang="en-CA"/>
          </a:p>
        </p:txBody>
      </p:sp>
    </p:spTree>
    <p:extLst>
      <p:ext uri="{BB962C8B-B14F-4D97-AF65-F5344CB8AC3E}">
        <p14:creationId xmlns:p14="http://schemas.microsoft.com/office/powerpoint/2010/main" val="1632656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7C61E2-6CA1-4AC8-8E0C-FC34D1F4390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EC464C48-A194-498E-BEC7-A1D891BF13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FB5B43E-39B7-4FAD-A471-9BE8E696EB9A}"/>
              </a:ext>
            </a:extLst>
          </p:cNvPr>
          <p:cNvSpPr>
            <a:spLocks noGrp="1"/>
          </p:cNvSpPr>
          <p:nvPr>
            <p:ph type="dt" sz="half" idx="10"/>
          </p:nvPr>
        </p:nvSpPr>
        <p:spPr/>
        <p:txBody>
          <a:bodyPr/>
          <a:lstStyle/>
          <a:p>
            <a:fld id="{57CA405B-7FF8-4B97-8006-96387F0F94A5}" type="datetimeFigureOut">
              <a:rPr lang="en-CA" smtClean="0"/>
              <a:t>2023-04-13</a:t>
            </a:fld>
            <a:endParaRPr lang="en-CA"/>
          </a:p>
        </p:txBody>
      </p:sp>
      <p:sp>
        <p:nvSpPr>
          <p:cNvPr id="5" name="Footer Placeholder 4">
            <a:extLst>
              <a:ext uri="{FF2B5EF4-FFF2-40B4-BE49-F238E27FC236}">
                <a16:creationId xmlns:a16="http://schemas.microsoft.com/office/drawing/2014/main" id="{DF96C60C-4128-44D1-AD29-AADDA7F3B0C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999C38A-48E0-4415-9BE4-B1CCE8EF81E6}"/>
              </a:ext>
            </a:extLst>
          </p:cNvPr>
          <p:cNvSpPr>
            <a:spLocks noGrp="1"/>
          </p:cNvSpPr>
          <p:nvPr>
            <p:ph type="sldNum" sz="quarter" idx="12"/>
          </p:nvPr>
        </p:nvSpPr>
        <p:spPr/>
        <p:txBody>
          <a:bodyPr/>
          <a:lstStyle/>
          <a:p>
            <a:fld id="{BCAFD426-2350-4E3C-90DE-2328BE2673E2}" type="slidenum">
              <a:rPr lang="en-CA" smtClean="0"/>
              <a:t>‹#›</a:t>
            </a:fld>
            <a:endParaRPr lang="en-CA"/>
          </a:p>
        </p:txBody>
      </p:sp>
    </p:spTree>
    <p:extLst>
      <p:ext uri="{BB962C8B-B14F-4D97-AF65-F5344CB8AC3E}">
        <p14:creationId xmlns:p14="http://schemas.microsoft.com/office/powerpoint/2010/main" val="2519202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5D760-E43E-4CE0-9C69-592985F7FBE9}"/>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FBFE52B6-73B7-4539-AF10-6CE3B5FEE80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440CF49-BB61-432A-9D0C-3F4375E3B99D}"/>
              </a:ext>
            </a:extLst>
          </p:cNvPr>
          <p:cNvSpPr>
            <a:spLocks noGrp="1"/>
          </p:cNvSpPr>
          <p:nvPr>
            <p:ph type="dt" sz="half" idx="10"/>
          </p:nvPr>
        </p:nvSpPr>
        <p:spPr/>
        <p:txBody>
          <a:bodyPr/>
          <a:lstStyle/>
          <a:p>
            <a:fld id="{57CA405B-7FF8-4B97-8006-96387F0F94A5}" type="datetimeFigureOut">
              <a:rPr lang="en-CA" smtClean="0"/>
              <a:t>2023-04-13</a:t>
            </a:fld>
            <a:endParaRPr lang="en-CA"/>
          </a:p>
        </p:txBody>
      </p:sp>
      <p:sp>
        <p:nvSpPr>
          <p:cNvPr id="5" name="Footer Placeholder 4">
            <a:extLst>
              <a:ext uri="{FF2B5EF4-FFF2-40B4-BE49-F238E27FC236}">
                <a16:creationId xmlns:a16="http://schemas.microsoft.com/office/drawing/2014/main" id="{EB9FA081-9635-4224-AC19-0910B656492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41ACBD5-A536-42E8-8F64-9EF03F11EDC6}"/>
              </a:ext>
            </a:extLst>
          </p:cNvPr>
          <p:cNvSpPr>
            <a:spLocks noGrp="1"/>
          </p:cNvSpPr>
          <p:nvPr>
            <p:ph type="sldNum" sz="quarter" idx="12"/>
          </p:nvPr>
        </p:nvSpPr>
        <p:spPr/>
        <p:txBody>
          <a:bodyPr/>
          <a:lstStyle/>
          <a:p>
            <a:fld id="{BCAFD426-2350-4E3C-90DE-2328BE2673E2}" type="slidenum">
              <a:rPr lang="en-CA" smtClean="0"/>
              <a:t>‹#›</a:t>
            </a:fld>
            <a:endParaRPr lang="en-CA"/>
          </a:p>
        </p:txBody>
      </p:sp>
    </p:spTree>
    <p:extLst>
      <p:ext uri="{BB962C8B-B14F-4D97-AF65-F5344CB8AC3E}">
        <p14:creationId xmlns:p14="http://schemas.microsoft.com/office/powerpoint/2010/main" val="2331830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6F1E8-6206-4602-93D3-E3C47C311F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9BD09DF1-0164-409F-BB7F-F4B43B125C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B32718-5561-454F-8190-978279754311}"/>
              </a:ext>
            </a:extLst>
          </p:cNvPr>
          <p:cNvSpPr>
            <a:spLocks noGrp="1"/>
          </p:cNvSpPr>
          <p:nvPr>
            <p:ph type="dt" sz="half" idx="10"/>
          </p:nvPr>
        </p:nvSpPr>
        <p:spPr/>
        <p:txBody>
          <a:bodyPr/>
          <a:lstStyle/>
          <a:p>
            <a:fld id="{57CA405B-7FF8-4B97-8006-96387F0F94A5}" type="datetimeFigureOut">
              <a:rPr lang="en-CA" smtClean="0"/>
              <a:t>2023-04-13</a:t>
            </a:fld>
            <a:endParaRPr lang="en-CA"/>
          </a:p>
        </p:txBody>
      </p:sp>
      <p:sp>
        <p:nvSpPr>
          <p:cNvPr id="5" name="Footer Placeholder 4">
            <a:extLst>
              <a:ext uri="{FF2B5EF4-FFF2-40B4-BE49-F238E27FC236}">
                <a16:creationId xmlns:a16="http://schemas.microsoft.com/office/drawing/2014/main" id="{B13F5012-F26A-47E2-8867-06D5F6D26EB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D49ED78-4959-4E9C-A12F-ABA0E1A898A8}"/>
              </a:ext>
            </a:extLst>
          </p:cNvPr>
          <p:cNvSpPr>
            <a:spLocks noGrp="1"/>
          </p:cNvSpPr>
          <p:nvPr>
            <p:ph type="sldNum" sz="quarter" idx="12"/>
          </p:nvPr>
        </p:nvSpPr>
        <p:spPr/>
        <p:txBody>
          <a:bodyPr/>
          <a:lstStyle/>
          <a:p>
            <a:fld id="{BCAFD426-2350-4E3C-90DE-2328BE2673E2}" type="slidenum">
              <a:rPr lang="en-CA" smtClean="0"/>
              <a:t>‹#›</a:t>
            </a:fld>
            <a:endParaRPr lang="en-CA"/>
          </a:p>
        </p:txBody>
      </p:sp>
    </p:spTree>
    <p:extLst>
      <p:ext uri="{BB962C8B-B14F-4D97-AF65-F5344CB8AC3E}">
        <p14:creationId xmlns:p14="http://schemas.microsoft.com/office/powerpoint/2010/main" val="3213470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C8109-B4FB-4789-A8CD-A783FC2D520E}"/>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FBC27837-2556-4F58-98AF-1C4D3F6E4F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0BB8D720-1335-4AB2-AFB0-55C35F5C06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2EA28AF5-6D98-4024-B7CB-36B64D1799DF}"/>
              </a:ext>
            </a:extLst>
          </p:cNvPr>
          <p:cNvSpPr>
            <a:spLocks noGrp="1"/>
          </p:cNvSpPr>
          <p:nvPr>
            <p:ph type="dt" sz="half" idx="10"/>
          </p:nvPr>
        </p:nvSpPr>
        <p:spPr/>
        <p:txBody>
          <a:bodyPr/>
          <a:lstStyle/>
          <a:p>
            <a:fld id="{57CA405B-7FF8-4B97-8006-96387F0F94A5}" type="datetimeFigureOut">
              <a:rPr lang="en-CA" smtClean="0"/>
              <a:t>2023-04-13</a:t>
            </a:fld>
            <a:endParaRPr lang="en-CA"/>
          </a:p>
        </p:txBody>
      </p:sp>
      <p:sp>
        <p:nvSpPr>
          <p:cNvPr id="6" name="Footer Placeholder 5">
            <a:extLst>
              <a:ext uri="{FF2B5EF4-FFF2-40B4-BE49-F238E27FC236}">
                <a16:creationId xmlns:a16="http://schemas.microsoft.com/office/drawing/2014/main" id="{9678E041-8199-458C-9770-3CD60A84D764}"/>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E2A54CCF-A75F-41F0-A095-EA0B76E583A8}"/>
              </a:ext>
            </a:extLst>
          </p:cNvPr>
          <p:cNvSpPr>
            <a:spLocks noGrp="1"/>
          </p:cNvSpPr>
          <p:nvPr>
            <p:ph type="sldNum" sz="quarter" idx="12"/>
          </p:nvPr>
        </p:nvSpPr>
        <p:spPr/>
        <p:txBody>
          <a:bodyPr/>
          <a:lstStyle/>
          <a:p>
            <a:fld id="{BCAFD426-2350-4E3C-90DE-2328BE2673E2}" type="slidenum">
              <a:rPr lang="en-CA" smtClean="0"/>
              <a:t>‹#›</a:t>
            </a:fld>
            <a:endParaRPr lang="en-CA"/>
          </a:p>
        </p:txBody>
      </p:sp>
    </p:spTree>
    <p:extLst>
      <p:ext uri="{BB962C8B-B14F-4D97-AF65-F5344CB8AC3E}">
        <p14:creationId xmlns:p14="http://schemas.microsoft.com/office/powerpoint/2010/main" val="733385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120D6-EE68-42CF-ADC3-825C4EF81E39}"/>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8DA6218-CFE3-4D41-B9D2-9A5E0288E8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2B834D-F9C6-4190-88EA-D43F845A7D2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44F23B21-3DE5-4EF8-AE02-0D8B9889D3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835EE9-538C-4EE5-855C-6E4313BDE3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65A73EBA-A087-44CC-85A5-BC0F0619130F}"/>
              </a:ext>
            </a:extLst>
          </p:cNvPr>
          <p:cNvSpPr>
            <a:spLocks noGrp="1"/>
          </p:cNvSpPr>
          <p:nvPr>
            <p:ph type="dt" sz="half" idx="10"/>
          </p:nvPr>
        </p:nvSpPr>
        <p:spPr/>
        <p:txBody>
          <a:bodyPr/>
          <a:lstStyle/>
          <a:p>
            <a:fld id="{57CA405B-7FF8-4B97-8006-96387F0F94A5}" type="datetimeFigureOut">
              <a:rPr lang="en-CA" smtClean="0"/>
              <a:t>2023-04-13</a:t>
            </a:fld>
            <a:endParaRPr lang="en-CA"/>
          </a:p>
        </p:txBody>
      </p:sp>
      <p:sp>
        <p:nvSpPr>
          <p:cNvPr id="8" name="Footer Placeholder 7">
            <a:extLst>
              <a:ext uri="{FF2B5EF4-FFF2-40B4-BE49-F238E27FC236}">
                <a16:creationId xmlns:a16="http://schemas.microsoft.com/office/drawing/2014/main" id="{34A77655-9E4C-4892-9E4F-C46CBE21916D}"/>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267A63B6-BA08-4A34-85DB-B18E807B95E6}"/>
              </a:ext>
            </a:extLst>
          </p:cNvPr>
          <p:cNvSpPr>
            <a:spLocks noGrp="1"/>
          </p:cNvSpPr>
          <p:nvPr>
            <p:ph type="sldNum" sz="quarter" idx="12"/>
          </p:nvPr>
        </p:nvSpPr>
        <p:spPr/>
        <p:txBody>
          <a:bodyPr/>
          <a:lstStyle/>
          <a:p>
            <a:fld id="{BCAFD426-2350-4E3C-90DE-2328BE2673E2}" type="slidenum">
              <a:rPr lang="en-CA" smtClean="0"/>
              <a:t>‹#›</a:t>
            </a:fld>
            <a:endParaRPr lang="en-CA"/>
          </a:p>
        </p:txBody>
      </p:sp>
    </p:spTree>
    <p:extLst>
      <p:ext uri="{BB962C8B-B14F-4D97-AF65-F5344CB8AC3E}">
        <p14:creationId xmlns:p14="http://schemas.microsoft.com/office/powerpoint/2010/main" val="1494673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C3035-9455-407A-835B-B393CBC3D250}"/>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D78D1610-FD64-42AA-A675-7CD9B68207A0}"/>
              </a:ext>
            </a:extLst>
          </p:cNvPr>
          <p:cNvSpPr>
            <a:spLocks noGrp="1"/>
          </p:cNvSpPr>
          <p:nvPr>
            <p:ph type="dt" sz="half" idx="10"/>
          </p:nvPr>
        </p:nvSpPr>
        <p:spPr/>
        <p:txBody>
          <a:bodyPr/>
          <a:lstStyle/>
          <a:p>
            <a:fld id="{57CA405B-7FF8-4B97-8006-96387F0F94A5}" type="datetimeFigureOut">
              <a:rPr lang="en-CA" smtClean="0"/>
              <a:t>2023-04-13</a:t>
            </a:fld>
            <a:endParaRPr lang="en-CA"/>
          </a:p>
        </p:txBody>
      </p:sp>
      <p:sp>
        <p:nvSpPr>
          <p:cNvPr id="4" name="Footer Placeholder 3">
            <a:extLst>
              <a:ext uri="{FF2B5EF4-FFF2-40B4-BE49-F238E27FC236}">
                <a16:creationId xmlns:a16="http://schemas.microsoft.com/office/drawing/2014/main" id="{283113DF-E139-4A48-82DB-CC958BD8B7FD}"/>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014FE791-570D-4304-8610-A176C59963B8}"/>
              </a:ext>
            </a:extLst>
          </p:cNvPr>
          <p:cNvSpPr>
            <a:spLocks noGrp="1"/>
          </p:cNvSpPr>
          <p:nvPr>
            <p:ph type="sldNum" sz="quarter" idx="12"/>
          </p:nvPr>
        </p:nvSpPr>
        <p:spPr/>
        <p:txBody>
          <a:bodyPr/>
          <a:lstStyle/>
          <a:p>
            <a:fld id="{BCAFD426-2350-4E3C-90DE-2328BE2673E2}" type="slidenum">
              <a:rPr lang="en-CA" smtClean="0"/>
              <a:t>‹#›</a:t>
            </a:fld>
            <a:endParaRPr lang="en-CA"/>
          </a:p>
        </p:txBody>
      </p:sp>
    </p:spTree>
    <p:extLst>
      <p:ext uri="{BB962C8B-B14F-4D97-AF65-F5344CB8AC3E}">
        <p14:creationId xmlns:p14="http://schemas.microsoft.com/office/powerpoint/2010/main" val="85667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362502-2242-41C2-8A2D-DCB7DC04CB64}"/>
              </a:ext>
            </a:extLst>
          </p:cNvPr>
          <p:cNvSpPr>
            <a:spLocks noGrp="1"/>
          </p:cNvSpPr>
          <p:nvPr>
            <p:ph type="dt" sz="half" idx="10"/>
          </p:nvPr>
        </p:nvSpPr>
        <p:spPr/>
        <p:txBody>
          <a:bodyPr/>
          <a:lstStyle/>
          <a:p>
            <a:fld id="{57CA405B-7FF8-4B97-8006-96387F0F94A5}" type="datetimeFigureOut">
              <a:rPr lang="en-CA" smtClean="0"/>
              <a:t>2023-04-13</a:t>
            </a:fld>
            <a:endParaRPr lang="en-CA"/>
          </a:p>
        </p:txBody>
      </p:sp>
      <p:sp>
        <p:nvSpPr>
          <p:cNvPr id="3" name="Footer Placeholder 2">
            <a:extLst>
              <a:ext uri="{FF2B5EF4-FFF2-40B4-BE49-F238E27FC236}">
                <a16:creationId xmlns:a16="http://schemas.microsoft.com/office/drawing/2014/main" id="{0E4D8E38-C0B4-4D06-995E-1717DA1F6551}"/>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1248E060-9954-4777-B1BC-F3E8C5FA2938}"/>
              </a:ext>
            </a:extLst>
          </p:cNvPr>
          <p:cNvSpPr>
            <a:spLocks noGrp="1"/>
          </p:cNvSpPr>
          <p:nvPr>
            <p:ph type="sldNum" sz="quarter" idx="12"/>
          </p:nvPr>
        </p:nvSpPr>
        <p:spPr/>
        <p:txBody>
          <a:bodyPr/>
          <a:lstStyle/>
          <a:p>
            <a:fld id="{BCAFD426-2350-4E3C-90DE-2328BE2673E2}" type="slidenum">
              <a:rPr lang="en-CA" smtClean="0"/>
              <a:t>‹#›</a:t>
            </a:fld>
            <a:endParaRPr lang="en-CA"/>
          </a:p>
        </p:txBody>
      </p:sp>
    </p:spTree>
    <p:extLst>
      <p:ext uri="{BB962C8B-B14F-4D97-AF65-F5344CB8AC3E}">
        <p14:creationId xmlns:p14="http://schemas.microsoft.com/office/powerpoint/2010/main" val="1002318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698BF-CB3A-45E0-9AB6-4C07CFEC37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AC6DD7C7-DB9A-4D3D-B048-DF00361B3E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2FBEBFAC-B3D5-4288-B01B-EB60A5FC3B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92761D-8D8D-41A4-BF57-601C8D08D30D}"/>
              </a:ext>
            </a:extLst>
          </p:cNvPr>
          <p:cNvSpPr>
            <a:spLocks noGrp="1"/>
          </p:cNvSpPr>
          <p:nvPr>
            <p:ph type="dt" sz="half" idx="10"/>
          </p:nvPr>
        </p:nvSpPr>
        <p:spPr/>
        <p:txBody>
          <a:bodyPr/>
          <a:lstStyle/>
          <a:p>
            <a:fld id="{57CA405B-7FF8-4B97-8006-96387F0F94A5}" type="datetimeFigureOut">
              <a:rPr lang="en-CA" smtClean="0"/>
              <a:t>2023-04-13</a:t>
            </a:fld>
            <a:endParaRPr lang="en-CA"/>
          </a:p>
        </p:txBody>
      </p:sp>
      <p:sp>
        <p:nvSpPr>
          <p:cNvPr id="6" name="Footer Placeholder 5">
            <a:extLst>
              <a:ext uri="{FF2B5EF4-FFF2-40B4-BE49-F238E27FC236}">
                <a16:creationId xmlns:a16="http://schemas.microsoft.com/office/drawing/2014/main" id="{89340158-8F93-4A89-A66F-A6D0077C1D8D}"/>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2A367582-16AB-467E-B454-22D5135F9DCA}"/>
              </a:ext>
            </a:extLst>
          </p:cNvPr>
          <p:cNvSpPr>
            <a:spLocks noGrp="1"/>
          </p:cNvSpPr>
          <p:nvPr>
            <p:ph type="sldNum" sz="quarter" idx="12"/>
          </p:nvPr>
        </p:nvSpPr>
        <p:spPr/>
        <p:txBody>
          <a:bodyPr/>
          <a:lstStyle/>
          <a:p>
            <a:fld id="{BCAFD426-2350-4E3C-90DE-2328BE2673E2}" type="slidenum">
              <a:rPr lang="en-CA" smtClean="0"/>
              <a:t>‹#›</a:t>
            </a:fld>
            <a:endParaRPr lang="en-CA"/>
          </a:p>
        </p:txBody>
      </p:sp>
    </p:spTree>
    <p:extLst>
      <p:ext uri="{BB962C8B-B14F-4D97-AF65-F5344CB8AC3E}">
        <p14:creationId xmlns:p14="http://schemas.microsoft.com/office/powerpoint/2010/main" val="3582209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ED621-6632-4936-8747-9BE6975B5B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6C4DF8ED-E7F5-4FF1-B820-A1AECB2094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C6D8D8D8-EB90-4B6C-865F-F105411998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67DCCC-8BB7-437C-8415-8AFC2CDA8A0C}"/>
              </a:ext>
            </a:extLst>
          </p:cNvPr>
          <p:cNvSpPr>
            <a:spLocks noGrp="1"/>
          </p:cNvSpPr>
          <p:nvPr>
            <p:ph type="dt" sz="half" idx="10"/>
          </p:nvPr>
        </p:nvSpPr>
        <p:spPr/>
        <p:txBody>
          <a:bodyPr/>
          <a:lstStyle/>
          <a:p>
            <a:fld id="{57CA405B-7FF8-4B97-8006-96387F0F94A5}" type="datetimeFigureOut">
              <a:rPr lang="en-CA" smtClean="0"/>
              <a:t>2023-04-13</a:t>
            </a:fld>
            <a:endParaRPr lang="en-CA"/>
          </a:p>
        </p:txBody>
      </p:sp>
      <p:sp>
        <p:nvSpPr>
          <p:cNvPr id="6" name="Footer Placeholder 5">
            <a:extLst>
              <a:ext uri="{FF2B5EF4-FFF2-40B4-BE49-F238E27FC236}">
                <a16:creationId xmlns:a16="http://schemas.microsoft.com/office/drawing/2014/main" id="{3046D7D6-80FC-4F10-A5B1-9A814E1791ED}"/>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D06118A7-6064-41EF-92FB-A26C58851A04}"/>
              </a:ext>
            </a:extLst>
          </p:cNvPr>
          <p:cNvSpPr>
            <a:spLocks noGrp="1"/>
          </p:cNvSpPr>
          <p:nvPr>
            <p:ph type="sldNum" sz="quarter" idx="12"/>
          </p:nvPr>
        </p:nvSpPr>
        <p:spPr/>
        <p:txBody>
          <a:bodyPr/>
          <a:lstStyle/>
          <a:p>
            <a:fld id="{BCAFD426-2350-4E3C-90DE-2328BE2673E2}" type="slidenum">
              <a:rPr lang="en-CA" smtClean="0"/>
              <a:t>‹#›</a:t>
            </a:fld>
            <a:endParaRPr lang="en-CA"/>
          </a:p>
        </p:txBody>
      </p:sp>
    </p:spTree>
    <p:extLst>
      <p:ext uri="{BB962C8B-B14F-4D97-AF65-F5344CB8AC3E}">
        <p14:creationId xmlns:p14="http://schemas.microsoft.com/office/powerpoint/2010/main" val="896499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5A31926-AAB3-412A-8156-DD2B7E491A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792C4ED4-DD98-4A07-9857-7DBA75988C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DF99BB0-B608-483D-81E8-26D9208FAC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CA405B-7FF8-4B97-8006-96387F0F94A5}" type="datetimeFigureOut">
              <a:rPr lang="en-CA" smtClean="0"/>
              <a:t>2023-04-13</a:t>
            </a:fld>
            <a:endParaRPr lang="en-CA"/>
          </a:p>
        </p:txBody>
      </p:sp>
      <p:sp>
        <p:nvSpPr>
          <p:cNvPr id="5" name="Footer Placeholder 4">
            <a:extLst>
              <a:ext uri="{FF2B5EF4-FFF2-40B4-BE49-F238E27FC236}">
                <a16:creationId xmlns:a16="http://schemas.microsoft.com/office/drawing/2014/main" id="{38DC2939-1208-4FAF-8141-96735C814E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F5B8F61A-827E-4A62-8DC8-1844CA9C34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AFD426-2350-4E3C-90DE-2328BE2673E2}" type="slidenum">
              <a:rPr lang="en-CA" smtClean="0"/>
              <a:t>‹#›</a:t>
            </a:fld>
            <a:endParaRPr lang="en-CA"/>
          </a:p>
        </p:txBody>
      </p:sp>
    </p:spTree>
    <p:extLst>
      <p:ext uri="{BB962C8B-B14F-4D97-AF65-F5344CB8AC3E}">
        <p14:creationId xmlns:p14="http://schemas.microsoft.com/office/powerpoint/2010/main" val="4218229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CCF1E9-A24B-43EB-B3AC-3A9DAFC46F4F}"/>
              </a:ext>
            </a:extLst>
          </p:cNvPr>
          <p:cNvPicPr>
            <a:picLocks noChangeAspect="1"/>
          </p:cNvPicPr>
          <p:nvPr/>
        </p:nvPicPr>
        <p:blipFill>
          <a:blip r:embed="rId2"/>
          <a:stretch>
            <a:fillRect/>
          </a:stretch>
        </p:blipFill>
        <p:spPr>
          <a:xfrm>
            <a:off x="0" y="699654"/>
            <a:ext cx="12192000" cy="5458691"/>
          </a:xfrm>
          <a:prstGeom prst="rect">
            <a:avLst/>
          </a:prstGeom>
        </p:spPr>
      </p:pic>
      <p:sp>
        <p:nvSpPr>
          <p:cNvPr id="6" name="TextBox 5">
            <a:extLst>
              <a:ext uri="{FF2B5EF4-FFF2-40B4-BE49-F238E27FC236}">
                <a16:creationId xmlns:a16="http://schemas.microsoft.com/office/drawing/2014/main" id="{E34D9BA1-B9DD-450C-88EA-7860C221511B}"/>
              </a:ext>
            </a:extLst>
          </p:cNvPr>
          <p:cNvSpPr txBox="1"/>
          <p:nvPr/>
        </p:nvSpPr>
        <p:spPr>
          <a:xfrm>
            <a:off x="2327055" y="6276783"/>
            <a:ext cx="2519985" cy="369332"/>
          </a:xfrm>
          <a:prstGeom prst="rect">
            <a:avLst/>
          </a:prstGeom>
          <a:noFill/>
        </p:spPr>
        <p:txBody>
          <a:bodyPr wrap="none" rtlCol="0">
            <a:spAutoFit/>
          </a:bodyPr>
          <a:lstStyle/>
          <a:p>
            <a:r>
              <a:rPr lang="en-CA" b="1" dirty="0">
                <a:solidFill>
                  <a:srgbClr val="7030A0"/>
                </a:solidFill>
              </a:rPr>
              <a:t>CA questions/comments</a:t>
            </a:r>
          </a:p>
        </p:txBody>
      </p:sp>
    </p:spTree>
    <p:extLst>
      <p:ext uri="{BB962C8B-B14F-4D97-AF65-F5344CB8AC3E}">
        <p14:creationId xmlns:p14="http://schemas.microsoft.com/office/powerpoint/2010/main" val="3794660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34D9BA1-B9DD-450C-88EA-7860C221511B}"/>
              </a:ext>
            </a:extLst>
          </p:cNvPr>
          <p:cNvSpPr txBox="1"/>
          <p:nvPr/>
        </p:nvSpPr>
        <p:spPr>
          <a:xfrm>
            <a:off x="5816600" y="18660"/>
            <a:ext cx="6219890" cy="6494085"/>
          </a:xfrm>
          <a:prstGeom prst="rect">
            <a:avLst/>
          </a:prstGeom>
          <a:noFill/>
        </p:spPr>
        <p:txBody>
          <a:bodyPr wrap="square" rtlCol="0">
            <a:spAutoFit/>
          </a:bodyPr>
          <a:lstStyle/>
          <a:p>
            <a:r>
              <a:rPr lang="en-CA" sz="1600" b="1" dirty="0">
                <a:solidFill>
                  <a:srgbClr val="7030A0"/>
                </a:solidFill>
              </a:rPr>
              <a:t>CA comments:</a:t>
            </a:r>
          </a:p>
          <a:p>
            <a:endParaRPr lang="en-CA" sz="1600" b="1" dirty="0">
              <a:solidFill>
                <a:srgbClr val="7030A0"/>
              </a:solidFill>
            </a:endParaRPr>
          </a:p>
          <a:p>
            <a:pPr marL="342900" indent="-342900">
              <a:buAutoNum type="arabicPeriod"/>
            </a:pPr>
            <a:r>
              <a:rPr lang="en-CA" sz="1600" b="1" dirty="0">
                <a:solidFill>
                  <a:srgbClr val="7030A0"/>
                </a:solidFill>
              </a:rPr>
              <a:t>Inclusion – CA is not supportive of this at this stage. Contracting parties are currently planning to conduct round robin testing for the rapid heating method. The repeatability, reproducibility, and equivalency of any other alternative methods needs to be proven at the vehicle level. Given the timeframe of Phase 2, any additional initiation method could be moved to Phase 3. </a:t>
            </a:r>
          </a:p>
          <a:p>
            <a:pPr marL="342900" indent="-342900">
              <a:buAutoNum type="arabicPeriod"/>
            </a:pPr>
            <a:endParaRPr lang="en-CA" sz="1600" b="1" dirty="0">
              <a:solidFill>
                <a:srgbClr val="7030A0"/>
              </a:solidFill>
            </a:endParaRPr>
          </a:p>
          <a:p>
            <a:pPr marL="342900" indent="-342900">
              <a:buAutoNum type="arabicPeriod"/>
            </a:pPr>
            <a:r>
              <a:rPr lang="en-CA" sz="1600" b="1" dirty="0">
                <a:solidFill>
                  <a:srgbClr val="7030A0"/>
                </a:solidFill>
              </a:rPr>
              <a:t>Target – the choice of max number of nearest cells simplifies selection, but may require significant and unacceptable pack modifications in some designs. We propose a guidance document and discussions between test lab and OEM.  This can not be simplified to stating one position as you must consider practical selection limitations (avoid disabling TMS, BMS etc..)</a:t>
            </a:r>
          </a:p>
          <a:p>
            <a:pPr marL="342900" indent="-342900">
              <a:buAutoNum type="arabicPeriod"/>
            </a:pPr>
            <a:endParaRPr lang="en-CA" sz="1600" b="1" dirty="0">
              <a:solidFill>
                <a:srgbClr val="7030A0"/>
              </a:solidFill>
            </a:endParaRPr>
          </a:p>
          <a:p>
            <a:pPr marL="342900" indent="-342900">
              <a:buAutoNum type="arabicPeriod"/>
            </a:pPr>
            <a:r>
              <a:rPr lang="en-CA" sz="1600" b="1" dirty="0">
                <a:solidFill>
                  <a:srgbClr val="7030A0"/>
                </a:solidFill>
              </a:rPr>
              <a:t>Component – At this point no one has demonstrated equivalency between component and vehicle level (specifically, assessment of hazardous condition for vehicle occupant).</a:t>
            </a:r>
          </a:p>
          <a:p>
            <a:pPr marL="342900" indent="-342900">
              <a:buAutoNum type="arabicPeriod"/>
            </a:pPr>
            <a:endParaRPr lang="en-CA" sz="1600" b="1" dirty="0">
              <a:solidFill>
                <a:srgbClr val="7030A0"/>
              </a:solidFill>
            </a:endParaRPr>
          </a:p>
          <a:p>
            <a:pPr marL="342900" indent="-342900">
              <a:buAutoNum type="arabicPeriod"/>
            </a:pPr>
            <a:r>
              <a:rPr lang="en-CA" sz="1600" b="1" dirty="0">
                <a:solidFill>
                  <a:srgbClr val="7030A0"/>
                </a:solidFill>
              </a:rPr>
              <a:t>TR detection should be improved. </a:t>
            </a:r>
            <a:br>
              <a:rPr lang="en-CA" sz="1600" b="1" dirty="0">
                <a:solidFill>
                  <a:srgbClr val="7030A0"/>
                </a:solidFill>
              </a:rPr>
            </a:br>
            <a:r>
              <a:rPr lang="en-CA" sz="1600" b="1" dirty="0">
                <a:solidFill>
                  <a:srgbClr val="7030A0"/>
                </a:solidFill>
              </a:rPr>
              <a:t>Temperature overshoot of the heater and REESS pressure are strong indicators. Internal pack video could be beneficial</a:t>
            </a:r>
          </a:p>
          <a:p>
            <a:pPr marL="342900" indent="-342900">
              <a:buAutoNum type="arabicPeriod"/>
            </a:pPr>
            <a:endParaRPr lang="en-CA" sz="1600" b="1" dirty="0">
              <a:solidFill>
                <a:srgbClr val="7030A0"/>
              </a:solidFill>
            </a:endParaRPr>
          </a:p>
          <a:p>
            <a:pPr marL="342900" indent="-342900">
              <a:buAutoNum type="arabicPeriod"/>
            </a:pPr>
            <a:r>
              <a:rPr lang="en-CA" sz="1600" b="1" dirty="0">
                <a:solidFill>
                  <a:srgbClr val="7030A0"/>
                </a:solidFill>
              </a:rPr>
              <a:t>Documentation approach – see comments within OICA presentation</a:t>
            </a:r>
          </a:p>
        </p:txBody>
      </p:sp>
      <p:pic>
        <p:nvPicPr>
          <p:cNvPr id="3" name="Picture 2">
            <a:extLst>
              <a:ext uri="{FF2B5EF4-FFF2-40B4-BE49-F238E27FC236}">
                <a16:creationId xmlns:a16="http://schemas.microsoft.com/office/drawing/2014/main" id="{E6537368-82E2-4F9B-B056-10FD8FD36CC2}"/>
              </a:ext>
            </a:extLst>
          </p:cNvPr>
          <p:cNvPicPr>
            <a:picLocks noChangeAspect="1"/>
          </p:cNvPicPr>
          <p:nvPr/>
        </p:nvPicPr>
        <p:blipFill>
          <a:blip r:embed="rId2"/>
          <a:stretch>
            <a:fillRect/>
          </a:stretch>
        </p:blipFill>
        <p:spPr>
          <a:xfrm>
            <a:off x="0" y="345231"/>
            <a:ext cx="5558670" cy="4144153"/>
          </a:xfrm>
          <a:prstGeom prst="rect">
            <a:avLst/>
          </a:prstGeom>
        </p:spPr>
      </p:pic>
    </p:spTree>
    <p:extLst>
      <p:ext uri="{BB962C8B-B14F-4D97-AF65-F5344CB8AC3E}">
        <p14:creationId xmlns:p14="http://schemas.microsoft.com/office/powerpoint/2010/main" val="1222614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34D9BA1-B9DD-450C-88EA-7860C221511B}"/>
              </a:ext>
            </a:extLst>
          </p:cNvPr>
          <p:cNvSpPr txBox="1"/>
          <p:nvPr/>
        </p:nvSpPr>
        <p:spPr>
          <a:xfrm>
            <a:off x="6960637" y="345231"/>
            <a:ext cx="5075854" cy="3416320"/>
          </a:xfrm>
          <a:prstGeom prst="rect">
            <a:avLst/>
          </a:prstGeom>
          <a:noFill/>
        </p:spPr>
        <p:txBody>
          <a:bodyPr wrap="square" rtlCol="0">
            <a:spAutoFit/>
          </a:bodyPr>
          <a:lstStyle/>
          <a:p>
            <a:r>
              <a:rPr lang="en-CA" b="1" dirty="0">
                <a:solidFill>
                  <a:srgbClr val="7030A0"/>
                </a:solidFill>
              </a:rPr>
              <a:t>CA comments:</a:t>
            </a:r>
          </a:p>
          <a:p>
            <a:endParaRPr lang="en-CA" b="1" dirty="0">
              <a:solidFill>
                <a:srgbClr val="7030A0"/>
              </a:solidFill>
            </a:endParaRPr>
          </a:p>
          <a:p>
            <a:r>
              <a:rPr lang="en-CA" b="1" dirty="0">
                <a:solidFill>
                  <a:srgbClr val="7030A0"/>
                </a:solidFill>
              </a:rPr>
              <a:t>FROM EVS17-E1TP-0500</a:t>
            </a:r>
          </a:p>
          <a:p>
            <a:endParaRPr lang="en-CA" b="1" dirty="0">
              <a:solidFill>
                <a:srgbClr val="7030A0"/>
              </a:solidFill>
            </a:endParaRPr>
          </a:p>
          <a:p>
            <a:r>
              <a:rPr lang="en-CA" b="1" dirty="0">
                <a:solidFill>
                  <a:srgbClr val="7030A0"/>
                </a:solidFill>
              </a:rPr>
              <a:t>Target cell selection starts with eliminating cells that can not be used due to design/functionality</a:t>
            </a:r>
          </a:p>
          <a:p>
            <a:endParaRPr lang="en-CA" b="1" dirty="0">
              <a:solidFill>
                <a:srgbClr val="7030A0"/>
              </a:solidFill>
            </a:endParaRPr>
          </a:p>
          <a:p>
            <a:r>
              <a:rPr lang="en-CA" b="1" dirty="0">
                <a:solidFill>
                  <a:srgbClr val="7030A0"/>
                </a:solidFill>
              </a:rPr>
              <a:t>Then choose a cell based on neighbor cells and fewest heat sinks</a:t>
            </a:r>
          </a:p>
          <a:p>
            <a:endParaRPr lang="en-CA" b="1" dirty="0">
              <a:solidFill>
                <a:srgbClr val="7030A0"/>
              </a:solidFill>
            </a:endParaRPr>
          </a:p>
          <a:p>
            <a:r>
              <a:rPr lang="en-CA" b="1" dirty="0">
                <a:solidFill>
                  <a:srgbClr val="7030A0"/>
                </a:solidFill>
              </a:rPr>
              <a:t>This will not be the same for every battery pack</a:t>
            </a:r>
          </a:p>
          <a:p>
            <a:pPr marL="342900" indent="-342900">
              <a:buAutoNum type="arabicPeriod"/>
            </a:pPr>
            <a:endParaRPr lang="en-CA" b="1" dirty="0">
              <a:solidFill>
                <a:srgbClr val="7030A0"/>
              </a:solidFill>
            </a:endParaRPr>
          </a:p>
        </p:txBody>
      </p:sp>
      <p:pic>
        <p:nvPicPr>
          <p:cNvPr id="4" name="Picture 3">
            <a:extLst>
              <a:ext uri="{FF2B5EF4-FFF2-40B4-BE49-F238E27FC236}">
                <a16:creationId xmlns:a16="http://schemas.microsoft.com/office/drawing/2014/main" id="{D44E226A-B517-41D8-B2FC-F90718811349}"/>
              </a:ext>
            </a:extLst>
          </p:cNvPr>
          <p:cNvPicPr>
            <a:picLocks noChangeAspect="1"/>
          </p:cNvPicPr>
          <p:nvPr/>
        </p:nvPicPr>
        <p:blipFill>
          <a:blip r:embed="rId2"/>
          <a:stretch>
            <a:fillRect/>
          </a:stretch>
        </p:blipFill>
        <p:spPr>
          <a:xfrm>
            <a:off x="0" y="699795"/>
            <a:ext cx="6826169" cy="5290457"/>
          </a:xfrm>
          <a:prstGeom prst="rect">
            <a:avLst/>
          </a:prstGeom>
        </p:spPr>
      </p:pic>
    </p:spTree>
    <p:extLst>
      <p:ext uri="{BB962C8B-B14F-4D97-AF65-F5344CB8AC3E}">
        <p14:creationId xmlns:p14="http://schemas.microsoft.com/office/powerpoint/2010/main" val="2450656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34D9BA1-B9DD-450C-88EA-7860C221511B}"/>
              </a:ext>
            </a:extLst>
          </p:cNvPr>
          <p:cNvSpPr txBox="1"/>
          <p:nvPr/>
        </p:nvSpPr>
        <p:spPr>
          <a:xfrm>
            <a:off x="6096000" y="18660"/>
            <a:ext cx="6096000" cy="5355312"/>
          </a:xfrm>
          <a:prstGeom prst="rect">
            <a:avLst/>
          </a:prstGeom>
          <a:noFill/>
        </p:spPr>
        <p:txBody>
          <a:bodyPr wrap="square" rtlCol="0">
            <a:spAutoFit/>
          </a:bodyPr>
          <a:lstStyle/>
          <a:p>
            <a:r>
              <a:rPr lang="en-CA" b="1" dirty="0">
                <a:solidFill>
                  <a:srgbClr val="7030A0"/>
                </a:solidFill>
              </a:rPr>
              <a:t>CA comments:</a:t>
            </a:r>
          </a:p>
          <a:p>
            <a:endParaRPr lang="en-CA" b="1" dirty="0">
              <a:solidFill>
                <a:srgbClr val="7030A0"/>
              </a:solidFill>
            </a:endParaRPr>
          </a:p>
          <a:p>
            <a:pPr marL="342900" indent="-342900">
              <a:buAutoNum type="arabicPeriod"/>
            </a:pPr>
            <a:r>
              <a:rPr lang="en-CA" b="1" dirty="0">
                <a:solidFill>
                  <a:srgbClr val="7030A0"/>
                </a:solidFill>
              </a:rPr>
              <a:t>Ambient T – The key to TR/TP test is battery pack temperature, ambient (cabin) temperature is minor, and thus their acceptable ranges should be different. </a:t>
            </a:r>
            <a:br>
              <a:rPr lang="en-CA" b="1" dirty="0">
                <a:solidFill>
                  <a:srgbClr val="7030A0"/>
                </a:solidFill>
              </a:rPr>
            </a:br>
            <a:r>
              <a:rPr lang="en-CA" b="1" dirty="0">
                <a:solidFill>
                  <a:srgbClr val="7030A0"/>
                </a:solidFill>
              </a:rPr>
              <a:t>We suggest: </a:t>
            </a:r>
            <a:br>
              <a:rPr lang="en-CA" b="1" dirty="0">
                <a:solidFill>
                  <a:srgbClr val="7030A0"/>
                </a:solidFill>
              </a:rPr>
            </a:br>
            <a:r>
              <a:rPr lang="en-CA" b="1" dirty="0">
                <a:solidFill>
                  <a:srgbClr val="7030A0"/>
                </a:solidFill>
              </a:rPr>
              <a:t> - Ambient between 5</a:t>
            </a:r>
            <a:r>
              <a:rPr lang="en-CA" b="1" dirty="0">
                <a:solidFill>
                  <a:srgbClr val="7030A0"/>
                </a:solidFill>
                <a:latin typeface="Calibri" panose="020F0502020204030204" pitchFamily="34" charset="0"/>
                <a:cs typeface="Calibri" panose="020F0502020204030204" pitchFamily="34" charset="0"/>
              </a:rPr>
              <a:t> °</a:t>
            </a:r>
            <a:r>
              <a:rPr lang="en-CA" b="1" dirty="0">
                <a:solidFill>
                  <a:srgbClr val="7030A0"/>
                </a:solidFill>
              </a:rPr>
              <a:t>C to 35</a:t>
            </a:r>
            <a:r>
              <a:rPr lang="en-CA" b="1" dirty="0">
                <a:solidFill>
                  <a:srgbClr val="7030A0"/>
                </a:solidFill>
                <a:latin typeface="Calibri" panose="020F0502020204030204" pitchFamily="34" charset="0"/>
                <a:cs typeface="Calibri" panose="020F0502020204030204" pitchFamily="34" charset="0"/>
              </a:rPr>
              <a:t>°</a:t>
            </a:r>
            <a:r>
              <a:rPr lang="en-CA" b="1" dirty="0">
                <a:solidFill>
                  <a:srgbClr val="7030A0"/>
                </a:solidFill>
              </a:rPr>
              <a:t>C could be acceptable. </a:t>
            </a:r>
            <a:br>
              <a:rPr lang="en-CA" b="1" dirty="0">
                <a:solidFill>
                  <a:srgbClr val="7030A0"/>
                </a:solidFill>
              </a:rPr>
            </a:br>
            <a:r>
              <a:rPr lang="en-CA" b="1" dirty="0">
                <a:solidFill>
                  <a:srgbClr val="7030A0"/>
                </a:solidFill>
              </a:rPr>
              <a:t> - REESS between 18</a:t>
            </a:r>
            <a:r>
              <a:rPr lang="en-CA" b="1" dirty="0">
                <a:solidFill>
                  <a:srgbClr val="7030A0"/>
                </a:solidFill>
                <a:latin typeface="Calibri" panose="020F0502020204030204" pitchFamily="34" charset="0"/>
                <a:cs typeface="Calibri" panose="020F0502020204030204" pitchFamily="34" charset="0"/>
              </a:rPr>
              <a:t>°</a:t>
            </a:r>
            <a:r>
              <a:rPr lang="en-CA" b="1" dirty="0">
                <a:solidFill>
                  <a:srgbClr val="7030A0"/>
                </a:solidFill>
              </a:rPr>
              <a:t>C to max operating temp </a:t>
            </a:r>
            <a:br>
              <a:rPr lang="en-CA" b="1" dirty="0">
                <a:solidFill>
                  <a:srgbClr val="7030A0"/>
                </a:solidFill>
              </a:rPr>
            </a:br>
            <a:r>
              <a:rPr lang="en-CA" b="1" dirty="0">
                <a:solidFill>
                  <a:srgbClr val="7030A0"/>
                </a:solidFill>
              </a:rPr>
              <a:t>   (or narrower?)</a:t>
            </a:r>
          </a:p>
          <a:p>
            <a:pPr marL="342900" indent="-342900">
              <a:buAutoNum type="arabicPeriod"/>
            </a:pPr>
            <a:endParaRPr lang="en-CA" b="1" dirty="0">
              <a:solidFill>
                <a:srgbClr val="7030A0"/>
              </a:solidFill>
            </a:endParaRPr>
          </a:p>
          <a:p>
            <a:pPr marL="342900" indent="-342900">
              <a:buAutoNum type="arabicPeriod"/>
            </a:pPr>
            <a:r>
              <a:rPr lang="en-CA" b="1" dirty="0">
                <a:solidFill>
                  <a:srgbClr val="7030A0"/>
                </a:solidFill>
              </a:rPr>
              <a:t>Hazardous – the values between defining hazardous will vary jurisdictions to jurisdictions.  CA wants to leave Paris with a game plan to define this within GTR.  Is it simply to remove and rely on warning; if not what cabin gases and what concentration levels.</a:t>
            </a:r>
          </a:p>
          <a:p>
            <a:pPr marL="342900" indent="-342900">
              <a:buAutoNum type="arabicPeriod"/>
            </a:pPr>
            <a:endParaRPr lang="en-CA" b="1" dirty="0">
              <a:solidFill>
                <a:srgbClr val="7030A0"/>
              </a:solidFill>
            </a:endParaRPr>
          </a:p>
          <a:p>
            <a:pPr marL="342900" indent="-342900">
              <a:buAutoNum type="arabicPeriod"/>
            </a:pPr>
            <a:r>
              <a:rPr lang="en-CA" b="1" dirty="0">
                <a:solidFill>
                  <a:srgbClr val="7030A0"/>
                </a:solidFill>
              </a:rPr>
              <a:t>HD – Is cabin tenability the primary safety concern for TR/TP within HD vehicle?  How can equivalency be validated for a component and vehicle level test?</a:t>
            </a:r>
          </a:p>
        </p:txBody>
      </p:sp>
      <p:pic>
        <p:nvPicPr>
          <p:cNvPr id="4" name="Picture 3">
            <a:extLst>
              <a:ext uri="{FF2B5EF4-FFF2-40B4-BE49-F238E27FC236}">
                <a16:creationId xmlns:a16="http://schemas.microsoft.com/office/drawing/2014/main" id="{3042A002-3F06-4666-8FC8-34E0BBFABB2A}"/>
              </a:ext>
            </a:extLst>
          </p:cNvPr>
          <p:cNvPicPr>
            <a:picLocks noChangeAspect="1"/>
          </p:cNvPicPr>
          <p:nvPr/>
        </p:nvPicPr>
        <p:blipFill>
          <a:blip r:embed="rId2"/>
          <a:stretch>
            <a:fillRect/>
          </a:stretch>
        </p:blipFill>
        <p:spPr>
          <a:xfrm>
            <a:off x="155510" y="998376"/>
            <a:ext cx="5907446" cy="3797073"/>
          </a:xfrm>
          <a:prstGeom prst="rect">
            <a:avLst/>
          </a:prstGeom>
        </p:spPr>
      </p:pic>
    </p:spTree>
    <p:extLst>
      <p:ext uri="{BB962C8B-B14F-4D97-AF65-F5344CB8AC3E}">
        <p14:creationId xmlns:p14="http://schemas.microsoft.com/office/powerpoint/2010/main" val="23246848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390</Words>
  <Application>Microsoft Office PowerPoint</Application>
  <PresentationFormat>Widescreen</PresentationFormat>
  <Paragraphs>28</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MacNeil, Dean</dc:creator>
  <cp:lastModifiedBy>Recoskie, Steven</cp:lastModifiedBy>
  <cp:revision>8</cp:revision>
  <dcterms:created xsi:type="dcterms:W3CDTF">2023-04-12T18:53:34Z</dcterms:created>
  <dcterms:modified xsi:type="dcterms:W3CDTF">2023-04-13T16:09:07Z</dcterms:modified>
</cp:coreProperties>
</file>