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62" r:id="rId3"/>
    <p:sldId id="263" r:id="rId4"/>
    <p:sldId id="264" r:id="rId5"/>
    <p:sldId id="261" r:id="rId6"/>
    <p:sldId id="266" r:id="rId7"/>
    <p:sldId id="267" r:id="rId8"/>
    <p:sldId id="268" r:id="rId9"/>
    <p:sldId id="269" r:id="rId10"/>
    <p:sldId id="270" r:id="rId11"/>
    <p:sldId id="271" r:id="rId12"/>
  </p:sldIdLst>
  <p:sldSz cx="12192000" cy="6858000"/>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647" autoAdjust="0"/>
    <p:restoredTop sz="94660"/>
  </p:normalViewPr>
  <p:slideViewPr>
    <p:cSldViewPr snapToGrid="0">
      <p:cViewPr varScale="1">
        <p:scale>
          <a:sx n="72" d="100"/>
          <a:sy n="72" d="100"/>
        </p:scale>
        <p:origin x="55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4450" y="0"/>
            <a:ext cx="2949575" cy="498475"/>
          </a:xfrm>
          <a:prstGeom prst="rect">
            <a:avLst/>
          </a:prstGeom>
        </p:spPr>
        <p:txBody>
          <a:bodyPr vert="horz" lIns="91440" tIns="45720" rIns="91440" bIns="45720" rtlCol="0"/>
          <a:lstStyle>
            <a:lvl1pPr algn="r">
              <a:defRPr sz="1200"/>
            </a:lvl1pPr>
          </a:lstStyle>
          <a:p>
            <a:fld id="{75623510-A667-4CB1-BD2B-9C7AE3205A2C}" type="datetimeFigureOut">
              <a:rPr kumimoji="1" lang="ja-JP" altLang="en-US" smtClean="0"/>
              <a:t>2023/4/15</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1063"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3537"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4450" y="9440863"/>
            <a:ext cx="2949575" cy="498475"/>
          </a:xfrm>
          <a:prstGeom prst="rect">
            <a:avLst/>
          </a:prstGeom>
        </p:spPr>
        <p:txBody>
          <a:bodyPr vert="horz" lIns="91440" tIns="45720" rIns="91440" bIns="45720" rtlCol="0" anchor="b"/>
          <a:lstStyle>
            <a:lvl1pPr algn="r">
              <a:defRPr sz="1200"/>
            </a:lvl1pPr>
          </a:lstStyle>
          <a:p>
            <a:fld id="{AC1EC1FC-417B-4A8D-9EA2-221D9070ED15}" type="slidenum">
              <a:rPr kumimoji="1" lang="ja-JP" altLang="en-US" smtClean="0"/>
              <a:t>‹#›</a:t>
            </a:fld>
            <a:endParaRPr kumimoji="1" lang="ja-JP" altLang="en-US"/>
          </a:p>
        </p:txBody>
      </p:sp>
    </p:spTree>
    <p:extLst>
      <p:ext uri="{BB962C8B-B14F-4D97-AF65-F5344CB8AC3E}">
        <p14:creationId xmlns:p14="http://schemas.microsoft.com/office/powerpoint/2010/main" val="248939835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0D88C-5F13-4A90-A161-B9EBB71F83E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CABEAABD-DFC4-4FCF-8030-0B16E9995C0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B8CA1C39-FC9D-4176-ADB4-A04CB719F17A}"/>
              </a:ext>
            </a:extLst>
          </p:cNvPr>
          <p:cNvSpPr>
            <a:spLocks noGrp="1"/>
          </p:cNvSpPr>
          <p:nvPr>
            <p:ph type="dt" sz="half" idx="10"/>
          </p:nvPr>
        </p:nvSpPr>
        <p:spPr/>
        <p:txBody>
          <a:bodyPr/>
          <a:lstStyle/>
          <a:p>
            <a:fld id="{66280E62-281B-4A02-B3E9-19CBA01CED2A}" type="datetime1">
              <a:rPr lang="en-CA" altLang="ja-JP" smtClean="0"/>
              <a:t>2023-04-15</a:t>
            </a:fld>
            <a:endParaRPr lang="en-CA"/>
          </a:p>
        </p:txBody>
      </p:sp>
      <p:sp>
        <p:nvSpPr>
          <p:cNvPr id="5" name="Footer Placeholder 4">
            <a:extLst>
              <a:ext uri="{FF2B5EF4-FFF2-40B4-BE49-F238E27FC236}">
                <a16:creationId xmlns:a16="http://schemas.microsoft.com/office/drawing/2014/main" id="{21F34EB4-CA79-48AF-838F-AB7DB2D44B0F}"/>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25F17048-804B-4835-A4CD-DE7EA05D3C04}"/>
              </a:ext>
            </a:extLst>
          </p:cNvPr>
          <p:cNvSpPr>
            <a:spLocks noGrp="1"/>
          </p:cNvSpPr>
          <p:nvPr>
            <p:ph type="sldNum" sz="quarter" idx="12"/>
          </p:nvPr>
        </p:nvSpPr>
        <p:spPr/>
        <p:txBody>
          <a:bodyPr/>
          <a:lstStyle/>
          <a:p>
            <a:fld id="{0590C244-B11D-4B62-94AD-B046C8F8ABEF}" type="slidenum">
              <a:rPr lang="en-CA" smtClean="0"/>
              <a:t>‹#›</a:t>
            </a:fld>
            <a:endParaRPr lang="en-CA"/>
          </a:p>
        </p:txBody>
      </p:sp>
    </p:spTree>
    <p:extLst>
      <p:ext uri="{BB962C8B-B14F-4D97-AF65-F5344CB8AC3E}">
        <p14:creationId xmlns:p14="http://schemas.microsoft.com/office/powerpoint/2010/main" val="3932263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262E6-ED66-4BA7-B443-B24199DDAC0E}"/>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3A29C327-5287-44F1-946D-1708A48FBB8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F8E6063-8F9B-4EA2-B4BC-F099C2A23B41}"/>
              </a:ext>
            </a:extLst>
          </p:cNvPr>
          <p:cNvSpPr>
            <a:spLocks noGrp="1"/>
          </p:cNvSpPr>
          <p:nvPr>
            <p:ph type="dt" sz="half" idx="10"/>
          </p:nvPr>
        </p:nvSpPr>
        <p:spPr/>
        <p:txBody>
          <a:bodyPr/>
          <a:lstStyle/>
          <a:p>
            <a:fld id="{631F74AA-2922-4AD7-B074-F7BB528C4DB2}" type="datetime1">
              <a:rPr lang="en-CA" altLang="ja-JP" smtClean="0"/>
              <a:t>2023-04-15</a:t>
            </a:fld>
            <a:endParaRPr lang="en-CA"/>
          </a:p>
        </p:txBody>
      </p:sp>
      <p:sp>
        <p:nvSpPr>
          <p:cNvPr id="5" name="Footer Placeholder 4">
            <a:extLst>
              <a:ext uri="{FF2B5EF4-FFF2-40B4-BE49-F238E27FC236}">
                <a16:creationId xmlns:a16="http://schemas.microsoft.com/office/drawing/2014/main" id="{46B7954A-730D-4B08-8CEF-FC45059498F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144F9AA8-4A8F-4CB6-8189-EECEB317DCCB}"/>
              </a:ext>
            </a:extLst>
          </p:cNvPr>
          <p:cNvSpPr>
            <a:spLocks noGrp="1"/>
          </p:cNvSpPr>
          <p:nvPr>
            <p:ph type="sldNum" sz="quarter" idx="12"/>
          </p:nvPr>
        </p:nvSpPr>
        <p:spPr/>
        <p:txBody>
          <a:bodyPr/>
          <a:lstStyle/>
          <a:p>
            <a:fld id="{0590C244-B11D-4B62-94AD-B046C8F8ABEF}" type="slidenum">
              <a:rPr lang="en-CA" smtClean="0"/>
              <a:t>‹#›</a:t>
            </a:fld>
            <a:endParaRPr lang="en-CA"/>
          </a:p>
        </p:txBody>
      </p:sp>
    </p:spTree>
    <p:extLst>
      <p:ext uri="{BB962C8B-B14F-4D97-AF65-F5344CB8AC3E}">
        <p14:creationId xmlns:p14="http://schemas.microsoft.com/office/powerpoint/2010/main" val="1355187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D71F987-BB99-401B-9EC1-F2EF0A4694B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9867FABB-E012-42CD-A36A-252C66D6A73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DF73073A-548B-4F00-B801-2BD9E8AD4B52}"/>
              </a:ext>
            </a:extLst>
          </p:cNvPr>
          <p:cNvSpPr>
            <a:spLocks noGrp="1"/>
          </p:cNvSpPr>
          <p:nvPr>
            <p:ph type="dt" sz="half" idx="10"/>
          </p:nvPr>
        </p:nvSpPr>
        <p:spPr/>
        <p:txBody>
          <a:bodyPr/>
          <a:lstStyle/>
          <a:p>
            <a:fld id="{21D5B5EB-4D53-4A32-BD51-C1AB89D0EAB2}" type="datetime1">
              <a:rPr lang="en-CA" altLang="ja-JP" smtClean="0"/>
              <a:t>2023-04-15</a:t>
            </a:fld>
            <a:endParaRPr lang="en-CA"/>
          </a:p>
        </p:txBody>
      </p:sp>
      <p:sp>
        <p:nvSpPr>
          <p:cNvPr id="5" name="Footer Placeholder 4">
            <a:extLst>
              <a:ext uri="{FF2B5EF4-FFF2-40B4-BE49-F238E27FC236}">
                <a16:creationId xmlns:a16="http://schemas.microsoft.com/office/drawing/2014/main" id="{9AF7590B-FFDF-4697-B6EF-3A68B424ECB3}"/>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4483BE5-5B84-4FE2-ABC0-C372E3DA6868}"/>
              </a:ext>
            </a:extLst>
          </p:cNvPr>
          <p:cNvSpPr>
            <a:spLocks noGrp="1"/>
          </p:cNvSpPr>
          <p:nvPr>
            <p:ph type="sldNum" sz="quarter" idx="12"/>
          </p:nvPr>
        </p:nvSpPr>
        <p:spPr/>
        <p:txBody>
          <a:bodyPr/>
          <a:lstStyle/>
          <a:p>
            <a:fld id="{0590C244-B11D-4B62-94AD-B046C8F8ABEF}" type="slidenum">
              <a:rPr lang="en-CA" smtClean="0"/>
              <a:t>‹#›</a:t>
            </a:fld>
            <a:endParaRPr lang="en-CA"/>
          </a:p>
        </p:txBody>
      </p:sp>
    </p:spTree>
    <p:extLst>
      <p:ext uri="{BB962C8B-B14F-4D97-AF65-F5344CB8AC3E}">
        <p14:creationId xmlns:p14="http://schemas.microsoft.com/office/powerpoint/2010/main" val="3442014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0CC78-5185-4AAF-BE7D-0CB3AC2675B7}"/>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F41FAAEE-77FB-4682-9DEC-22361674424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5133DFD6-BA1C-4530-AC75-2AAAA5844B50}"/>
              </a:ext>
            </a:extLst>
          </p:cNvPr>
          <p:cNvSpPr>
            <a:spLocks noGrp="1"/>
          </p:cNvSpPr>
          <p:nvPr>
            <p:ph type="dt" sz="half" idx="10"/>
          </p:nvPr>
        </p:nvSpPr>
        <p:spPr/>
        <p:txBody>
          <a:bodyPr/>
          <a:lstStyle/>
          <a:p>
            <a:fld id="{E2F8C121-BF41-4D34-A032-9E26E6FD502C}" type="datetime1">
              <a:rPr lang="en-CA" altLang="ja-JP" smtClean="0"/>
              <a:t>2023-04-15</a:t>
            </a:fld>
            <a:endParaRPr lang="en-CA"/>
          </a:p>
        </p:txBody>
      </p:sp>
      <p:sp>
        <p:nvSpPr>
          <p:cNvPr id="5" name="Footer Placeholder 4">
            <a:extLst>
              <a:ext uri="{FF2B5EF4-FFF2-40B4-BE49-F238E27FC236}">
                <a16:creationId xmlns:a16="http://schemas.microsoft.com/office/drawing/2014/main" id="{532701BA-1845-4BC4-B747-22C4E9C248A2}"/>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DDC03544-5A1B-406B-AD5A-3EDAD93BA1C9}"/>
              </a:ext>
            </a:extLst>
          </p:cNvPr>
          <p:cNvSpPr>
            <a:spLocks noGrp="1"/>
          </p:cNvSpPr>
          <p:nvPr>
            <p:ph type="sldNum" sz="quarter" idx="12"/>
          </p:nvPr>
        </p:nvSpPr>
        <p:spPr/>
        <p:txBody>
          <a:bodyPr/>
          <a:lstStyle/>
          <a:p>
            <a:fld id="{0590C244-B11D-4B62-94AD-B046C8F8ABEF}" type="slidenum">
              <a:rPr lang="en-CA" smtClean="0"/>
              <a:t>‹#›</a:t>
            </a:fld>
            <a:endParaRPr lang="en-CA"/>
          </a:p>
        </p:txBody>
      </p:sp>
    </p:spTree>
    <p:extLst>
      <p:ext uri="{BB962C8B-B14F-4D97-AF65-F5344CB8AC3E}">
        <p14:creationId xmlns:p14="http://schemas.microsoft.com/office/powerpoint/2010/main" val="466557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32B46-0001-4836-98FF-9F55F844CF9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7E651F81-77D1-4BD1-809E-84685EE9B30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C9A72AC-900A-4633-8AF9-2C507B7EE57E}"/>
              </a:ext>
            </a:extLst>
          </p:cNvPr>
          <p:cNvSpPr>
            <a:spLocks noGrp="1"/>
          </p:cNvSpPr>
          <p:nvPr>
            <p:ph type="dt" sz="half" idx="10"/>
          </p:nvPr>
        </p:nvSpPr>
        <p:spPr/>
        <p:txBody>
          <a:bodyPr/>
          <a:lstStyle/>
          <a:p>
            <a:fld id="{2D287E43-8EFA-408D-8693-81794FC1646B}" type="datetime1">
              <a:rPr lang="en-CA" altLang="ja-JP" smtClean="0"/>
              <a:t>2023-04-15</a:t>
            </a:fld>
            <a:endParaRPr lang="en-CA"/>
          </a:p>
        </p:txBody>
      </p:sp>
      <p:sp>
        <p:nvSpPr>
          <p:cNvPr id="5" name="Footer Placeholder 4">
            <a:extLst>
              <a:ext uri="{FF2B5EF4-FFF2-40B4-BE49-F238E27FC236}">
                <a16:creationId xmlns:a16="http://schemas.microsoft.com/office/drawing/2014/main" id="{2C14F5B4-03F2-43AE-8974-4B64EAEA83E0}"/>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C594D306-2887-4F59-9AC5-225E140999F6}"/>
              </a:ext>
            </a:extLst>
          </p:cNvPr>
          <p:cNvSpPr>
            <a:spLocks noGrp="1"/>
          </p:cNvSpPr>
          <p:nvPr>
            <p:ph type="sldNum" sz="quarter" idx="12"/>
          </p:nvPr>
        </p:nvSpPr>
        <p:spPr/>
        <p:txBody>
          <a:bodyPr/>
          <a:lstStyle/>
          <a:p>
            <a:fld id="{0590C244-B11D-4B62-94AD-B046C8F8ABEF}" type="slidenum">
              <a:rPr lang="en-CA" smtClean="0"/>
              <a:t>‹#›</a:t>
            </a:fld>
            <a:endParaRPr lang="en-CA"/>
          </a:p>
        </p:txBody>
      </p:sp>
    </p:spTree>
    <p:extLst>
      <p:ext uri="{BB962C8B-B14F-4D97-AF65-F5344CB8AC3E}">
        <p14:creationId xmlns:p14="http://schemas.microsoft.com/office/powerpoint/2010/main" val="2043455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FBB58-E087-4759-A5AB-4496B08BBBA4}"/>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3DE2F724-2732-4D39-9316-5E93E146EE1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8C1D025C-76B6-4F99-9CEB-48329099427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3FA6507B-A122-4E62-A1AB-574BDAD8A9AF}"/>
              </a:ext>
            </a:extLst>
          </p:cNvPr>
          <p:cNvSpPr>
            <a:spLocks noGrp="1"/>
          </p:cNvSpPr>
          <p:nvPr>
            <p:ph type="dt" sz="half" idx="10"/>
          </p:nvPr>
        </p:nvSpPr>
        <p:spPr/>
        <p:txBody>
          <a:bodyPr/>
          <a:lstStyle/>
          <a:p>
            <a:fld id="{E2E3BF49-0098-472E-8077-28C3FBA0577B}" type="datetime1">
              <a:rPr lang="en-CA" altLang="ja-JP" smtClean="0"/>
              <a:t>2023-04-15</a:t>
            </a:fld>
            <a:endParaRPr lang="en-CA"/>
          </a:p>
        </p:txBody>
      </p:sp>
      <p:sp>
        <p:nvSpPr>
          <p:cNvPr id="6" name="Footer Placeholder 5">
            <a:extLst>
              <a:ext uri="{FF2B5EF4-FFF2-40B4-BE49-F238E27FC236}">
                <a16:creationId xmlns:a16="http://schemas.microsoft.com/office/drawing/2014/main" id="{5F420A6F-DE70-4806-92A8-D057D1F91E0E}"/>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941DE231-262F-406A-9ADB-741C98F1EB41}"/>
              </a:ext>
            </a:extLst>
          </p:cNvPr>
          <p:cNvSpPr>
            <a:spLocks noGrp="1"/>
          </p:cNvSpPr>
          <p:nvPr>
            <p:ph type="sldNum" sz="quarter" idx="12"/>
          </p:nvPr>
        </p:nvSpPr>
        <p:spPr/>
        <p:txBody>
          <a:bodyPr/>
          <a:lstStyle/>
          <a:p>
            <a:fld id="{0590C244-B11D-4B62-94AD-B046C8F8ABEF}" type="slidenum">
              <a:rPr lang="en-CA" smtClean="0"/>
              <a:t>‹#›</a:t>
            </a:fld>
            <a:endParaRPr lang="en-CA"/>
          </a:p>
        </p:txBody>
      </p:sp>
    </p:spTree>
    <p:extLst>
      <p:ext uri="{BB962C8B-B14F-4D97-AF65-F5344CB8AC3E}">
        <p14:creationId xmlns:p14="http://schemas.microsoft.com/office/powerpoint/2010/main" val="258826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57650-272F-4085-B847-5A35FE4DEF21}"/>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8C0855ED-704A-492F-A386-014DF57234A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248A3BB-D384-4817-A97C-63174D64BE9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FC03E95F-48CA-4E5B-8D46-EC4EEAE280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4E2FB4D-1EE1-4C19-9699-9D19BC065A5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9AE473C4-E55E-421F-BEE1-A20E86DFC670}"/>
              </a:ext>
            </a:extLst>
          </p:cNvPr>
          <p:cNvSpPr>
            <a:spLocks noGrp="1"/>
          </p:cNvSpPr>
          <p:nvPr>
            <p:ph type="dt" sz="half" idx="10"/>
          </p:nvPr>
        </p:nvSpPr>
        <p:spPr/>
        <p:txBody>
          <a:bodyPr/>
          <a:lstStyle/>
          <a:p>
            <a:fld id="{36B6ABCE-2C26-4719-B981-D46E20482328}" type="datetime1">
              <a:rPr lang="en-CA" altLang="ja-JP" smtClean="0"/>
              <a:t>2023-04-15</a:t>
            </a:fld>
            <a:endParaRPr lang="en-CA"/>
          </a:p>
        </p:txBody>
      </p:sp>
      <p:sp>
        <p:nvSpPr>
          <p:cNvPr id="8" name="Footer Placeholder 7">
            <a:extLst>
              <a:ext uri="{FF2B5EF4-FFF2-40B4-BE49-F238E27FC236}">
                <a16:creationId xmlns:a16="http://schemas.microsoft.com/office/drawing/2014/main" id="{D941EB99-B8B1-4AB6-9CB7-1C56FE6FE503}"/>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4658CD2B-8DA6-42B4-BBBE-DC9D13D4B46D}"/>
              </a:ext>
            </a:extLst>
          </p:cNvPr>
          <p:cNvSpPr>
            <a:spLocks noGrp="1"/>
          </p:cNvSpPr>
          <p:nvPr>
            <p:ph type="sldNum" sz="quarter" idx="12"/>
          </p:nvPr>
        </p:nvSpPr>
        <p:spPr/>
        <p:txBody>
          <a:bodyPr/>
          <a:lstStyle/>
          <a:p>
            <a:fld id="{0590C244-B11D-4B62-94AD-B046C8F8ABEF}" type="slidenum">
              <a:rPr lang="en-CA" smtClean="0"/>
              <a:t>‹#›</a:t>
            </a:fld>
            <a:endParaRPr lang="en-CA"/>
          </a:p>
        </p:txBody>
      </p:sp>
    </p:spTree>
    <p:extLst>
      <p:ext uri="{BB962C8B-B14F-4D97-AF65-F5344CB8AC3E}">
        <p14:creationId xmlns:p14="http://schemas.microsoft.com/office/powerpoint/2010/main" val="3046679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D0E4F-24AB-4FE9-9761-7322D022F895}"/>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D2325DBF-1D3C-4072-B449-2891E594A5E1}"/>
              </a:ext>
            </a:extLst>
          </p:cNvPr>
          <p:cNvSpPr>
            <a:spLocks noGrp="1"/>
          </p:cNvSpPr>
          <p:nvPr>
            <p:ph type="dt" sz="half" idx="10"/>
          </p:nvPr>
        </p:nvSpPr>
        <p:spPr/>
        <p:txBody>
          <a:bodyPr/>
          <a:lstStyle/>
          <a:p>
            <a:fld id="{FABA568D-D142-49A6-B0A4-281843F2DFA7}" type="datetime1">
              <a:rPr lang="en-CA" altLang="ja-JP" smtClean="0"/>
              <a:t>2023-04-15</a:t>
            </a:fld>
            <a:endParaRPr lang="en-CA"/>
          </a:p>
        </p:txBody>
      </p:sp>
      <p:sp>
        <p:nvSpPr>
          <p:cNvPr id="4" name="Footer Placeholder 3">
            <a:extLst>
              <a:ext uri="{FF2B5EF4-FFF2-40B4-BE49-F238E27FC236}">
                <a16:creationId xmlns:a16="http://schemas.microsoft.com/office/drawing/2014/main" id="{FDC4AFBC-6A36-42DF-A334-6F20879C4754}"/>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350A27A5-F846-41C1-A651-2521C0A4546C}"/>
              </a:ext>
            </a:extLst>
          </p:cNvPr>
          <p:cNvSpPr>
            <a:spLocks noGrp="1"/>
          </p:cNvSpPr>
          <p:nvPr>
            <p:ph type="sldNum" sz="quarter" idx="12"/>
          </p:nvPr>
        </p:nvSpPr>
        <p:spPr/>
        <p:txBody>
          <a:bodyPr/>
          <a:lstStyle/>
          <a:p>
            <a:fld id="{0590C244-B11D-4B62-94AD-B046C8F8ABEF}" type="slidenum">
              <a:rPr lang="en-CA" smtClean="0"/>
              <a:t>‹#›</a:t>
            </a:fld>
            <a:endParaRPr lang="en-CA"/>
          </a:p>
        </p:txBody>
      </p:sp>
    </p:spTree>
    <p:extLst>
      <p:ext uri="{BB962C8B-B14F-4D97-AF65-F5344CB8AC3E}">
        <p14:creationId xmlns:p14="http://schemas.microsoft.com/office/powerpoint/2010/main" val="2241654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A070046-8494-472B-BB80-57A2B4E56158}"/>
              </a:ext>
            </a:extLst>
          </p:cNvPr>
          <p:cNvSpPr>
            <a:spLocks noGrp="1"/>
          </p:cNvSpPr>
          <p:nvPr>
            <p:ph type="dt" sz="half" idx="10"/>
          </p:nvPr>
        </p:nvSpPr>
        <p:spPr/>
        <p:txBody>
          <a:bodyPr/>
          <a:lstStyle/>
          <a:p>
            <a:fld id="{BA8B1A17-7027-4BA4-89F5-B3A819161F79}" type="datetime1">
              <a:rPr lang="en-CA" altLang="ja-JP" smtClean="0"/>
              <a:t>2023-04-15</a:t>
            </a:fld>
            <a:endParaRPr lang="en-CA"/>
          </a:p>
        </p:txBody>
      </p:sp>
      <p:sp>
        <p:nvSpPr>
          <p:cNvPr id="3" name="Footer Placeholder 2">
            <a:extLst>
              <a:ext uri="{FF2B5EF4-FFF2-40B4-BE49-F238E27FC236}">
                <a16:creationId xmlns:a16="http://schemas.microsoft.com/office/drawing/2014/main" id="{DC700ED2-5458-495D-9505-8A88D262C42D}"/>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B60940A9-2813-49CE-811D-90A30D502D24}"/>
              </a:ext>
            </a:extLst>
          </p:cNvPr>
          <p:cNvSpPr>
            <a:spLocks noGrp="1"/>
          </p:cNvSpPr>
          <p:nvPr>
            <p:ph type="sldNum" sz="quarter" idx="12"/>
          </p:nvPr>
        </p:nvSpPr>
        <p:spPr/>
        <p:txBody>
          <a:bodyPr/>
          <a:lstStyle/>
          <a:p>
            <a:fld id="{0590C244-B11D-4B62-94AD-B046C8F8ABEF}" type="slidenum">
              <a:rPr lang="en-CA" smtClean="0"/>
              <a:t>‹#›</a:t>
            </a:fld>
            <a:endParaRPr lang="en-CA"/>
          </a:p>
        </p:txBody>
      </p:sp>
    </p:spTree>
    <p:extLst>
      <p:ext uri="{BB962C8B-B14F-4D97-AF65-F5344CB8AC3E}">
        <p14:creationId xmlns:p14="http://schemas.microsoft.com/office/powerpoint/2010/main" val="2652391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D6893-2D61-44AE-9543-2D48CED03B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AAC746EA-CCE3-46F2-98A3-9CA0498CC9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9F6C9550-409A-4D47-BF8C-21129EA4D5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D7F4FB2-5ECC-431C-8751-C387ACF40D91}"/>
              </a:ext>
            </a:extLst>
          </p:cNvPr>
          <p:cNvSpPr>
            <a:spLocks noGrp="1"/>
          </p:cNvSpPr>
          <p:nvPr>
            <p:ph type="dt" sz="half" idx="10"/>
          </p:nvPr>
        </p:nvSpPr>
        <p:spPr/>
        <p:txBody>
          <a:bodyPr/>
          <a:lstStyle/>
          <a:p>
            <a:fld id="{F6B613CB-745D-4112-A2ED-468228FD14DC}" type="datetime1">
              <a:rPr lang="en-CA" altLang="ja-JP" smtClean="0"/>
              <a:t>2023-04-15</a:t>
            </a:fld>
            <a:endParaRPr lang="en-CA"/>
          </a:p>
        </p:txBody>
      </p:sp>
      <p:sp>
        <p:nvSpPr>
          <p:cNvPr id="6" name="Footer Placeholder 5">
            <a:extLst>
              <a:ext uri="{FF2B5EF4-FFF2-40B4-BE49-F238E27FC236}">
                <a16:creationId xmlns:a16="http://schemas.microsoft.com/office/drawing/2014/main" id="{7D13F6FB-2062-4AC2-B2C6-15093345FF5F}"/>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D2F1853D-5302-4070-9FC9-F9B0B259D001}"/>
              </a:ext>
            </a:extLst>
          </p:cNvPr>
          <p:cNvSpPr>
            <a:spLocks noGrp="1"/>
          </p:cNvSpPr>
          <p:nvPr>
            <p:ph type="sldNum" sz="quarter" idx="12"/>
          </p:nvPr>
        </p:nvSpPr>
        <p:spPr/>
        <p:txBody>
          <a:bodyPr/>
          <a:lstStyle/>
          <a:p>
            <a:fld id="{0590C244-B11D-4B62-94AD-B046C8F8ABEF}" type="slidenum">
              <a:rPr lang="en-CA" smtClean="0"/>
              <a:t>‹#›</a:t>
            </a:fld>
            <a:endParaRPr lang="en-CA"/>
          </a:p>
        </p:txBody>
      </p:sp>
    </p:spTree>
    <p:extLst>
      <p:ext uri="{BB962C8B-B14F-4D97-AF65-F5344CB8AC3E}">
        <p14:creationId xmlns:p14="http://schemas.microsoft.com/office/powerpoint/2010/main" val="2166225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6496E-CEB1-451E-8ECB-F3B4B3FF54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7B611D2A-33A6-4B90-9831-D7B65BD04FB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421E4F5F-1A06-465B-8B53-0CA98E87D7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1847A22-CC70-4E2C-A1FA-37074B29F0E8}"/>
              </a:ext>
            </a:extLst>
          </p:cNvPr>
          <p:cNvSpPr>
            <a:spLocks noGrp="1"/>
          </p:cNvSpPr>
          <p:nvPr>
            <p:ph type="dt" sz="half" idx="10"/>
          </p:nvPr>
        </p:nvSpPr>
        <p:spPr/>
        <p:txBody>
          <a:bodyPr/>
          <a:lstStyle/>
          <a:p>
            <a:fld id="{B20ADB33-CC85-456F-BC67-D67F4A67BA3D}" type="datetime1">
              <a:rPr lang="en-CA" altLang="ja-JP" smtClean="0"/>
              <a:t>2023-04-15</a:t>
            </a:fld>
            <a:endParaRPr lang="en-CA"/>
          </a:p>
        </p:txBody>
      </p:sp>
      <p:sp>
        <p:nvSpPr>
          <p:cNvPr id="6" name="Footer Placeholder 5">
            <a:extLst>
              <a:ext uri="{FF2B5EF4-FFF2-40B4-BE49-F238E27FC236}">
                <a16:creationId xmlns:a16="http://schemas.microsoft.com/office/drawing/2014/main" id="{6A0686B2-C4EC-463C-98D0-AECB08F45FE0}"/>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84E7849E-1471-4DB1-81A8-68FA0A17588B}"/>
              </a:ext>
            </a:extLst>
          </p:cNvPr>
          <p:cNvSpPr>
            <a:spLocks noGrp="1"/>
          </p:cNvSpPr>
          <p:nvPr>
            <p:ph type="sldNum" sz="quarter" idx="12"/>
          </p:nvPr>
        </p:nvSpPr>
        <p:spPr/>
        <p:txBody>
          <a:bodyPr/>
          <a:lstStyle/>
          <a:p>
            <a:fld id="{0590C244-B11D-4B62-94AD-B046C8F8ABEF}" type="slidenum">
              <a:rPr lang="en-CA" smtClean="0"/>
              <a:t>‹#›</a:t>
            </a:fld>
            <a:endParaRPr lang="en-CA"/>
          </a:p>
        </p:txBody>
      </p:sp>
    </p:spTree>
    <p:extLst>
      <p:ext uri="{BB962C8B-B14F-4D97-AF65-F5344CB8AC3E}">
        <p14:creationId xmlns:p14="http://schemas.microsoft.com/office/powerpoint/2010/main" val="2365478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AC0CE86-75E9-4DFC-BB96-D01EB36342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714DEBFB-D425-413A-8BB6-2FFA807F1AA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E2FC447E-4600-48DD-9EB0-92C2FC8906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B766-3EC6-43F2-9E87-0A0F2448248F}" type="datetime1">
              <a:rPr lang="en-CA" altLang="ja-JP" smtClean="0"/>
              <a:t>2023-04-15</a:t>
            </a:fld>
            <a:endParaRPr lang="en-CA"/>
          </a:p>
        </p:txBody>
      </p:sp>
      <p:sp>
        <p:nvSpPr>
          <p:cNvPr id="5" name="Footer Placeholder 4">
            <a:extLst>
              <a:ext uri="{FF2B5EF4-FFF2-40B4-BE49-F238E27FC236}">
                <a16:creationId xmlns:a16="http://schemas.microsoft.com/office/drawing/2014/main" id="{ACC395B0-A7DD-40DE-A2AC-1DF5F898E40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B3DF1489-ECAB-40BD-8C29-68D208A47117}"/>
              </a:ext>
            </a:extLst>
          </p:cNvPr>
          <p:cNvSpPr>
            <a:spLocks noGrp="1"/>
          </p:cNvSpPr>
          <p:nvPr>
            <p:ph type="sldNum" sz="quarter" idx="4"/>
          </p:nvPr>
        </p:nvSpPr>
        <p:spPr>
          <a:xfrm>
            <a:off x="9448800" y="0"/>
            <a:ext cx="2743200" cy="365125"/>
          </a:xfrm>
          <a:prstGeom prst="rect">
            <a:avLst/>
          </a:prstGeom>
        </p:spPr>
        <p:txBody>
          <a:bodyPr vert="horz" lIns="91440" tIns="45720" rIns="91440" bIns="45720" rtlCol="0" anchor="ctr"/>
          <a:lstStyle>
            <a:lvl1pPr algn="r">
              <a:defRPr sz="2000">
                <a:solidFill>
                  <a:schemeClr val="tx1"/>
                </a:solidFill>
                <a:latin typeface="Arial" panose="020B0604020202020204" pitchFamily="34" charset="0"/>
                <a:cs typeface="Arial" panose="020B0604020202020204" pitchFamily="34" charset="0"/>
              </a:defRPr>
            </a:lvl1pPr>
          </a:lstStyle>
          <a:p>
            <a:fld id="{0590C244-B11D-4B62-94AD-B046C8F8ABEF}" type="slidenum">
              <a:rPr lang="en-CA" smtClean="0"/>
              <a:pPr/>
              <a:t>‹#›</a:t>
            </a:fld>
            <a:endParaRPr lang="en-CA"/>
          </a:p>
        </p:txBody>
      </p:sp>
    </p:spTree>
    <p:extLst>
      <p:ext uri="{BB962C8B-B14F-4D97-AF65-F5344CB8AC3E}">
        <p14:creationId xmlns:p14="http://schemas.microsoft.com/office/powerpoint/2010/main" val="1805595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AB4CB08-A3CD-47D8-A2A7-749275D8B9A4}"/>
              </a:ext>
            </a:extLst>
          </p:cNvPr>
          <p:cNvPicPr>
            <a:picLocks noChangeAspect="1"/>
          </p:cNvPicPr>
          <p:nvPr/>
        </p:nvPicPr>
        <p:blipFill>
          <a:blip r:embed="rId2"/>
          <a:stretch>
            <a:fillRect/>
          </a:stretch>
        </p:blipFill>
        <p:spPr>
          <a:xfrm>
            <a:off x="1948165" y="1530230"/>
            <a:ext cx="8269262" cy="5102483"/>
          </a:xfrm>
          <a:prstGeom prst="rect">
            <a:avLst/>
          </a:prstGeom>
        </p:spPr>
      </p:pic>
      <p:sp>
        <p:nvSpPr>
          <p:cNvPr id="6" name="TextBox 5">
            <a:extLst>
              <a:ext uri="{FF2B5EF4-FFF2-40B4-BE49-F238E27FC236}">
                <a16:creationId xmlns:a16="http://schemas.microsoft.com/office/drawing/2014/main" id="{2973E0E1-7891-4775-ABA2-AD9AE55D5FFA}"/>
              </a:ext>
            </a:extLst>
          </p:cNvPr>
          <p:cNvSpPr txBox="1"/>
          <p:nvPr/>
        </p:nvSpPr>
        <p:spPr>
          <a:xfrm>
            <a:off x="2512992" y="500268"/>
            <a:ext cx="7076809" cy="584775"/>
          </a:xfrm>
          <a:prstGeom prst="rect">
            <a:avLst/>
          </a:prstGeom>
          <a:noFill/>
          <a:ln w="28575">
            <a:solidFill>
              <a:srgbClr val="FF0000"/>
            </a:solidFill>
          </a:ln>
        </p:spPr>
        <p:txBody>
          <a:bodyPr wrap="none" rtlCol="0">
            <a:spAutoFit/>
          </a:bodyPr>
          <a:lstStyle/>
          <a:p>
            <a:r>
              <a:rPr lang="en-CA" sz="3200" b="1" dirty="0">
                <a:solidFill>
                  <a:srgbClr val="FF0000"/>
                </a:solidFill>
              </a:rPr>
              <a:t>Japan’s reply to CA questions/comments</a:t>
            </a:r>
          </a:p>
        </p:txBody>
      </p:sp>
      <p:sp>
        <p:nvSpPr>
          <p:cNvPr id="3" name="スライド番号プレースホルダー 2">
            <a:extLst>
              <a:ext uri="{FF2B5EF4-FFF2-40B4-BE49-F238E27FC236}">
                <a16:creationId xmlns:a16="http://schemas.microsoft.com/office/drawing/2014/main" id="{F728FB22-F31C-4FD4-BABF-B67C50B004DD}"/>
              </a:ext>
            </a:extLst>
          </p:cNvPr>
          <p:cNvSpPr>
            <a:spLocks noGrp="1"/>
          </p:cNvSpPr>
          <p:nvPr>
            <p:ph type="sldNum" sz="quarter" idx="12"/>
          </p:nvPr>
        </p:nvSpPr>
        <p:spPr/>
        <p:txBody>
          <a:bodyPr/>
          <a:lstStyle/>
          <a:p>
            <a:fld id="{0590C244-B11D-4B62-94AD-B046C8F8ABEF}" type="slidenum">
              <a:rPr lang="en-CA" smtClean="0"/>
              <a:t>1</a:t>
            </a:fld>
            <a:endParaRPr lang="en-CA"/>
          </a:p>
        </p:txBody>
      </p:sp>
    </p:spTree>
    <p:extLst>
      <p:ext uri="{BB962C8B-B14F-4D97-AF65-F5344CB8AC3E}">
        <p14:creationId xmlns:p14="http://schemas.microsoft.com/office/powerpoint/2010/main" val="15894713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B30D15E-700E-40C7-8E3B-94C324E96727}"/>
              </a:ext>
            </a:extLst>
          </p:cNvPr>
          <p:cNvPicPr>
            <a:picLocks noChangeAspect="1"/>
          </p:cNvPicPr>
          <p:nvPr/>
        </p:nvPicPr>
        <p:blipFill>
          <a:blip r:embed="rId2"/>
          <a:stretch>
            <a:fillRect/>
          </a:stretch>
        </p:blipFill>
        <p:spPr>
          <a:xfrm>
            <a:off x="174172" y="139960"/>
            <a:ext cx="7756848" cy="5161287"/>
          </a:xfrm>
          <a:prstGeom prst="rect">
            <a:avLst/>
          </a:prstGeom>
        </p:spPr>
      </p:pic>
      <p:sp>
        <p:nvSpPr>
          <p:cNvPr id="6" name="TextBox 5">
            <a:extLst>
              <a:ext uri="{FF2B5EF4-FFF2-40B4-BE49-F238E27FC236}">
                <a16:creationId xmlns:a16="http://schemas.microsoft.com/office/drawing/2014/main" id="{2973E0E1-7891-4775-ABA2-AD9AE55D5FFA}"/>
              </a:ext>
            </a:extLst>
          </p:cNvPr>
          <p:cNvSpPr txBox="1"/>
          <p:nvPr/>
        </p:nvSpPr>
        <p:spPr>
          <a:xfrm>
            <a:off x="1404938" y="5301247"/>
            <a:ext cx="10538245" cy="1477328"/>
          </a:xfrm>
          <a:prstGeom prst="rect">
            <a:avLst/>
          </a:prstGeom>
          <a:solidFill>
            <a:schemeClr val="bg1"/>
          </a:solidFill>
          <a:ln w="28575">
            <a:solidFill>
              <a:srgbClr val="FF0000"/>
            </a:solidFill>
          </a:ln>
        </p:spPr>
        <p:txBody>
          <a:bodyPr wrap="square" rtlCol="0">
            <a:spAutoFit/>
          </a:bodyPr>
          <a:lstStyle/>
          <a:p>
            <a:r>
              <a:rPr lang="en-CA" b="1" dirty="0">
                <a:solidFill>
                  <a:srgbClr val="7030A0"/>
                </a:solidFill>
              </a:rPr>
              <a:t>CA questions/comments – Please replace label in column 1, row 3 with SLOW Heater Method</a:t>
            </a:r>
          </a:p>
          <a:p>
            <a:endParaRPr lang="en-CA" b="1" dirty="0">
              <a:solidFill>
                <a:srgbClr val="7030A0"/>
              </a:solidFill>
            </a:endParaRPr>
          </a:p>
          <a:p>
            <a:r>
              <a:rPr lang="en-CA" b="1" dirty="0">
                <a:solidFill>
                  <a:srgbClr val="7030A0"/>
                </a:solidFill>
              </a:rPr>
              <a:t>In our opinions, this data can not be used to justify the use of another test method with GTR since the proposed test methodology was not followed. This is an excellent example as to why a slow heating approach can not be used with system level testing of EV when a single cell thermal runaway activation is the goal.</a:t>
            </a:r>
          </a:p>
        </p:txBody>
      </p:sp>
      <p:sp>
        <p:nvSpPr>
          <p:cNvPr id="2" name="スライド番号プレースホルダー 1">
            <a:extLst>
              <a:ext uri="{FF2B5EF4-FFF2-40B4-BE49-F238E27FC236}">
                <a16:creationId xmlns:a16="http://schemas.microsoft.com/office/drawing/2014/main" id="{E6CED20F-C40A-429C-9234-B8EFB40E9FFC}"/>
              </a:ext>
            </a:extLst>
          </p:cNvPr>
          <p:cNvSpPr>
            <a:spLocks noGrp="1"/>
          </p:cNvSpPr>
          <p:nvPr>
            <p:ph type="sldNum" sz="quarter" idx="12"/>
          </p:nvPr>
        </p:nvSpPr>
        <p:spPr/>
        <p:txBody>
          <a:bodyPr/>
          <a:lstStyle/>
          <a:p>
            <a:fld id="{0590C244-B11D-4B62-94AD-B046C8F8ABEF}" type="slidenum">
              <a:rPr lang="en-CA" smtClean="0"/>
              <a:t>10</a:t>
            </a:fld>
            <a:endParaRPr lang="en-CA"/>
          </a:p>
        </p:txBody>
      </p:sp>
    </p:spTree>
    <p:extLst>
      <p:ext uri="{BB962C8B-B14F-4D97-AF65-F5344CB8AC3E}">
        <p14:creationId xmlns:p14="http://schemas.microsoft.com/office/powerpoint/2010/main" val="1722816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B30D15E-700E-40C7-8E3B-94C324E96727}"/>
              </a:ext>
            </a:extLst>
          </p:cNvPr>
          <p:cNvPicPr>
            <a:picLocks noChangeAspect="1"/>
          </p:cNvPicPr>
          <p:nvPr/>
        </p:nvPicPr>
        <p:blipFill>
          <a:blip r:embed="rId2"/>
          <a:stretch>
            <a:fillRect/>
          </a:stretch>
        </p:blipFill>
        <p:spPr>
          <a:xfrm>
            <a:off x="174172" y="139960"/>
            <a:ext cx="7756848" cy="5161287"/>
          </a:xfrm>
          <a:prstGeom prst="rect">
            <a:avLst/>
          </a:prstGeom>
        </p:spPr>
      </p:pic>
      <p:sp>
        <p:nvSpPr>
          <p:cNvPr id="6" name="TextBox 5">
            <a:extLst>
              <a:ext uri="{FF2B5EF4-FFF2-40B4-BE49-F238E27FC236}">
                <a16:creationId xmlns:a16="http://schemas.microsoft.com/office/drawing/2014/main" id="{2973E0E1-7891-4775-ABA2-AD9AE55D5FFA}"/>
              </a:ext>
            </a:extLst>
          </p:cNvPr>
          <p:cNvSpPr txBox="1"/>
          <p:nvPr/>
        </p:nvSpPr>
        <p:spPr>
          <a:xfrm>
            <a:off x="1219407" y="252168"/>
            <a:ext cx="10538245" cy="1477328"/>
          </a:xfrm>
          <a:prstGeom prst="rect">
            <a:avLst/>
          </a:prstGeom>
          <a:solidFill>
            <a:schemeClr val="bg1"/>
          </a:solidFill>
          <a:ln w="28575">
            <a:solidFill>
              <a:srgbClr val="FF0000"/>
            </a:solidFill>
          </a:ln>
        </p:spPr>
        <p:txBody>
          <a:bodyPr wrap="square" rtlCol="0">
            <a:spAutoFit/>
          </a:bodyPr>
          <a:lstStyle/>
          <a:p>
            <a:r>
              <a:rPr lang="en-CA" b="1" dirty="0">
                <a:solidFill>
                  <a:srgbClr val="7030A0"/>
                </a:solidFill>
              </a:rPr>
              <a:t>CA questions/comments – Please replace label in column 1, row 3 with SLOW Heater Method</a:t>
            </a:r>
          </a:p>
          <a:p>
            <a:endParaRPr lang="en-CA" b="1" dirty="0">
              <a:solidFill>
                <a:srgbClr val="7030A0"/>
              </a:solidFill>
            </a:endParaRPr>
          </a:p>
          <a:p>
            <a:r>
              <a:rPr lang="en-CA" b="1" dirty="0">
                <a:solidFill>
                  <a:srgbClr val="7030A0"/>
                </a:solidFill>
              </a:rPr>
              <a:t>In our opinions, this data can not be used to justify the use of another test method with GTR since the proposed test methodology was not followed. This is an excellent example as to why a slow heating approach can not be used with system level testing of EV when a single cell thermal runaway activation is the goal.</a:t>
            </a:r>
          </a:p>
        </p:txBody>
      </p:sp>
      <p:sp>
        <p:nvSpPr>
          <p:cNvPr id="5" name="TextBox 5">
            <a:extLst>
              <a:ext uri="{FF2B5EF4-FFF2-40B4-BE49-F238E27FC236}">
                <a16:creationId xmlns:a16="http://schemas.microsoft.com/office/drawing/2014/main" id="{7EAFE1B2-CD01-45EF-B794-CF27481E9374}"/>
              </a:ext>
            </a:extLst>
          </p:cNvPr>
          <p:cNvSpPr txBox="1"/>
          <p:nvPr/>
        </p:nvSpPr>
        <p:spPr>
          <a:xfrm>
            <a:off x="218869" y="1941819"/>
            <a:ext cx="11602071" cy="4247317"/>
          </a:xfrm>
          <a:prstGeom prst="rect">
            <a:avLst/>
          </a:prstGeom>
          <a:solidFill>
            <a:srgbClr val="FFFF00"/>
          </a:solidFill>
          <a:ln w="28575">
            <a:solidFill>
              <a:srgbClr val="FF0000"/>
            </a:solidFill>
          </a:ln>
        </p:spPr>
        <p:txBody>
          <a:bodyPr wrap="square" rtlCol="0">
            <a:spAutoFit/>
          </a:bodyPr>
          <a:lstStyle/>
          <a:p>
            <a:r>
              <a:rPr lang="en-CA" altLang="ja-JP" b="1" dirty="0">
                <a:solidFill>
                  <a:srgbClr val="FF0000"/>
                </a:solidFill>
              </a:rPr>
              <a:t>Japan’s reply to CA questions/comments – </a:t>
            </a:r>
          </a:p>
          <a:p>
            <a:r>
              <a:rPr lang="en-CA" b="1" dirty="0">
                <a:solidFill>
                  <a:srgbClr val="FF0000"/>
                </a:solidFill>
              </a:rPr>
              <a:t>In the first place, this figure is just an image of the comparison between the nail and heater method. </a:t>
            </a:r>
          </a:p>
          <a:p>
            <a:r>
              <a:rPr lang="en-CA" b="1" dirty="0">
                <a:solidFill>
                  <a:srgbClr val="FF0000"/>
                </a:solidFill>
              </a:rPr>
              <a:t>We do not mean to oppose to the heater method. Japan position is that both methods are effective for thermal runaway initiation. We just insist that other methods should also be accepted as long as they can cause thermal runaway at a trigger cell.</a:t>
            </a:r>
          </a:p>
          <a:p>
            <a:endParaRPr lang="en-CA" b="1" dirty="0">
              <a:solidFill>
                <a:srgbClr val="FF0000"/>
              </a:solidFill>
            </a:endParaRPr>
          </a:p>
          <a:p>
            <a:r>
              <a:rPr lang="en-CA" b="1" dirty="0">
                <a:solidFill>
                  <a:srgbClr val="FF0000"/>
                </a:solidFill>
              </a:rPr>
              <a:t>Though thermal runaway characteristics with the nail method are moderate, they may be closer to thermal runaway situation caused by a cell internal short circuit in the </a:t>
            </a:r>
            <a:r>
              <a:rPr lang="en-CA" altLang="ja-JP" b="1" dirty="0">
                <a:solidFill>
                  <a:srgbClr val="FF0000"/>
                </a:solidFill>
              </a:rPr>
              <a:t>real world</a:t>
            </a:r>
            <a:r>
              <a:rPr lang="en-CA" b="1" dirty="0">
                <a:solidFill>
                  <a:srgbClr val="FF0000"/>
                </a:solidFill>
              </a:rPr>
              <a:t>. Therefore, it can be considered sufficient and valid for safety evaluation of thermal propagation.</a:t>
            </a:r>
          </a:p>
          <a:p>
            <a:endParaRPr lang="en-CA" b="1" dirty="0">
              <a:solidFill>
                <a:srgbClr val="FF0000"/>
              </a:solidFill>
            </a:endParaRPr>
          </a:p>
          <a:p>
            <a:r>
              <a:rPr lang="en-CA" b="1" dirty="0">
                <a:solidFill>
                  <a:srgbClr val="FF0000"/>
                </a:solidFill>
              </a:rPr>
              <a:t>If the heater is one and only choice, there is possibility that excessive measures or design are required to pass the thermal propagation test. </a:t>
            </a:r>
          </a:p>
          <a:p>
            <a:endParaRPr lang="en-CA" b="1" dirty="0">
              <a:solidFill>
                <a:srgbClr val="FF0000"/>
              </a:solidFill>
            </a:endParaRPr>
          </a:p>
          <a:p>
            <a:r>
              <a:rPr lang="en-CA" b="1" dirty="0">
                <a:solidFill>
                  <a:srgbClr val="FF0000"/>
                </a:solidFill>
              </a:rPr>
              <a:t>Realistically speaking, other methods including the nail should be used depending on manufacturers’ requests. And, if thermal runaway does not occur with those other methods, the battery has to be retested with the heater method. </a:t>
            </a:r>
          </a:p>
        </p:txBody>
      </p:sp>
      <p:sp>
        <p:nvSpPr>
          <p:cNvPr id="2" name="スライド番号プレースホルダー 1">
            <a:extLst>
              <a:ext uri="{FF2B5EF4-FFF2-40B4-BE49-F238E27FC236}">
                <a16:creationId xmlns:a16="http://schemas.microsoft.com/office/drawing/2014/main" id="{6563FC1E-A844-43FF-9D5C-A1F8010B3351}"/>
              </a:ext>
            </a:extLst>
          </p:cNvPr>
          <p:cNvSpPr>
            <a:spLocks noGrp="1"/>
          </p:cNvSpPr>
          <p:nvPr>
            <p:ph type="sldNum" sz="quarter" idx="12"/>
          </p:nvPr>
        </p:nvSpPr>
        <p:spPr/>
        <p:txBody>
          <a:bodyPr/>
          <a:lstStyle/>
          <a:p>
            <a:fld id="{0590C244-B11D-4B62-94AD-B046C8F8ABEF}" type="slidenum">
              <a:rPr lang="en-CA" smtClean="0"/>
              <a:t>11</a:t>
            </a:fld>
            <a:endParaRPr lang="en-CA"/>
          </a:p>
        </p:txBody>
      </p:sp>
    </p:spTree>
    <p:extLst>
      <p:ext uri="{BB962C8B-B14F-4D97-AF65-F5344CB8AC3E}">
        <p14:creationId xmlns:p14="http://schemas.microsoft.com/office/powerpoint/2010/main" val="2000576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D8C1F04-1BA5-4F19-BFB8-2D89B4832B07}"/>
              </a:ext>
            </a:extLst>
          </p:cNvPr>
          <p:cNvPicPr>
            <a:picLocks noChangeAspect="1"/>
          </p:cNvPicPr>
          <p:nvPr/>
        </p:nvPicPr>
        <p:blipFill>
          <a:blip r:embed="rId2"/>
          <a:stretch>
            <a:fillRect/>
          </a:stretch>
        </p:blipFill>
        <p:spPr>
          <a:xfrm>
            <a:off x="0" y="0"/>
            <a:ext cx="4410075" cy="6591300"/>
          </a:xfrm>
          <a:prstGeom prst="rect">
            <a:avLst/>
          </a:prstGeom>
        </p:spPr>
      </p:pic>
      <p:sp>
        <p:nvSpPr>
          <p:cNvPr id="6" name="TextBox 5">
            <a:extLst>
              <a:ext uri="{FF2B5EF4-FFF2-40B4-BE49-F238E27FC236}">
                <a16:creationId xmlns:a16="http://schemas.microsoft.com/office/drawing/2014/main" id="{2973E0E1-7891-4775-ABA2-AD9AE55D5FFA}"/>
              </a:ext>
            </a:extLst>
          </p:cNvPr>
          <p:cNvSpPr txBox="1"/>
          <p:nvPr/>
        </p:nvSpPr>
        <p:spPr>
          <a:xfrm>
            <a:off x="5648754" y="171237"/>
            <a:ext cx="5389362" cy="1754326"/>
          </a:xfrm>
          <a:prstGeom prst="rect">
            <a:avLst/>
          </a:prstGeom>
          <a:noFill/>
          <a:ln w="28575">
            <a:solidFill>
              <a:srgbClr val="FF0000"/>
            </a:solidFill>
          </a:ln>
        </p:spPr>
        <p:txBody>
          <a:bodyPr wrap="square" rtlCol="0">
            <a:spAutoFit/>
          </a:bodyPr>
          <a:lstStyle/>
          <a:p>
            <a:r>
              <a:rPr lang="en-CA" b="1" dirty="0">
                <a:solidFill>
                  <a:srgbClr val="7030A0"/>
                </a:solidFill>
              </a:rPr>
              <a:t>CA questions/comments – Can you confirm in what direction the nail hits the electrodes, especially since your previous work (EVS19-E1TP-0600) describes an important difference.  In our experience the direction you show would be parallel to the electrode and you state that this is not valid.</a:t>
            </a:r>
          </a:p>
        </p:txBody>
      </p:sp>
      <p:pic>
        <p:nvPicPr>
          <p:cNvPr id="7" name="Picture 6">
            <a:extLst>
              <a:ext uri="{FF2B5EF4-FFF2-40B4-BE49-F238E27FC236}">
                <a16:creationId xmlns:a16="http://schemas.microsoft.com/office/drawing/2014/main" id="{C6324ABD-2301-44F1-81BF-0E3208195A2B}"/>
              </a:ext>
            </a:extLst>
          </p:cNvPr>
          <p:cNvPicPr>
            <a:picLocks noChangeAspect="1"/>
          </p:cNvPicPr>
          <p:nvPr/>
        </p:nvPicPr>
        <p:blipFill>
          <a:blip r:embed="rId3"/>
          <a:stretch>
            <a:fillRect/>
          </a:stretch>
        </p:blipFill>
        <p:spPr>
          <a:xfrm>
            <a:off x="5843241" y="2154163"/>
            <a:ext cx="5792033" cy="4046029"/>
          </a:xfrm>
          <a:prstGeom prst="rect">
            <a:avLst/>
          </a:prstGeom>
        </p:spPr>
      </p:pic>
      <p:sp>
        <p:nvSpPr>
          <p:cNvPr id="8" name="TextBox 7">
            <a:extLst>
              <a:ext uri="{FF2B5EF4-FFF2-40B4-BE49-F238E27FC236}">
                <a16:creationId xmlns:a16="http://schemas.microsoft.com/office/drawing/2014/main" id="{DA42807A-CE76-473C-AB8E-826FFFCECB2A}"/>
              </a:ext>
            </a:extLst>
          </p:cNvPr>
          <p:cNvSpPr txBox="1"/>
          <p:nvPr/>
        </p:nvSpPr>
        <p:spPr>
          <a:xfrm>
            <a:off x="4574278" y="4597274"/>
            <a:ext cx="5389362" cy="369332"/>
          </a:xfrm>
          <a:prstGeom prst="rect">
            <a:avLst/>
          </a:prstGeom>
          <a:noFill/>
        </p:spPr>
        <p:txBody>
          <a:bodyPr wrap="square" rtlCol="0">
            <a:spAutoFit/>
          </a:bodyPr>
          <a:lstStyle/>
          <a:p>
            <a:r>
              <a:rPr lang="en-CA" b="1" dirty="0">
                <a:solidFill>
                  <a:srgbClr val="7030A0"/>
                </a:solidFill>
              </a:rPr>
              <a:t>From EVS19-E1TP-0600</a:t>
            </a:r>
          </a:p>
        </p:txBody>
      </p:sp>
      <p:sp>
        <p:nvSpPr>
          <p:cNvPr id="9" name="Oval 8">
            <a:extLst>
              <a:ext uri="{FF2B5EF4-FFF2-40B4-BE49-F238E27FC236}">
                <a16:creationId xmlns:a16="http://schemas.microsoft.com/office/drawing/2014/main" id="{896D58F0-A128-406E-A1AC-E053C4BDCADD}"/>
              </a:ext>
            </a:extLst>
          </p:cNvPr>
          <p:cNvSpPr/>
          <p:nvPr/>
        </p:nvSpPr>
        <p:spPr>
          <a:xfrm>
            <a:off x="6279502" y="4851918"/>
            <a:ext cx="2967135" cy="1576874"/>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スライド番号プレースホルダー 1">
            <a:extLst>
              <a:ext uri="{FF2B5EF4-FFF2-40B4-BE49-F238E27FC236}">
                <a16:creationId xmlns:a16="http://schemas.microsoft.com/office/drawing/2014/main" id="{C00183CA-18E5-44E5-AEFE-1DA7D398A040}"/>
              </a:ext>
            </a:extLst>
          </p:cNvPr>
          <p:cNvSpPr>
            <a:spLocks noGrp="1"/>
          </p:cNvSpPr>
          <p:nvPr>
            <p:ph type="sldNum" sz="quarter" idx="12"/>
          </p:nvPr>
        </p:nvSpPr>
        <p:spPr/>
        <p:txBody>
          <a:bodyPr/>
          <a:lstStyle/>
          <a:p>
            <a:fld id="{0590C244-B11D-4B62-94AD-B046C8F8ABEF}" type="slidenum">
              <a:rPr lang="en-CA" smtClean="0"/>
              <a:t>2</a:t>
            </a:fld>
            <a:endParaRPr lang="en-CA"/>
          </a:p>
        </p:txBody>
      </p:sp>
    </p:spTree>
    <p:extLst>
      <p:ext uri="{BB962C8B-B14F-4D97-AF65-F5344CB8AC3E}">
        <p14:creationId xmlns:p14="http://schemas.microsoft.com/office/powerpoint/2010/main" val="1981787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D8C1F04-1BA5-4F19-BFB8-2D89B4832B07}"/>
              </a:ext>
            </a:extLst>
          </p:cNvPr>
          <p:cNvPicPr>
            <a:picLocks noChangeAspect="1"/>
          </p:cNvPicPr>
          <p:nvPr/>
        </p:nvPicPr>
        <p:blipFill>
          <a:blip r:embed="rId2"/>
          <a:stretch>
            <a:fillRect/>
          </a:stretch>
        </p:blipFill>
        <p:spPr>
          <a:xfrm>
            <a:off x="0" y="0"/>
            <a:ext cx="4410075" cy="6591300"/>
          </a:xfrm>
          <a:prstGeom prst="rect">
            <a:avLst/>
          </a:prstGeom>
        </p:spPr>
      </p:pic>
      <p:sp>
        <p:nvSpPr>
          <p:cNvPr id="6" name="TextBox 5">
            <a:extLst>
              <a:ext uri="{FF2B5EF4-FFF2-40B4-BE49-F238E27FC236}">
                <a16:creationId xmlns:a16="http://schemas.microsoft.com/office/drawing/2014/main" id="{2973E0E1-7891-4775-ABA2-AD9AE55D5FFA}"/>
              </a:ext>
            </a:extLst>
          </p:cNvPr>
          <p:cNvSpPr txBox="1"/>
          <p:nvPr/>
        </p:nvSpPr>
        <p:spPr>
          <a:xfrm>
            <a:off x="5648754" y="171237"/>
            <a:ext cx="5389362" cy="1754326"/>
          </a:xfrm>
          <a:prstGeom prst="rect">
            <a:avLst/>
          </a:prstGeom>
          <a:noFill/>
          <a:ln w="28575">
            <a:solidFill>
              <a:srgbClr val="FF0000"/>
            </a:solidFill>
          </a:ln>
        </p:spPr>
        <p:txBody>
          <a:bodyPr wrap="square" rtlCol="0">
            <a:spAutoFit/>
          </a:bodyPr>
          <a:lstStyle/>
          <a:p>
            <a:r>
              <a:rPr lang="en-CA" b="1" dirty="0">
                <a:solidFill>
                  <a:srgbClr val="7030A0"/>
                </a:solidFill>
              </a:rPr>
              <a:t>CA questions/comments – Can you confirm in what direction the nail hits the electrodes, especially since your previous work (EVS19-E1TP-0600) describes an important difference.  In our experience the direction you show would be parallel to the electrode and you state that this is not valid.</a:t>
            </a:r>
          </a:p>
        </p:txBody>
      </p:sp>
      <p:pic>
        <p:nvPicPr>
          <p:cNvPr id="7" name="Picture 6">
            <a:extLst>
              <a:ext uri="{FF2B5EF4-FFF2-40B4-BE49-F238E27FC236}">
                <a16:creationId xmlns:a16="http://schemas.microsoft.com/office/drawing/2014/main" id="{C6324ABD-2301-44F1-81BF-0E3208195A2B}"/>
              </a:ext>
            </a:extLst>
          </p:cNvPr>
          <p:cNvPicPr>
            <a:picLocks noChangeAspect="1"/>
          </p:cNvPicPr>
          <p:nvPr/>
        </p:nvPicPr>
        <p:blipFill>
          <a:blip r:embed="rId3"/>
          <a:stretch>
            <a:fillRect/>
          </a:stretch>
        </p:blipFill>
        <p:spPr>
          <a:xfrm>
            <a:off x="5843241" y="2154163"/>
            <a:ext cx="5792033" cy="4046029"/>
          </a:xfrm>
          <a:prstGeom prst="rect">
            <a:avLst/>
          </a:prstGeom>
        </p:spPr>
      </p:pic>
      <p:sp>
        <p:nvSpPr>
          <p:cNvPr id="8" name="TextBox 7">
            <a:extLst>
              <a:ext uri="{FF2B5EF4-FFF2-40B4-BE49-F238E27FC236}">
                <a16:creationId xmlns:a16="http://schemas.microsoft.com/office/drawing/2014/main" id="{DA42807A-CE76-473C-AB8E-826FFFCECB2A}"/>
              </a:ext>
            </a:extLst>
          </p:cNvPr>
          <p:cNvSpPr txBox="1"/>
          <p:nvPr/>
        </p:nvSpPr>
        <p:spPr>
          <a:xfrm>
            <a:off x="4574278" y="4305729"/>
            <a:ext cx="5389362" cy="369332"/>
          </a:xfrm>
          <a:prstGeom prst="rect">
            <a:avLst/>
          </a:prstGeom>
          <a:noFill/>
        </p:spPr>
        <p:txBody>
          <a:bodyPr wrap="square" rtlCol="0">
            <a:spAutoFit/>
          </a:bodyPr>
          <a:lstStyle/>
          <a:p>
            <a:r>
              <a:rPr lang="en-CA" b="1" dirty="0">
                <a:solidFill>
                  <a:srgbClr val="7030A0"/>
                </a:solidFill>
              </a:rPr>
              <a:t>From EVS19-E1TP-0600</a:t>
            </a:r>
          </a:p>
        </p:txBody>
      </p:sp>
      <p:sp>
        <p:nvSpPr>
          <p:cNvPr id="9" name="Oval 8">
            <a:extLst>
              <a:ext uri="{FF2B5EF4-FFF2-40B4-BE49-F238E27FC236}">
                <a16:creationId xmlns:a16="http://schemas.microsoft.com/office/drawing/2014/main" id="{896D58F0-A128-406E-A1AC-E053C4BDCADD}"/>
              </a:ext>
            </a:extLst>
          </p:cNvPr>
          <p:cNvSpPr/>
          <p:nvPr/>
        </p:nvSpPr>
        <p:spPr>
          <a:xfrm>
            <a:off x="6279502" y="4560373"/>
            <a:ext cx="2967135" cy="1576874"/>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TextBox 5">
            <a:extLst>
              <a:ext uri="{FF2B5EF4-FFF2-40B4-BE49-F238E27FC236}">
                <a16:creationId xmlns:a16="http://schemas.microsoft.com/office/drawing/2014/main" id="{20213913-4F22-452B-980B-D531F34C6876}"/>
              </a:ext>
            </a:extLst>
          </p:cNvPr>
          <p:cNvSpPr txBox="1"/>
          <p:nvPr/>
        </p:nvSpPr>
        <p:spPr>
          <a:xfrm>
            <a:off x="159025" y="2669270"/>
            <a:ext cx="7262192" cy="3139321"/>
          </a:xfrm>
          <a:prstGeom prst="rect">
            <a:avLst/>
          </a:prstGeom>
          <a:solidFill>
            <a:srgbClr val="FFFF00"/>
          </a:solidFill>
          <a:ln w="28575">
            <a:solidFill>
              <a:srgbClr val="FF0000"/>
            </a:solidFill>
          </a:ln>
        </p:spPr>
        <p:txBody>
          <a:bodyPr wrap="square" rtlCol="0">
            <a:spAutoFit/>
          </a:bodyPr>
          <a:lstStyle/>
          <a:p>
            <a:r>
              <a:rPr lang="en-CA" b="1" dirty="0">
                <a:solidFill>
                  <a:srgbClr val="FF0000"/>
                </a:solidFill>
              </a:rPr>
              <a:t>Japan’s reply to CA questions/comments  – </a:t>
            </a:r>
          </a:p>
          <a:p>
            <a:r>
              <a:rPr lang="en-CA" b="1" dirty="0">
                <a:solidFill>
                  <a:srgbClr val="FF0000"/>
                </a:solidFill>
              </a:rPr>
              <a:t>In this test, the nail is inserted with a parallel direction to the electrode. </a:t>
            </a:r>
          </a:p>
          <a:p>
            <a:endParaRPr lang="en-CA" b="1" dirty="0">
              <a:solidFill>
                <a:srgbClr val="FF0000"/>
              </a:solidFill>
            </a:endParaRPr>
          </a:p>
          <a:p>
            <a:r>
              <a:rPr lang="en-CA" b="1" dirty="0">
                <a:solidFill>
                  <a:srgbClr val="FF0000"/>
                </a:solidFill>
              </a:rPr>
              <a:t>Based on our research and accumulated test data, we conclude that it is possible to cause thermal runaway on a target cell with nail penetration parallel to electrodes. The know-how is that the nail needs to aim at tightly stacked part of the electrode, not to aim at the center of the cell.</a:t>
            </a:r>
          </a:p>
          <a:p>
            <a:endParaRPr lang="en-CA" b="1" dirty="0">
              <a:solidFill>
                <a:srgbClr val="FF0000"/>
              </a:solidFill>
            </a:endParaRPr>
          </a:p>
          <a:p>
            <a:r>
              <a:rPr lang="en-CA" b="1" dirty="0">
                <a:solidFill>
                  <a:srgbClr val="FF0000"/>
                </a:solidFill>
              </a:rPr>
              <a:t>The nail can forcefully push into stacked electrodes and bridge between plus and minus electrodes. It creates cell internal short circuit and thermal runaway.</a:t>
            </a:r>
          </a:p>
        </p:txBody>
      </p:sp>
      <p:grpSp>
        <p:nvGrpSpPr>
          <p:cNvPr id="11" name="グループ化 10">
            <a:extLst>
              <a:ext uri="{FF2B5EF4-FFF2-40B4-BE49-F238E27FC236}">
                <a16:creationId xmlns:a16="http://schemas.microsoft.com/office/drawing/2014/main" id="{5243D6CE-880F-4C89-8084-CAEE630BDDD1}"/>
              </a:ext>
            </a:extLst>
          </p:cNvPr>
          <p:cNvGrpSpPr/>
          <p:nvPr/>
        </p:nvGrpSpPr>
        <p:grpSpPr>
          <a:xfrm>
            <a:off x="7606747" y="2676940"/>
            <a:ext cx="4373217" cy="3657599"/>
            <a:chOff x="7487479" y="2478157"/>
            <a:chExt cx="4373217" cy="3657599"/>
          </a:xfrm>
        </p:grpSpPr>
        <p:sp>
          <p:nvSpPr>
            <p:cNvPr id="12" name="正方形/長方形 11">
              <a:extLst>
                <a:ext uri="{FF2B5EF4-FFF2-40B4-BE49-F238E27FC236}">
                  <a16:creationId xmlns:a16="http://schemas.microsoft.com/office/drawing/2014/main" id="{A2CB3CC5-B6FC-4075-913C-0A801A0313F6}"/>
                </a:ext>
              </a:extLst>
            </p:cNvPr>
            <p:cNvSpPr/>
            <p:nvPr/>
          </p:nvSpPr>
          <p:spPr>
            <a:xfrm>
              <a:off x="7487479" y="2478157"/>
              <a:ext cx="4373217" cy="3657599"/>
            </a:xfrm>
            <a:prstGeom prst="rect">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3" name="グループ化 12">
              <a:extLst>
                <a:ext uri="{FF2B5EF4-FFF2-40B4-BE49-F238E27FC236}">
                  <a16:creationId xmlns:a16="http://schemas.microsoft.com/office/drawing/2014/main" id="{913CE0E8-5A1F-4C92-B552-AB44B96D4AA3}"/>
                </a:ext>
              </a:extLst>
            </p:cNvPr>
            <p:cNvGrpSpPr/>
            <p:nvPr/>
          </p:nvGrpSpPr>
          <p:grpSpPr>
            <a:xfrm rot="5400000">
              <a:off x="8333624" y="4146375"/>
              <a:ext cx="1834245" cy="1676283"/>
              <a:chOff x="7120091" y="1699818"/>
              <a:chExt cx="1834245" cy="1183091"/>
            </a:xfrm>
          </p:grpSpPr>
          <p:sp>
            <p:nvSpPr>
              <p:cNvPr id="25" name="正方形/長方形 10">
                <a:extLst>
                  <a:ext uri="{FF2B5EF4-FFF2-40B4-BE49-F238E27FC236}">
                    <a16:creationId xmlns:a16="http://schemas.microsoft.com/office/drawing/2014/main" id="{AF4F7D87-B188-4FC1-A06E-6DA2548BBA7C}"/>
                  </a:ext>
                </a:extLst>
              </p:cNvPr>
              <p:cNvSpPr/>
              <p:nvPr/>
            </p:nvSpPr>
            <p:spPr bwMode="auto">
              <a:xfrm>
                <a:off x="7253665" y="1699818"/>
                <a:ext cx="1700671" cy="1183091"/>
              </a:xfrm>
              <a:custGeom>
                <a:avLst/>
                <a:gdLst/>
                <a:ahLst/>
                <a:cxnLst/>
                <a:rect l="l" t="t" r="r" b="b"/>
                <a:pathLst>
                  <a:path w="3208813" h="2232248">
                    <a:moveTo>
                      <a:pt x="0" y="0"/>
                    </a:moveTo>
                    <a:lnTo>
                      <a:pt x="2956785" y="0"/>
                    </a:lnTo>
                    <a:cubicBezTo>
                      <a:pt x="3095976" y="0"/>
                      <a:pt x="3208813" y="499706"/>
                      <a:pt x="3208813" y="1116124"/>
                    </a:cubicBezTo>
                    <a:cubicBezTo>
                      <a:pt x="3208813" y="1732542"/>
                      <a:pt x="3095976" y="2232248"/>
                      <a:pt x="2956785" y="2232248"/>
                    </a:cubicBezTo>
                    <a:lnTo>
                      <a:pt x="0" y="2232248"/>
                    </a:lnTo>
                    <a:close/>
                  </a:path>
                </a:pathLst>
              </a:custGeom>
              <a:solidFill>
                <a:schemeClr val="accent1">
                  <a:lumMod val="20000"/>
                  <a:lumOff val="80000"/>
                </a:schemeClr>
              </a:solidFill>
              <a:ln w="349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HGP創英角ｺﾞｼｯｸUB" pitchFamily="50" charset="-128"/>
                  <a:ea typeface="HGP創英角ｺﾞｼｯｸUB" pitchFamily="50" charset="-128"/>
                  <a:cs typeface="+mn-cs"/>
                </a:endParaRPr>
              </a:p>
            </p:txBody>
          </p:sp>
          <p:grpSp>
            <p:nvGrpSpPr>
              <p:cNvPr id="26" name="グループ化 25">
                <a:extLst>
                  <a:ext uri="{FF2B5EF4-FFF2-40B4-BE49-F238E27FC236}">
                    <a16:creationId xmlns:a16="http://schemas.microsoft.com/office/drawing/2014/main" id="{002BCB38-BCF8-495E-B87D-66199B3809E3}"/>
                  </a:ext>
                </a:extLst>
              </p:cNvPr>
              <p:cNvGrpSpPr/>
              <p:nvPr/>
            </p:nvGrpSpPr>
            <p:grpSpPr>
              <a:xfrm>
                <a:off x="7120091" y="1699818"/>
                <a:ext cx="267150" cy="1183091"/>
                <a:chOff x="4429053" y="4192974"/>
                <a:chExt cx="504056" cy="2232249"/>
              </a:xfrm>
              <a:solidFill>
                <a:schemeClr val="accent1">
                  <a:lumMod val="20000"/>
                  <a:lumOff val="80000"/>
                </a:schemeClr>
              </a:solidFill>
            </p:grpSpPr>
            <p:sp>
              <p:nvSpPr>
                <p:cNvPr id="28" name="円/楕円 8">
                  <a:extLst>
                    <a:ext uri="{FF2B5EF4-FFF2-40B4-BE49-F238E27FC236}">
                      <a16:creationId xmlns:a16="http://schemas.microsoft.com/office/drawing/2014/main" id="{8192D061-5F6A-4479-8213-8759BA7E089F}"/>
                    </a:ext>
                  </a:extLst>
                </p:cNvPr>
                <p:cNvSpPr/>
                <p:nvPr/>
              </p:nvSpPr>
              <p:spPr bwMode="auto">
                <a:xfrm>
                  <a:off x="4429053" y="4192974"/>
                  <a:ext cx="504056" cy="2232249"/>
                </a:xfrm>
                <a:prstGeom prst="ellipse">
                  <a:avLst/>
                </a:prstGeom>
                <a:grpFill/>
                <a:ln w="349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HGP創英角ｺﾞｼｯｸUB" pitchFamily="50" charset="-128"/>
                    <a:ea typeface="HGP創英角ｺﾞｼｯｸUB" pitchFamily="50" charset="-128"/>
                    <a:cs typeface="+mn-cs"/>
                  </a:endParaRPr>
                </a:p>
              </p:txBody>
            </p:sp>
            <p:sp>
              <p:nvSpPr>
                <p:cNvPr id="29" name="円/楕円 16">
                  <a:extLst>
                    <a:ext uri="{FF2B5EF4-FFF2-40B4-BE49-F238E27FC236}">
                      <a16:creationId xmlns:a16="http://schemas.microsoft.com/office/drawing/2014/main" id="{77B19405-AB7C-491C-B9C4-4EAF917B05B1}"/>
                    </a:ext>
                  </a:extLst>
                </p:cNvPr>
                <p:cNvSpPr/>
                <p:nvPr/>
              </p:nvSpPr>
              <p:spPr bwMode="auto">
                <a:xfrm>
                  <a:off x="4491274" y="4293096"/>
                  <a:ext cx="379610" cy="2032000"/>
                </a:xfrm>
                <a:prstGeom prst="ellipse">
                  <a:avLst/>
                </a:prstGeom>
                <a:grpFill/>
                <a:ln w="349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HGP創英角ｺﾞｼｯｸUB" pitchFamily="50" charset="-128"/>
                    <a:ea typeface="HGP創英角ｺﾞｼｯｸUB" pitchFamily="50" charset="-128"/>
                    <a:cs typeface="+mn-cs"/>
                  </a:endParaRPr>
                </a:p>
              </p:txBody>
            </p:sp>
            <p:sp>
              <p:nvSpPr>
                <p:cNvPr id="30" name="円/楕円 17">
                  <a:extLst>
                    <a:ext uri="{FF2B5EF4-FFF2-40B4-BE49-F238E27FC236}">
                      <a16:creationId xmlns:a16="http://schemas.microsoft.com/office/drawing/2014/main" id="{3E0374A6-C5DA-4B96-8E37-D893B8E9D5E1}"/>
                    </a:ext>
                  </a:extLst>
                </p:cNvPr>
                <p:cNvSpPr/>
                <p:nvPr/>
              </p:nvSpPr>
              <p:spPr bwMode="auto">
                <a:xfrm>
                  <a:off x="4547402" y="4450308"/>
                  <a:ext cx="267354" cy="1717576"/>
                </a:xfrm>
                <a:prstGeom prst="ellipse">
                  <a:avLst/>
                </a:prstGeom>
                <a:grpFill/>
                <a:ln w="349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HGP創英角ｺﾞｼｯｸUB" pitchFamily="50" charset="-128"/>
                    <a:ea typeface="HGP創英角ｺﾞｼｯｸUB" pitchFamily="50" charset="-128"/>
                    <a:cs typeface="+mn-cs"/>
                  </a:endParaRPr>
                </a:p>
              </p:txBody>
            </p:sp>
            <p:sp>
              <p:nvSpPr>
                <p:cNvPr id="31" name="円/楕円 18">
                  <a:extLst>
                    <a:ext uri="{FF2B5EF4-FFF2-40B4-BE49-F238E27FC236}">
                      <a16:creationId xmlns:a16="http://schemas.microsoft.com/office/drawing/2014/main" id="{CE6420CC-14DF-45E4-85CC-163BA9282C6D}"/>
                    </a:ext>
                  </a:extLst>
                </p:cNvPr>
                <p:cNvSpPr/>
                <p:nvPr/>
              </p:nvSpPr>
              <p:spPr bwMode="auto">
                <a:xfrm>
                  <a:off x="4610971" y="4632268"/>
                  <a:ext cx="140216" cy="1353656"/>
                </a:xfrm>
                <a:prstGeom prst="ellipse">
                  <a:avLst/>
                </a:prstGeom>
                <a:grpFill/>
                <a:ln w="349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HGP創英角ｺﾞｼｯｸUB" pitchFamily="50" charset="-128"/>
                    <a:ea typeface="HGP創英角ｺﾞｼｯｸUB" pitchFamily="50" charset="-128"/>
                    <a:cs typeface="+mn-cs"/>
                  </a:endParaRPr>
                </a:p>
              </p:txBody>
            </p:sp>
          </p:grpSp>
          <p:sp>
            <p:nvSpPr>
              <p:cNvPr id="27" name="テキスト ボックス 26">
                <a:extLst>
                  <a:ext uri="{FF2B5EF4-FFF2-40B4-BE49-F238E27FC236}">
                    <a16:creationId xmlns:a16="http://schemas.microsoft.com/office/drawing/2014/main" id="{381294FB-1E0B-4838-90B3-86368DBCDFEE}"/>
                  </a:ext>
                </a:extLst>
              </p:cNvPr>
              <p:cNvSpPr txBox="1"/>
              <p:nvPr/>
            </p:nvSpPr>
            <p:spPr>
              <a:xfrm>
                <a:off x="7742269" y="2193533"/>
                <a:ext cx="1068284" cy="23894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i="0" u="none" strike="noStrike" kern="1200" cap="none" spc="0" normalizeH="0" baseline="0" noProof="0" dirty="0">
                    <a:ln>
                      <a:noFill/>
                    </a:ln>
                    <a:solidFill>
                      <a:srgbClr val="1F497D"/>
                    </a:solidFill>
                    <a:effectLst/>
                    <a:uLnTx/>
                    <a:uFillTx/>
                    <a:latin typeface="Arial" panose="020B0604020202020204" pitchFamily="34" charset="0"/>
                    <a:ea typeface="Meiryo UI" pitchFamily="50" charset="-128"/>
                    <a:cs typeface="Arial" panose="020B0604020202020204" pitchFamily="34" charset="0"/>
                  </a:rPr>
                  <a:t>Electrode</a:t>
                </a:r>
                <a:endParaRPr kumimoji="1" lang="ja-JP" altLang="en-US" sz="1600" i="0" u="none" strike="noStrike" kern="1200" cap="none" spc="0" normalizeH="0" baseline="0" noProof="0" dirty="0">
                  <a:ln>
                    <a:noFill/>
                  </a:ln>
                  <a:solidFill>
                    <a:srgbClr val="1F497D"/>
                  </a:solidFill>
                  <a:effectLst/>
                  <a:uLnTx/>
                  <a:uFillTx/>
                  <a:latin typeface="Arial" panose="020B0604020202020204" pitchFamily="34" charset="0"/>
                  <a:ea typeface="Meiryo UI" pitchFamily="50" charset="-128"/>
                  <a:cs typeface="Arial" panose="020B0604020202020204" pitchFamily="34" charset="0"/>
                </a:endParaRPr>
              </a:p>
            </p:txBody>
          </p:sp>
        </p:grpSp>
        <p:grpSp>
          <p:nvGrpSpPr>
            <p:cNvPr id="14" name="グループ化 13">
              <a:extLst>
                <a:ext uri="{FF2B5EF4-FFF2-40B4-BE49-F238E27FC236}">
                  <a16:creationId xmlns:a16="http://schemas.microsoft.com/office/drawing/2014/main" id="{123279EB-34E4-4066-8766-1AAF700E24AE}"/>
                </a:ext>
              </a:extLst>
            </p:cNvPr>
            <p:cNvGrpSpPr/>
            <p:nvPr/>
          </p:nvGrpSpPr>
          <p:grpSpPr>
            <a:xfrm rot="5400000">
              <a:off x="8657386" y="3450990"/>
              <a:ext cx="1104254" cy="221054"/>
              <a:chOff x="4434361" y="2569641"/>
              <a:chExt cx="1104254" cy="221054"/>
            </a:xfrm>
          </p:grpSpPr>
          <p:sp>
            <p:nvSpPr>
              <p:cNvPr id="23" name="円/楕円 70">
                <a:extLst>
                  <a:ext uri="{FF2B5EF4-FFF2-40B4-BE49-F238E27FC236}">
                    <a16:creationId xmlns:a16="http://schemas.microsoft.com/office/drawing/2014/main" id="{D0974D21-D8C8-40CE-A91E-07E771C0EC07}"/>
                  </a:ext>
                </a:extLst>
              </p:cNvPr>
              <p:cNvSpPr/>
              <p:nvPr/>
            </p:nvSpPr>
            <p:spPr bwMode="auto">
              <a:xfrm rot="16200000">
                <a:off x="4432920" y="2574430"/>
                <a:ext cx="216024" cy="213141"/>
              </a:xfrm>
              <a:prstGeom prst="ellipse">
                <a:avLst/>
              </a:prstGeom>
              <a:solidFill>
                <a:schemeClr val="accent2">
                  <a:lumMod val="50000"/>
                </a:schemeClr>
              </a:solidFill>
              <a:ln w="34925" cap="flat" cmpd="sng" algn="ctr">
                <a:noFill/>
                <a:prstDash val="solid"/>
                <a:round/>
                <a:headEnd type="none" w="med" len="med"/>
                <a:tailEnd type="none" w="med" len="med"/>
              </a:ln>
              <a:effectLst/>
              <a:scene3d>
                <a:camera prst="isometricOffAxis2Top"/>
                <a:lightRig rig="threePt" dir="t"/>
              </a:scene3d>
              <a:sp3d extrusionH="819150" contourW="6350">
                <a:contourClr>
                  <a:schemeClr val="bg1"/>
                </a:contourClr>
              </a:sp3d>
            </p:spPr>
            <p:txBody>
              <a:bodyPr vert="horz" wrap="none" lIns="91440" tIns="45720" rIns="91440" bIns="4572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HGP創英角ｺﾞｼｯｸUB" pitchFamily="50" charset="-128"/>
                  <a:ea typeface="HGP創英角ｺﾞｼｯｸUB" pitchFamily="50" charset="-128"/>
                  <a:cs typeface="+mn-cs"/>
                </a:endParaRPr>
              </a:p>
            </p:txBody>
          </p:sp>
          <p:sp>
            <p:nvSpPr>
              <p:cNvPr id="24" name="二等辺三角形 23">
                <a:extLst>
                  <a:ext uri="{FF2B5EF4-FFF2-40B4-BE49-F238E27FC236}">
                    <a16:creationId xmlns:a16="http://schemas.microsoft.com/office/drawing/2014/main" id="{68FF9BF8-089B-40BD-B427-342C31F0E3AE}"/>
                  </a:ext>
                </a:extLst>
              </p:cNvPr>
              <p:cNvSpPr/>
              <p:nvPr/>
            </p:nvSpPr>
            <p:spPr bwMode="auto">
              <a:xfrm rot="16200000" flipV="1">
                <a:off x="5320076" y="2572156"/>
                <a:ext cx="221054" cy="216024"/>
              </a:xfrm>
              <a:prstGeom prst="triangle">
                <a:avLst/>
              </a:prstGeom>
              <a:gradFill flip="none" rotWithShape="1">
                <a:gsLst>
                  <a:gs pos="0">
                    <a:schemeClr val="accent2">
                      <a:lumMod val="50000"/>
                    </a:schemeClr>
                  </a:gs>
                  <a:gs pos="50000">
                    <a:schemeClr val="accent2">
                      <a:lumMod val="60000"/>
                      <a:lumOff val="40000"/>
                    </a:schemeClr>
                  </a:gs>
                  <a:gs pos="100000">
                    <a:schemeClr val="accent2">
                      <a:lumMod val="50000"/>
                    </a:schemeClr>
                  </a:gs>
                </a:gsLst>
                <a:lin ang="5400000" scaled="1"/>
                <a:tileRect/>
              </a:gradFill>
              <a:ln w="349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HGP創英角ｺﾞｼｯｸUB" pitchFamily="50" charset="-128"/>
                  <a:ea typeface="HGP創英角ｺﾞｼｯｸUB" pitchFamily="50" charset="-128"/>
                  <a:cs typeface="+mn-cs"/>
                </a:endParaRPr>
              </a:p>
            </p:txBody>
          </p:sp>
        </p:grpSp>
        <p:sp>
          <p:nvSpPr>
            <p:cNvPr id="15" name="テキスト ボックス 14">
              <a:extLst>
                <a:ext uri="{FF2B5EF4-FFF2-40B4-BE49-F238E27FC236}">
                  <a16:creationId xmlns:a16="http://schemas.microsoft.com/office/drawing/2014/main" id="{FE7CDA22-168B-48BA-8CA7-8506E3D3E80B}"/>
                </a:ext>
              </a:extLst>
            </p:cNvPr>
            <p:cNvSpPr txBox="1"/>
            <p:nvPr/>
          </p:nvSpPr>
          <p:spPr>
            <a:xfrm>
              <a:off x="8324302" y="2580323"/>
              <a:ext cx="2290689"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Arial" panose="020B0604020202020204" pitchFamily="34" charset="0"/>
                  <a:ea typeface="Meiryo UI" pitchFamily="50" charset="-128"/>
                  <a:cs typeface="Arial" panose="020B0604020202020204" pitchFamily="34" charset="0"/>
                </a:rPr>
                <a:t>Parallel to electrodes</a:t>
              </a:r>
              <a:endParaRPr kumimoji="1" lang="ja-JP" altLang="en-US" sz="1600" b="1" i="0" u="none" strike="noStrike" kern="1200" cap="none" spc="0" normalizeH="0" baseline="0" noProof="0" dirty="0">
                <a:ln>
                  <a:noFill/>
                </a:ln>
                <a:solidFill>
                  <a:prstClr val="black"/>
                </a:solidFill>
                <a:effectLst/>
                <a:uLnTx/>
                <a:uFillTx/>
                <a:latin typeface="Arial" panose="020B0604020202020204" pitchFamily="34" charset="0"/>
                <a:ea typeface="Meiryo UI" pitchFamily="50" charset="-128"/>
                <a:cs typeface="Arial" panose="020B0604020202020204" pitchFamily="34" charset="0"/>
              </a:endParaRPr>
            </a:p>
          </p:txBody>
        </p:sp>
        <p:grpSp>
          <p:nvGrpSpPr>
            <p:cNvPr id="16" name="グループ化 15">
              <a:extLst>
                <a:ext uri="{FF2B5EF4-FFF2-40B4-BE49-F238E27FC236}">
                  <a16:creationId xmlns:a16="http://schemas.microsoft.com/office/drawing/2014/main" id="{96FA839D-CA92-4C57-91F9-5A81095AB488}"/>
                </a:ext>
              </a:extLst>
            </p:cNvPr>
            <p:cNvGrpSpPr/>
            <p:nvPr/>
          </p:nvGrpSpPr>
          <p:grpSpPr>
            <a:xfrm rot="5400000">
              <a:off x="9220605" y="3444364"/>
              <a:ext cx="1104254" cy="221054"/>
              <a:chOff x="4434361" y="2569641"/>
              <a:chExt cx="1104254" cy="221054"/>
            </a:xfrm>
          </p:grpSpPr>
          <p:sp>
            <p:nvSpPr>
              <p:cNvPr id="21" name="円/楕円 70">
                <a:extLst>
                  <a:ext uri="{FF2B5EF4-FFF2-40B4-BE49-F238E27FC236}">
                    <a16:creationId xmlns:a16="http://schemas.microsoft.com/office/drawing/2014/main" id="{77A94298-E58F-44DA-BC77-1B13AC81F190}"/>
                  </a:ext>
                </a:extLst>
              </p:cNvPr>
              <p:cNvSpPr/>
              <p:nvPr/>
            </p:nvSpPr>
            <p:spPr bwMode="auto">
              <a:xfrm rot="16200000">
                <a:off x="4432920" y="2574430"/>
                <a:ext cx="216024" cy="213141"/>
              </a:xfrm>
              <a:prstGeom prst="ellipse">
                <a:avLst/>
              </a:prstGeom>
              <a:solidFill>
                <a:schemeClr val="accent2">
                  <a:lumMod val="50000"/>
                </a:schemeClr>
              </a:solidFill>
              <a:ln w="34925" cap="flat" cmpd="sng" algn="ctr">
                <a:noFill/>
                <a:prstDash val="solid"/>
                <a:round/>
                <a:headEnd type="none" w="med" len="med"/>
                <a:tailEnd type="none" w="med" len="med"/>
              </a:ln>
              <a:effectLst/>
              <a:scene3d>
                <a:camera prst="isometricOffAxis2Top"/>
                <a:lightRig rig="threePt" dir="t"/>
              </a:scene3d>
              <a:sp3d extrusionH="819150" contourW="6350">
                <a:contourClr>
                  <a:schemeClr val="bg1"/>
                </a:contourClr>
              </a:sp3d>
            </p:spPr>
            <p:txBody>
              <a:bodyPr vert="horz" wrap="none" lIns="91440" tIns="45720" rIns="91440" bIns="4572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HGP創英角ｺﾞｼｯｸUB" pitchFamily="50" charset="-128"/>
                  <a:ea typeface="HGP創英角ｺﾞｼｯｸUB" pitchFamily="50" charset="-128"/>
                  <a:cs typeface="+mn-cs"/>
                </a:endParaRPr>
              </a:p>
            </p:txBody>
          </p:sp>
          <p:sp>
            <p:nvSpPr>
              <p:cNvPr id="22" name="二等辺三角形 21">
                <a:extLst>
                  <a:ext uri="{FF2B5EF4-FFF2-40B4-BE49-F238E27FC236}">
                    <a16:creationId xmlns:a16="http://schemas.microsoft.com/office/drawing/2014/main" id="{89C2EA7F-7160-413F-AD60-EF481D386694}"/>
                  </a:ext>
                </a:extLst>
              </p:cNvPr>
              <p:cNvSpPr/>
              <p:nvPr/>
            </p:nvSpPr>
            <p:spPr bwMode="auto">
              <a:xfrm rot="16200000" flipV="1">
                <a:off x="5320076" y="2572156"/>
                <a:ext cx="221054" cy="216024"/>
              </a:xfrm>
              <a:prstGeom prst="triangle">
                <a:avLst/>
              </a:prstGeom>
              <a:gradFill flip="none" rotWithShape="1">
                <a:gsLst>
                  <a:gs pos="0">
                    <a:schemeClr val="accent2">
                      <a:lumMod val="50000"/>
                    </a:schemeClr>
                  </a:gs>
                  <a:gs pos="50000">
                    <a:schemeClr val="accent2">
                      <a:lumMod val="60000"/>
                      <a:lumOff val="40000"/>
                    </a:schemeClr>
                  </a:gs>
                  <a:gs pos="100000">
                    <a:schemeClr val="accent2">
                      <a:lumMod val="50000"/>
                    </a:schemeClr>
                  </a:gs>
                </a:gsLst>
                <a:lin ang="5400000" scaled="1"/>
                <a:tileRect/>
              </a:gradFill>
              <a:ln w="349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HGP創英角ｺﾞｼｯｸUB" pitchFamily="50" charset="-128"/>
                  <a:ea typeface="HGP創英角ｺﾞｼｯｸUB" pitchFamily="50" charset="-128"/>
                  <a:cs typeface="+mn-cs"/>
                </a:endParaRPr>
              </a:p>
            </p:txBody>
          </p:sp>
        </p:grpSp>
        <p:sp>
          <p:nvSpPr>
            <p:cNvPr id="17" name="テキスト ボックス 16">
              <a:extLst>
                <a:ext uri="{FF2B5EF4-FFF2-40B4-BE49-F238E27FC236}">
                  <a16:creationId xmlns:a16="http://schemas.microsoft.com/office/drawing/2014/main" id="{960D84E5-A38E-4B59-B48A-F128C149ECAD}"/>
                </a:ext>
              </a:extLst>
            </p:cNvPr>
            <p:cNvSpPr txBox="1"/>
            <p:nvPr/>
          </p:nvSpPr>
          <p:spPr>
            <a:xfrm>
              <a:off x="7527233" y="3087759"/>
              <a:ext cx="1486304" cy="338554"/>
            </a:xfrm>
            <a:prstGeom prst="rect">
              <a:avLst/>
            </a:prstGeom>
            <a:noFill/>
          </p:spPr>
          <p:txBody>
            <a:bodyPr wrap="none" rtlCol="0">
              <a:spAutoFit/>
            </a:bodyPr>
            <a:lstStyle/>
            <a:p>
              <a:r>
                <a:rPr kumimoji="1" lang="en-US" altLang="ja-JP" sz="1600" b="1" i="1" dirty="0">
                  <a:solidFill>
                    <a:srgbClr val="FF0000"/>
                  </a:solidFill>
                  <a:latin typeface="Arial" panose="020B0604020202020204" pitchFamily="34" charset="0"/>
                  <a:cs typeface="Arial" panose="020B0604020202020204" pitchFamily="34" charset="0"/>
                </a:rPr>
                <a:t>Center of cell</a:t>
              </a:r>
              <a:endParaRPr kumimoji="1" lang="ja-JP" altLang="en-US" sz="1600" b="1" i="1" dirty="0">
                <a:solidFill>
                  <a:srgbClr val="FF0000"/>
                </a:solidFill>
                <a:latin typeface="Arial" panose="020B0604020202020204" pitchFamily="34" charset="0"/>
                <a:cs typeface="Arial" panose="020B0604020202020204" pitchFamily="34" charset="0"/>
              </a:endParaRPr>
            </a:p>
          </p:txBody>
        </p:sp>
        <p:sp>
          <p:nvSpPr>
            <p:cNvPr id="18" name="テキスト ボックス 17">
              <a:extLst>
                <a:ext uri="{FF2B5EF4-FFF2-40B4-BE49-F238E27FC236}">
                  <a16:creationId xmlns:a16="http://schemas.microsoft.com/office/drawing/2014/main" id="{EF3355B8-BDAA-4191-B28D-5A67B09D13B4}"/>
                </a:ext>
              </a:extLst>
            </p:cNvPr>
            <p:cNvSpPr txBox="1"/>
            <p:nvPr/>
          </p:nvSpPr>
          <p:spPr>
            <a:xfrm>
              <a:off x="10005391" y="3087759"/>
              <a:ext cx="1802297" cy="584775"/>
            </a:xfrm>
            <a:prstGeom prst="rect">
              <a:avLst/>
            </a:prstGeom>
            <a:noFill/>
          </p:spPr>
          <p:txBody>
            <a:bodyPr wrap="square" rtlCol="0">
              <a:spAutoFit/>
            </a:bodyPr>
            <a:lstStyle/>
            <a:p>
              <a:pPr algn="l"/>
              <a:r>
                <a:rPr kumimoji="1" lang="en-US" altLang="ja-JP" sz="1600" b="1" i="1" dirty="0">
                  <a:solidFill>
                    <a:srgbClr val="FF0000"/>
                  </a:solidFill>
                  <a:latin typeface="Arial" panose="020B0604020202020204" pitchFamily="34" charset="0"/>
                  <a:cs typeface="Arial" panose="020B0604020202020204" pitchFamily="34" charset="0"/>
                </a:rPr>
                <a:t>Tightly stacked part of electrode </a:t>
              </a:r>
              <a:endParaRPr kumimoji="1" lang="ja-JP" altLang="en-US" sz="1600" b="1" i="1" dirty="0">
                <a:solidFill>
                  <a:srgbClr val="FF0000"/>
                </a:solidFill>
                <a:latin typeface="Arial" panose="020B0604020202020204" pitchFamily="34" charset="0"/>
                <a:cs typeface="Arial" panose="020B0604020202020204" pitchFamily="34" charset="0"/>
              </a:endParaRPr>
            </a:p>
          </p:txBody>
        </p:sp>
        <p:cxnSp>
          <p:nvCxnSpPr>
            <p:cNvPr id="19" name="直線矢印コネクタ 18">
              <a:extLst>
                <a:ext uri="{FF2B5EF4-FFF2-40B4-BE49-F238E27FC236}">
                  <a16:creationId xmlns:a16="http://schemas.microsoft.com/office/drawing/2014/main" id="{BBFDA98C-FD73-43E6-B44F-17EE33F4EA4D}"/>
                </a:ext>
              </a:extLst>
            </p:cNvPr>
            <p:cNvCxnSpPr>
              <a:cxnSpLocks/>
            </p:cNvCxnSpPr>
            <p:nvPr/>
          </p:nvCxnSpPr>
          <p:spPr>
            <a:xfrm>
              <a:off x="8401878" y="3419061"/>
              <a:ext cx="662609" cy="6096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A39B1682-F769-49EB-92B3-70A3F53DDE3E}"/>
                </a:ext>
              </a:extLst>
            </p:cNvPr>
            <p:cNvCxnSpPr>
              <a:cxnSpLocks/>
            </p:cNvCxnSpPr>
            <p:nvPr/>
          </p:nvCxnSpPr>
          <p:spPr>
            <a:xfrm flipH="1">
              <a:off x="9872870" y="3617843"/>
              <a:ext cx="516834" cy="43732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2" name="スライド番号プレースホルダー 1">
            <a:extLst>
              <a:ext uri="{FF2B5EF4-FFF2-40B4-BE49-F238E27FC236}">
                <a16:creationId xmlns:a16="http://schemas.microsoft.com/office/drawing/2014/main" id="{9ED490C4-AD70-403E-9824-F69DB50B6AB6}"/>
              </a:ext>
            </a:extLst>
          </p:cNvPr>
          <p:cNvSpPr>
            <a:spLocks noGrp="1"/>
          </p:cNvSpPr>
          <p:nvPr>
            <p:ph type="sldNum" sz="quarter" idx="12"/>
          </p:nvPr>
        </p:nvSpPr>
        <p:spPr/>
        <p:txBody>
          <a:bodyPr/>
          <a:lstStyle/>
          <a:p>
            <a:fld id="{0590C244-B11D-4B62-94AD-B046C8F8ABEF}" type="slidenum">
              <a:rPr lang="en-CA" smtClean="0"/>
              <a:t>3</a:t>
            </a:fld>
            <a:endParaRPr lang="en-CA"/>
          </a:p>
        </p:txBody>
      </p:sp>
    </p:spTree>
    <p:extLst>
      <p:ext uri="{BB962C8B-B14F-4D97-AF65-F5344CB8AC3E}">
        <p14:creationId xmlns:p14="http://schemas.microsoft.com/office/powerpoint/2010/main" val="2317726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973E0E1-7891-4775-ABA2-AD9AE55D5FFA}"/>
              </a:ext>
            </a:extLst>
          </p:cNvPr>
          <p:cNvSpPr txBox="1"/>
          <p:nvPr/>
        </p:nvSpPr>
        <p:spPr>
          <a:xfrm>
            <a:off x="4800911" y="5062779"/>
            <a:ext cx="5389362" cy="1200329"/>
          </a:xfrm>
          <a:prstGeom prst="rect">
            <a:avLst/>
          </a:prstGeom>
          <a:noFill/>
          <a:ln w="28575">
            <a:solidFill>
              <a:srgbClr val="FF0000"/>
            </a:solidFill>
          </a:ln>
        </p:spPr>
        <p:txBody>
          <a:bodyPr wrap="square" rtlCol="0">
            <a:spAutoFit/>
          </a:bodyPr>
          <a:lstStyle/>
          <a:p>
            <a:r>
              <a:rPr lang="en-CA" b="1" dirty="0">
                <a:solidFill>
                  <a:srgbClr val="7030A0"/>
                </a:solidFill>
              </a:rPr>
              <a:t>CA questions/comments – Sample of a variety of Prismatic cells.  If a nail were to enter the cell as shown in previous slide it would do so parallel to the electrode which is not valid as per EVS19-E1TP-0600.</a:t>
            </a:r>
          </a:p>
        </p:txBody>
      </p:sp>
      <p:sp>
        <p:nvSpPr>
          <p:cNvPr id="8" name="TextBox 7">
            <a:extLst>
              <a:ext uri="{FF2B5EF4-FFF2-40B4-BE49-F238E27FC236}">
                <a16:creationId xmlns:a16="http://schemas.microsoft.com/office/drawing/2014/main" id="{DA42807A-CE76-473C-AB8E-826FFFCECB2A}"/>
              </a:ext>
            </a:extLst>
          </p:cNvPr>
          <p:cNvSpPr txBox="1"/>
          <p:nvPr/>
        </p:nvSpPr>
        <p:spPr>
          <a:xfrm>
            <a:off x="4574278" y="4597274"/>
            <a:ext cx="5389362" cy="369332"/>
          </a:xfrm>
          <a:prstGeom prst="rect">
            <a:avLst/>
          </a:prstGeom>
          <a:noFill/>
        </p:spPr>
        <p:txBody>
          <a:bodyPr wrap="square" rtlCol="0">
            <a:spAutoFit/>
          </a:bodyPr>
          <a:lstStyle/>
          <a:p>
            <a:r>
              <a:rPr lang="en-CA" b="1" dirty="0">
                <a:solidFill>
                  <a:srgbClr val="7030A0"/>
                </a:solidFill>
              </a:rPr>
              <a:t>From EVS19-E1TP-0600</a:t>
            </a:r>
          </a:p>
        </p:txBody>
      </p:sp>
      <p:pic>
        <p:nvPicPr>
          <p:cNvPr id="4" name="Picture 3">
            <a:extLst>
              <a:ext uri="{FF2B5EF4-FFF2-40B4-BE49-F238E27FC236}">
                <a16:creationId xmlns:a16="http://schemas.microsoft.com/office/drawing/2014/main" id="{733DB07C-007B-4366-94EF-5FA0B7A8E1EC}"/>
              </a:ext>
            </a:extLst>
          </p:cNvPr>
          <p:cNvPicPr>
            <a:picLocks noChangeAspect="1"/>
          </p:cNvPicPr>
          <p:nvPr/>
        </p:nvPicPr>
        <p:blipFill>
          <a:blip r:embed="rId2"/>
          <a:stretch>
            <a:fillRect/>
          </a:stretch>
        </p:blipFill>
        <p:spPr>
          <a:xfrm>
            <a:off x="-76033" y="0"/>
            <a:ext cx="7505700" cy="4953000"/>
          </a:xfrm>
          <a:prstGeom prst="rect">
            <a:avLst/>
          </a:prstGeom>
        </p:spPr>
      </p:pic>
      <p:pic>
        <p:nvPicPr>
          <p:cNvPr id="12" name="Picture 11">
            <a:extLst>
              <a:ext uri="{FF2B5EF4-FFF2-40B4-BE49-F238E27FC236}">
                <a16:creationId xmlns:a16="http://schemas.microsoft.com/office/drawing/2014/main" id="{B7C10E3A-F88E-45D0-A6D7-FB11276EE9B3}"/>
              </a:ext>
            </a:extLst>
          </p:cNvPr>
          <p:cNvPicPr>
            <a:picLocks noChangeAspect="1"/>
          </p:cNvPicPr>
          <p:nvPr/>
        </p:nvPicPr>
        <p:blipFill>
          <a:blip r:embed="rId3"/>
          <a:stretch>
            <a:fillRect/>
          </a:stretch>
        </p:blipFill>
        <p:spPr>
          <a:xfrm>
            <a:off x="42489" y="4217674"/>
            <a:ext cx="3829050" cy="2428875"/>
          </a:xfrm>
          <a:prstGeom prst="rect">
            <a:avLst/>
          </a:prstGeom>
        </p:spPr>
      </p:pic>
      <p:sp>
        <p:nvSpPr>
          <p:cNvPr id="2" name="スライド番号プレースホルダー 1">
            <a:extLst>
              <a:ext uri="{FF2B5EF4-FFF2-40B4-BE49-F238E27FC236}">
                <a16:creationId xmlns:a16="http://schemas.microsoft.com/office/drawing/2014/main" id="{E3F0E967-BFA5-480F-A5F4-1BF0A1BBC0B4}"/>
              </a:ext>
            </a:extLst>
          </p:cNvPr>
          <p:cNvSpPr>
            <a:spLocks noGrp="1"/>
          </p:cNvSpPr>
          <p:nvPr>
            <p:ph type="sldNum" sz="quarter" idx="12"/>
          </p:nvPr>
        </p:nvSpPr>
        <p:spPr/>
        <p:txBody>
          <a:bodyPr/>
          <a:lstStyle/>
          <a:p>
            <a:fld id="{0590C244-B11D-4B62-94AD-B046C8F8ABEF}" type="slidenum">
              <a:rPr lang="en-CA" smtClean="0"/>
              <a:t>4</a:t>
            </a:fld>
            <a:endParaRPr lang="en-CA"/>
          </a:p>
        </p:txBody>
      </p:sp>
      <p:pic>
        <p:nvPicPr>
          <p:cNvPr id="10" name="Picture 9">
            <a:extLst>
              <a:ext uri="{FF2B5EF4-FFF2-40B4-BE49-F238E27FC236}">
                <a16:creationId xmlns:a16="http://schemas.microsoft.com/office/drawing/2014/main" id="{8102A1F9-5A55-439E-B9B6-8133453207A8}"/>
              </a:ext>
            </a:extLst>
          </p:cNvPr>
          <p:cNvPicPr>
            <a:picLocks noChangeAspect="1"/>
          </p:cNvPicPr>
          <p:nvPr/>
        </p:nvPicPr>
        <p:blipFill>
          <a:blip r:embed="rId4"/>
          <a:stretch>
            <a:fillRect/>
          </a:stretch>
        </p:blipFill>
        <p:spPr>
          <a:xfrm>
            <a:off x="4429252" y="0"/>
            <a:ext cx="7429500" cy="4867275"/>
          </a:xfrm>
          <a:prstGeom prst="rect">
            <a:avLst/>
          </a:prstGeom>
        </p:spPr>
      </p:pic>
    </p:spTree>
    <p:extLst>
      <p:ext uri="{BB962C8B-B14F-4D97-AF65-F5344CB8AC3E}">
        <p14:creationId xmlns:p14="http://schemas.microsoft.com/office/powerpoint/2010/main" val="27287570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A42807A-CE76-473C-AB8E-826FFFCECB2A}"/>
              </a:ext>
            </a:extLst>
          </p:cNvPr>
          <p:cNvSpPr txBox="1"/>
          <p:nvPr/>
        </p:nvSpPr>
        <p:spPr>
          <a:xfrm>
            <a:off x="4574278" y="4597274"/>
            <a:ext cx="5389362" cy="369332"/>
          </a:xfrm>
          <a:prstGeom prst="rect">
            <a:avLst/>
          </a:prstGeom>
          <a:noFill/>
        </p:spPr>
        <p:txBody>
          <a:bodyPr wrap="square" rtlCol="0">
            <a:spAutoFit/>
          </a:bodyPr>
          <a:lstStyle/>
          <a:p>
            <a:r>
              <a:rPr lang="en-CA" b="1" dirty="0">
                <a:solidFill>
                  <a:srgbClr val="7030A0"/>
                </a:solidFill>
              </a:rPr>
              <a:t>From EVS19-E1TP-0600</a:t>
            </a:r>
          </a:p>
        </p:txBody>
      </p:sp>
      <p:pic>
        <p:nvPicPr>
          <p:cNvPr id="4" name="Picture 3">
            <a:extLst>
              <a:ext uri="{FF2B5EF4-FFF2-40B4-BE49-F238E27FC236}">
                <a16:creationId xmlns:a16="http://schemas.microsoft.com/office/drawing/2014/main" id="{733DB07C-007B-4366-94EF-5FA0B7A8E1EC}"/>
              </a:ext>
            </a:extLst>
          </p:cNvPr>
          <p:cNvPicPr>
            <a:picLocks noChangeAspect="1"/>
          </p:cNvPicPr>
          <p:nvPr/>
        </p:nvPicPr>
        <p:blipFill>
          <a:blip r:embed="rId2"/>
          <a:stretch>
            <a:fillRect/>
          </a:stretch>
        </p:blipFill>
        <p:spPr>
          <a:xfrm>
            <a:off x="56487" y="39756"/>
            <a:ext cx="7505700" cy="4953000"/>
          </a:xfrm>
          <a:prstGeom prst="rect">
            <a:avLst/>
          </a:prstGeom>
        </p:spPr>
      </p:pic>
      <p:pic>
        <p:nvPicPr>
          <p:cNvPr id="10" name="Picture 9">
            <a:extLst>
              <a:ext uri="{FF2B5EF4-FFF2-40B4-BE49-F238E27FC236}">
                <a16:creationId xmlns:a16="http://schemas.microsoft.com/office/drawing/2014/main" id="{8102A1F9-5A55-439E-B9B6-8133453207A8}"/>
              </a:ext>
            </a:extLst>
          </p:cNvPr>
          <p:cNvPicPr>
            <a:picLocks noChangeAspect="1"/>
          </p:cNvPicPr>
          <p:nvPr/>
        </p:nvPicPr>
        <p:blipFill>
          <a:blip r:embed="rId3"/>
          <a:stretch>
            <a:fillRect/>
          </a:stretch>
        </p:blipFill>
        <p:spPr>
          <a:xfrm>
            <a:off x="4444448" y="53008"/>
            <a:ext cx="7429500" cy="4867275"/>
          </a:xfrm>
          <a:prstGeom prst="rect">
            <a:avLst/>
          </a:prstGeom>
        </p:spPr>
      </p:pic>
      <p:pic>
        <p:nvPicPr>
          <p:cNvPr id="12" name="Picture 11">
            <a:extLst>
              <a:ext uri="{FF2B5EF4-FFF2-40B4-BE49-F238E27FC236}">
                <a16:creationId xmlns:a16="http://schemas.microsoft.com/office/drawing/2014/main" id="{B7C10E3A-F88E-45D0-A6D7-FB11276EE9B3}"/>
              </a:ext>
            </a:extLst>
          </p:cNvPr>
          <p:cNvPicPr>
            <a:picLocks noChangeAspect="1"/>
          </p:cNvPicPr>
          <p:nvPr/>
        </p:nvPicPr>
        <p:blipFill>
          <a:blip r:embed="rId4"/>
          <a:stretch>
            <a:fillRect/>
          </a:stretch>
        </p:blipFill>
        <p:spPr>
          <a:xfrm>
            <a:off x="42489" y="4217674"/>
            <a:ext cx="3829050" cy="2428875"/>
          </a:xfrm>
          <a:prstGeom prst="rect">
            <a:avLst/>
          </a:prstGeom>
        </p:spPr>
      </p:pic>
      <p:sp>
        <p:nvSpPr>
          <p:cNvPr id="9" name="TextBox 5">
            <a:extLst>
              <a:ext uri="{FF2B5EF4-FFF2-40B4-BE49-F238E27FC236}">
                <a16:creationId xmlns:a16="http://schemas.microsoft.com/office/drawing/2014/main" id="{9E65F25E-2171-4C70-93E6-3B1CA30CD761}"/>
              </a:ext>
            </a:extLst>
          </p:cNvPr>
          <p:cNvSpPr txBox="1"/>
          <p:nvPr/>
        </p:nvSpPr>
        <p:spPr>
          <a:xfrm>
            <a:off x="4598505" y="5625997"/>
            <a:ext cx="7235687" cy="923330"/>
          </a:xfrm>
          <a:prstGeom prst="rect">
            <a:avLst/>
          </a:prstGeom>
          <a:solidFill>
            <a:srgbClr val="FFFF00"/>
          </a:solidFill>
          <a:ln w="28575">
            <a:solidFill>
              <a:srgbClr val="FF0000"/>
            </a:solidFill>
          </a:ln>
        </p:spPr>
        <p:txBody>
          <a:bodyPr wrap="square" rtlCol="0">
            <a:spAutoFit/>
          </a:bodyPr>
          <a:lstStyle/>
          <a:p>
            <a:r>
              <a:rPr lang="en-CA" altLang="ja-JP" b="1" dirty="0">
                <a:solidFill>
                  <a:srgbClr val="FF0000"/>
                </a:solidFill>
              </a:rPr>
              <a:t>Japan’s reply to CA questions/comments – </a:t>
            </a:r>
          </a:p>
          <a:p>
            <a:r>
              <a:rPr lang="en-US" b="1" dirty="0">
                <a:solidFill>
                  <a:srgbClr val="FF0000"/>
                </a:solidFill>
              </a:rPr>
              <a:t>If a method can cause target cell thermal runaway, regardless of a nail direction, it can be considered valid and available as an initiation method.</a:t>
            </a:r>
          </a:p>
        </p:txBody>
      </p:sp>
      <p:sp>
        <p:nvSpPr>
          <p:cNvPr id="11" name="TextBox 5">
            <a:extLst>
              <a:ext uri="{FF2B5EF4-FFF2-40B4-BE49-F238E27FC236}">
                <a16:creationId xmlns:a16="http://schemas.microsoft.com/office/drawing/2014/main" id="{6FF4B90F-2B22-48E4-A07D-2A8D7306E6E8}"/>
              </a:ext>
            </a:extLst>
          </p:cNvPr>
          <p:cNvSpPr txBox="1"/>
          <p:nvPr/>
        </p:nvSpPr>
        <p:spPr>
          <a:xfrm>
            <a:off x="4681641" y="4241144"/>
            <a:ext cx="5389362" cy="1200329"/>
          </a:xfrm>
          <a:prstGeom prst="rect">
            <a:avLst/>
          </a:prstGeom>
          <a:solidFill>
            <a:schemeClr val="bg1"/>
          </a:solidFill>
          <a:ln w="28575">
            <a:solidFill>
              <a:srgbClr val="FF0000"/>
            </a:solidFill>
          </a:ln>
        </p:spPr>
        <p:txBody>
          <a:bodyPr wrap="square" rtlCol="0">
            <a:spAutoFit/>
          </a:bodyPr>
          <a:lstStyle/>
          <a:p>
            <a:r>
              <a:rPr lang="en-CA" b="1" dirty="0">
                <a:solidFill>
                  <a:srgbClr val="7030A0"/>
                </a:solidFill>
              </a:rPr>
              <a:t>CA questions/comments – Sample of a variety of Prismatic cells.  If a nail were to enter the cell as shown in previous slide it would do so parallel to the electrode which is not valid as per EVS19-E1TP-0600.</a:t>
            </a:r>
          </a:p>
        </p:txBody>
      </p:sp>
      <p:sp>
        <p:nvSpPr>
          <p:cNvPr id="2" name="スライド番号プレースホルダー 1">
            <a:extLst>
              <a:ext uri="{FF2B5EF4-FFF2-40B4-BE49-F238E27FC236}">
                <a16:creationId xmlns:a16="http://schemas.microsoft.com/office/drawing/2014/main" id="{CCA727A4-3AEB-48CA-A995-F57A07EBC49E}"/>
              </a:ext>
            </a:extLst>
          </p:cNvPr>
          <p:cNvSpPr>
            <a:spLocks noGrp="1"/>
          </p:cNvSpPr>
          <p:nvPr>
            <p:ph type="sldNum" sz="quarter" idx="12"/>
          </p:nvPr>
        </p:nvSpPr>
        <p:spPr/>
        <p:txBody>
          <a:bodyPr/>
          <a:lstStyle/>
          <a:p>
            <a:fld id="{0590C244-B11D-4B62-94AD-B046C8F8ABEF}" type="slidenum">
              <a:rPr lang="en-CA" smtClean="0"/>
              <a:t>5</a:t>
            </a:fld>
            <a:endParaRPr lang="en-CA"/>
          </a:p>
        </p:txBody>
      </p:sp>
    </p:spTree>
    <p:extLst>
      <p:ext uri="{BB962C8B-B14F-4D97-AF65-F5344CB8AC3E}">
        <p14:creationId xmlns:p14="http://schemas.microsoft.com/office/powerpoint/2010/main" val="20659738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3A5DA87-7F22-4026-8293-FA53B5DE51A2}"/>
              </a:ext>
            </a:extLst>
          </p:cNvPr>
          <p:cNvPicPr>
            <a:picLocks noChangeAspect="1"/>
          </p:cNvPicPr>
          <p:nvPr/>
        </p:nvPicPr>
        <p:blipFill>
          <a:blip r:embed="rId2"/>
          <a:stretch>
            <a:fillRect/>
          </a:stretch>
        </p:blipFill>
        <p:spPr>
          <a:xfrm>
            <a:off x="257272" y="238125"/>
            <a:ext cx="5724525" cy="6381750"/>
          </a:xfrm>
          <a:prstGeom prst="rect">
            <a:avLst/>
          </a:prstGeom>
        </p:spPr>
      </p:pic>
      <p:pic>
        <p:nvPicPr>
          <p:cNvPr id="10" name="Picture 9">
            <a:extLst>
              <a:ext uri="{FF2B5EF4-FFF2-40B4-BE49-F238E27FC236}">
                <a16:creationId xmlns:a16="http://schemas.microsoft.com/office/drawing/2014/main" id="{0A0C4B7C-B4B1-4EAA-8986-EBBE06280D5E}"/>
              </a:ext>
            </a:extLst>
          </p:cNvPr>
          <p:cNvPicPr>
            <a:picLocks noChangeAspect="1"/>
          </p:cNvPicPr>
          <p:nvPr/>
        </p:nvPicPr>
        <p:blipFill>
          <a:blip r:embed="rId3"/>
          <a:stretch>
            <a:fillRect/>
          </a:stretch>
        </p:blipFill>
        <p:spPr>
          <a:xfrm>
            <a:off x="5593394" y="1631283"/>
            <a:ext cx="6424435" cy="4790304"/>
          </a:xfrm>
          <a:prstGeom prst="rect">
            <a:avLst/>
          </a:prstGeom>
        </p:spPr>
      </p:pic>
      <p:sp>
        <p:nvSpPr>
          <p:cNvPr id="11" name="TextBox 10">
            <a:extLst>
              <a:ext uri="{FF2B5EF4-FFF2-40B4-BE49-F238E27FC236}">
                <a16:creationId xmlns:a16="http://schemas.microsoft.com/office/drawing/2014/main" id="{617447A3-1B76-4E08-B3C7-789EAA1C954D}"/>
              </a:ext>
            </a:extLst>
          </p:cNvPr>
          <p:cNvSpPr txBox="1"/>
          <p:nvPr/>
        </p:nvSpPr>
        <p:spPr>
          <a:xfrm>
            <a:off x="10410601" y="1981485"/>
            <a:ext cx="1781399" cy="369332"/>
          </a:xfrm>
          <a:prstGeom prst="rect">
            <a:avLst/>
          </a:prstGeom>
          <a:noFill/>
        </p:spPr>
        <p:txBody>
          <a:bodyPr wrap="square" rtlCol="0">
            <a:spAutoFit/>
          </a:bodyPr>
          <a:lstStyle/>
          <a:p>
            <a:r>
              <a:rPr lang="en-CA" b="1" dirty="0">
                <a:solidFill>
                  <a:srgbClr val="7030A0"/>
                </a:solidFill>
              </a:rPr>
              <a:t>JP Presentation</a:t>
            </a:r>
          </a:p>
        </p:txBody>
      </p:sp>
      <p:sp>
        <p:nvSpPr>
          <p:cNvPr id="12" name="TextBox 11">
            <a:extLst>
              <a:ext uri="{FF2B5EF4-FFF2-40B4-BE49-F238E27FC236}">
                <a16:creationId xmlns:a16="http://schemas.microsoft.com/office/drawing/2014/main" id="{430D993F-79DC-4AD9-BD9A-3320B47554AF}"/>
              </a:ext>
            </a:extLst>
          </p:cNvPr>
          <p:cNvSpPr txBox="1"/>
          <p:nvPr/>
        </p:nvSpPr>
        <p:spPr>
          <a:xfrm>
            <a:off x="7981529" y="6151399"/>
            <a:ext cx="2086202" cy="646331"/>
          </a:xfrm>
          <a:prstGeom prst="rect">
            <a:avLst/>
          </a:prstGeom>
          <a:noFill/>
        </p:spPr>
        <p:txBody>
          <a:bodyPr wrap="square" rtlCol="0">
            <a:spAutoFit/>
          </a:bodyPr>
          <a:lstStyle/>
          <a:p>
            <a:r>
              <a:rPr lang="en-CA" b="1" dirty="0">
                <a:solidFill>
                  <a:srgbClr val="7030A0"/>
                </a:solidFill>
              </a:rPr>
              <a:t>CA response during EVS21 in red</a:t>
            </a:r>
          </a:p>
        </p:txBody>
      </p:sp>
      <p:sp>
        <p:nvSpPr>
          <p:cNvPr id="6" name="TextBox 5">
            <a:extLst>
              <a:ext uri="{FF2B5EF4-FFF2-40B4-BE49-F238E27FC236}">
                <a16:creationId xmlns:a16="http://schemas.microsoft.com/office/drawing/2014/main" id="{2973E0E1-7891-4775-ABA2-AD9AE55D5FFA}"/>
              </a:ext>
            </a:extLst>
          </p:cNvPr>
          <p:cNvSpPr txBox="1"/>
          <p:nvPr/>
        </p:nvSpPr>
        <p:spPr>
          <a:xfrm>
            <a:off x="5998170" y="79875"/>
            <a:ext cx="5891599" cy="1754326"/>
          </a:xfrm>
          <a:prstGeom prst="rect">
            <a:avLst/>
          </a:prstGeom>
          <a:solidFill>
            <a:schemeClr val="bg1"/>
          </a:solidFill>
          <a:ln w="28575">
            <a:solidFill>
              <a:srgbClr val="FF0000"/>
            </a:solidFill>
          </a:ln>
        </p:spPr>
        <p:txBody>
          <a:bodyPr wrap="square" rtlCol="0">
            <a:spAutoFit/>
          </a:bodyPr>
          <a:lstStyle/>
          <a:p>
            <a:r>
              <a:rPr lang="en-CA" b="1" dirty="0">
                <a:solidFill>
                  <a:srgbClr val="7030A0"/>
                </a:solidFill>
              </a:rPr>
              <a:t>CA questions/comments – Your previous work (EVS21-E1TP-0101) shows that targeting the wrong face of the cell will not achieve the proposed test method of the GTR and is inappropriate. Please explain why you choose to use this location (and not the largest face) for your justification for a new method to be permitted.</a:t>
            </a:r>
          </a:p>
        </p:txBody>
      </p:sp>
      <p:sp>
        <p:nvSpPr>
          <p:cNvPr id="2" name="スライド番号プレースホルダー 1">
            <a:extLst>
              <a:ext uri="{FF2B5EF4-FFF2-40B4-BE49-F238E27FC236}">
                <a16:creationId xmlns:a16="http://schemas.microsoft.com/office/drawing/2014/main" id="{A1659115-7CBF-4A88-9425-7A435F34E018}"/>
              </a:ext>
            </a:extLst>
          </p:cNvPr>
          <p:cNvSpPr>
            <a:spLocks noGrp="1"/>
          </p:cNvSpPr>
          <p:nvPr>
            <p:ph type="sldNum" sz="quarter" idx="12"/>
          </p:nvPr>
        </p:nvSpPr>
        <p:spPr/>
        <p:txBody>
          <a:bodyPr/>
          <a:lstStyle/>
          <a:p>
            <a:fld id="{0590C244-B11D-4B62-94AD-B046C8F8ABEF}" type="slidenum">
              <a:rPr lang="en-CA" smtClean="0"/>
              <a:t>6</a:t>
            </a:fld>
            <a:endParaRPr lang="en-CA"/>
          </a:p>
        </p:txBody>
      </p:sp>
    </p:spTree>
    <p:extLst>
      <p:ext uri="{BB962C8B-B14F-4D97-AF65-F5344CB8AC3E}">
        <p14:creationId xmlns:p14="http://schemas.microsoft.com/office/powerpoint/2010/main" val="2630540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3A5DA87-7F22-4026-8293-FA53B5DE51A2}"/>
              </a:ext>
            </a:extLst>
          </p:cNvPr>
          <p:cNvPicPr>
            <a:picLocks noChangeAspect="1"/>
          </p:cNvPicPr>
          <p:nvPr/>
        </p:nvPicPr>
        <p:blipFill>
          <a:blip r:embed="rId2"/>
          <a:stretch>
            <a:fillRect/>
          </a:stretch>
        </p:blipFill>
        <p:spPr>
          <a:xfrm>
            <a:off x="257272" y="238125"/>
            <a:ext cx="5724525" cy="6381750"/>
          </a:xfrm>
          <a:prstGeom prst="rect">
            <a:avLst/>
          </a:prstGeom>
        </p:spPr>
      </p:pic>
      <p:pic>
        <p:nvPicPr>
          <p:cNvPr id="10" name="Picture 9">
            <a:extLst>
              <a:ext uri="{FF2B5EF4-FFF2-40B4-BE49-F238E27FC236}">
                <a16:creationId xmlns:a16="http://schemas.microsoft.com/office/drawing/2014/main" id="{0A0C4B7C-B4B1-4EAA-8986-EBBE06280D5E}"/>
              </a:ext>
            </a:extLst>
          </p:cNvPr>
          <p:cNvPicPr>
            <a:picLocks noChangeAspect="1"/>
          </p:cNvPicPr>
          <p:nvPr/>
        </p:nvPicPr>
        <p:blipFill>
          <a:blip r:embed="rId3"/>
          <a:stretch>
            <a:fillRect/>
          </a:stretch>
        </p:blipFill>
        <p:spPr>
          <a:xfrm>
            <a:off x="5540386" y="1631283"/>
            <a:ext cx="6424435" cy="4790304"/>
          </a:xfrm>
          <a:prstGeom prst="rect">
            <a:avLst/>
          </a:prstGeom>
        </p:spPr>
      </p:pic>
      <p:sp>
        <p:nvSpPr>
          <p:cNvPr id="11" name="TextBox 10">
            <a:extLst>
              <a:ext uri="{FF2B5EF4-FFF2-40B4-BE49-F238E27FC236}">
                <a16:creationId xmlns:a16="http://schemas.microsoft.com/office/drawing/2014/main" id="{617447A3-1B76-4E08-B3C7-789EAA1C954D}"/>
              </a:ext>
            </a:extLst>
          </p:cNvPr>
          <p:cNvSpPr txBox="1"/>
          <p:nvPr/>
        </p:nvSpPr>
        <p:spPr>
          <a:xfrm>
            <a:off x="10410601" y="1981485"/>
            <a:ext cx="1781399" cy="369332"/>
          </a:xfrm>
          <a:prstGeom prst="rect">
            <a:avLst/>
          </a:prstGeom>
          <a:noFill/>
        </p:spPr>
        <p:txBody>
          <a:bodyPr wrap="square" rtlCol="0">
            <a:spAutoFit/>
          </a:bodyPr>
          <a:lstStyle/>
          <a:p>
            <a:r>
              <a:rPr lang="en-CA" b="1" dirty="0">
                <a:solidFill>
                  <a:srgbClr val="7030A0"/>
                </a:solidFill>
              </a:rPr>
              <a:t>JP Presentation</a:t>
            </a:r>
          </a:p>
        </p:txBody>
      </p:sp>
      <p:sp>
        <p:nvSpPr>
          <p:cNvPr id="12" name="TextBox 11">
            <a:extLst>
              <a:ext uri="{FF2B5EF4-FFF2-40B4-BE49-F238E27FC236}">
                <a16:creationId xmlns:a16="http://schemas.microsoft.com/office/drawing/2014/main" id="{430D993F-79DC-4AD9-BD9A-3320B47554AF}"/>
              </a:ext>
            </a:extLst>
          </p:cNvPr>
          <p:cNvSpPr txBox="1"/>
          <p:nvPr/>
        </p:nvSpPr>
        <p:spPr>
          <a:xfrm>
            <a:off x="7981529" y="6151399"/>
            <a:ext cx="2086202" cy="646331"/>
          </a:xfrm>
          <a:prstGeom prst="rect">
            <a:avLst/>
          </a:prstGeom>
          <a:noFill/>
        </p:spPr>
        <p:txBody>
          <a:bodyPr wrap="square" rtlCol="0">
            <a:spAutoFit/>
          </a:bodyPr>
          <a:lstStyle/>
          <a:p>
            <a:r>
              <a:rPr lang="en-CA" b="1" dirty="0">
                <a:solidFill>
                  <a:srgbClr val="7030A0"/>
                </a:solidFill>
              </a:rPr>
              <a:t>CA response during EVS21 in red</a:t>
            </a:r>
          </a:p>
        </p:txBody>
      </p:sp>
      <p:sp>
        <p:nvSpPr>
          <p:cNvPr id="6" name="TextBox 5">
            <a:extLst>
              <a:ext uri="{FF2B5EF4-FFF2-40B4-BE49-F238E27FC236}">
                <a16:creationId xmlns:a16="http://schemas.microsoft.com/office/drawing/2014/main" id="{2973E0E1-7891-4775-ABA2-AD9AE55D5FFA}"/>
              </a:ext>
            </a:extLst>
          </p:cNvPr>
          <p:cNvSpPr txBox="1"/>
          <p:nvPr/>
        </p:nvSpPr>
        <p:spPr>
          <a:xfrm>
            <a:off x="6011423" y="146135"/>
            <a:ext cx="5891599" cy="1754326"/>
          </a:xfrm>
          <a:prstGeom prst="rect">
            <a:avLst/>
          </a:prstGeom>
          <a:solidFill>
            <a:schemeClr val="bg1"/>
          </a:solidFill>
          <a:ln w="28575">
            <a:solidFill>
              <a:srgbClr val="FF0000"/>
            </a:solidFill>
          </a:ln>
        </p:spPr>
        <p:txBody>
          <a:bodyPr wrap="square" rtlCol="0">
            <a:spAutoFit/>
          </a:bodyPr>
          <a:lstStyle/>
          <a:p>
            <a:r>
              <a:rPr lang="en-CA" b="1" dirty="0">
                <a:solidFill>
                  <a:srgbClr val="7030A0"/>
                </a:solidFill>
              </a:rPr>
              <a:t>CA questions/comments – Your previous work (EVS21-E1TP-0101) shows that targeting the wrong face of the cell will not achieve the proposed test method of the GTR and is inappropriate. Please explain why you choose to use this location (and not the largest face) for your justification for a new method to be permitted.</a:t>
            </a:r>
          </a:p>
        </p:txBody>
      </p:sp>
      <p:sp>
        <p:nvSpPr>
          <p:cNvPr id="7" name="TextBox 5">
            <a:extLst>
              <a:ext uri="{FF2B5EF4-FFF2-40B4-BE49-F238E27FC236}">
                <a16:creationId xmlns:a16="http://schemas.microsoft.com/office/drawing/2014/main" id="{D09B6CE3-01FE-44FA-88D7-24D7A1141D6B}"/>
              </a:ext>
            </a:extLst>
          </p:cNvPr>
          <p:cNvSpPr txBox="1"/>
          <p:nvPr/>
        </p:nvSpPr>
        <p:spPr>
          <a:xfrm>
            <a:off x="231913" y="2021318"/>
            <a:ext cx="11677733" cy="4524315"/>
          </a:xfrm>
          <a:prstGeom prst="rect">
            <a:avLst/>
          </a:prstGeom>
          <a:solidFill>
            <a:srgbClr val="FFFF00"/>
          </a:solidFill>
          <a:ln w="28575">
            <a:solidFill>
              <a:srgbClr val="FF0000"/>
            </a:solidFill>
          </a:ln>
        </p:spPr>
        <p:txBody>
          <a:bodyPr wrap="square" rtlCol="0">
            <a:spAutoFit/>
          </a:bodyPr>
          <a:lstStyle/>
          <a:p>
            <a:r>
              <a:rPr lang="en-CA" altLang="ja-JP" b="1" dirty="0">
                <a:solidFill>
                  <a:srgbClr val="FF0000"/>
                </a:solidFill>
              </a:rPr>
              <a:t>Japan’s reply to CA questions/comments – </a:t>
            </a:r>
          </a:p>
          <a:p>
            <a:r>
              <a:rPr lang="en-CA" b="1" dirty="0">
                <a:solidFill>
                  <a:srgbClr val="FF0000"/>
                </a:solidFill>
              </a:rPr>
              <a:t>The reasons why we choose a center cell and its side face for thermal runaway initiation are below;</a:t>
            </a:r>
          </a:p>
          <a:p>
            <a:r>
              <a:rPr lang="en-CA" b="1" dirty="0">
                <a:solidFill>
                  <a:srgbClr val="FF0000"/>
                </a:solidFill>
              </a:rPr>
              <a:t>1, The target cell selection goes along with GTR20;</a:t>
            </a:r>
          </a:p>
          <a:p>
            <a:r>
              <a:rPr lang="en-US" dirty="0">
                <a:solidFill>
                  <a:srgbClr val="0000FF"/>
                </a:solidFill>
              </a:rPr>
              <a:t>23B.3.5. Selection of initiation cell</a:t>
            </a:r>
          </a:p>
          <a:p>
            <a:r>
              <a:rPr lang="en-US" dirty="0">
                <a:solidFill>
                  <a:srgbClr val="0000FF"/>
                </a:solidFill>
              </a:rPr>
              <a:t>Select an initiation cell, which is accessible by the selected trigger method described in paragraph 23B.3.2. and also whose heat generated by thermal runaway is most easily conducted to adjacent cells. For example, select the cell that is the nearest to the </a:t>
            </a:r>
            <a:r>
              <a:rPr lang="en-US" u="sng" dirty="0">
                <a:solidFill>
                  <a:srgbClr val="0000FF"/>
                </a:solidFill>
              </a:rPr>
              <a:t>center of battery casing</a:t>
            </a:r>
            <a:r>
              <a:rPr lang="en-US" dirty="0">
                <a:solidFill>
                  <a:srgbClr val="0000FF"/>
                </a:solidFill>
              </a:rPr>
              <a:t> or the cell that is </a:t>
            </a:r>
            <a:r>
              <a:rPr lang="en-US" u="sng" dirty="0">
                <a:solidFill>
                  <a:srgbClr val="0000FF"/>
                </a:solidFill>
              </a:rPr>
              <a:t>surrounded by other cells</a:t>
            </a:r>
            <a:r>
              <a:rPr lang="en-US" dirty="0">
                <a:solidFill>
                  <a:srgbClr val="0000FF"/>
                </a:solidFill>
              </a:rPr>
              <a:t> which makes it difficult for the triggered cell to dissipate heat.</a:t>
            </a:r>
          </a:p>
          <a:p>
            <a:endParaRPr lang="en-US" dirty="0">
              <a:solidFill>
                <a:srgbClr val="0000FF"/>
              </a:solidFill>
            </a:endParaRPr>
          </a:p>
          <a:p>
            <a:r>
              <a:rPr lang="en-US" b="1" dirty="0">
                <a:solidFill>
                  <a:srgbClr val="FF0000"/>
                </a:solidFill>
              </a:rPr>
              <a:t>2, In a sense, the cell selection strategy in GTR20 seems to be a kind of worst-case scenario. In the case that thermal propagation happens, thermal runaway of cells can spread into two directions at the same time. And then, maximum number of cells that can reach thermal runaway in five minutes after warning is expected.</a:t>
            </a:r>
          </a:p>
          <a:p>
            <a:endParaRPr lang="en-US" b="1" dirty="0">
              <a:solidFill>
                <a:srgbClr val="FF0000"/>
              </a:solidFill>
            </a:endParaRPr>
          </a:p>
          <a:p>
            <a:r>
              <a:rPr lang="en-US" b="1" dirty="0">
                <a:solidFill>
                  <a:srgbClr val="FF0000"/>
                </a:solidFill>
              </a:rPr>
              <a:t>3, The test cell and module is a part of battery that is already applied in a vehicle model. There is no enough clearance between cells to install a heater. Then, installing a heater on the largest face of a cell is not a possible option to go along with GTR20 cell selection strategy.</a:t>
            </a:r>
          </a:p>
        </p:txBody>
      </p:sp>
      <p:sp>
        <p:nvSpPr>
          <p:cNvPr id="2" name="スライド番号プレースホルダー 1">
            <a:extLst>
              <a:ext uri="{FF2B5EF4-FFF2-40B4-BE49-F238E27FC236}">
                <a16:creationId xmlns:a16="http://schemas.microsoft.com/office/drawing/2014/main" id="{7E22045E-8930-459D-9899-54810633E527}"/>
              </a:ext>
            </a:extLst>
          </p:cNvPr>
          <p:cNvSpPr>
            <a:spLocks noGrp="1"/>
          </p:cNvSpPr>
          <p:nvPr>
            <p:ph type="sldNum" sz="quarter" idx="12"/>
          </p:nvPr>
        </p:nvSpPr>
        <p:spPr/>
        <p:txBody>
          <a:bodyPr/>
          <a:lstStyle/>
          <a:p>
            <a:fld id="{0590C244-B11D-4B62-94AD-B046C8F8ABEF}" type="slidenum">
              <a:rPr lang="en-CA" smtClean="0"/>
              <a:t>7</a:t>
            </a:fld>
            <a:endParaRPr lang="en-CA"/>
          </a:p>
        </p:txBody>
      </p:sp>
    </p:spTree>
    <p:extLst>
      <p:ext uri="{BB962C8B-B14F-4D97-AF65-F5344CB8AC3E}">
        <p14:creationId xmlns:p14="http://schemas.microsoft.com/office/powerpoint/2010/main" val="3562000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973E0E1-7891-4775-ABA2-AD9AE55D5FFA}"/>
              </a:ext>
            </a:extLst>
          </p:cNvPr>
          <p:cNvSpPr txBox="1"/>
          <p:nvPr/>
        </p:nvSpPr>
        <p:spPr>
          <a:xfrm>
            <a:off x="4633331" y="2355601"/>
            <a:ext cx="7384497" cy="1754326"/>
          </a:xfrm>
          <a:prstGeom prst="rect">
            <a:avLst/>
          </a:prstGeom>
          <a:solidFill>
            <a:schemeClr val="bg1"/>
          </a:solidFill>
          <a:ln w="28575">
            <a:solidFill>
              <a:srgbClr val="FF0000"/>
            </a:solidFill>
          </a:ln>
        </p:spPr>
        <p:txBody>
          <a:bodyPr wrap="square" rtlCol="0">
            <a:spAutoFit/>
          </a:bodyPr>
          <a:lstStyle/>
          <a:p>
            <a:r>
              <a:rPr lang="en-CA" b="1" dirty="0">
                <a:solidFill>
                  <a:srgbClr val="7030A0"/>
                </a:solidFill>
              </a:rPr>
              <a:t>CA questions/comments – This test does not follow the guidelines of the rapid heating procedure of the GTR.  Adjacent cells from the slow heating method applied rise to 90°C, which is much more than the max operating temperature for this pack.  The guidelines of the GTR test are to heat the cell rapidly, input &lt;20% energy and minimize neighbor cell temperature increase. None of these guidelines were met in this test.</a:t>
            </a:r>
          </a:p>
        </p:txBody>
      </p:sp>
      <p:pic>
        <p:nvPicPr>
          <p:cNvPr id="3" name="Picture 2">
            <a:extLst>
              <a:ext uri="{FF2B5EF4-FFF2-40B4-BE49-F238E27FC236}">
                <a16:creationId xmlns:a16="http://schemas.microsoft.com/office/drawing/2014/main" id="{9ED8A059-6780-47FB-B55D-229D684525B1}"/>
              </a:ext>
            </a:extLst>
          </p:cNvPr>
          <p:cNvPicPr>
            <a:picLocks noChangeAspect="1"/>
          </p:cNvPicPr>
          <p:nvPr/>
        </p:nvPicPr>
        <p:blipFill>
          <a:blip r:embed="rId2"/>
          <a:stretch>
            <a:fillRect/>
          </a:stretch>
        </p:blipFill>
        <p:spPr>
          <a:xfrm>
            <a:off x="476735" y="433679"/>
            <a:ext cx="9820275" cy="1847850"/>
          </a:xfrm>
          <a:prstGeom prst="rect">
            <a:avLst/>
          </a:prstGeom>
        </p:spPr>
      </p:pic>
      <p:sp>
        <p:nvSpPr>
          <p:cNvPr id="2" name="スライド番号プレースホルダー 1">
            <a:extLst>
              <a:ext uri="{FF2B5EF4-FFF2-40B4-BE49-F238E27FC236}">
                <a16:creationId xmlns:a16="http://schemas.microsoft.com/office/drawing/2014/main" id="{705679A6-5D58-4F93-88AA-26134BC92959}"/>
              </a:ext>
            </a:extLst>
          </p:cNvPr>
          <p:cNvSpPr>
            <a:spLocks noGrp="1"/>
          </p:cNvSpPr>
          <p:nvPr>
            <p:ph type="sldNum" sz="quarter" idx="12"/>
          </p:nvPr>
        </p:nvSpPr>
        <p:spPr/>
        <p:txBody>
          <a:bodyPr/>
          <a:lstStyle/>
          <a:p>
            <a:fld id="{0590C244-B11D-4B62-94AD-B046C8F8ABEF}" type="slidenum">
              <a:rPr lang="en-CA" smtClean="0"/>
              <a:t>8</a:t>
            </a:fld>
            <a:endParaRPr lang="en-CA"/>
          </a:p>
        </p:txBody>
      </p:sp>
    </p:spTree>
    <p:extLst>
      <p:ext uri="{BB962C8B-B14F-4D97-AF65-F5344CB8AC3E}">
        <p14:creationId xmlns:p14="http://schemas.microsoft.com/office/powerpoint/2010/main" val="26602895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ED8A059-6780-47FB-B55D-229D684525B1}"/>
              </a:ext>
            </a:extLst>
          </p:cNvPr>
          <p:cNvPicPr>
            <a:picLocks noChangeAspect="1"/>
          </p:cNvPicPr>
          <p:nvPr/>
        </p:nvPicPr>
        <p:blipFill>
          <a:blip r:embed="rId2"/>
          <a:stretch>
            <a:fillRect/>
          </a:stretch>
        </p:blipFill>
        <p:spPr>
          <a:xfrm>
            <a:off x="476735" y="433679"/>
            <a:ext cx="9820275" cy="1847850"/>
          </a:xfrm>
          <a:prstGeom prst="rect">
            <a:avLst/>
          </a:prstGeom>
        </p:spPr>
      </p:pic>
      <p:sp>
        <p:nvSpPr>
          <p:cNvPr id="4" name="TextBox 5">
            <a:extLst>
              <a:ext uri="{FF2B5EF4-FFF2-40B4-BE49-F238E27FC236}">
                <a16:creationId xmlns:a16="http://schemas.microsoft.com/office/drawing/2014/main" id="{507882F5-E938-4B36-95B9-F476029C6595}"/>
              </a:ext>
            </a:extLst>
          </p:cNvPr>
          <p:cNvSpPr txBox="1"/>
          <p:nvPr/>
        </p:nvSpPr>
        <p:spPr>
          <a:xfrm>
            <a:off x="185531" y="2521254"/>
            <a:ext cx="11761304" cy="3970318"/>
          </a:xfrm>
          <a:prstGeom prst="rect">
            <a:avLst/>
          </a:prstGeom>
          <a:solidFill>
            <a:srgbClr val="FFFF00"/>
          </a:solidFill>
          <a:ln w="28575">
            <a:solidFill>
              <a:srgbClr val="FF0000"/>
            </a:solidFill>
          </a:ln>
        </p:spPr>
        <p:txBody>
          <a:bodyPr wrap="square" rtlCol="0">
            <a:spAutoFit/>
          </a:bodyPr>
          <a:lstStyle/>
          <a:p>
            <a:r>
              <a:rPr lang="en-CA" altLang="ja-JP" b="1" dirty="0">
                <a:solidFill>
                  <a:srgbClr val="FF0000"/>
                </a:solidFill>
              </a:rPr>
              <a:t>Japan’s reply to CA questions/comments</a:t>
            </a:r>
            <a:r>
              <a:rPr lang="ja-JP" altLang="en-US" b="1" dirty="0">
                <a:solidFill>
                  <a:srgbClr val="FF0000"/>
                </a:solidFill>
              </a:rPr>
              <a:t> </a:t>
            </a:r>
            <a:r>
              <a:rPr lang="en-CA" altLang="ja-JP" b="1" dirty="0">
                <a:solidFill>
                  <a:srgbClr val="FF0000"/>
                </a:solidFill>
              </a:rPr>
              <a:t>– </a:t>
            </a:r>
          </a:p>
          <a:p>
            <a:r>
              <a:rPr lang="en-CA" b="1" dirty="0">
                <a:solidFill>
                  <a:srgbClr val="FF0000"/>
                </a:solidFill>
              </a:rPr>
              <a:t>I agree with you. Test conditions do not meet the guidelines in ISO6469-1. </a:t>
            </a:r>
          </a:p>
          <a:p>
            <a:endParaRPr lang="en-CA" b="1" dirty="0">
              <a:solidFill>
                <a:srgbClr val="FF0000"/>
              </a:solidFill>
            </a:endParaRPr>
          </a:p>
          <a:p>
            <a:r>
              <a:rPr lang="en-CA" b="1" dirty="0">
                <a:solidFill>
                  <a:srgbClr val="FF0000"/>
                </a:solidFill>
              </a:rPr>
              <a:t>By the way, do you have any rational for “&lt;max operating temperature” and “&lt;20% energy”? </a:t>
            </a:r>
          </a:p>
          <a:p>
            <a:r>
              <a:rPr lang="en-CA" b="1" dirty="0">
                <a:solidFill>
                  <a:srgbClr val="FF0000"/>
                </a:solidFill>
              </a:rPr>
              <a:t>According to our test results, “&lt;20% energy” is difficult to achieve in the case of small energy prismatic cells with metal casing. </a:t>
            </a:r>
          </a:p>
          <a:p>
            <a:endParaRPr lang="en-CA" b="1" dirty="0">
              <a:solidFill>
                <a:srgbClr val="FF0000"/>
              </a:solidFill>
            </a:endParaRPr>
          </a:p>
          <a:p>
            <a:r>
              <a:rPr lang="en-CA" b="1" dirty="0">
                <a:solidFill>
                  <a:srgbClr val="FF0000"/>
                </a:solidFill>
              </a:rPr>
              <a:t>Do you have any specific idea about what should be done if </a:t>
            </a:r>
            <a:r>
              <a:rPr lang="en-CA" altLang="ja-JP" b="1" dirty="0">
                <a:solidFill>
                  <a:srgbClr val="FF0000"/>
                </a:solidFill>
              </a:rPr>
              <a:t>“&lt;max operating temperature” or “&lt;20% energy” cannot be met? Does the battery need to be retested? What conditions or procedures need to be adjusted for the retest? Are you also going to make guidelines for the retest?</a:t>
            </a:r>
            <a:endParaRPr lang="en-CA" b="1" dirty="0">
              <a:solidFill>
                <a:srgbClr val="FF0000"/>
              </a:solidFill>
            </a:endParaRPr>
          </a:p>
          <a:p>
            <a:endParaRPr lang="en-CA" b="1" dirty="0">
              <a:solidFill>
                <a:srgbClr val="FF0000"/>
              </a:solidFill>
            </a:endParaRPr>
          </a:p>
          <a:p>
            <a:r>
              <a:rPr lang="en-CA" b="1" dirty="0">
                <a:solidFill>
                  <a:srgbClr val="FF0000"/>
                </a:solidFill>
              </a:rPr>
              <a:t>In terms of “low adjacent cell temperature increase” and “low additional energy input”, the nail method can meet these requirements inherently. </a:t>
            </a:r>
            <a:r>
              <a:rPr lang="en-CA" altLang="ja-JP" b="1" dirty="0">
                <a:solidFill>
                  <a:srgbClr val="FF0000"/>
                </a:solidFill>
              </a:rPr>
              <a:t>We think that the nail method should be accepted if it can cause thermal runaway. </a:t>
            </a:r>
            <a:r>
              <a:rPr lang="en-CA" b="1" dirty="0">
                <a:solidFill>
                  <a:srgbClr val="FF0000"/>
                </a:solidFill>
              </a:rPr>
              <a:t>What do you think about this? </a:t>
            </a:r>
          </a:p>
        </p:txBody>
      </p:sp>
      <p:sp>
        <p:nvSpPr>
          <p:cNvPr id="6" name="TextBox 5">
            <a:extLst>
              <a:ext uri="{FF2B5EF4-FFF2-40B4-BE49-F238E27FC236}">
                <a16:creationId xmlns:a16="http://schemas.microsoft.com/office/drawing/2014/main" id="{2973E0E1-7891-4775-ABA2-AD9AE55D5FFA}"/>
              </a:ext>
            </a:extLst>
          </p:cNvPr>
          <p:cNvSpPr txBox="1"/>
          <p:nvPr/>
        </p:nvSpPr>
        <p:spPr>
          <a:xfrm>
            <a:off x="4514062" y="487045"/>
            <a:ext cx="7384497" cy="1754326"/>
          </a:xfrm>
          <a:prstGeom prst="rect">
            <a:avLst/>
          </a:prstGeom>
          <a:solidFill>
            <a:schemeClr val="bg1"/>
          </a:solidFill>
          <a:ln w="28575">
            <a:solidFill>
              <a:srgbClr val="FF0000"/>
            </a:solidFill>
          </a:ln>
        </p:spPr>
        <p:txBody>
          <a:bodyPr wrap="square" rtlCol="0">
            <a:spAutoFit/>
          </a:bodyPr>
          <a:lstStyle/>
          <a:p>
            <a:r>
              <a:rPr lang="en-CA" b="1" dirty="0">
                <a:solidFill>
                  <a:srgbClr val="7030A0"/>
                </a:solidFill>
              </a:rPr>
              <a:t>CA questions/comments – This test does not follow the guidelines of the rapid heating procedure of the GTR.  Adjacent cells from the slow heating method applied rise to 90°C, which is much more than the max operating temperature for this pack.  The guidelines of the GTR test are to heat the cell rapidly, input &lt;20% energy and minimize neighbor cell temperature increase. None of these guidelines were met in this test.</a:t>
            </a:r>
          </a:p>
        </p:txBody>
      </p:sp>
      <p:sp>
        <p:nvSpPr>
          <p:cNvPr id="2" name="スライド番号プレースホルダー 1">
            <a:extLst>
              <a:ext uri="{FF2B5EF4-FFF2-40B4-BE49-F238E27FC236}">
                <a16:creationId xmlns:a16="http://schemas.microsoft.com/office/drawing/2014/main" id="{5F0BB246-58B8-496F-8FC2-1A53AC7F8C4F}"/>
              </a:ext>
            </a:extLst>
          </p:cNvPr>
          <p:cNvSpPr>
            <a:spLocks noGrp="1"/>
          </p:cNvSpPr>
          <p:nvPr>
            <p:ph type="sldNum" sz="quarter" idx="12"/>
          </p:nvPr>
        </p:nvSpPr>
        <p:spPr/>
        <p:txBody>
          <a:bodyPr/>
          <a:lstStyle/>
          <a:p>
            <a:fld id="{0590C244-B11D-4B62-94AD-B046C8F8ABEF}" type="slidenum">
              <a:rPr lang="en-CA" smtClean="0"/>
              <a:t>9</a:t>
            </a:fld>
            <a:endParaRPr lang="en-CA"/>
          </a:p>
        </p:txBody>
      </p:sp>
    </p:spTree>
    <p:extLst>
      <p:ext uri="{BB962C8B-B14F-4D97-AF65-F5344CB8AC3E}">
        <p14:creationId xmlns:p14="http://schemas.microsoft.com/office/powerpoint/2010/main" val="15058091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defRPr kumimoji="1" sz="1600" dirty="0" smtClean="0">
            <a:latin typeface="Arial" panose="020B0604020202020204" pitchFamily="34" charset="0"/>
            <a:cs typeface="Arial" panose="020B0604020202020204"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682</TotalTime>
  <Words>1442</Words>
  <Application>Microsoft Office PowerPoint</Application>
  <PresentationFormat>ワイド画面</PresentationFormat>
  <Paragraphs>73</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HGP創英角ｺﾞｼｯｸUB</vt:lpstr>
      <vt:lpstr>游ゴシック</vt:lpstr>
      <vt:lpstr>Arial</vt:lpstr>
      <vt:lpstr>Calibri</vt:lpstr>
      <vt:lpstr>Calibri Light</vt:lpstr>
      <vt:lpstr>Office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MacNeil, Dean</dc:creator>
  <cp:lastModifiedBy>Naoki Kinoshita (木下 直樹)</cp:lastModifiedBy>
  <cp:revision>16</cp:revision>
  <cp:lastPrinted>2023-04-14T11:50:19Z</cp:lastPrinted>
  <dcterms:created xsi:type="dcterms:W3CDTF">2023-04-13T16:41:40Z</dcterms:created>
  <dcterms:modified xsi:type="dcterms:W3CDTF">2023-04-15T00:35:59Z</dcterms:modified>
</cp:coreProperties>
</file>