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1243" r:id="rId2"/>
    <p:sldId id="1327" r:id="rId3"/>
    <p:sldId id="1406" r:id="rId4"/>
    <p:sldId id="1407" r:id="rId5"/>
    <p:sldId id="1409" r:id="rId6"/>
    <p:sldId id="1408" r:id="rId7"/>
    <p:sldId id="1410" r:id="rId8"/>
    <p:sldId id="1411" r:id="rId9"/>
    <p:sldId id="1412" r:id="rId10"/>
    <p:sldId id="1413" r:id="rId11"/>
    <p:sldId id="1414" r:id="rId12"/>
    <p:sldId id="1318" r:id="rId13"/>
  </p:sldIdLst>
  <p:sldSz cx="12192000" cy="6858000"/>
  <p:notesSz cx="6858000" cy="9144000"/>
  <p:embeddedFontLst>
    <p:embeddedFont>
      <p:font typeface="Arial Nova" panose="020B0504020202020204" pitchFamily="34" charset="0"/>
      <p:regular r:id="rId16"/>
      <p:bold r:id="rId17"/>
      <p:italic r:id="rId18"/>
      <p:boldItalic r:id="rId19"/>
    </p:embeddedFont>
    <p:embeddedFont>
      <p:font typeface="Arial Nova Light" panose="020B0304020202020204" pitchFamily="34" charset="0"/>
      <p:regular r:id="rId20"/>
      <p: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  <p:embeddedFont>
      <p:font typeface="Roboto Light" panose="02000000000000000000" pitchFamily="2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5B92E5"/>
    <a:srgbClr val="E2F0D9"/>
    <a:srgbClr val="338DCD"/>
    <a:srgbClr val="FFFFFF"/>
    <a:srgbClr val="EAEAEA"/>
    <a:srgbClr val="418FDE"/>
    <a:srgbClr val="FF99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794" autoAdjust="0"/>
  </p:normalViewPr>
  <p:slideViewPr>
    <p:cSldViewPr snapToGrid="0">
      <p:cViewPr varScale="1">
        <p:scale>
          <a:sx n="54" d="100"/>
          <a:sy n="54" d="100"/>
        </p:scale>
        <p:origin x="1082" y="40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74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21" Type="http://schemas.openxmlformats.org/officeDocument/2006/relationships/font" Target="fonts/font6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9A60DE-21AD-69D1-BC58-86123497732D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FRAV-37-03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37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20-21 February 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BEE390-ABA6-BCA4-8923-6E7E040860B2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FRAV-37-03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37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20-21 February 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17-Feb-23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37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20-21 February 2023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6067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rial Nova" panose="020B0504020202020204" pitchFamily="34" charset="0"/>
              </a:rPr>
              <a:t>Document FRAV-37-03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2A594D-E9BB-E163-4D27-FA9B7530E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Introductory paragraphs remain to be reviewed and agreed.</a:t>
            </a:r>
          </a:p>
          <a:p>
            <a:r>
              <a:rPr lang="en-GB" dirty="0"/>
              <a:t>FRAV has covered definitions, nominal DDT, critical DDT, and portions of failure DDT.</a:t>
            </a:r>
          </a:p>
          <a:p>
            <a:pPr lvl="1"/>
            <a:r>
              <a:rPr lang="en-GB" dirty="0"/>
              <a:t>Open issues remain to be resolved in each section.</a:t>
            </a:r>
          </a:p>
          <a:p>
            <a:r>
              <a:rPr lang="en-GB" dirty="0"/>
              <a:t>Remaining failure DDT, User interactions, and lifetime safety to be reviewed.</a:t>
            </a:r>
          </a:p>
          <a:p>
            <a:pPr lvl="1"/>
            <a:r>
              <a:rPr lang="en-GB" dirty="0"/>
              <a:t>Key goal to identify obstacles in path to final text so FRAV can consider proposals to remove them during the March session.</a:t>
            </a:r>
          </a:p>
          <a:p>
            <a:r>
              <a:rPr lang="en-GB" dirty="0"/>
              <a:t>Left off at para. 5.10.3.1.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EC366F-D64B-9FB0-04D5-9AE92250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Interim submission review</a:t>
            </a:r>
          </a:p>
        </p:txBody>
      </p:sp>
    </p:spTree>
    <p:extLst>
      <p:ext uri="{BB962C8B-B14F-4D97-AF65-F5344CB8AC3E}">
        <p14:creationId xmlns:p14="http://schemas.microsoft.com/office/powerpoint/2010/main" val="3587215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D3A4919-4847-A228-5325-F32817DD95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14-16 March in Coventry (UK)</a:t>
            </a:r>
          </a:p>
          <a:p>
            <a:r>
              <a:rPr lang="en-GB" dirty="0"/>
              <a:t>Logistical information posted on the FRAV-38 wiki page.</a:t>
            </a:r>
          </a:p>
          <a:p>
            <a:pPr lvl="1"/>
            <a:r>
              <a:rPr lang="en-GB" dirty="0"/>
              <a:t>Hotel and transportation info</a:t>
            </a:r>
          </a:p>
          <a:p>
            <a:r>
              <a:rPr lang="en-GB" dirty="0"/>
              <a:t>Need to confirm in-person participation.</a:t>
            </a:r>
          </a:p>
          <a:p>
            <a:r>
              <a:rPr lang="en-GB" dirty="0"/>
              <a:t>Expect to start at 10h00 </a:t>
            </a:r>
            <a:r>
              <a:rPr lang="en-GB" u="sng" dirty="0"/>
              <a:t>GMT</a:t>
            </a:r>
            <a:endParaRPr lang="en-GB" dirty="0"/>
          </a:p>
          <a:p>
            <a:pPr lvl="1"/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: 9h30-17h00 GMT</a:t>
            </a:r>
          </a:p>
          <a:p>
            <a:pPr lvl="1"/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: 9h30-13h00 GMT</a:t>
            </a:r>
          </a:p>
          <a:p>
            <a:r>
              <a:rPr lang="en-GB" dirty="0"/>
              <a:t>Further details to be provided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CC1D95-88CB-DC2C-BB74-D7F88D6A4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session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2705ECD-37C6-EF7F-9548-1A6F0E027F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54283"/>
            <a:ext cx="5394325" cy="30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86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C8546-F431-4E7E-897B-A0FCE53B9F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8"/>
            <a:ext cx="5394960" cy="5141897"/>
          </a:xfrm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FRAV Calendar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WP.29: March 6-9</a:t>
            </a:r>
          </a:p>
          <a:p>
            <a:pPr marL="0" indent="0" algn="ctr">
              <a:buNone/>
            </a:pPr>
            <a:r>
              <a:rPr lang="en-US" sz="2000" dirty="0"/>
              <a:t>Session 38: 14-16 March</a:t>
            </a:r>
            <a:r>
              <a:rPr lang="en-US" sz="2000" b="1" dirty="0"/>
              <a:t> UK</a:t>
            </a: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Session 39: April</a:t>
            </a:r>
          </a:p>
          <a:p>
            <a:pPr marL="0" indent="0" algn="ctr">
              <a:buNone/>
            </a:pPr>
            <a:r>
              <a:rPr lang="en-US" sz="2000" dirty="0"/>
              <a:t>Session 40: May</a:t>
            </a:r>
          </a:p>
          <a:p>
            <a:pPr marL="0" indent="0" algn="ctr">
              <a:buNone/>
            </a:pPr>
            <a:r>
              <a:rPr lang="en-US" sz="2000" dirty="0"/>
              <a:t>GRVA: May 22-26</a:t>
            </a:r>
          </a:p>
          <a:p>
            <a:pPr marL="0" indent="0" algn="ctr">
              <a:buNone/>
            </a:pPr>
            <a:r>
              <a:rPr lang="en-US" sz="2000" dirty="0"/>
              <a:t>Session 41: June</a:t>
            </a:r>
          </a:p>
          <a:p>
            <a:pPr marL="0" indent="0" algn="ctr">
              <a:buNone/>
            </a:pPr>
            <a:r>
              <a:rPr lang="en-US" sz="2000" dirty="0"/>
              <a:t>WP.29: June 19-22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97F2C7-F30A-400B-A081-2A3BFC07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</a:t>
            </a:r>
            <a:r>
              <a:rPr lang="en-US" sz="1800">
                <a:solidFill>
                  <a:prstClr val="white"/>
                </a:solidFill>
              </a:rPr>
              <a:t>9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Outlook for next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36706-4D2D-4BF8-9848-A42AD3490D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GB" u="sng" dirty="0"/>
              <a:t>Next sessions</a:t>
            </a:r>
          </a:p>
          <a:p>
            <a:pPr marL="0" indent="0" algn="ctr">
              <a:buNone/>
            </a:pPr>
            <a:r>
              <a:rPr lang="en-GB" dirty="0"/>
              <a:t>Consider April-May needs to finalise GRVA submission.</a:t>
            </a:r>
          </a:p>
          <a:p>
            <a:pPr marL="0" indent="0" algn="ctr">
              <a:buNone/>
            </a:pPr>
            <a:r>
              <a:rPr lang="en-GB" dirty="0"/>
              <a:t>After June, focus must shift to drafting the joint FRAV/VMAD submission.</a:t>
            </a:r>
          </a:p>
        </p:txBody>
      </p:sp>
    </p:spTree>
    <p:extLst>
      <p:ext uri="{BB962C8B-B14F-4D97-AF65-F5344CB8AC3E}">
        <p14:creationId xmlns:p14="http://schemas.microsoft.com/office/powerpoint/2010/main" val="319450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8921E7-CA3D-4D8E-9B96-DD38ECFE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1</a:t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Adoption of the agenda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08CBD4-4D29-20DF-DA8D-FEE4C753A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2522" y="957162"/>
            <a:ext cx="8046713" cy="51206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451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4D4AEB-8363-8D1E-FFF4-122E795CB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097279"/>
            <a:ext cx="11173379" cy="5492299"/>
          </a:xfrm>
        </p:spPr>
        <p:txBody>
          <a:bodyPr>
            <a:normAutofit/>
          </a:bodyPr>
          <a:lstStyle/>
          <a:p>
            <a:r>
              <a:rPr lang="en-US" dirty="0"/>
              <a:t>Review of consolidated table of proposals </a:t>
            </a:r>
            <a:r>
              <a:rPr lang="en-US" dirty="0">
                <a:sym typeface="Wingdings" panose="05000000000000000000" pitchFamily="2" charset="2"/>
              </a:rPr>
              <a:t> GRVA May submission</a:t>
            </a:r>
            <a:endParaRPr lang="en-US" dirty="0"/>
          </a:p>
          <a:p>
            <a:pPr lvl="1"/>
            <a:r>
              <a:rPr lang="en-US" dirty="0"/>
              <a:t>Skipped over 1.5.6.-1.8.5.</a:t>
            </a:r>
          </a:p>
          <a:p>
            <a:pPr lvl="1"/>
            <a:r>
              <a:rPr lang="en-US" dirty="0"/>
              <a:t>Session 36 review ended at para. 5.10.3.1.</a:t>
            </a:r>
          </a:p>
          <a:p>
            <a:pPr lvl="1"/>
            <a:r>
              <a:rPr lang="en-US" dirty="0"/>
              <a:t>Aim to complete review by end of March session (FRAV-38), including proposals to resolve open issues.</a:t>
            </a:r>
          </a:p>
          <a:p>
            <a:r>
              <a:rPr lang="en-US" dirty="0"/>
              <a:t>Need decisions on handling of components for establishing verifiable criteria for DDT assessments</a:t>
            </a:r>
          </a:p>
          <a:p>
            <a:pPr lvl="1"/>
            <a:r>
              <a:rPr lang="en-US" dirty="0"/>
              <a:t>Scenario generation and coverage</a:t>
            </a:r>
          </a:p>
          <a:p>
            <a:pPr lvl="1"/>
            <a:r>
              <a:rPr lang="en-US" dirty="0"/>
              <a:t>Establishment of valid </a:t>
            </a:r>
            <a:r>
              <a:rPr lang="en-US" dirty="0" err="1"/>
              <a:t>behavioural</a:t>
            </a:r>
            <a:r>
              <a:rPr lang="en-US" dirty="0"/>
              <a:t> competencies</a:t>
            </a:r>
          </a:p>
          <a:p>
            <a:pPr lvl="1"/>
            <a:r>
              <a:rPr lang="en-US" dirty="0"/>
              <a:t>Processes for traffic-rule analysis (application to scenarios and competencies)</a:t>
            </a:r>
          </a:p>
          <a:p>
            <a:pPr lvl="1"/>
            <a:r>
              <a:rPr lang="en-US" dirty="0"/>
              <a:t>Establishment of safety models and use in assessments</a:t>
            </a:r>
          </a:p>
          <a:p>
            <a:r>
              <a:rPr lang="en-US" dirty="0"/>
              <a:t>FRAV/VMAD collaboration on joint guidelines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1CDC47-FC07-746A-4377-38AA67F91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FRAV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22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46EFFA-3AC3-6FE7-2404-A34CD2EB4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5720"/>
            <a:ext cx="8344638" cy="731520"/>
          </a:xfrm>
        </p:spPr>
        <p:txBody>
          <a:bodyPr>
            <a:normAutofit/>
          </a:bodyPr>
          <a:lstStyle/>
          <a:p>
            <a:r>
              <a:rPr lang="en-GB" dirty="0"/>
              <a:t>FRAV/VMAD collaboration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749F4-73E5-3901-77E6-63B9BA0FC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433" y="1258097"/>
            <a:ext cx="9326880" cy="47990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595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F74003-F12A-30E1-65B2-21EFD6BC30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188069"/>
            <a:ext cx="5394325" cy="2785074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1CC6D6-75F6-1C29-7060-2A8083CBBF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78563" y="1310976"/>
            <a:ext cx="5395912" cy="4539261"/>
          </a:xfrm>
          <a:ln>
            <a:solidFill>
              <a:schemeClr val="accent1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35B538C-E5CE-021A-4A25-BDB1A934F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FRAV/VMAD joint guidelines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A6CB69F-A630-8011-6B20-7E73E7CE487F}"/>
              </a:ext>
            </a:extLst>
          </p:cNvPr>
          <p:cNvSpPr/>
          <p:nvPr/>
        </p:nvSpPr>
        <p:spPr>
          <a:xfrm>
            <a:off x="5511964" y="2094270"/>
            <a:ext cx="1168072" cy="3097161"/>
          </a:xfrm>
          <a:prstGeom prst="rightArrow">
            <a:avLst/>
          </a:prstGeom>
          <a:solidFill>
            <a:srgbClr val="5B92E5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12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10A90-3171-5844-5909-4442EE203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30647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Which requirements are, at this stage, sufficiently described to be used for each of the validation pillars</a:t>
            </a:r>
          </a:p>
          <a:p>
            <a:r>
              <a:rPr lang="en-US" dirty="0"/>
              <a:t>Which requirements need more elaboration for using one or more of the validation pillars</a:t>
            </a:r>
          </a:p>
          <a:p>
            <a:r>
              <a:rPr lang="en-US" dirty="0"/>
              <a:t>Which validation pillars need further development for validating the related requirement</a:t>
            </a:r>
          </a:p>
          <a:p>
            <a:r>
              <a:rPr lang="en-US" dirty="0"/>
              <a:t>Which validation pillars are sufficiently described to apply for the related requirement</a:t>
            </a:r>
          </a:p>
          <a:p>
            <a:r>
              <a:rPr lang="en-US" dirty="0"/>
              <a:t>As far as possible/needed, the boundaries for the requirements and validation methods for this first iteration</a:t>
            </a:r>
          </a:p>
          <a:p>
            <a:r>
              <a:rPr lang="en-US" dirty="0"/>
              <a:t>Discussion items for FRAV, VMAD or GRVA to be resolved in order to allow further execution of the first iteration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92BF4E-8F10-8461-0D03-F649FEF37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First step: Small working group</a:t>
            </a:r>
          </a:p>
        </p:txBody>
      </p:sp>
    </p:spTree>
    <p:extLst>
      <p:ext uri="{BB962C8B-B14F-4D97-AF65-F5344CB8AC3E}">
        <p14:creationId xmlns:p14="http://schemas.microsoft.com/office/powerpoint/2010/main" val="737507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F9E0E-A81D-F912-92AC-7C3A2842E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June 2024: Formal WP.29 consideration of ADS guidelines</a:t>
            </a:r>
          </a:p>
          <a:p>
            <a:r>
              <a:rPr lang="en-GB" dirty="0"/>
              <a:t>March 2024: Deadline for formal submissions to June WP.29 session</a:t>
            </a:r>
          </a:p>
          <a:p>
            <a:r>
              <a:rPr lang="en-GB" dirty="0"/>
              <a:t>January 2024: GRVA consideration and approval of guidelines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b="1" dirty="0">
                <a:solidFill>
                  <a:srgbClr val="C00000"/>
                </a:solidFill>
              </a:rPr>
              <a:t>November 2023</a:t>
            </a:r>
            <a:r>
              <a:rPr lang="en-GB" dirty="0">
                <a:solidFill>
                  <a:srgbClr val="C00000"/>
                </a:solidFill>
              </a:rPr>
              <a:t>: FRAV/VMAD submission of guidelines to GRVA January session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A0E900-06AA-08F5-BA25-64FB5A040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Delivery calendar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D6FA074-E1CA-451F-00E0-0DA270F3528F}"/>
              </a:ext>
            </a:extLst>
          </p:cNvPr>
          <p:cNvSpPr/>
          <p:nvPr/>
        </p:nvSpPr>
        <p:spPr>
          <a:xfrm>
            <a:off x="3364107" y="3429000"/>
            <a:ext cx="4884665" cy="1398146"/>
          </a:xfrm>
          <a:prstGeom prst="downArrow">
            <a:avLst/>
          </a:prstGeom>
          <a:solidFill>
            <a:srgbClr val="5B92E5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5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F74003-F12A-30E1-65B2-21EFD6BC30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597" y="1404775"/>
            <a:ext cx="5394325" cy="2785074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1CC6D6-75F6-1C29-7060-2A8083CBBF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78563" y="1310976"/>
            <a:ext cx="5395912" cy="4539261"/>
          </a:xfrm>
          <a:ln>
            <a:solidFill>
              <a:schemeClr val="accent1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35B538C-E5CE-021A-4A25-BDB1A934F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FRAV/VMAD: Big picture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A6CB69F-A630-8011-6B20-7E73E7CE487F}"/>
              </a:ext>
            </a:extLst>
          </p:cNvPr>
          <p:cNvSpPr/>
          <p:nvPr/>
        </p:nvSpPr>
        <p:spPr>
          <a:xfrm>
            <a:off x="5440361" y="1310976"/>
            <a:ext cx="1168072" cy="3097161"/>
          </a:xfrm>
          <a:prstGeom prst="rightArrow">
            <a:avLst/>
          </a:prstGeom>
          <a:solidFill>
            <a:srgbClr val="5B92E5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AD690E-847D-E807-2D36-4FC879278B8B}"/>
              </a:ext>
            </a:extLst>
          </p:cNvPr>
          <p:cNvSpPr txBox="1"/>
          <p:nvPr/>
        </p:nvSpPr>
        <p:spPr>
          <a:xfrm>
            <a:off x="7000393" y="3227351"/>
            <a:ext cx="4353724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FRAV/VMAD Joint Submission to GRVA: November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43D169-D4B6-A3DC-187B-52FF9501002F}"/>
              </a:ext>
            </a:extLst>
          </p:cNvPr>
          <p:cNvSpPr txBox="1"/>
          <p:nvPr/>
        </p:nvSpPr>
        <p:spPr>
          <a:xfrm>
            <a:off x="977500" y="3349773"/>
            <a:ext cx="4353724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February 2023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03D4EE4-F942-6EA7-BA42-33935C6118CB}"/>
              </a:ext>
            </a:extLst>
          </p:cNvPr>
          <p:cNvSpPr/>
          <p:nvPr/>
        </p:nvSpPr>
        <p:spPr>
          <a:xfrm>
            <a:off x="367101" y="4283648"/>
            <a:ext cx="1828800" cy="1828800"/>
          </a:xfrm>
          <a:prstGeom prst="ellipse">
            <a:avLst/>
          </a:prstGeom>
          <a:solidFill>
            <a:srgbClr val="5B92E5">
              <a:alpha val="6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dirty="0"/>
              <a:t>FRAV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D06F715-529D-1244-FC4B-B810B9384C9D}"/>
              </a:ext>
            </a:extLst>
          </p:cNvPr>
          <p:cNvSpPr>
            <a:spLocks noChangeAspect="1"/>
          </p:cNvSpPr>
          <p:nvPr/>
        </p:nvSpPr>
        <p:spPr>
          <a:xfrm>
            <a:off x="3823596" y="4283648"/>
            <a:ext cx="1828800" cy="1828800"/>
          </a:xfrm>
          <a:prstGeom prst="ellipse">
            <a:avLst/>
          </a:prstGeom>
          <a:solidFill>
            <a:srgbClr val="5B92E5">
              <a:alpha val="6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VMAD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E5596BFA-1CF3-2AF5-0533-4F63DFAE62EE}"/>
              </a:ext>
            </a:extLst>
          </p:cNvPr>
          <p:cNvSpPr/>
          <p:nvPr/>
        </p:nvSpPr>
        <p:spPr>
          <a:xfrm>
            <a:off x="1885921" y="4675955"/>
            <a:ext cx="2247654" cy="1044186"/>
          </a:xfrm>
          <a:prstGeom prst="leftRightArrow">
            <a:avLst/>
          </a:prstGeom>
          <a:solidFill>
            <a:srgbClr val="C00000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Coordination Group</a:t>
            </a:r>
          </a:p>
        </p:txBody>
      </p:sp>
    </p:spTree>
    <p:extLst>
      <p:ext uri="{BB962C8B-B14F-4D97-AF65-F5344CB8AC3E}">
        <p14:creationId xmlns:p14="http://schemas.microsoft.com/office/powerpoint/2010/main" val="3393699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62EDB1-D408-F8E9-8758-FE7D66BC2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FRAV has received:</a:t>
            </a:r>
          </a:p>
          <a:p>
            <a:pPr lvl="1"/>
            <a:r>
              <a:rPr lang="en-GB" dirty="0"/>
              <a:t>Draft text explaining the approach to defining verifiable criteria for assessing ADS performance of the DDT (FRAV-31-19)</a:t>
            </a:r>
          </a:p>
          <a:p>
            <a:pPr lvl="1"/>
            <a:r>
              <a:rPr lang="en-GB" dirty="0"/>
              <a:t>A proposal to include explanation for developing safety models (FRAV-33-37)</a:t>
            </a:r>
          </a:p>
          <a:p>
            <a:pPr lvl="1"/>
            <a:r>
              <a:rPr lang="en-GB" dirty="0"/>
              <a:t>Draft text explaining an approach to analysing and codifying traffic rules (FRAV-33-39)</a:t>
            </a:r>
          </a:p>
          <a:p>
            <a:r>
              <a:rPr lang="en-GB" dirty="0"/>
              <a:t>The draft submission refers to these elements, but the text does not provide further explanation.</a:t>
            </a:r>
          </a:p>
          <a:p>
            <a:pPr lvl="1"/>
            <a:r>
              <a:rPr lang="en-GB" dirty="0"/>
              <a:t>Proposal: The submission should include sufficient information to enable understanding of how to derive verifiable criteria from the high-level requirements.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63852A-4F09-A31C-3A91-49F16BF4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Pending proposals</a:t>
            </a:r>
          </a:p>
        </p:txBody>
      </p:sp>
    </p:spTree>
    <p:extLst>
      <p:ext uri="{BB962C8B-B14F-4D97-AF65-F5344CB8AC3E}">
        <p14:creationId xmlns:p14="http://schemas.microsoft.com/office/powerpoint/2010/main" val="3304662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9415</TotalTime>
  <Words>587</Words>
  <Application>Microsoft Office PowerPoint</Application>
  <PresentationFormat>Widescreen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Roboto</vt:lpstr>
      <vt:lpstr>Calibri Light</vt:lpstr>
      <vt:lpstr>Calibri</vt:lpstr>
      <vt:lpstr>Roboto Light</vt:lpstr>
      <vt:lpstr>Arial</vt:lpstr>
      <vt:lpstr>Arial Nova Light</vt:lpstr>
      <vt:lpstr>Arial Nova</vt:lpstr>
      <vt:lpstr>Office Theme</vt:lpstr>
      <vt:lpstr>37th Session  Status Review and Session Orientation</vt:lpstr>
      <vt:lpstr>Agenda item 1 Adoption of the agenda</vt:lpstr>
      <vt:lpstr>FRAV status</vt:lpstr>
      <vt:lpstr>FRAV/VMAD collaboration</vt:lpstr>
      <vt:lpstr>FRAV/VMAD joint guidelines</vt:lpstr>
      <vt:lpstr>First step: Small working group</vt:lpstr>
      <vt:lpstr>Delivery calendar</vt:lpstr>
      <vt:lpstr>FRAV/VMAD: Big picture</vt:lpstr>
      <vt:lpstr>Pending proposals</vt:lpstr>
      <vt:lpstr>Interim submission review</vt:lpstr>
      <vt:lpstr>Next session</vt:lpstr>
      <vt:lpstr>Agenda item 9 Outlook for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162</cp:revision>
  <dcterms:created xsi:type="dcterms:W3CDTF">2021-04-04T08:35:33Z</dcterms:created>
  <dcterms:modified xsi:type="dcterms:W3CDTF">2023-02-17T11:56:01Z</dcterms:modified>
</cp:coreProperties>
</file>