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  <p:sldMasterId id="2147483670" r:id="rId6"/>
  </p:sldMasterIdLst>
  <p:notesMasterIdLst>
    <p:notesMasterId r:id="rId12"/>
  </p:notesMasterIdLst>
  <p:handoutMasterIdLst>
    <p:handoutMasterId r:id="rId13"/>
  </p:handoutMasterIdLst>
  <p:sldIdLst>
    <p:sldId id="339" r:id="rId7"/>
    <p:sldId id="362" r:id="rId8"/>
    <p:sldId id="364" r:id="rId9"/>
    <p:sldId id="349" r:id="rId10"/>
    <p:sldId id="257" r:id="rId11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CC"/>
    <a:srgbClr val="FF0000"/>
    <a:srgbClr val="000000"/>
    <a:srgbClr val="90DBFF"/>
    <a:srgbClr val="7F7F7F"/>
    <a:srgbClr val="FFFF66"/>
    <a:srgbClr val="FFFF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585186-15ED-E14F-9AD6-C51B92F06495}" v="1" dt="2023-02-15T10:56:36.4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93" autoAdjust="0"/>
    <p:restoredTop sz="95057" autoAdjust="0"/>
  </p:normalViewPr>
  <p:slideViewPr>
    <p:cSldViewPr>
      <p:cViewPr varScale="1">
        <p:scale>
          <a:sx n="57" d="100"/>
          <a:sy n="57" d="100"/>
        </p:scale>
        <p:origin x="1220" y="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14/03/2023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382730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FEC49A-96B3-4F4D-8D6C-79F53C0B57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83200"/>
            <a:ext cx="10515600" cy="4694400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7E14C6-4DF0-9E42-8380-AB7F6E61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8BA99C8-64F6-4D1F-AB8C-A08309D926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9" name="Espace réservé du pied de page 7">
            <a:extLst>
              <a:ext uri="{FF2B5EF4-FFF2-40B4-BE49-F238E27FC236}">
                <a16:creationId xmlns:a16="http://schemas.microsoft.com/office/drawing/2014/main" id="{B6C479AA-18BA-4E79-AE88-56E81177A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nl-BE" smtClean="0"/>
            </a:lvl1pPr>
          </a:lstStyle>
          <a:p>
            <a:pPr algn="l"/>
            <a:r>
              <a:rPr lang="nl-BE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3001146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FEC49A-96B3-4F4D-8D6C-79F53C0B57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168525"/>
            <a:ext cx="10515600" cy="4008437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7E14C6-4DF0-9E42-8380-AB7F6E61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8BA99C8-64F6-4D1F-AB8C-A08309D926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9" name="Espace réservé du pied de page 7">
            <a:extLst>
              <a:ext uri="{FF2B5EF4-FFF2-40B4-BE49-F238E27FC236}">
                <a16:creationId xmlns:a16="http://schemas.microsoft.com/office/drawing/2014/main" id="{B6C479AA-18BA-4E79-AE88-56E81177A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4B7F133-992D-4E17-A4C1-CF29F9097B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03638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EF27EA-4A1E-BD47-A741-B198F543E0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168525"/>
            <a:ext cx="5181600" cy="4008438"/>
          </a:xfrm>
        </p:spPr>
        <p:txBody>
          <a:bodyPr/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23654C-C7B3-1845-BD54-91D8C63EE07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168525"/>
            <a:ext cx="5181600" cy="4008438"/>
          </a:xfrm>
        </p:spPr>
        <p:txBody>
          <a:bodyPr/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CA05CF25-D252-684A-8482-96E21FC2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23EB23BE-6AFE-8043-82ED-BB5C5F765E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2531AFA-3B04-44AE-AE6F-8B97A2D9D4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362732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DC9146-ABC4-481C-886C-1E94EBC832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2984708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86E7ACA8-2949-4F43-B6A7-755638517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6" name="Espace réservé du pied de page 7">
            <a:extLst>
              <a:ext uri="{FF2B5EF4-FFF2-40B4-BE49-F238E27FC236}">
                <a16:creationId xmlns:a16="http://schemas.microsoft.com/office/drawing/2014/main" id="{551672BA-52D7-4898-AD50-D5491844F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629F584-6E89-40B4-89EE-9D9F656CC9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1995B6B-14DF-4DF8-9E19-09644EE8C97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362732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57320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E1B459-F051-184F-BACA-EFAF477025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2168525"/>
            <a:ext cx="6172200" cy="36925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5A31A97-D135-AD4B-B0A5-0C423A499F4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72948"/>
            <a:ext cx="3932237" cy="36960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4554AC38-9205-DD4B-92E9-0AC450FE4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5F3067-5BB3-4001-9F78-566319601C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3" name="Espace réservé du pied de page 7">
            <a:extLst>
              <a:ext uri="{FF2B5EF4-FFF2-40B4-BE49-F238E27FC236}">
                <a16:creationId xmlns:a16="http://schemas.microsoft.com/office/drawing/2014/main" id="{9967265A-2D4C-4B85-B645-D7FEE4973F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3451BFC3-0403-4BE4-90A4-EF1F0C64CB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16526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/3 - Image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2168524"/>
            <a:ext cx="6172200" cy="3692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Click to change the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68525"/>
            <a:ext cx="3932237" cy="3700462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3" name="Espace réservé du numéro de diapositive 5">
            <a:extLst>
              <a:ext uri="{FF2B5EF4-FFF2-40B4-BE49-F238E27FC236}">
                <a16:creationId xmlns:a16="http://schemas.microsoft.com/office/drawing/2014/main" id="{C3F54114-DD25-4F44-ACF9-3E4844F4B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97C366-3F47-4CAE-9A7F-B7E56CAE84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226B48B-0D37-46A3-8DBE-DEC64F776EC0}"/>
              </a:ext>
            </a:extLst>
          </p:cNvPr>
          <p:cNvSpPr txBox="1">
            <a:spLocks/>
          </p:cNvSpPr>
          <p:nvPr userDrawn="1"/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400" b="0" kern="1200">
                <a:solidFill>
                  <a:schemeClr val="accent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www.acea.auto</a:t>
            </a:r>
          </a:p>
        </p:txBody>
      </p:sp>
      <p:sp>
        <p:nvSpPr>
          <p:cNvPr id="12" name="Espace réservé du texte 7">
            <a:extLst>
              <a:ext uri="{FF2B5EF4-FFF2-40B4-BE49-F238E27FC236}">
                <a16:creationId xmlns:a16="http://schemas.microsoft.com/office/drawing/2014/main" id="{2278DEBA-9C2F-4B6A-8C0B-52059DABC7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3135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/3 - Text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9788" y="2168524"/>
            <a:ext cx="6172200" cy="36925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421563" y="2168524"/>
            <a:ext cx="3932237" cy="3700463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AE714CD-BB19-1F43-B9C0-8C7EE4E2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907578D-0247-4D3C-BB9A-048D59DD26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207E075-09BC-4B87-BC6E-791D653121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FCF2F359-5EBD-4565-B344-61C5E39997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44055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52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ortrai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9787" y="2168524"/>
            <a:ext cx="2664000" cy="36163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421563" y="2168524"/>
            <a:ext cx="3932237" cy="3700463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AE714CD-BB19-1F43-B9C0-8C7EE4E2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7" name="Espace réservé pour une image  2">
            <a:extLst>
              <a:ext uri="{FF2B5EF4-FFF2-40B4-BE49-F238E27FC236}">
                <a16:creationId xmlns:a16="http://schemas.microsoft.com/office/drawing/2014/main" id="{B7D9D811-9856-3544-9150-556207F68C16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130675" y="2168524"/>
            <a:ext cx="2664000" cy="36163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8296BE0-ED7B-F547-9F49-9992197D4E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787" y="5392616"/>
            <a:ext cx="2664000" cy="609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noProof="0"/>
              <a:t>Caption goes here, up to two lines maximum I would say</a:t>
            </a:r>
          </a:p>
        </p:txBody>
      </p:sp>
      <p:sp>
        <p:nvSpPr>
          <p:cNvPr id="15" name="Espace réservé du texte 13">
            <a:extLst>
              <a:ext uri="{FF2B5EF4-FFF2-40B4-BE49-F238E27FC236}">
                <a16:creationId xmlns:a16="http://schemas.microsoft.com/office/drawing/2014/main" id="{D1A6B248-844B-4E46-A439-A7BDB500CCE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0675" y="5392616"/>
            <a:ext cx="2664000" cy="609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noProof="0"/>
              <a:t>Caption goes here, up to two lines maximum I would say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A8D3375-2ACF-47EC-ADDA-5D38729B1FA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6" name="Espace réservé du pied de page 7">
            <a:extLst>
              <a:ext uri="{FF2B5EF4-FFF2-40B4-BE49-F238E27FC236}">
                <a16:creationId xmlns:a16="http://schemas.microsoft.com/office/drawing/2014/main" id="{16195F25-2A8D-48B7-A934-5B885C5C78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4959C46-AEE6-40F8-90C9-7AEAB3D901D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49999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52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8D6F9C-D3B3-438A-A987-049C57114D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8C5D3-8A3B-F94C-BECF-6BE38BB7C66C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BB452A-EED8-4AFD-920E-6A637B4F6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</a:lstStyle>
          <a:p>
            <a:pPr algn="l"/>
            <a:r>
              <a:rPr lang="nl-BE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2364967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563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697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165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62566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71678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22923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4146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6577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18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3001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096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9B46A37-F33C-41AB-9E4D-A2DA39E86ED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72" y="116632"/>
            <a:ext cx="2844000" cy="9071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D4E0C99-6051-0E4F-B2B6-CE517A3D0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noProof="0" dirty="0">
                <a:solidFill>
                  <a:srgbClr val="002D41"/>
                </a:solidFill>
                <a:effectLst/>
                <a:latin typeface="Arial Narrow" panose="020B0604020202020204" pitchFamily="34" charset="0"/>
              </a:rPr>
              <a:t>TITLE OF THE PRESENTATION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9E76F9-407C-3E4B-AF6D-19A67C08E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95D727-71EA-8743-BD42-D307324A5A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8C5D3-8A3B-F94C-BECF-6BE38BB7C66C}" type="slidenum">
              <a:rPr lang="en-GB" noProof="0"/>
              <a:t>‹#›</a:t>
            </a:fld>
            <a:endParaRPr lang="en-GB" noProof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B5DF4FA-834E-B04D-AB13-D14C6DB98B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400" b="0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pPr algn="l"/>
            <a:r>
              <a:rPr lang="en-GB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2712303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BE" sz="4500" b="0" i="0" kern="1200" cap="all" baseline="0">
          <a:solidFill>
            <a:schemeClr val="accent1"/>
          </a:solidFill>
          <a:effectLst/>
          <a:latin typeface="+mj-lt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717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Courier New" panose="02070309020205020404" pitchFamily="49" charset="0"/>
        <a:buChar char="o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672C5-A625-4F46-88B5-70974AD7FC27}" type="datetimeFigureOut">
              <a:rPr lang="de-DE" smtClean="0"/>
              <a:t>14.03.2023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82AA3-CA54-406A-A54E-C0B7296AFF2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87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433" y="96459"/>
            <a:ext cx="1522825" cy="60226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8841972" y="82997"/>
            <a:ext cx="1566813" cy="506919"/>
            <a:chOff x="7649247" y="19050"/>
            <a:chExt cx="2237469" cy="723900"/>
          </a:xfrm>
        </p:grpSpPr>
        <p:pic>
          <p:nvPicPr>
            <p:cNvPr id="93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94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875420" y="2132856"/>
            <a:ext cx="104411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accent6"/>
                </a:solidFill>
              </a:rPr>
              <a:t>OICA &amp; CLEPA Input </a:t>
            </a:r>
          </a:p>
          <a:p>
            <a:pPr algn="ctr"/>
            <a:r>
              <a:rPr lang="en-GB" sz="5400" dirty="0">
                <a:solidFill>
                  <a:schemeClr val="accent6"/>
                </a:solidFill>
              </a:rPr>
              <a:t>for ADS User Safety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97658" y="5013176"/>
            <a:ext cx="35044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800" dirty="0"/>
              <a:t> 14 -16</a:t>
            </a:r>
            <a:r>
              <a:rPr lang="en-GB" sz="2800" baseline="30000" dirty="0"/>
              <a:t>th</a:t>
            </a:r>
            <a:r>
              <a:rPr lang="en-GB" sz="2800" dirty="0"/>
              <a:t> March 2023</a:t>
            </a:r>
          </a:p>
          <a:p>
            <a:pPr algn="r"/>
            <a:r>
              <a:rPr lang="en-GB" sz="2800" dirty="0"/>
              <a:t>FRAV 38</a:t>
            </a:r>
            <a:r>
              <a:rPr lang="en-GB" sz="2800" baseline="30000" dirty="0"/>
              <a:t>th</a:t>
            </a:r>
            <a:r>
              <a:rPr lang="en-GB" sz="2800" dirty="0"/>
              <a:t> Session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E3C957-D87A-BBF2-96A5-AA92A6F18B06}"/>
              </a:ext>
            </a:extLst>
          </p:cNvPr>
          <p:cNvSpPr txBox="1"/>
          <p:nvPr/>
        </p:nvSpPr>
        <p:spPr>
          <a:xfrm>
            <a:off x="191344" y="52388"/>
            <a:ext cx="2468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Document FRAV-38-12</a:t>
            </a:r>
          </a:p>
          <a:p>
            <a:r>
              <a:rPr lang="en-GB" sz="1200" dirty="0"/>
              <a:t>38</a:t>
            </a:r>
            <a:r>
              <a:rPr lang="en-GB" sz="1200" baseline="30000" dirty="0"/>
              <a:t>th</a:t>
            </a:r>
            <a:r>
              <a:rPr lang="en-GB" sz="1200" dirty="0"/>
              <a:t> FRAV informal group session</a:t>
            </a:r>
          </a:p>
          <a:p>
            <a:r>
              <a:rPr lang="en-GB" sz="1200" dirty="0"/>
              <a:t>14-16 March 2023</a:t>
            </a:r>
          </a:p>
        </p:txBody>
      </p:sp>
    </p:spTree>
    <p:extLst>
      <p:ext uri="{BB962C8B-B14F-4D97-AF65-F5344CB8AC3E}">
        <p14:creationId xmlns:p14="http://schemas.microsoft.com/office/powerpoint/2010/main" val="1137281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8FE461-7EE6-4072-8B9E-AD54CA710C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8136" y="843992"/>
            <a:ext cx="10858334" cy="7128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6"/>
                </a:solidFill>
              </a:rPr>
              <a:t>Introduction and background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433" y="96459"/>
            <a:ext cx="1522825" cy="60226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8841972" y="82997"/>
            <a:ext cx="1566813" cy="506919"/>
            <a:chOff x="7649247" y="19050"/>
            <a:chExt cx="2237469" cy="723900"/>
          </a:xfrm>
        </p:grpSpPr>
        <p:pic>
          <p:nvPicPr>
            <p:cNvPr id="93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94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  <p:sp>
        <p:nvSpPr>
          <p:cNvPr id="78" name="Titre 1">
            <a:extLst>
              <a:ext uri="{FF2B5EF4-FFF2-40B4-BE49-F238E27FC236}">
                <a16:creationId xmlns:a16="http://schemas.microsoft.com/office/drawing/2014/main" id="{24D1D7B6-2025-4233-9689-B8E0C8C76EF6}"/>
              </a:ext>
            </a:extLst>
          </p:cNvPr>
          <p:cNvSpPr txBox="1">
            <a:spLocks/>
          </p:cNvSpPr>
          <p:nvPr/>
        </p:nvSpPr>
        <p:spPr>
          <a:xfrm>
            <a:off x="471166" y="1484784"/>
            <a:ext cx="10772274" cy="5200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endParaRPr lang="en-US" sz="1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br>
              <a:rPr lang="en-US" sz="100" dirty="0">
                <a:solidFill>
                  <a:sysClr val="windowText" lastClr="000000"/>
                </a:solidFill>
                <a:latin typeface="Calibri" panose="020F0502020204030204"/>
              </a:rPr>
            </a:br>
            <a:endParaRPr lang="en-US" sz="1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endParaRPr lang="en-US" sz="100" dirty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88EC0A-687F-132D-696A-81DF115D609F}"/>
              </a:ext>
            </a:extLst>
          </p:cNvPr>
          <p:cNvCxnSpPr/>
          <p:nvPr/>
        </p:nvCxnSpPr>
        <p:spPr>
          <a:xfrm>
            <a:off x="471166" y="1412776"/>
            <a:ext cx="1116945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1">
            <a:extLst>
              <a:ext uri="{FF2B5EF4-FFF2-40B4-BE49-F238E27FC236}">
                <a16:creationId xmlns:a16="http://schemas.microsoft.com/office/drawing/2014/main" id="{D61FB64B-99FD-8816-B22B-22DD5BA6A379}"/>
              </a:ext>
            </a:extLst>
          </p:cNvPr>
          <p:cNvSpPr txBox="1">
            <a:spLocks/>
          </p:cNvSpPr>
          <p:nvPr/>
        </p:nvSpPr>
        <p:spPr>
          <a:xfrm>
            <a:off x="471166" y="1556792"/>
            <a:ext cx="10772274" cy="51284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Industry (OICA and CLEPA) have actively supported developments of FRAV ADS Safety Requirements (Recommendations) from the initial discussions</a:t>
            </a:r>
            <a:b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2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recognize that great progress was made across all five key categories of requirements, including High Level and Detailed Requirement</a:t>
            </a:r>
            <a:b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2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our concern remained with FRAV User Safety chapter requirements as: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 coverage focus on particular use-cases, not verifiable requirements and provisions going beyond ADS Safety – scope of the document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Requirements overall going beyond</a:t>
            </a:r>
            <a:b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2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support the group’s work and established an aligned direction, OICA and CLEPA prepared FRAV Users HMI Flowchart highlighting the proposed focus areas for roles and HMI requirement categories</a:t>
            </a: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043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8FE461-7EE6-4072-8B9E-AD54CA710C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8136" y="843992"/>
            <a:ext cx="10858334" cy="7128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6"/>
                </a:solidFill>
              </a:rPr>
              <a:t>User safety requirements: Proposal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433" y="96459"/>
            <a:ext cx="1522825" cy="60226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8841972" y="82997"/>
            <a:ext cx="1566813" cy="506919"/>
            <a:chOff x="7649247" y="19050"/>
            <a:chExt cx="2237469" cy="723900"/>
          </a:xfrm>
        </p:grpSpPr>
        <p:pic>
          <p:nvPicPr>
            <p:cNvPr id="93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94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  <p:sp>
        <p:nvSpPr>
          <p:cNvPr id="78" name="Titre 1">
            <a:extLst>
              <a:ext uri="{FF2B5EF4-FFF2-40B4-BE49-F238E27FC236}">
                <a16:creationId xmlns:a16="http://schemas.microsoft.com/office/drawing/2014/main" id="{24D1D7B6-2025-4233-9689-B8E0C8C76EF6}"/>
              </a:ext>
            </a:extLst>
          </p:cNvPr>
          <p:cNvSpPr txBox="1">
            <a:spLocks/>
          </p:cNvSpPr>
          <p:nvPr/>
        </p:nvSpPr>
        <p:spPr>
          <a:xfrm>
            <a:off x="471166" y="1484784"/>
            <a:ext cx="10772274" cy="5200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endParaRPr lang="en-US" sz="1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br>
              <a:rPr lang="en-US" sz="100" dirty="0">
                <a:solidFill>
                  <a:sysClr val="windowText" lastClr="000000"/>
                </a:solidFill>
                <a:latin typeface="Calibri" panose="020F0502020204030204"/>
              </a:rPr>
            </a:br>
            <a:endParaRPr lang="en-US" sz="1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endParaRPr lang="en-US" sz="100" dirty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88EC0A-687F-132D-696A-81DF115D609F}"/>
              </a:ext>
            </a:extLst>
          </p:cNvPr>
          <p:cNvCxnSpPr/>
          <p:nvPr/>
        </p:nvCxnSpPr>
        <p:spPr>
          <a:xfrm>
            <a:off x="471166" y="1412776"/>
            <a:ext cx="1116945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1">
            <a:extLst>
              <a:ext uri="{FF2B5EF4-FFF2-40B4-BE49-F238E27FC236}">
                <a16:creationId xmlns:a16="http://schemas.microsoft.com/office/drawing/2014/main" id="{D61FB64B-99FD-8816-B22B-22DD5BA6A379}"/>
              </a:ext>
            </a:extLst>
          </p:cNvPr>
          <p:cNvSpPr txBox="1">
            <a:spLocks/>
          </p:cNvSpPr>
          <p:nvPr/>
        </p:nvSpPr>
        <p:spPr>
          <a:xfrm>
            <a:off x="471166" y="1556792"/>
            <a:ext cx="10772274" cy="51284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Reviewing pre-workstream developed User requirements alongside current document content, the proposal targeted to ensure: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Requirement that are focused on safety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Structure to not be limited by specific ADS use-case(s) and/or ADS feature(s)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Considers key possible roles, but does not otherwise limit it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Have appropriate level of detail (in line with rest of the document, FRAV 30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agreement)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Therefore, as per previously presented flowchart, the interim proposal covers: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Activation and Deactivation focused requirements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both cases consider transition of control in ADS use-cases allowing manual driving </a:t>
            </a:r>
            <a:b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further consider – passenger safety related HMI, consider some of existing requirements for sections other than ADS Safety Requirements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sz="6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938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8FE461-7EE6-4072-8B9E-AD54CA710C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07768" y="2924944"/>
            <a:ext cx="4608512" cy="1008112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accent6"/>
                </a:solidFill>
              </a:rPr>
              <a:t>Thank you!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433" y="96459"/>
            <a:ext cx="1522825" cy="60226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8841972" y="82997"/>
            <a:ext cx="1566813" cy="506919"/>
            <a:chOff x="7649247" y="19050"/>
            <a:chExt cx="2237469" cy="723900"/>
          </a:xfrm>
        </p:grpSpPr>
        <p:pic>
          <p:nvPicPr>
            <p:cNvPr id="93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94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  <p:sp>
        <p:nvSpPr>
          <p:cNvPr id="78" name="Titre 1">
            <a:extLst>
              <a:ext uri="{FF2B5EF4-FFF2-40B4-BE49-F238E27FC236}">
                <a16:creationId xmlns:a16="http://schemas.microsoft.com/office/drawing/2014/main" id="{24D1D7B6-2025-4233-9689-B8E0C8C76EF6}"/>
              </a:ext>
            </a:extLst>
          </p:cNvPr>
          <p:cNvSpPr txBox="1">
            <a:spLocks/>
          </p:cNvSpPr>
          <p:nvPr/>
        </p:nvSpPr>
        <p:spPr>
          <a:xfrm>
            <a:off x="471166" y="1484784"/>
            <a:ext cx="10772274" cy="5200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endParaRPr lang="en-US" sz="1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br>
              <a:rPr lang="en-US" sz="100" dirty="0">
                <a:solidFill>
                  <a:sysClr val="windowText" lastClr="000000"/>
                </a:solidFill>
                <a:latin typeface="Calibri" panose="020F0502020204030204"/>
              </a:rPr>
            </a:br>
            <a:endParaRPr lang="en-US" sz="1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endParaRPr lang="en-US" sz="100" dirty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81414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6B3E31F4-32E8-7940-A6AA-58AC4F46F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527" y="-1680"/>
            <a:ext cx="1196279" cy="473115"/>
          </a:xfrm>
          <a:prstGeom prst="rect">
            <a:avLst/>
          </a:prstGeom>
        </p:spPr>
      </p:pic>
      <p:sp>
        <p:nvSpPr>
          <p:cNvPr id="128" name="Rectangle 127"/>
          <p:cNvSpPr/>
          <p:nvPr/>
        </p:nvSpPr>
        <p:spPr>
          <a:xfrm>
            <a:off x="396855" y="2704201"/>
            <a:ext cx="2840678" cy="23102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842732" y="4603485"/>
            <a:ext cx="184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„Cargo only“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7668883" y="453853"/>
            <a:ext cx="4379450" cy="17341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7668882" y="3031210"/>
            <a:ext cx="4379451" cy="298144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1" name="Rectangle 1040"/>
          <p:cNvSpPr/>
          <p:nvPr/>
        </p:nvSpPr>
        <p:spPr>
          <a:xfrm>
            <a:off x="3412150" y="4529737"/>
            <a:ext cx="3719172" cy="21583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282" y="891793"/>
            <a:ext cx="190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HMI requirements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7607" y="1478993"/>
            <a:ext cx="244464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ADS Vehicle is designed </a:t>
            </a:r>
            <a:b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carry occupants?</a:t>
            </a:r>
          </a:p>
        </p:txBody>
      </p:sp>
      <p:cxnSp>
        <p:nvCxnSpPr>
          <p:cNvPr id="17" name="Straight Connector 16"/>
          <p:cNvCxnSpPr>
            <a:stCxn id="5" idx="3"/>
            <a:endCxn id="30" idx="1"/>
          </p:cNvCxnSpPr>
          <p:nvPr/>
        </p:nvCxnSpPr>
        <p:spPr>
          <a:xfrm>
            <a:off x="3362251" y="1802159"/>
            <a:ext cx="790383" cy="0"/>
          </a:xfrm>
          <a:prstGeom prst="line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2"/>
            <a:endCxn id="22" idx="0"/>
          </p:cNvCxnSpPr>
          <p:nvPr/>
        </p:nvCxnSpPr>
        <p:spPr>
          <a:xfrm>
            <a:off x="2139929" y="2125324"/>
            <a:ext cx="0" cy="911921"/>
          </a:xfrm>
          <a:prstGeom prst="line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1284483" y="3037245"/>
            <a:ext cx="1710892" cy="544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HMI requirements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2634" y="1478993"/>
            <a:ext cx="25334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ADS designed to transfer control to fallback user?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81126" y="1432825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36251" y="239661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7894821" y="845348"/>
            <a:ext cx="1710892" cy="544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Transition of Control HMI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537860" y="239661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00894" y="1407711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cxnSp>
        <p:nvCxnSpPr>
          <p:cNvPr id="52" name="Elbow Connector 51"/>
          <p:cNvCxnSpPr>
            <a:stCxn id="30" idx="3"/>
            <a:endCxn id="40" idx="1"/>
          </p:cNvCxnSpPr>
          <p:nvPr/>
        </p:nvCxnSpPr>
        <p:spPr>
          <a:xfrm flipV="1">
            <a:off x="6686070" y="1117606"/>
            <a:ext cx="1208751" cy="684553"/>
          </a:xfrm>
          <a:prstGeom prst="bentConnector3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4570496" y="4657646"/>
            <a:ext cx="1710892" cy="544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Passenger Emergency HMI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165815" y="3552072"/>
            <a:ext cx="25334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ADS vehicle may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 driven manually?</a:t>
            </a:r>
          </a:p>
        </p:txBody>
      </p:sp>
      <p:cxnSp>
        <p:nvCxnSpPr>
          <p:cNvPr id="62" name="Straight Connector 61"/>
          <p:cNvCxnSpPr>
            <a:stCxn id="30" idx="2"/>
            <a:endCxn id="61" idx="0"/>
          </p:cNvCxnSpPr>
          <p:nvPr/>
        </p:nvCxnSpPr>
        <p:spPr>
          <a:xfrm>
            <a:off x="5419352" y="2125324"/>
            <a:ext cx="13181" cy="1426748"/>
          </a:xfrm>
          <a:prstGeom prst="line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419352" y="4189735"/>
            <a:ext cx="42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cxnSp>
        <p:nvCxnSpPr>
          <p:cNvPr id="65" name="Straight Connector 64"/>
          <p:cNvCxnSpPr>
            <a:stCxn id="61" idx="2"/>
            <a:endCxn id="58" idx="0"/>
          </p:cNvCxnSpPr>
          <p:nvPr/>
        </p:nvCxnSpPr>
        <p:spPr>
          <a:xfrm flipH="1">
            <a:off x="5425942" y="4198403"/>
            <a:ext cx="6591" cy="459243"/>
          </a:xfrm>
          <a:prstGeom prst="line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752240" y="3468237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cxnSp>
        <p:nvCxnSpPr>
          <p:cNvPr id="73" name="Elbow Connector 72"/>
          <p:cNvCxnSpPr>
            <a:stCxn id="61" idx="3"/>
            <a:endCxn id="103" idx="1"/>
          </p:cNvCxnSpPr>
          <p:nvPr/>
        </p:nvCxnSpPr>
        <p:spPr>
          <a:xfrm flipV="1">
            <a:off x="6699251" y="3565311"/>
            <a:ext cx="1185736" cy="309927"/>
          </a:xfrm>
          <a:prstGeom prst="bentConnector3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ontent Placeholder 2">
            <a:extLst>
              <a:ext uri="{FF2B5EF4-FFF2-40B4-BE49-F238E27FC236}">
                <a16:creationId xmlns:a16="http://schemas.microsoft.com/office/drawing/2014/main" id="{8C1ABF5F-C7E5-9045-83A3-90CAD73F9ADA}"/>
              </a:ext>
            </a:extLst>
          </p:cNvPr>
          <p:cNvSpPr txBox="1">
            <a:spLocks/>
          </p:cNvSpPr>
          <p:nvPr/>
        </p:nvSpPr>
        <p:spPr>
          <a:xfrm>
            <a:off x="151580" y="5357800"/>
            <a:ext cx="2843795" cy="15272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HMI Categories: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ADS 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ADS Deactivation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Transition of Control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Simplified HMI (e.g. passenger HMI)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7884987" y="4620976"/>
            <a:ext cx="1710892" cy="544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Passenger Emergency HMI</a:t>
            </a:r>
          </a:p>
        </p:txBody>
      </p:sp>
      <p:cxnSp>
        <p:nvCxnSpPr>
          <p:cNvPr id="76" name="Elbow Connector 75"/>
          <p:cNvCxnSpPr>
            <a:stCxn id="61" idx="3"/>
            <a:endCxn id="75" idx="1"/>
          </p:cNvCxnSpPr>
          <p:nvPr/>
        </p:nvCxnSpPr>
        <p:spPr>
          <a:xfrm>
            <a:off x="6699251" y="3875238"/>
            <a:ext cx="1185736" cy="1017996"/>
          </a:xfrm>
          <a:prstGeom prst="bentConnector3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/>
          <p:cNvSpPr/>
          <p:nvPr/>
        </p:nvSpPr>
        <p:spPr>
          <a:xfrm>
            <a:off x="3921008" y="5487013"/>
            <a:ext cx="1926666" cy="879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„Driverless shuttle“</a:t>
            </a:r>
          </a:p>
        </p:txBody>
      </p:sp>
      <p:sp>
        <p:nvSpPr>
          <p:cNvPr id="83" name="Oval 82"/>
          <p:cNvSpPr/>
          <p:nvPr/>
        </p:nvSpPr>
        <p:spPr>
          <a:xfrm>
            <a:off x="637907" y="3711317"/>
            <a:ext cx="1926666" cy="879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„Goods delivery“</a:t>
            </a:r>
          </a:p>
        </p:txBody>
      </p:sp>
      <p:sp>
        <p:nvSpPr>
          <p:cNvPr id="84" name="Oval 83"/>
          <p:cNvSpPr/>
          <p:nvPr/>
        </p:nvSpPr>
        <p:spPr>
          <a:xfrm>
            <a:off x="9947048" y="917636"/>
            <a:ext cx="1926666" cy="879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„L3 ALKS“</a:t>
            </a:r>
          </a:p>
        </p:txBody>
      </p:sp>
      <p:sp>
        <p:nvSpPr>
          <p:cNvPr id="85" name="Oval 84"/>
          <p:cNvSpPr/>
          <p:nvPr/>
        </p:nvSpPr>
        <p:spPr>
          <a:xfrm>
            <a:off x="10468911" y="3107939"/>
            <a:ext cx="1561810" cy="1311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„L4 with Highway Pilot“</a:t>
            </a:r>
          </a:p>
        </p:txBody>
      </p:sp>
      <p:sp>
        <p:nvSpPr>
          <p:cNvPr id="93" name="Rounded Rectangle 92"/>
          <p:cNvSpPr/>
          <p:nvPr/>
        </p:nvSpPr>
        <p:spPr>
          <a:xfrm>
            <a:off x="7894821" y="1534000"/>
            <a:ext cx="1710892" cy="544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Activation/Deactivation HMI</a:t>
            </a:r>
          </a:p>
        </p:txBody>
      </p:sp>
      <p:cxnSp>
        <p:nvCxnSpPr>
          <p:cNvPr id="95" name="Elbow Connector 94"/>
          <p:cNvCxnSpPr>
            <a:stCxn id="30" idx="3"/>
            <a:endCxn id="93" idx="1"/>
          </p:cNvCxnSpPr>
          <p:nvPr/>
        </p:nvCxnSpPr>
        <p:spPr>
          <a:xfrm>
            <a:off x="6686070" y="1802159"/>
            <a:ext cx="1208751" cy="4099"/>
          </a:xfrm>
          <a:prstGeom prst="bentConnector3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ounded Rectangle 101"/>
          <p:cNvSpPr/>
          <p:nvPr/>
        </p:nvSpPr>
        <p:spPr>
          <a:xfrm>
            <a:off x="7893009" y="3955124"/>
            <a:ext cx="1710892" cy="544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Activation/Deactivation HMI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7884987" y="3293053"/>
            <a:ext cx="1710892" cy="544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Transfer of Control HMI</a:t>
            </a:r>
          </a:p>
        </p:txBody>
      </p:sp>
      <p:sp>
        <p:nvSpPr>
          <p:cNvPr id="104" name="TextBox 103"/>
          <p:cNvSpPr txBox="1"/>
          <p:nvPr/>
        </p:nvSpPr>
        <p:spPr>
          <a:xfrm rot="1678507">
            <a:off x="8995181" y="3185282"/>
            <a:ext cx="111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Optional*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471962" y="6074450"/>
            <a:ext cx="269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*depending on ADS design</a:t>
            </a:r>
          </a:p>
        </p:txBody>
      </p:sp>
      <p:sp>
        <p:nvSpPr>
          <p:cNvPr id="113" name="TextBox 112"/>
          <p:cNvSpPr txBox="1"/>
          <p:nvPr/>
        </p:nvSpPr>
        <p:spPr>
          <a:xfrm rot="1678507">
            <a:off x="8985760" y="4658145"/>
            <a:ext cx="111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Optional*</a:t>
            </a:r>
          </a:p>
        </p:txBody>
      </p:sp>
      <p:sp>
        <p:nvSpPr>
          <p:cNvPr id="1037" name="Right Brace 1036"/>
          <p:cNvSpPr/>
          <p:nvPr/>
        </p:nvSpPr>
        <p:spPr>
          <a:xfrm>
            <a:off x="10127120" y="3287172"/>
            <a:ext cx="210321" cy="1206470"/>
          </a:xfrm>
          <a:prstGeom prst="rightBrace">
            <a:avLst>
              <a:gd name="adj1" fmla="val 9856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Right Brace 114"/>
          <p:cNvSpPr/>
          <p:nvPr/>
        </p:nvSpPr>
        <p:spPr>
          <a:xfrm>
            <a:off x="10117700" y="4601587"/>
            <a:ext cx="210321" cy="563905"/>
          </a:xfrm>
          <a:prstGeom prst="rightBrace">
            <a:avLst>
              <a:gd name="adj1" fmla="val 9856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10337441" y="4620976"/>
            <a:ext cx="1693280" cy="5248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„Robotaxi“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962822" y="6329444"/>
            <a:ext cx="332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„Passenger, with/without cargo“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8809770" y="5621052"/>
            <a:ext cx="3318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„Dual mode, with/without cargo“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9671464" y="424268"/>
            <a:ext cx="2376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„driver always present“</a:t>
            </a:r>
          </a:p>
        </p:txBody>
      </p:sp>
      <p:cxnSp>
        <p:nvCxnSpPr>
          <p:cNvPr id="131" name="Elbow Connector 130"/>
          <p:cNvCxnSpPr>
            <a:stCxn id="61" idx="3"/>
            <a:endCxn id="102" idx="1"/>
          </p:cNvCxnSpPr>
          <p:nvPr/>
        </p:nvCxnSpPr>
        <p:spPr>
          <a:xfrm>
            <a:off x="6699251" y="3875238"/>
            <a:ext cx="1193758" cy="352144"/>
          </a:xfrm>
          <a:prstGeom prst="bentConnector3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ounded Rectangle 133"/>
          <p:cNvSpPr/>
          <p:nvPr/>
        </p:nvSpPr>
        <p:spPr>
          <a:xfrm>
            <a:off x="7891013" y="2511185"/>
            <a:ext cx="3533066" cy="2735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Controls for manual operation required</a:t>
            </a:r>
            <a:endParaRPr kumimoji="0" lang="de-DE" sz="1050" b="0" i="1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5" name="Elbow Connector 134"/>
          <p:cNvCxnSpPr>
            <a:stCxn id="30" idx="3"/>
            <a:endCxn id="134" idx="1"/>
          </p:cNvCxnSpPr>
          <p:nvPr/>
        </p:nvCxnSpPr>
        <p:spPr>
          <a:xfrm>
            <a:off x="6686070" y="1802159"/>
            <a:ext cx="1204943" cy="845820"/>
          </a:xfrm>
          <a:prstGeom prst="bentConnector3">
            <a:avLst/>
          </a:prstGeom>
          <a:ln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>
            <a:stCxn id="61" idx="3"/>
            <a:endCxn id="134" idx="1"/>
          </p:cNvCxnSpPr>
          <p:nvPr/>
        </p:nvCxnSpPr>
        <p:spPr>
          <a:xfrm flipV="1">
            <a:off x="6699251" y="2647979"/>
            <a:ext cx="1191762" cy="1227259"/>
          </a:xfrm>
          <a:prstGeom prst="bentConnector3">
            <a:avLst/>
          </a:prstGeom>
          <a:ln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6382BF5-A99C-104F-8888-5B206D7E7F4E}"/>
              </a:ext>
            </a:extLst>
          </p:cNvPr>
          <p:cNvGrpSpPr/>
          <p:nvPr/>
        </p:nvGrpSpPr>
        <p:grpSpPr>
          <a:xfrm>
            <a:off x="9739301" y="7652"/>
            <a:ext cx="1196279" cy="361681"/>
            <a:chOff x="7649247" y="19050"/>
            <a:chExt cx="2237469" cy="723900"/>
          </a:xfrm>
        </p:grpSpPr>
        <p:pic>
          <p:nvPicPr>
            <p:cNvPr id="55" name="Image 7">
              <a:extLst>
                <a:ext uri="{FF2B5EF4-FFF2-40B4-BE49-F238E27FC236}">
                  <a16:creationId xmlns:a16="http://schemas.microsoft.com/office/drawing/2014/main" id="{7AB7848F-7B3A-9840-850E-708416BCAF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56" name="Image 7">
              <a:extLst>
                <a:ext uri="{FF2B5EF4-FFF2-40B4-BE49-F238E27FC236}">
                  <a16:creationId xmlns:a16="http://schemas.microsoft.com/office/drawing/2014/main" id="{AEFD9D04-16B1-6B41-8011-500553F90A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204CA4-0C6E-F44A-817B-FEBD4531A800}"/>
              </a:ext>
            </a:extLst>
          </p:cNvPr>
          <p:cNvSpPr txBox="1"/>
          <p:nvPr/>
        </p:nvSpPr>
        <p:spPr>
          <a:xfrm>
            <a:off x="318282" y="332656"/>
            <a:ext cx="6715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OICA CLEPA Proposal for FRAV: HMI Categorisation by ADS Use Case:</a:t>
            </a:r>
          </a:p>
        </p:txBody>
      </p:sp>
      <p:sp>
        <p:nvSpPr>
          <p:cNvPr id="59" name="Text Placeholder 5">
            <a:extLst>
              <a:ext uri="{FF2B5EF4-FFF2-40B4-BE49-F238E27FC236}">
                <a16:creationId xmlns:a16="http://schemas.microsoft.com/office/drawing/2014/main" id="{059FE980-87C0-1DA4-983B-BEE78E2A4DE0}"/>
              </a:ext>
            </a:extLst>
          </p:cNvPr>
          <p:cNvSpPr txBox="1">
            <a:spLocks/>
          </p:cNvSpPr>
          <p:nvPr/>
        </p:nvSpPr>
        <p:spPr>
          <a:xfrm>
            <a:off x="-19834" y="9397"/>
            <a:ext cx="1795354" cy="3682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Reference Slide:</a:t>
            </a:r>
          </a:p>
        </p:txBody>
      </p:sp>
    </p:spTree>
    <p:extLst>
      <p:ext uri="{BB962C8B-B14F-4D97-AF65-F5344CB8AC3E}">
        <p14:creationId xmlns:p14="http://schemas.microsoft.com/office/powerpoint/2010/main" val="3520391019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 ACEA">
  <a:themeElements>
    <a:clrScheme name="ACEA1">
      <a:dk1>
        <a:srgbClr val="000000"/>
      </a:dk1>
      <a:lt1>
        <a:srgbClr val="FFFFFF"/>
      </a:lt1>
      <a:dk2>
        <a:srgbClr val="002C41"/>
      </a:dk2>
      <a:lt2>
        <a:srgbClr val="DEDEDE"/>
      </a:lt2>
      <a:accent1>
        <a:srgbClr val="00C4DA"/>
      </a:accent1>
      <a:accent2>
        <a:srgbClr val="BF3A47"/>
      </a:accent2>
      <a:accent3>
        <a:srgbClr val="DDC54B"/>
      </a:accent3>
      <a:accent4>
        <a:srgbClr val="1C7577"/>
      </a:accent4>
      <a:accent5>
        <a:srgbClr val="FFA978"/>
      </a:accent5>
      <a:accent6>
        <a:srgbClr val="2B3E97"/>
      </a:accent6>
      <a:hlink>
        <a:srgbClr val="00C4DA"/>
      </a:hlink>
      <a:folHlink>
        <a:srgbClr val="BF3A4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EA Template niet goed.potx" id="{7AF1EE70-B75F-41B2-B7C3-38149FC5C5C8}" vid="{F751B9C9-B11F-448D-8F7B-5F7999D5124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F47D3A739985428A23AAE2EAA3CCE5" ma:contentTypeVersion="8" ma:contentTypeDescription="Create a new document." ma:contentTypeScope="" ma:versionID="58e29f5e30a75e7e14dfa996ee9953f4">
  <xsd:schema xmlns:xsd="http://www.w3.org/2001/XMLSchema" xmlns:xs="http://www.w3.org/2001/XMLSchema" xmlns:p="http://schemas.microsoft.com/office/2006/metadata/properties" xmlns:ns2="8cd7a7d4-0357-4a15-83f5-a4d4cc601830" targetNamespace="http://schemas.microsoft.com/office/2006/metadata/properties" ma:root="true" ma:fieldsID="d41565ba95a710c72b25adb21bb40bee" ns2:_="">
    <xsd:import namespace="8cd7a7d4-0357-4a15-83f5-a4d4cc601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d7a7d4-0357-4a15-83f5-a4d4cc6018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43BC7E-6329-4940-9025-2D401DBD1D06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8cd7a7d4-0357-4a15-83f5-a4d4cc601830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3F02E41-F263-43F6-A813-C0E5729D3C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E3CCDC-D238-4BEA-816A-000C26560B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d7a7d4-0357-4a15-83f5-a4d4cc6018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3938</TotalTime>
  <Words>454</Words>
  <Application>Microsoft Office PowerPoint</Application>
  <PresentationFormat>Widescreen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Courier New</vt:lpstr>
      <vt:lpstr>Wingdings</vt:lpstr>
      <vt:lpstr>Masque présentation OICA</vt:lpstr>
      <vt:lpstr>Content ACEA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TC-186</dc:title>
  <dc:creator>Schenkenberger, Jens</dc:creator>
  <cp:lastModifiedBy>John Creamer</cp:lastModifiedBy>
  <cp:revision>86</cp:revision>
  <dcterms:created xsi:type="dcterms:W3CDTF">2018-05-24T09:21:32Z</dcterms:created>
  <dcterms:modified xsi:type="dcterms:W3CDTF">2023-03-14T17:30:46Z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2022-05-11T08:52:22Z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2a0770ce-bf0c-4bc6-a58e-fb2b46b51886</vt:lpwstr>
  </property>
  <property fmtid="{D5CDD505-2E9C-101B-9397-08002B2CF9AE}" pid="8" name="MSIP_Label_19540963-e559-4020-8a90-fe8a502c2801_ContentBits">
    <vt:lpwstr>0</vt:lpwstr>
  </property>
  <property fmtid="{D5CDD505-2E9C-101B-9397-08002B2CF9AE}" pid="9" name="ContentTypeId">
    <vt:lpwstr>0x010100E7F47D3A739985428A23AAE2EAA3CCE5</vt:lpwstr>
  </property>
</Properties>
</file>