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7" r:id="rId10"/>
    <p:sldId id="263" r:id="rId11"/>
    <p:sldId id="264" r:id="rId12"/>
    <p:sldId id="266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60" autoAdjust="0"/>
    <p:restoredTop sz="94660"/>
  </p:normalViewPr>
  <p:slideViewPr>
    <p:cSldViewPr snapToGrid="0">
      <p:cViewPr varScale="1">
        <p:scale>
          <a:sx n="43" d="100"/>
          <a:sy n="43" d="100"/>
        </p:scale>
        <p:origin x="28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79669-3F32-4EE3-B664-8104AC07FA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5895DA-DAC2-433C-AA6C-3766A4BF5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C84CBA-7E16-45D6-BD0E-4ED912930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204A4-B5D7-4025-A799-353BBDE80678}" type="datetimeFigureOut">
              <a:rPr lang="en-US" smtClean="0"/>
              <a:t>02-Apr-23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89A00F-F9DC-45E9-A6CA-9D252146C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B51CB6-DE03-4D94-A949-B711B19D4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555FF-85EE-439F-B6EB-55F0CCEAE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729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781D7-41E3-4A33-8713-9C1399139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B296A5-FB8C-446B-BB3D-840ACF6D13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702D15-C5CE-45CD-B4E0-D89C1F846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204A4-B5D7-4025-A799-353BBDE80678}" type="datetimeFigureOut">
              <a:rPr lang="en-US" smtClean="0"/>
              <a:t>02-Apr-23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59AFA-B0C1-4150-AE15-1C8971470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A57877-1107-4552-8A01-3097E93B5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555FF-85EE-439F-B6EB-55F0CCEAE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873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3636FF7-C62F-4A42-B0AE-FCDC020A4B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9831C4-67A1-4CFD-99CF-AE9F86849C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33C976-B3FA-497B-82B0-15FEAE1E3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204A4-B5D7-4025-A799-353BBDE80678}" type="datetimeFigureOut">
              <a:rPr lang="en-US" smtClean="0"/>
              <a:t>02-Apr-23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E07EDF-9817-4686-8808-63B65C499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80369-A64C-4E6D-BD77-DB949C16C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555FF-85EE-439F-B6EB-55F0CCEAE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256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70319-87C7-4DEC-8B8F-1135DCC9A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E7217F-0242-42F8-8A0D-8F7668C1EB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D2E848-A19F-4AA1-8D41-143FBBF56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204A4-B5D7-4025-A799-353BBDE80678}" type="datetimeFigureOut">
              <a:rPr lang="en-US" smtClean="0"/>
              <a:t>02-Apr-23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D28B34-5A6F-4F27-B3CB-1E639F88A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2F0940-CB06-4812-9070-B9C75C784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555FF-85EE-439F-B6EB-55F0CCEAE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745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958EE-9711-4EAB-8508-EB52D99A9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AD68D5-4796-41C6-84EC-CC0E982F83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C35D1A-9DD5-400B-9FAE-09E947A43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204A4-B5D7-4025-A799-353BBDE80678}" type="datetimeFigureOut">
              <a:rPr lang="en-US" smtClean="0"/>
              <a:t>02-Apr-23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7F75D5-2882-40FE-8C9D-57B8FA1CA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EFAE9A-1360-4130-AEC4-60B851B79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555FF-85EE-439F-B6EB-55F0CCEAE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282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AB16E-A1DF-4AB2-85D1-7D70C97A4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9DDE43-82EB-4B26-9F7A-9C633610C9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2599F2-57B5-4383-943F-EBFE068504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258653-0FC1-4228-9F91-7F3F60D49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204A4-B5D7-4025-A799-353BBDE80678}" type="datetimeFigureOut">
              <a:rPr lang="en-US" smtClean="0"/>
              <a:t>02-Apr-23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5A3DBF-BB35-4051-9FBB-356973E81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5F7486-FDFA-48AB-AF02-648C52F9E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555FF-85EE-439F-B6EB-55F0CCEAE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730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DD122-1F80-40DA-8699-FA4EC8FB0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179358-2BB6-433D-A957-6206103A73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49C0E2-0E9C-4C3C-9793-5EF552FEB9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B54E12-73F9-4A45-BB35-4E15DB74EF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3A5230-FA55-4DAE-AAB5-18CDFECB7C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043329-66B4-497E-8C6F-1AA0AACCC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204A4-B5D7-4025-A799-353BBDE80678}" type="datetimeFigureOut">
              <a:rPr lang="en-US" smtClean="0"/>
              <a:t>02-Apr-23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73BC0C-2F65-4E6F-9AC1-3E903B322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8E5D9C-83C4-4FC4-B95F-AC77B26FC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555FF-85EE-439F-B6EB-55F0CCEAE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69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FAE8D-D56B-4306-B9E8-65DB7CFA6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9D64F0-16CF-486A-AB78-EEE5BAEF2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204A4-B5D7-4025-A799-353BBDE80678}" type="datetimeFigureOut">
              <a:rPr lang="en-US" smtClean="0"/>
              <a:t>02-Apr-23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6AF532-7386-490C-8D8C-1AC0126CA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BE2DDC-6773-46FE-9806-91970B66B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555FF-85EE-439F-B6EB-55F0CCEAE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12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9EB0F2-82CB-40EE-803B-206ADBE16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204A4-B5D7-4025-A799-353BBDE80678}" type="datetimeFigureOut">
              <a:rPr lang="en-US" smtClean="0"/>
              <a:t>02-Apr-23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AAD78F-AE13-4A3E-B2EE-62F46EDD8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E392BB-722F-447C-B8C8-71FD161A2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555FF-85EE-439F-B6EB-55F0CCEAE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642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6BB4F-F312-4356-ADEE-4FDAC67D1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A2B242-7C4D-47E9-BA80-B461DE4938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787B67-12C9-4799-BA8B-DB5553F4F6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2115CD-8780-4FC9-81B7-610FC7664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204A4-B5D7-4025-A799-353BBDE80678}" type="datetimeFigureOut">
              <a:rPr lang="en-US" smtClean="0"/>
              <a:t>02-Apr-23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E08090-F40D-49BA-9751-CF29AE31B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387913-2604-405A-8970-93E917012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555FF-85EE-439F-B6EB-55F0CCEAE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272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04B89-2315-4714-9109-05E336C9D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AF2B68-E69D-417C-A554-EF335E7F60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CE8CED-435C-4EAE-8A69-43EBBF7702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523515-B804-412A-99C6-5AB620682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204A4-B5D7-4025-A799-353BBDE80678}" type="datetimeFigureOut">
              <a:rPr lang="en-US" smtClean="0"/>
              <a:t>02-Apr-23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C6A62E-58FF-45E2-A185-469BD9C68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2E17D5-3B75-4AC0-9C40-E6AA3D6CE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555FF-85EE-439F-B6EB-55F0CCEAE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03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911D02-123E-4B95-A7C2-2E9D03D27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45F0C4-B585-45BA-8A68-D1E8902EE2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CC0DB2-8028-47BE-84F0-22EAA51BE8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204A4-B5D7-4025-A799-353BBDE80678}" type="datetimeFigureOut">
              <a:rPr lang="en-US" smtClean="0"/>
              <a:t>02-Apr-23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DB664E-34E4-4715-8C39-9019A0B3E0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D33EB5-6A43-4F7E-B33C-2726297C4A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3555FF-85EE-439F-B6EB-55F0CCEAE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453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g"/><Relationship Id="rId3" Type="http://schemas.openxmlformats.org/officeDocument/2006/relationships/image" Target="../media/image31.jpg"/><Relationship Id="rId7" Type="http://schemas.openxmlformats.org/officeDocument/2006/relationships/image" Target="../media/image35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g"/><Relationship Id="rId5" Type="http://schemas.openxmlformats.org/officeDocument/2006/relationships/image" Target="../media/image33.jpg"/><Relationship Id="rId10" Type="http://schemas.openxmlformats.org/officeDocument/2006/relationships/image" Target="../media/image38.jpg"/><Relationship Id="rId4" Type="http://schemas.openxmlformats.org/officeDocument/2006/relationships/image" Target="../media/image32.jpg"/><Relationship Id="rId9" Type="http://schemas.openxmlformats.org/officeDocument/2006/relationships/image" Target="../media/image3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MarcAntoine.Zanou@itu.int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image" Target="../media/image21.jpg"/><Relationship Id="rId7" Type="http://schemas.openxmlformats.org/officeDocument/2006/relationships/image" Target="../media/image25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2AB8C-30F7-4B79-8FAB-8AE0CA8B319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For your </a:t>
            </a:r>
            <a:br>
              <a:rPr lang="en-US" dirty="0"/>
            </a:br>
            <a:r>
              <a:rPr lang="en-US" dirty="0"/>
              <a:t>VMAD/FRAV </a:t>
            </a:r>
            <a:r>
              <a:rPr lang="en-US" dirty="0" err="1"/>
              <a:t>meeting@ITU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49EED2-5B7D-4FC6-A995-1C9A2039D8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2023.4.24 – 2023.4.28</a:t>
            </a:r>
          </a:p>
        </p:txBody>
      </p:sp>
    </p:spTree>
    <p:extLst>
      <p:ext uri="{BB962C8B-B14F-4D97-AF65-F5344CB8AC3E}">
        <p14:creationId xmlns:p14="http://schemas.microsoft.com/office/powerpoint/2010/main" val="1058264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6B9D2AA-6D09-49D3-BD45-43D7BE0B44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25" y="506896"/>
            <a:ext cx="8022077" cy="584420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BBB4792-E7AA-4A14-B735-33A19735CD0B}"/>
              </a:ext>
            </a:extLst>
          </p:cNvPr>
          <p:cNvSpPr txBox="1"/>
          <p:nvPr/>
        </p:nvSpPr>
        <p:spPr>
          <a:xfrm>
            <a:off x="6096000" y="506896"/>
            <a:ext cx="54168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Cafeteria</a:t>
            </a:r>
            <a:r>
              <a:rPr lang="en-US" dirty="0"/>
              <a:t> is located in Varembe building (Level0) connected to </a:t>
            </a:r>
            <a:r>
              <a:rPr lang="en-US" dirty="0" err="1"/>
              <a:t>Monbrillant</a:t>
            </a:r>
            <a:r>
              <a:rPr lang="en-US" dirty="0"/>
              <a:t> Building (1F).</a:t>
            </a:r>
          </a:p>
          <a:p>
            <a:r>
              <a:rPr lang="en-US" dirty="0"/>
              <a:t>Hours: 8:30 – 16:00</a:t>
            </a:r>
          </a:p>
          <a:p>
            <a:r>
              <a:rPr lang="en-US" dirty="0"/>
              <a:t>Lunch: 12:00-13:45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5CD0566F-C592-4D31-B6AD-873A392BC6DF}"/>
              </a:ext>
            </a:extLst>
          </p:cNvPr>
          <p:cNvSpPr/>
          <p:nvPr/>
        </p:nvSpPr>
        <p:spPr>
          <a:xfrm>
            <a:off x="4863548" y="3737113"/>
            <a:ext cx="1086678" cy="318052"/>
          </a:xfrm>
          <a:custGeom>
            <a:avLst/>
            <a:gdLst>
              <a:gd name="connsiteX0" fmla="*/ 0 w 1086678"/>
              <a:gd name="connsiteY0" fmla="*/ 198783 h 318052"/>
              <a:gd name="connsiteX1" fmla="*/ 675861 w 1086678"/>
              <a:gd name="connsiteY1" fmla="*/ 0 h 318052"/>
              <a:gd name="connsiteX2" fmla="*/ 1086678 w 1086678"/>
              <a:gd name="connsiteY2" fmla="*/ 172278 h 318052"/>
              <a:gd name="connsiteX3" fmla="*/ 1046922 w 1086678"/>
              <a:gd name="connsiteY3" fmla="*/ 225287 h 318052"/>
              <a:gd name="connsiteX4" fmla="*/ 874643 w 1086678"/>
              <a:gd name="connsiteY4" fmla="*/ 159026 h 318052"/>
              <a:gd name="connsiteX5" fmla="*/ 185530 w 1086678"/>
              <a:gd name="connsiteY5" fmla="*/ 318052 h 318052"/>
              <a:gd name="connsiteX6" fmla="*/ 0 w 1086678"/>
              <a:gd name="connsiteY6" fmla="*/ 198783 h 318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86678" h="318052">
                <a:moveTo>
                  <a:pt x="0" y="198783"/>
                </a:moveTo>
                <a:lnTo>
                  <a:pt x="675861" y="0"/>
                </a:lnTo>
                <a:lnTo>
                  <a:pt x="1086678" y="172278"/>
                </a:lnTo>
                <a:lnTo>
                  <a:pt x="1046922" y="225287"/>
                </a:lnTo>
                <a:lnTo>
                  <a:pt x="874643" y="159026"/>
                </a:lnTo>
                <a:lnTo>
                  <a:pt x="185530" y="318052"/>
                </a:lnTo>
                <a:lnTo>
                  <a:pt x="0" y="198783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4582C61-A2D7-490A-B043-3178823A5E60}"/>
              </a:ext>
            </a:extLst>
          </p:cNvPr>
          <p:cNvSpPr/>
          <p:nvPr/>
        </p:nvSpPr>
        <p:spPr>
          <a:xfrm>
            <a:off x="5049078" y="1789043"/>
            <a:ext cx="450574" cy="41081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8AC95B1-826E-49A8-9CA6-75387FB72636}"/>
              </a:ext>
            </a:extLst>
          </p:cNvPr>
          <p:cNvCxnSpPr>
            <a:cxnSpLocks/>
          </p:cNvCxnSpPr>
          <p:nvPr/>
        </p:nvCxnSpPr>
        <p:spPr>
          <a:xfrm flipH="1">
            <a:off x="5194852" y="834887"/>
            <a:ext cx="901148" cy="308775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13846C3C-7BFD-453C-A2B0-3F9D33FABB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7590" y="2818443"/>
            <a:ext cx="2143537" cy="160765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06AF369-FE2D-48AE-9F4E-A36BD5D9B6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0638" y="4483659"/>
            <a:ext cx="2143537" cy="160765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EF9665E-E028-440F-B084-11B668B92C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3010" y="1153227"/>
            <a:ext cx="2143537" cy="1607653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50024D5-F5BA-4298-8425-F5FCFCD769AE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6234113" y="1957054"/>
            <a:ext cx="3178897" cy="183865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0889FEC-6552-48A9-9E1C-EC002BF07BD8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6096000" y="3622270"/>
            <a:ext cx="2841590" cy="2329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FD9E558-4DF2-465F-8EBC-0F021CB58DAC}"/>
              </a:ext>
            </a:extLst>
          </p:cNvPr>
          <p:cNvCxnSpPr>
            <a:cxnSpLocks/>
            <a:stCxn id="14" idx="1"/>
            <a:endCxn id="4" idx="3"/>
          </p:cNvCxnSpPr>
          <p:nvPr/>
        </p:nvCxnSpPr>
        <p:spPr>
          <a:xfrm flipH="1" flipV="1">
            <a:off x="5910470" y="3962400"/>
            <a:ext cx="1840168" cy="132508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93813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BF7426F-2818-4285-9E8E-C125387921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5903" y="4676069"/>
            <a:ext cx="2859156" cy="21443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EC7A11E-EAB3-4C40-B3C6-E37EC0E30F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9231" y="179526"/>
            <a:ext cx="2859156" cy="21443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3F06FD5-A33A-4DF8-9BD2-88D44A8C7C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855867"/>
            <a:ext cx="2859156" cy="21443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7CFA297-DA95-4E49-BB31-96C425FBC3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9231" y="2389741"/>
            <a:ext cx="2859156" cy="214436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24556DB-5954-426E-B2B5-A3A2F02416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59" y="4599956"/>
            <a:ext cx="2859156" cy="214436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6657B27-077E-4FB6-9B53-0ADD1DB51400}"/>
              </a:ext>
            </a:extLst>
          </p:cNvPr>
          <p:cNvSpPr txBox="1"/>
          <p:nvPr/>
        </p:nvSpPr>
        <p:spPr>
          <a:xfrm>
            <a:off x="6183795" y="179526"/>
            <a:ext cx="5416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Cafeteria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E9E3014-F493-4E23-9F4A-49F7EDE37B0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5903" y="2355073"/>
            <a:ext cx="2859156" cy="214436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C416969-CF9F-4E6E-BD43-516CF9D61DA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596" y="204376"/>
            <a:ext cx="2826022" cy="211951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8C8D569-69B6-4A41-9BFA-F7EE775CAC6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144633"/>
            <a:ext cx="2859156" cy="214436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4D71E05-ABFA-4FB7-B646-028C7C0CF8FC}"/>
              </a:ext>
            </a:extLst>
          </p:cNvPr>
          <p:cNvSpPr txBox="1"/>
          <p:nvPr/>
        </p:nvSpPr>
        <p:spPr>
          <a:xfrm>
            <a:off x="226941" y="1841790"/>
            <a:ext cx="155932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Hot Foods</a:t>
            </a:r>
            <a:endParaRPr lang="en-US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F20C5D-4BFF-4D66-A18A-4472FF3890F4}"/>
              </a:ext>
            </a:extLst>
          </p:cNvPr>
          <p:cNvSpPr txBox="1"/>
          <p:nvPr/>
        </p:nvSpPr>
        <p:spPr>
          <a:xfrm>
            <a:off x="9633097" y="2394009"/>
            <a:ext cx="196752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Tea/Coffee (Self)</a:t>
            </a:r>
            <a:endParaRPr lang="en-US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0F0CC9-20B9-43DC-BDBD-19BED9CE96EA}"/>
              </a:ext>
            </a:extLst>
          </p:cNvPr>
          <p:cNvSpPr txBox="1"/>
          <p:nvPr/>
        </p:nvSpPr>
        <p:spPr>
          <a:xfrm>
            <a:off x="9830573" y="4743541"/>
            <a:ext cx="140981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Pick Tray</a:t>
            </a:r>
            <a:endParaRPr lang="en-US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DD7459C-D6AB-4A58-BAFA-7CA1C7670950}"/>
              </a:ext>
            </a:extLst>
          </p:cNvPr>
          <p:cNvSpPr txBox="1"/>
          <p:nvPr/>
        </p:nvSpPr>
        <p:spPr>
          <a:xfrm>
            <a:off x="6323716" y="3277258"/>
            <a:ext cx="97021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Casher1</a:t>
            </a:r>
            <a:endParaRPr lang="en-US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306D40B-AE50-4E7E-B4D6-F8794B2944FB}"/>
              </a:ext>
            </a:extLst>
          </p:cNvPr>
          <p:cNvSpPr txBox="1"/>
          <p:nvPr/>
        </p:nvSpPr>
        <p:spPr>
          <a:xfrm>
            <a:off x="7862163" y="3277258"/>
            <a:ext cx="97021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Casher2</a:t>
            </a:r>
            <a:endParaRPr lang="en-US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1311530-CDBA-4CB3-B11B-E35B6EB196F2}"/>
              </a:ext>
            </a:extLst>
          </p:cNvPr>
          <p:cNvSpPr txBox="1"/>
          <p:nvPr/>
        </p:nvSpPr>
        <p:spPr>
          <a:xfrm>
            <a:off x="7266854" y="4790625"/>
            <a:ext cx="97021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Snacks</a:t>
            </a:r>
            <a:endParaRPr lang="en-US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DAE179D-D794-44D5-84A7-B8381D820D35}"/>
              </a:ext>
            </a:extLst>
          </p:cNvPr>
          <p:cNvSpPr txBox="1"/>
          <p:nvPr/>
        </p:nvSpPr>
        <p:spPr>
          <a:xfrm>
            <a:off x="222482" y="4622862"/>
            <a:ext cx="155932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Seating Area</a:t>
            </a:r>
            <a:endParaRPr lang="en-US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ED55122-45C7-4BC8-9714-40FA83C3C7B5}"/>
              </a:ext>
            </a:extLst>
          </p:cNvPr>
          <p:cNvSpPr txBox="1"/>
          <p:nvPr/>
        </p:nvSpPr>
        <p:spPr>
          <a:xfrm>
            <a:off x="3597638" y="4032150"/>
            <a:ext cx="97021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Casher1</a:t>
            </a:r>
            <a:endParaRPr lang="en-US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97893FD-1460-4EA4-97CF-8408244F0EB1}"/>
              </a:ext>
            </a:extLst>
          </p:cNvPr>
          <p:cNvSpPr txBox="1"/>
          <p:nvPr/>
        </p:nvSpPr>
        <p:spPr>
          <a:xfrm>
            <a:off x="222482" y="225642"/>
            <a:ext cx="81950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Grill</a:t>
            </a:r>
            <a:endParaRPr lang="en-US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26B1DFD-7B24-48DE-B6EF-D4630B8FC6D8}"/>
              </a:ext>
            </a:extLst>
          </p:cNvPr>
          <p:cNvSpPr txBox="1"/>
          <p:nvPr/>
        </p:nvSpPr>
        <p:spPr>
          <a:xfrm>
            <a:off x="1093138" y="225642"/>
            <a:ext cx="155932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Today’s Lunch</a:t>
            </a:r>
            <a:endParaRPr lang="en-US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75629D-9BCC-42BC-96AB-B02E3076394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5903" y="179526"/>
            <a:ext cx="2826022" cy="2119517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ED87B5A-1B23-4EB2-9435-FF2770BAFE23}"/>
              </a:ext>
            </a:extLst>
          </p:cNvPr>
          <p:cNvSpPr txBox="1"/>
          <p:nvPr/>
        </p:nvSpPr>
        <p:spPr>
          <a:xfrm>
            <a:off x="10183615" y="236365"/>
            <a:ext cx="79819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/>
              <a:t>Drink</a:t>
            </a:r>
            <a:endParaRPr lang="en-US" sz="14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1031D35-1135-4D6C-B4C4-E28601585E49}"/>
              </a:ext>
            </a:extLst>
          </p:cNvPr>
          <p:cNvSpPr txBox="1"/>
          <p:nvPr/>
        </p:nvSpPr>
        <p:spPr>
          <a:xfrm>
            <a:off x="11079071" y="847707"/>
            <a:ext cx="79819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/>
              <a:t>Glass</a:t>
            </a:r>
            <a:endParaRPr lang="en-US" sz="14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5BFD346-67E0-40FB-AE13-EBD827386F21}"/>
              </a:ext>
            </a:extLst>
          </p:cNvPr>
          <p:cNvSpPr txBox="1"/>
          <p:nvPr/>
        </p:nvSpPr>
        <p:spPr>
          <a:xfrm>
            <a:off x="6323716" y="2510758"/>
            <a:ext cx="232055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Bread/Snacks/Fruits</a:t>
            </a:r>
            <a:endParaRPr lang="en-US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633DEB1-361E-4EE8-9D5C-67D1B71A0208}"/>
              </a:ext>
            </a:extLst>
          </p:cNvPr>
          <p:cNvSpPr txBox="1"/>
          <p:nvPr/>
        </p:nvSpPr>
        <p:spPr>
          <a:xfrm>
            <a:off x="3415554" y="5634157"/>
            <a:ext cx="54168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Available</a:t>
            </a:r>
          </a:p>
          <a:p>
            <a:r>
              <a:rPr lang="en-US" dirty="0"/>
              <a:t>Coffee/tea/Snacks : 8:30 – 16:00</a:t>
            </a:r>
          </a:p>
          <a:p>
            <a:r>
              <a:rPr lang="en-US" dirty="0"/>
              <a:t>Lunch time: 12:00-13:45</a:t>
            </a:r>
          </a:p>
        </p:txBody>
      </p:sp>
    </p:spTree>
    <p:extLst>
      <p:ext uri="{BB962C8B-B14F-4D97-AF65-F5344CB8AC3E}">
        <p14:creationId xmlns:p14="http://schemas.microsoft.com/office/powerpoint/2010/main" val="14938188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7EB7294-99A2-4DEE-AD78-B0E6F6579D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51" y="370233"/>
            <a:ext cx="3810000" cy="2857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A0EB631-F9F4-41B2-B613-8451562CA7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51" y="3630267"/>
            <a:ext cx="3810000" cy="2857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B79A72-AE86-49F2-A663-56438465B7B2}"/>
              </a:ext>
            </a:extLst>
          </p:cNvPr>
          <p:cNvSpPr txBox="1"/>
          <p:nvPr/>
        </p:nvSpPr>
        <p:spPr>
          <a:xfrm>
            <a:off x="5274365" y="370233"/>
            <a:ext cx="54168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Food Truck (Debi’s Street Food)</a:t>
            </a:r>
            <a:r>
              <a:rPr lang="en-US" dirty="0"/>
              <a:t> is available outside of </a:t>
            </a:r>
            <a:r>
              <a:rPr lang="en-US" dirty="0" err="1"/>
              <a:t>Monbrillant</a:t>
            </a:r>
            <a:r>
              <a:rPr lang="en-US" dirty="0"/>
              <a:t> Building from 11:30 – 13:30.</a:t>
            </a:r>
          </a:p>
          <a:p>
            <a:r>
              <a:rPr lang="en-US" dirty="0"/>
              <a:t>You can check menu @ http://debiskitchen.ch/</a:t>
            </a:r>
          </a:p>
        </p:txBody>
      </p:sp>
    </p:spTree>
    <p:extLst>
      <p:ext uri="{BB962C8B-B14F-4D97-AF65-F5344CB8AC3E}">
        <p14:creationId xmlns:p14="http://schemas.microsoft.com/office/powerpoint/2010/main" val="41724669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2DB57F7-3779-4070-B9C3-1CDA3E5A1D15}"/>
              </a:ext>
            </a:extLst>
          </p:cNvPr>
          <p:cNvSpPr txBox="1"/>
          <p:nvPr/>
        </p:nvSpPr>
        <p:spPr>
          <a:xfrm>
            <a:off x="596348" y="530087"/>
            <a:ext cx="96343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For people who will join physically in ITU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1. Delegate register online at: https://www.itu.int/net/CRM/js/sr/C-00012381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2. Delegate receive an email from the system which the delegate needs to validate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3. Delegate receive the confirmation of registration via email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76229B-381F-4404-9366-33B8A526CCD4}"/>
              </a:ext>
            </a:extLst>
          </p:cNvPr>
          <p:cNvSpPr txBox="1"/>
          <p:nvPr/>
        </p:nvSpPr>
        <p:spPr>
          <a:xfrm>
            <a:off x="596348" y="2767280"/>
            <a:ext cx="96343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For delegate who will join remotely: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Please use this link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https://itu.zoom.us/j/94194493491?pwd=dzdsTklVd3Y5L1pjK3JIZEMxeHFaZz09</a:t>
            </a:r>
          </a:p>
        </p:txBody>
      </p:sp>
    </p:spTree>
    <p:extLst>
      <p:ext uri="{BB962C8B-B14F-4D97-AF65-F5344CB8AC3E}">
        <p14:creationId xmlns:p14="http://schemas.microsoft.com/office/powerpoint/2010/main" val="139840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2E8C3B3-ED95-4A56-9E38-8CDB03BB5512}"/>
              </a:ext>
            </a:extLst>
          </p:cNvPr>
          <p:cNvSpPr txBox="1"/>
          <p:nvPr/>
        </p:nvSpPr>
        <p:spPr>
          <a:xfrm>
            <a:off x="214171" y="331304"/>
            <a:ext cx="1177135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Questions:</a:t>
            </a:r>
          </a:p>
          <a:p>
            <a:r>
              <a:rPr lang="en-US" dirty="0"/>
              <a:t>Q1) What time does Cafeteria open for coffee/tea/snacks (morning/break)?</a:t>
            </a:r>
          </a:p>
          <a:p>
            <a:r>
              <a:rPr lang="en-US" dirty="0"/>
              <a:t>        A)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</a:rPr>
              <a:t>The cafeteria opens form 8h30 to 16h00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US" dirty="0"/>
              <a:t>Q2) What time does Cafeteria open for lunch?</a:t>
            </a:r>
          </a:p>
          <a:p>
            <a:r>
              <a:rPr lang="en-US" dirty="0"/>
              <a:t>        A) 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</a:rPr>
              <a:t>12h00 to 13h45</a:t>
            </a:r>
            <a:endParaRPr lang="en-US" dirty="0"/>
          </a:p>
          <a:p>
            <a:r>
              <a:rPr lang="en-US" dirty="0"/>
              <a:t>Q3) How to connect </a:t>
            </a:r>
            <a:r>
              <a:rPr lang="en-US" dirty="0" err="1"/>
              <a:t>WiFi</a:t>
            </a:r>
            <a:r>
              <a:rPr lang="en-US" dirty="0"/>
              <a:t>?</a:t>
            </a:r>
          </a:p>
          <a:p>
            <a:r>
              <a:rPr lang="en-US" dirty="0"/>
              <a:t>        A) 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</a:rPr>
              <a:t>The wi-fi Username and Password are written on the registration badges and it’s different for each participants, one more reason to collect the badges for the meeting once in ITU.</a:t>
            </a:r>
            <a:endParaRPr lang="en-US" dirty="0"/>
          </a:p>
          <a:p>
            <a:r>
              <a:rPr lang="en-US" dirty="0"/>
              <a:t>Q4) What time does registration(ITU reception) open in the morning?</a:t>
            </a:r>
          </a:p>
          <a:p>
            <a:r>
              <a:rPr lang="en-US" dirty="0"/>
              <a:t>        A) 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</a:rPr>
              <a:t>8h30</a:t>
            </a:r>
            <a:endParaRPr lang="en-US" dirty="0"/>
          </a:p>
          <a:p>
            <a:r>
              <a:rPr lang="en-US" dirty="0"/>
              <a:t>Q5) How long can we use meeting room each day? By 17:00? 18:00? 19:00? Any limitation?</a:t>
            </a:r>
          </a:p>
          <a:p>
            <a:r>
              <a:rPr lang="en-US" dirty="0"/>
              <a:t>        A) 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</a:rPr>
              <a:t>17h30 Official ITU time (if more time is required this should be coordinated beforehand with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 </a:t>
            </a:r>
            <a:r>
              <a:rPr lang="en-US" dirty="0" err="1">
                <a:solidFill>
                  <a:srgbClr val="00B050"/>
                </a:solidFill>
                <a:latin typeface="Arial" panose="020B0604020202020204" pitchFamily="34" charset="0"/>
              </a:rPr>
              <a:t>Zanou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</a:rPr>
              <a:t>, Marc Antoine </a:t>
            </a:r>
            <a:r>
              <a:rPr lang="en-US" dirty="0">
                <a:solidFill>
                  <a:srgbClr val="1155CC"/>
                </a:solidFill>
                <a:latin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MarcAntoine.Zanou@itu.int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922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B27D259-2809-42F1-8EF3-AB795C2BDE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660" y="118442"/>
            <a:ext cx="2898913" cy="21741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CC5A9A7-DE85-4AD8-AB97-1AE52A56DD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660" y="2391189"/>
            <a:ext cx="2898913" cy="21741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1B9FCD5-4AC6-4AFA-B261-138F5F82D9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660" y="4663936"/>
            <a:ext cx="2898913" cy="21741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7079CE9-887F-4DBD-B927-201AA5DEDD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8669" y="4677189"/>
            <a:ext cx="2898913" cy="217418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3C87CCC-F7E2-4C01-A6AC-526EDF24DC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34" y="4663936"/>
            <a:ext cx="2898913" cy="217418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4F43684-BBD8-47CA-B461-E69E47451156}"/>
              </a:ext>
            </a:extLst>
          </p:cNvPr>
          <p:cNvSpPr txBox="1"/>
          <p:nvPr/>
        </p:nvSpPr>
        <p:spPr>
          <a:xfrm>
            <a:off x="6748669" y="118442"/>
            <a:ext cx="4303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① </a:t>
            </a:r>
            <a:r>
              <a:rPr lang="en-US" altLang="ja-JP" dirty="0"/>
              <a:t>Enter 1st door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9269FF9-4ADF-4A69-93B5-D9D0F1448BDD}"/>
              </a:ext>
            </a:extLst>
          </p:cNvPr>
          <p:cNvSpPr txBox="1"/>
          <p:nvPr/>
        </p:nvSpPr>
        <p:spPr>
          <a:xfrm>
            <a:off x="6748669" y="2321615"/>
            <a:ext cx="4303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② </a:t>
            </a:r>
            <a:r>
              <a:rPr lang="en-US" altLang="ja-JP" dirty="0"/>
              <a:t>Enter 2nd door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00236C5-C139-4D41-925E-D5444CCA6514}"/>
              </a:ext>
            </a:extLst>
          </p:cNvPr>
          <p:cNvSpPr txBox="1"/>
          <p:nvPr/>
        </p:nvSpPr>
        <p:spPr>
          <a:xfrm>
            <a:off x="6748668" y="4294604"/>
            <a:ext cx="5284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③ </a:t>
            </a:r>
            <a:r>
              <a:rPr lang="en-US" altLang="ja-JP" dirty="0"/>
              <a:t>Go to Right for Registration to make the ITU Badge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AC1672-1598-446D-964A-0CDEA88171C5}"/>
              </a:ext>
            </a:extLst>
          </p:cNvPr>
          <p:cNvSpPr txBox="1"/>
          <p:nvPr/>
        </p:nvSpPr>
        <p:spPr>
          <a:xfrm>
            <a:off x="4509050" y="6410811"/>
            <a:ext cx="117613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Center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78963E-82C0-4464-A4BA-2F6FA706DBA4}"/>
              </a:ext>
            </a:extLst>
          </p:cNvPr>
          <p:cNvSpPr txBox="1"/>
          <p:nvPr/>
        </p:nvSpPr>
        <p:spPr>
          <a:xfrm>
            <a:off x="7610058" y="6421892"/>
            <a:ext cx="117613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Right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221E204-7AFE-4A97-990C-5F1F5BE475E0}"/>
              </a:ext>
            </a:extLst>
          </p:cNvPr>
          <p:cNvSpPr txBox="1"/>
          <p:nvPr/>
        </p:nvSpPr>
        <p:spPr>
          <a:xfrm>
            <a:off x="1368287" y="6410811"/>
            <a:ext cx="117613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Left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815BA5C-38E5-4A30-82F3-E735B2D6CB8D}"/>
              </a:ext>
            </a:extLst>
          </p:cNvPr>
          <p:cNvSpPr txBox="1"/>
          <p:nvPr/>
        </p:nvSpPr>
        <p:spPr>
          <a:xfrm>
            <a:off x="7070031" y="4808610"/>
            <a:ext cx="225618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Registration Area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58647B0-BFBB-4B6D-A031-32C7B438F39A}"/>
              </a:ext>
            </a:extLst>
          </p:cNvPr>
          <p:cNvSpPr txBox="1"/>
          <p:nvPr/>
        </p:nvSpPr>
        <p:spPr>
          <a:xfrm>
            <a:off x="1827971" y="4993276"/>
            <a:ext cx="143289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Book Shop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C40189E-33BE-4041-BCF4-5890B2D1AD81}"/>
              </a:ext>
            </a:extLst>
          </p:cNvPr>
          <p:cNvSpPr txBox="1"/>
          <p:nvPr/>
        </p:nvSpPr>
        <p:spPr>
          <a:xfrm>
            <a:off x="5380377" y="5175798"/>
            <a:ext cx="84482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Entrance</a:t>
            </a:r>
          </a:p>
        </p:txBody>
      </p:sp>
    </p:spTree>
    <p:extLst>
      <p:ext uri="{BB962C8B-B14F-4D97-AF65-F5344CB8AC3E}">
        <p14:creationId xmlns:p14="http://schemas.microsoft.com/office/powerpoint/2010/main" val="1580583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8223D0C-F6C0-4647-A281-7A0E292EF3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429000"/>
            <a:ext cx="3810000" cy="2857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56A4C7-433D-4FCC-B3E8-6B65DD2753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1451"/>
            <a:ext cx="3810000" cy="2857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E0D8FCE-C958-4BB1-A8D5-6E0D539B0B23}"/>
              </a:ext>
            </a:extLst>
          </p:cNvPr>
          <p:cNvSpPr txBox="1"/>
          <p:nvPr/>
        </p:nvSpPr>
        <p:spPr>
          <a:xfrm>
            <a:off x="4800597" y="171451"/>
            <a:ext cx="606404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④ </a:t>
            </a:r>
            <a:r>
              <a:rPr lang="en-US" altLang="ja-JP" dirty="0"/>
              <a:t>At Registration booth, please present your</a:t>
            </a:r>
          </a:p>
          <a:p>
            <a:r>
              <a:rPr lang="en-US" dirty="0"/>
              <a:t>     + </a:t>
            </a:r>
            <a:r>
              <a:rPr lang="en-US" b="1" dirty="0"/>
              <a:t>Passport</a:t>
            </a:r>
          </a:p>
          <a:p>
            <a:r>
              <a:rPr lang="en-US" dirty="0"/>
              <a:t>     + </a:t>
            </a:r>
            <a:r>
              <a:rPr lang="en-US" b="1" dirty="0"/>
              <a:t>ITU registration confirmation </a:t>
            </a:r>
            <a:r>
              <a:rPr lang="en-US" dirty="0"/>
              <a:t>(if you have w you)</a:t>
            </a:r>
          </a:p>
          <a:p>
            <a:r>
              <a:rPr lang="en-US" dirty="0"/>
              <a:t>  </a:t>
            </a:r>
          </a:p>
          <a:p>
            <a:r>
              <a:rPr lang="en-US" i="1" dirty="0"/>
              <a:t>  Note: Staff will take your photo, Please give your big smile</a:t>
            </a:r>
          </a:p>
          <a:p>
            <a:r>
              <a:rPr lang="en-US" i="1" dirty="0"/>
              <a:t>  Note: It will take around 5 min</a:t>
            </a:r>
          </a:p>
          <a:p>
            <a:r>
              <a:rPr lang="en-US" i="1" dirty="0"/>
              <a:t>  Note: Registration is open from 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8:30-</a:t>
            </a:r>
            <a:r>
              <a:rPr lang="en-US" i="1" dirty="0"/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036C03-14A5-4B32-B196-7A3EE6C05D54}"/>
              </a:ext>
            </a:extLst>
          </p:cNvPr>
          <p:cNvSpPr txBox="1"/>
          <p:nvPr/>
        </p:nvSpPr>
        <p:spPr>
          <a:xfrm>
            <a:off x="2155134" y="3535089"/>
            <a:ext cx="117613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Entrance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7BEE34-4306-40E1-981E-F7B913E56C6A}"/>
              </a:ext>
            </a:extLst>
          </p:cNvPr>
          <p:cNvSpPr txBox="1"/>
          <p:nvPr/>
        </p:nvSpPr>
        <p:spPr>
          <a:xfrm>
            <a:off x="4800598" y="3429000"/>
            <a:ext cx="5416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⑤ </a:t>
            </a:r>
            <a:r>
              <a:rPr lang="en-US" altLang="ja-JP" dirty="0"/>
              <a:t>Enter using your ITU badge. You need your ITU badge to exit as well.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744174-8627-4F80-B3E1-985EB78B4EDD}"/>
              </a:ext>
            </a:extLst>
          </p:cNvPr>
          <p:cNvSpPr txBox="1"/>
          <p:nvPr/>
        </p:nvSpPr>
        <p:spPr>
          <a:xfrm>
            <a:off x="1615107" y="202168"/>
            <a:ext cx="225618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Registration Booth</a:t>
            </a:r>
          </a:p>
        </p:txBody>
      </p:sp>
    </p:spTree>
    <p:extLst>
      <p:ext uri="{BB962C8B-B14F-4D97-AF65-F5344CB8AC3E}">
        <p14:creationId xmlns:p14="http://schemas.microsoft.com/office/powerpoint/2010/main" val="217446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FACDA1D-37A7-4230-BA69-24C9037DE7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26" y="211207"/>
            <a:ext cx="3810000" cy="28575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248CAC5-292F-43D4-9304-128C5068F1E6}"/>
              </a:ext>
            </a:extLst>
          </p:cNvPr>
          <p:cNvSpPr txBox="1"/>
          <p:nvPr/>
        </p:nvSpPr>
        <p:spPr>
          <a:xfrm>
            <a:off x="4601815" y="211207"/>
            <a:ext cx="733454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⑥ </a:t>
            </a:r>
            <a:r>
              <a:rPr lang="en-US" altLang="ja-JP" dirty="0"/>
              <a:t>Check your meeting room on the screen.</a:t>
            </a:r>
            <a:r>
              <a:rPr lang="ja-JP" altLang="en-US" dirty="0"/>
              <a:t>　</a:t>
            </a:r>
            <a:endParaRPr lang="en-US" altLang="ja-JP" dirty="0"/>
          </a:p>
          <a:p>
            <a:r>
              <a:rPr lang="en-US" altLang="ja-JP" dirty="0"/>
              <a:t>The screens are located right side and left side once you enter ITU </a:t>
            </a:r>
            <a:r>
              <a:rPr lang="en-US" altLang="ja-JP" dirty="0" err="1"/>
              <a:t>Monbrillant</a:t>
            </a:r>
            <a:r>
              <a:rPr lang="en-US" altLang="ja-JP" dirty="0"/>
              <a:t> building.</a:t>
            </a:r>
          </a:p>
          <a:p>
            <a:endParaRPr lang="en-US" altLang="ja-JP" dirty="0"/>
          </a:p>
          <a:p>
            <a:r>
              <a:rPr lang="en-US" sz="1600" i="1" dirty="0"/>
              <a:t>Note: Meeting room might change without any notice before and during your meeting.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D0CE8F-3076-4D70-98A5-CDC3E5CB4781}"/>
              </a:ext>
            </a:extLst>
          </p:cNvPr>
          <p:cNvSpPr txBox="1"/>
          <p:nvPr/>
        </p:nvSpPr>
        <p:spPr>
          <a:xfrm>
            <a:off x="2173357" y="580539"/>
            <a:ext cx="117613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Screen</a:t>
            </a:r>
            <a:endParaRPr lang="en-US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665E9A7-0840-43C7-AB19-6B148F271B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26" y="3550754"/>
            <a:ext cx="3810000" cy="2857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44CDDCE-2844-473E-A684-E10EEBF9D804}"/>
              </a:ext>
            </a:extLst>
          </p:cNvPr>
          <p:cNvSpPr txBox="1"/>
          <p:nvPr/>
        </p:nvSpPr>
        <p:spPr>
          <a:xfrm>
            <a:off x="4601815" y="3550754"/>
            <a:ext cx="5416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⑦ </a:t>
            </a:r>
            <a:r>
              <a:rPr lang="en-US" altLang="ja-JP" dirty="0"/>
              <a:t>Take elevator to 1</a:t>
            </a:r>
            <a:r>
              <a:rPr lang="en-US" altLang="ja-JP" baseline="30000" dirty="0"/>
              <a:t>st</a:t>
            </a:r>
            <a:r>
              <a:rPr lang="en-US" altLang="ja-JP" dirty="0"/>
              <a:t> floor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852224F-7A93-4EA1-A44C-F4F00281F298}"/>
              </a:ext>
            </a:extLst>
          </p:cNvPr>
          <p:cNvSpPr txBox="1"/>
          <p:nvPr/>
        </p:nvSpPr>
        <p:spPr>
          <a:xfrm>
            <a:off x="1699591" y="3943459"/>
            <a:ext cx="117613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Screen</a:t>
            </a:r>
            <a:endParaRPr lang="en-US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02FDDF-FD23-413C-BC3E-3334109BBED7}"/>
              </a:ext>
            </a:extLst>
          </p:cNvPr>
          <p:cNvSpPr txBox="1"/>
          <p:nvPr/>
        </p:nvSpPr>
        <p:spPr>
          <a:xfrm>
            <a:off x="3101008" y="3705927"/>
            <a:ext cx="117613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Elevator</a:t>
            </a:r>
            <a:endParaRPr lang="en-US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4285F30-4B8E-4C48-ACA8-C2170D3D99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9576" y="3550754"/>
            <a:ext cx="3810000" cy="28575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E0E42E7-E706-4197-B4CF-7E69664A24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590" y="4060138"/>
            <a:ext cx="3130821" cy="23481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154D5B3-43CA-4F7F-A7DB-CC7BFDE10FD2}"/>
              </a:ext>
            </a:extLst>
          </p:cNvPr>
          <p:cNvSpPr txBox="1"/>
          <p:nvPr/>
        </p:nvSpPr>
        <p:spPr>
          <a:xfrm>
            <a:off x="5252830" y="4166227"/>
            <a:ext cx="156116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Entrance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03A3DB4-94EB-49FD-81C8-E8A1B8B57317}"/>
              </a:ext>
            </a:extLst>
          </p:cNvPr>
          <p:cNvSpPr txBox="1"/>
          <p:nvPr/>
        </p:nvSpPr>
        <p:spPr>
          <a:xfrm>
            <a:off x="9558132" y="3957285"/>
            <a:ext cx="117613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Elevator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38872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95D6FF0-5BEC-4371-A375-443A26B6C2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39" y="303971"/>
            <a:ext cx="3810000" cy="2857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ACA065E-3F61-4393-A889-D1355BF156CF}"/>
              </a:ext>
            </a:extLst>
          </p:cNvPr>
          <p:cNvSpPr txBox="1"/>
          <p:nvPr/>
        </p:nvSpPr>
        <p:spPr>
          <a:xfrm>
            <a:off x="1991139" y="882207"/>
            <a:ext cx="117613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Screen</a:t>
            </a:r>
            <a:endParaRPr lang="en-US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E228F4-D771-4FB4-83FD-933CB97FD337}"/>
              </a:ext>
            </a:extLst>
          </p:cNvPr>
          <p:cNvSpPr txBox="1"/>
          <p:nvPr/>
        </p:nvSpPr>
        <p:spPr>
          <a:xfrm>
            <a:off x="4601815" y="211207"/>
            <a:ext cx="71230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⑧ </a:t>
            </a:r>
            <a:r>
              <a:rPr lang="en-US" altLang="ja-JP" dirty="0"/>
              <a:t>Check your meeting room on the Screen.</a:t>
            </a:r>
            <a:r>
              <a:rPr lang="ja-JP" altLang="en-US" dirty="0"/>
              <a:t>　</a:t>
            </a:r>
            <a:endParaRPr lang="en-US" altLang="ja-JP" dirty="0"/>
          </a:p>
          <a:p>
            <a:r>
              <a:rPr lang="en-US" altLang="ja-JP" dirty="0"/>
              <a:t>If you forget to check your meeting room at ground floor, you can still find another screen at 1</a:t>
            </a:r>
            <a:r>
              <a:rPr lang="en-US" altLang="ja-JP" baseline="30000" dirty="0"/>
              <a:t>st</a:t>
            </a:r>
            <a:r>
              <a:rPr lang="en-US" altLang="ja-JP" dirty="0"/>
              <a:t> floor once you get our from elevator.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949FF5D-1249-42EA-A50F-4F854961B9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39" y="3325467"/>
            <a:ext cx="3810000" cy="2857500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FCBDA872-9076-41C1-A055-B664169EB9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136753"/>
              </p:ext>
            </p:extLst>
          </p:nvPr>
        </p:nvGraphicFramePr>
        <p:xfrm>
          <a:off x="4601815" y="3325467"/>
          <a:ext cx="640963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1566">
                  <a:extLst>
                    <a:ext uri="{9D8B030D-6E8A-4147-A177-3AD203B41FA5}">
                      <a16:colId xmlns:a16="http://schemas.microsoft.com/office/drawing/2014/main" val="1370669167"/>
                    </a:ext>
                  </a:extLst>
                </a:gridCol>
                <a:gridCol w="4488070">
                  <a:extLst>
                    <a:ext uri="{9D8B030D-6E8A-4147-A177-3AD203B41FA5}">
                      <a16:colId xmlns:a16="http://schemas.microsoft.com/office/drawing/2014/main" val="328055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Building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Meeting rooms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49816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solidFill>
                            <a:srgbClr val="FFC000"/>
                          </a:solidFill>
                        </a:rPr>
                        <a:t>Montbrillant</a:t>
                      </a:r>
                      <a:endParaRPr lang="en-US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H1, H2, K1, K2, L1, L2, M1, M2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2821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solidFill>
                            <a:srgbClr val="92D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Varemb</a:t>
                      </a:r>
                      <a:r>
                        <a:rPr lang="en-US" sz="1800" b="1" kern="1200" dirty="0" err="1">
                          <a:solidFill>
                            <a:srgbClr val="92D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é</a:t>
                      </a:r>
                      <a:endParaRPr lang="en-US" b="1" dirty="0">
                        <a:solidFill>
                          <a:srgbClr val="92D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A, E, G1, G2, G3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694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Popov, C, D, T101, T103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173375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5DA03CCA-1B5E-4193-8BD1-6B5C6B2E6A63}"/>
              </a:ext>
            </a:extLst>
          </p:cNvPr>
          <p:cNvSpPr txBox="1"/>
          <p:nvPr/>
        </p:nvSpPr>
        <p:spPr>
          <a:xfrm>
            <a:off x="1679713" y="3555041"/>
            <a:ext cx="117613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Screen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14302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5EA02E5-C775-4E6B-AC83-98A18E2962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25" y="506896"/>
            <a:ext cx="8022077" cy="584420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BCC4042-58A9-4C5A-90E1-99596987C1C8}"/>
              </a:ext>
            </a:extLst>
          </p:cNvPr>
          <p:cNvSpPr txBox="1"/>
          <p:nvPr/>
        </p:nvSpPr>
        <p:spPr>
          <a:xfrm>
            <a:off x="5523387" y="551676"/>
            <a:ext cx="62359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⑨ </a:t>
            </a:r>
            <a:r>
              <a:rPr lang="en-US" altLang="ja-JP" dirty="0"/>
              <a:t>Use </a:t>
            </a: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ITU Circulation Plan</a:t>
            </a:r>
            <a:r>
              <a:rPr lang="en-US" altLang="ja-JP" dirty="0"/>
              <a:t> to find your meeting room and building. You can find this on the wall in the ITU buildings with your current location.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459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CEA218E-4859-4015-A943-9B87F0017B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25" y="506896"/>
            <a:ext cx="8022077" cy="5844208"/>
          </a:xfrm>
          <a:prstGeom prst="rect">
            <a:avLst/>
          </a:prstGeom>
        </p:spPr>
      </p:pic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EE3E2DD-5F3C-44AA-BD98-1127AF4F964D}"/>
              </a:ext>
            </a:extLst>
          </p:cNvPr>
          <p:cNvSpPr/>
          <p:nvPr/>
        </p:nvSpPr>
        <p:spPr>
          <a:xfrm>
            <a:off x="6211669" y="3564834"/>
            <a:ext cx="242140" cy="92765"/>
          </a:xfrm>
          <a:custGeom>
            <a:avLst/>
            <a:gdLst>
              <a:gd name="connsiteX0" fmla="*/ 0 w 424070"/>
              <a:gd name="connsiteY0" fmla="*/ 39756 h 185530"/>
              <a:gd name="connsiteX1" fmla="*/ 119270 w 424070"/>
              <a:gd name="connsiteY1" fmla="*/ 0 h 185530"/>
              <a:gd name="connsiteX2" fmla="*/ 424070 w 424070"/>
              <a:gd name="connsiteY2" fmla="*/ 106017 h 185530"/>
              <a:gd name="connsiteX3" fmla="*/ 344557 w 424070"/>
              <a:gd name="connsiteY3" fmla="*/ 185530 h 185530"/>
              <a:gd name="connsiteX4" fmla="*/ 0 w 424070"/>
              <a:gd name="connsiteY4" fmla="*/ 39756 h 185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4070" h="185530">
                <a:moveTo>
                  <a:pt x="0" y="39756"/>
                </a:moveTo>
                <a:lnTo>
                  <a:pt x="119270" y="0"/>
                </a:lnTo>
                <a:lnTo>
                  <a:pt x="424070" y="106017"/>
                </a:lnTo>
                <a:lnTo>
                  <a:pt x="344557" y="185530"/>
                </a:lnTo>
                <a:lnTo>
                  <a:pt x="0" y="39756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A92E21-F1C8-4268-B916-2CE012999F80}"/>
              </a:ext>
            </a:extLst>
          </p:cNvPr>
          <p:cNvSpPr txBox="1"/>
          <p:nvPr/>
        </p:nvSpPr>
        <p:spPr>
          <a:xfrm>
            <a:off x="6434286" y="271250"/>
            <a:ext cx="5416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Meeting room K2 </a:t>
            </a:r>
            <a:r>
              <a:rPr lang="en-US" altLang="ja-JP" dirty="0"/>
              <a:t>is located at 1</a:t>
            </a:r>
            <a:r>
              <a:rPr lang="en-US" altLang="ja-JP" baseline="30000" dirty="0"/>
              <a:t>st</a:t>
            </a:r>
            <a:r>
              <a:rPr lang="en-US" altLang="ja-JP" dirty="0"/>
              <a:t> floor of </a:t>
            </a:r>
            <a:r>
              <a:rPr lang="en-US" altLang="ja-JP" dirty="0" err="1"/>
              <a:t>Monbrillant</a:t>
            </a:r>
            <a:r>
              <a:rPr lang="en-US" altLang="ja-JP" dirty="0"/>
              <a:t> building.</a:t>
            </a:r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3DAFA84-F304-4BE0-8263-368A620819B0}"/>
              </a:ext>
            </a:extLst>
          </p:cNvPr>
          <p:cNvCxnSpPr>
            <a:cxnSpLocks/>
            <a:stCxn id="4" idx="1"/>
          </p:cNvCxnSpPr>
          <p:nvPr/>
        </p:nvCxnSpPr>
        <p:spPr>
          <a:xfrm flipH="1">
            <a:off x="6355490" y="594416"/>
            <a:ext cx="78796" cy="298409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FBC1B48E-FEF2-42E8-892D-89D81EB6AA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440520" y="3950250"/>
            <a:ext cx="2341217" cy="17559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391358E-C04E-47D1-B44F-E1930BC6C7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20387" y="3950250"/>
            <a:ext cx="2341217" cy="175591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C1D9A99-7822-4C1B-946F-56EDF88EB280}"/>
              </a:ext>
            </a:extLst>
          </p:cNvPr>
          <p:cNvSpPr txBox="1"/>
          <p:nvPr/>
        </p:nvSpPr>
        <p:spPr>
          <a:xfrm>
            <a:off x="7839760" y="5607710"/>
            <a:ext cx="139700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Drink/Snack</a:t>
            </a:r>
            <a:endParaRPr lang="en-US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E9A8C00-1225-4695-870A-DF61D46F400B}"/>
              </a:ext>
            </a:extLst>
          </p:cNvPr>
          <p:cNvSpPr txBox="1"/>
          <p:nvPr/>
        </p:nvSpPr>
        <p:spPr>
          <a:xfrm>
            <a:off x="9799982" y="5607710"/>
            <a:ext cx="104333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Coffee</a:t>
            </a:r>
            <a:endParaRPr lang="en-US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12A6B2-C7EF-4B0E-A39A-A360DD30EFB4}"/>
              </a:ext>
            </a:extLst>
          </p:cNvPr>
          <p:cNvSpPr txBox="1"/>
          <p:nvPr/>
        </p:nvSpPr>
        <p:spPr>
          <a:xfrm>
            <a:off x="10680054" y="3993558"/>
            <a:ext cx="76090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Water</a:t>
            </a:r>
          </a:p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Server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483F76-C1BF-4F0F-8149-429870A9E8C9}"/>
              </a:ext>
            </a:extLst>
          </p:cNvPr>
          <p:cNvSpPr txBox="1"/>
          <p:nvPr/>
        </p:nvSpPr>
        <p:spPr>
          <a:xfrm>
            <a:off x="7598554" y="5977042"/>
            <a:ext cx="4269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Vending machines </a:t>
            </a:r>
            <a:r>
              <a:rPr lang="en-US" dirty="0"/>
              <a:t>are available outside of Meeting room K/H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CF13F3C-04BB-4A05-AF38-F25703D19ED1}"/>
              </a:ext>
            </a:extLst>
          </p:cNvPr>
          <p:cNvCxnSpPr>
            <a:cxnSpLocks/>
          </p:cNvCxnSpPr>
          <p:nvPr/>
        </p:nvCxnSpPr>
        <p:spPr>
          <a:xfrm flipH="1" flipV="1">
            <a:off x="6241774" y="3657598"/>
            <a:ext cx="1471265" cy="609602"/>
          </a:xfrm>
          <a:prstGeom prst="line">
            <a:avLst/>
          </a:prstGeom>
          <a:ln w="3810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3F6DF4CB-6475-4FF9-82B1-7E84CC810C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789848" y="1447274"/>
            <a:ext cx="2160235" cy="1620176"/>
          </a:xfrm>
          <a:prstGeom prst="rect">
            <a:avLst/>
          </a:prstGeom>
        </p:spPr>
      </p:pic>
      <p:sp>
        <p:nvSpPr>
          <p:cNvPr id="22" name="Oval 21">
            <a:extLst>
              <a:ext uri="{FF2B5EF4-FFF2-40B4-BE49-F238E27FC236}">
                <a16:creationId xmlns:a16="http://schemas.microsoft.com/office/drawing/2014/main" id="{7AC6180A-FA56-4CAC-85D3-93E428B710C4}"/>
              </a:ext>
            </a:extLst>
          </p:cNvPr>
          <p:cNvSpPr/>
          <p:nvPr/>
        </p:nvSpPr>
        <p:spPr>
          <a:xfrm>
            <a:off x="8774590" y="4297836"/>
            <a:ext cx="395631" cy="3693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59BB658-1708-4F1F-A9EC-D51BD47CADFF}"/>
              </a:ext>
            </a:extLst>
          </p:cNvPr>
          <p:cNvSpPr/>
          <p:nvPr/>
        </p:nvSpPr>
        <p:spPr>
          <a:xfrm>
            <a:off x="10350129" y="4255168"/>
            <a:ext cx="395631" cy="3693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EF03E21-A85E-42F5-B254-BCA7A241CF46}"/>
              </a:ext>
            </a:extLst>
          </p:cNvPr>
          <p:cNvCxnSpPr>
            <a:cxnSpLocks/>
            <a:stCxn id="21" idx="3"/>
            <a:endCxn id="22" idx="0"/>
          </p:cNvCxnSpPr>
          <p:nvPr/>
        </p:nvCxnSpPr>
        <p:spPr>
          <a:xfrm flipH="1">
            <a:off x="8972406" y="3337480"/>
            <a:ext cx="897560" cy="96035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7B0CF33-E16A-4198-8ABF-C72FA9AC7F53}"/>
              </a:ext>
            </a:extLst>
          </p:cNvPr>
          <p:cNvCxnSpPr>
            <a:cxnSpLocks/>
            <a:stCxn id="21" idx="3"/>
            <a:endCxn id="23" idx="0"/>
          </p:cNvCxnSpPr>
          <p:nvPr/>
        </p:nvCxnSpPr>
        <p:spPr>
          <a:xfrm>
            <a:off x="9869966" y="3337480"/>
            <a:ext cx="677979" cy="9176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C0D2C3D0-4E7F-4DCF-8088-EF362FCF37D7}"/>
              </a:ext>
            </a:extLst>
          </p:cNvPr>
          <p:cNvSpPr txBox="1"/>
          <p:nvPr/>
        </p:nvSpPr>
        <p:spPr>
          <a:xfrm>
            <a:off x="10627655" y="1932293"/>
            <a:ext cx="124013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You can use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+ Apple pay</a:t>
            </a:r>
            <a:b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+ Google pay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+ Credit card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- VISA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- Master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53558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ADB86F1-B818-4875-A214-DC211404F5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1" y="3288574"/>
            <a:ext cx="4610099" cy="34575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AC16ED2-2606-429E-9935-114B2D657C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1" y="340451"/>
            <a:ext cx="3810000" cy="28575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5DDB8D8-5AED-4D27-A04A-B23CB748F8F3}"/>
              </a:ext>
            </a:extLst>
          </p:cNvPr>
          <p:cNvSpPr txBox="1"/>
          <p:nvPr/>
        </p:nvSpPr>
        <p:spPr>
          <a:xfrm>
            <a:off x="4195970" y="162412"/>
            <a:ext cx="5416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Meeting Room K2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5B5499-9538-441A-8109-8D2C52D1B74F}"/>
              </a:ext>
            </a:extLst>
          </p:cNvPr>
          <p:cNvSpPr txBox="1"/>
          <p:nvPr/>
        </p:nvSpPr>
        <p:spPr>
          <a:xfrm>
            <a:off x="319710" y="3328330"/>
            <a:ext cx="787163" cy="3806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K2</a:t>
            </a:r>
            <a:endParaRPr lang="en-US" b="1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775DE45-D4D9-4B13-B80D-11DE939121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1747" y="3288574"/>
            <a:ext cx="4610099" cy="345757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268DC88-68AC-4240-A0AF-351F6FD9F862}"/>
              </a:ext>
            </a:extLst>
          </p:cNvPr>
          <p:cNvSpPr txBox="1"/>
          <p:nvPr/>
        </p:nvSpPr>
        <p:spPr>
          <a:xfrm>
            <a:off x="4195969" y="622367"/>
            <a:ext cx="71016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Stage: 6 seats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Audience: 10 seats x 5 rows = 50 seats</a:t>
            </a: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Hours: 8:30 – 17:30</a:t>
            </a: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WiFi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 Username and Password are written on your ITU badge.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F95810-6D08-4B25-B87C-B08ECC32D73A}"/>
              </a:ext>
            </a:extLst>
          </p:cNvPr>
          <p:cNvSpPr txBox="1"/>
          <p:nvPr/>
        </p:nvSpPr>
        <p:spPr>
          <a:xfrm>
            <a:off x="5748447" y="3328330"/>
            <a:ext cx="787163" cy="3806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K2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48916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369DCBA3-84E2-46E0-B149-5BA6595BAA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6" y="3521560"/>
            <a:ext cx="4362447" cy="327183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7260797-C0BD-4D5A-83BF-85D97B0FC3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306" y="3521560"/>
            <a:ext cx="4359134" cy="326935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AD81AD9-A374-4339-8956-8FA2A290ED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5945" y="4342778"/>
            <a:ext cx="3264177" cy="244813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27FB821-D6FB-4A15-98DC-8CBF79E11F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5945" y="1753634"/>
            <a:ext cx="3264177" cy="244813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7081134-8804-4FA0-AEEF-F07C8D581C4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63" y="1443249"/>
            <a:ext cx="2534475" cy="190085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D187A11-6B5C-4AB3-93E4-6F647DA9A9C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638" y="1443249"/>
            <a:ext cx="2534475" cy="190085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14F20CF-675E-47F7-8211-4A1426332C2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181" y="150730"/>
            <a:ext cx="3455504" cy="259162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06CAFE12-CD8C-42D5-8E7D-C69A09938BAB}"/>
              </a:ext>
            </a:extLst>
          </p:cNvPr>
          <p:cNvSpPr txBox="1"/>
          <p:nvPr/>
        </p:nvSpPr>
        <p:spPr>
          <a:xfrm>
            <a:off x="162333" y="258872"/>
            <a:ext cx="5416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Meeting Room K2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475313-658C-4AB3-B41A-36A71D0BDDD9}"/>
              </a:ext>
            </a:extLst>
          </p:cNvPr>
          <p:cNvSpPr txBox="1"/>
          <p:nvPr/>
        </p:nvSpPr>
        <p:spPr>
          <a:xfrm>
            <a:off x="5398544" y="2243123"/>
            <a:ext cx="1702140" cy="3806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Stage: 6 seats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887DDB-ED88-445F-B8F9-0C553741DA3E}"/>
              </a:ext>
            </a:extLst>
          </p:cNvPr>
          <p:cNvSpPr txBox="1"/>
          <p:nvPr/>
        </p:nvSpPr>
        <p:spPr>
          <a:xfrm>
            <a:off x="8865700" y="3778270"/>
            <a:ext cx="76863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Stage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728B79C-1A05-43B5-88ED-255166E589C8}"/>
              </a:ext>
            </a:extLst>
          </p:cNvPr>
          <p:cNvSpPr txBox="1"/>
          <p:nvPr/>
        </p:nvSpPr>
        <p:spPr>
          <a:xfrm>
            <a:off x="8905456" y="6368571"/>
            <a:ext cx="76863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Stage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015F28-CDB3-41EA-AACB-1A4D3B1F900A}"/>
              </a:ext>
            </a:extLst>
          </p:cNvPr>
          <p:cNvSpPr txBox="1"/>
          <p:nvPr/>
        </p:nvSpPr>
        <p:spPr>
          <a:xfrm>
            <a:off x="2993274" y="2787390"/>
            <a:ext cx="1702140" cy="3806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Power plug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D41C151-88A4-46EC-9E45-EC21CB07B4FD}"/>
              </a:ext>
            </a:extLst>
          </p:cNvPr>
          <p:cNvSpPr txBox="1"/>
          <p:nvPr/>
        </p:nvSpPr>
        <p:spPr>
          <a:xfrm>
            <a:off x="258324" y="2914578"/>
            <a:ext cx="238549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Microphone/Headsets</a:t>
            </a:r>
          </a:p>
        </p:txBody>
      </p:sp>
    </p:spTree>
    <p:extLst>
      <p:ext uri="{BB962C8B-B14F-4D97-AF65-F5344CB8AC3E}">
        <p14:creationId xmlns:p14="http://schemas.microsoft.com/office/powerpoint/2010/main" val="4169058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713</Words>
  <Application>Microsoft Office PowerPoint</Application>
  <PresentationFormat>Widescreen</PresentationFormat>
  <Paragraphs>110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For your  VMAD/FRAV meeting@ITU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2023-03-29T01:54:16Z</dcterms:created>
  <dcterms:modified xsi:type="dcterms:W3CDTF">2023-04-02T13:53:29Z</dcterms:modified>
</cp:coreProperties>
</file>