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8" r:id="rId2"/>
    <p:sldId id="285" r:id="rId3"/>
    <p:sldId id="286" r:id="rId4"/>
    <p:sldId id="287" r:id="rId5"/>
    <p:sldId id="288" r:id="rId6"/>
    <p:sldId id="274" r:id="rId7"/>
    <p:sldId id="28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9" autoAdjust="0"/>
    <p:restoredTop sz="94660"/>
  </p:normalViewPr>
  <p:slideViewPr>
    <p:cSldViewPr snapToGrid="0">
      <p:cViewPr varScale="1">
        <p:scale>
          <a:sx n="43" d="100"/>
          <a:sy n="43" d="100"/>
        </p:scale>
        <p:origin x="756" y="40"/>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15/02/2023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15/02/2023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11.png"/><Relationship Id="rId18" Type="http://schemas.openxmlformats.org/officeDocument/2006/relationships/image" Target="../media/image13.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8.png"/><Relationship Id="rId12" Type="http://schemas.openxmlformats.org/officeDocument/2006/relationships/image" Target="../media/image10.png"/><Relationship Id="rId17" Type="http://schemas.openxmlformats.org/officeDocument/2006/relationships/hyperlink" Target="https://www.youtube.com/user/eutube" TargetMode="External"/><Relationship Id="rId2" Type="http://schemas.openxmlformats.org/officeDocument/2006/relationships/notesSlide" Target="../notesSlides/notesSlide1.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12.png"/><Relationship Id="rId10" Type="http://schemas.openxmlformats.org/officeDocument/2006/relationships/image" Target="../media/image9.png"/><Relationship Id="rId19" Type="http://schemas.openxmlformats.org/officeDocument/2006/relationships/image" Target="../media/image14.png"/><Relationship Id="rId4" Type="http://schemas.openxmlformats.org/officeDocument/2006/relationships/image" Target="../media/image7.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992572"/>
            <a:ext cx="10427432" cy="2149523"/>
          </a:xfrm>
        </p:spPr>
        <p:txBody>
          <a:bodyPr>
            <a:noAutofit/>
          </a:bodyPr>
          <a:lstStyle/>
          <a:p>
            <a:r>
              <a:rPr lang="en-GB" dirty="0" smtClean="0"/>
              <a:t>Proposal of </a:t>
            </a:r>
            <a:r>
              <a:rPr lang="en-GB" smtClean="0"/>
              <a:t>EC </a:t>
            </a:r>
            <a:r>
              <a:rPr lang="en-GB" smtClean="0"/>
              <a:t>JRC for R10</a:t>
            </a:r>
            <a:endParaRPr lang="en-GB" dirty="0"/>
          </a:p>
        </p:txBody>
      </p:sp>
      <p:sp>
        <p:nvSpPr>
          <p:cNvPr id="7" name="Subtitle 6"/>
          <p:cNvSpPr>
            <a:spLocks noGrp="1"/>
          </p:cNvSpPr>
          <p:nvPr>
            <p:ph type="subTitle" idx="1"/>
          </p:nvPr>
        </p:nvSpPr>
        <p:spPr/>
        <p:txBody>
          <a:bodyPr/>
          <a:lstStyle/>
          <a:p>
            <a:r>
              <a:rPr lang="en-GB" dirty="0" smtClean="0"/>
              <a:t>Testing all intended normal operation modes of a vehicle</a:t>
            </a:r>
            <a:endParaRPr lang="en-GB" dirty="0"/>
          </a:p>
        </p:txBody>
      </p:sp>
      <p:sp>
        <p:nvSpPr>
          <p:cNvPr id="8" name="Text Placeholder 7"/>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12137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a:t>As JRC research showed 2 out of 5 tested vehicles may have issues in other intended (not transient) normal conditions of use. The basic problem is that some propulsion engine operation modes are not </a:t>
            </a:r>
            <a:r>
              <a:rPr lang="en-US" dirty="0" smtClean="0"/>
              <a:t>tested </a:t>
            </a:r>
            <a:r>
              <a:rPr lang="en-US" dirty="0"/>
              <a:t>because of the possible interpretation inconsistency between </a:t>
            </a:r>
            <a:r>
              <a:rPr lang="en-US" dirty="0" smtClean="0"/>
              <a:t>6.1.2 and 7.1.2 </a:t>
            </a:r>
            <a:r>
              <a:rPr lang="en-US" dirty="0"/>
              <a:t>of R10 and CISPR 12. </a:t>
            </a:r>
            <a:endParaRPr lang="en-US" dirty="0" smtClean="0"/>
          </a:p>
          <a:p>
            <a:r>
              <a:rPr lang="en-US" b="1" dirty="0" smtClean="0"/>
              <a:t>This </a:t>
            </a:r>
            <a:r>
              <a:rPr lang="en-US" b="1" dirty="0"/>
              <a:t>proposal is not so much about amending the existing requirements rather than clarifying them in the context of the technological developments. </a:t>
            </a:r>
            <a:endParaRPr lang="en-US" b="1" dirty="0" smtClean="0"/>
          </a:p>
          <a:p>
            <a:r>
              <a:rPr lang="en-US" dirty="0" smtClean="0"/>
              <a:t>Later </a:t>
            </a:r>
            <a:r>
              <a:rPr lang="en-US" dirty="0"/>
              <a:t>we can define testing procedures if we have time, i.e. ANNEX </a:t>
            </a:r>
            <a:r>
              <a:rPr lang="en-US" dirty="0" smtClean="0"/>
              <a:t>4-5 and 7.</a:t>
            </a:r>
            <a:endParaRPr lang="en-GB" dirty="0"/>
          </a:p>
        </p:txBody>
      </p:sp>
      <p:sp>
        <p:nvSpPr>
          <p:cNvPr id="5" name="Title 4"/>
          <p:cNvSpPr>
            <a:spLocks noGrp="1"/>
          </p:cNvSpPr>
          <p:nvPr>
            <p:ph type="title"/>
          </p:nvPr>
        </p:nvSpPr>
        <p:spPr/>
        <p:txBody>
          <a:bodyPr/>
          <a:lstStyle/>
          <a:p>
            <a:r>
              <a:rPr lang="en-GB" dirty="0" smtClean="0"/>
              <a:t>Amendment background </a:t>
            </a:r>
            <a:r>
              <a:rPr lang="en-GB" smtClean="0"/>
              <a:t>and rational</a:t>
            </a:r>
            <a:endParaRPr lang="en-GB" dirty="0"/>
          </a:p>
        </p:txBody>
      </p:sp>
    </p:spTree>
    <p:extLst>
      <p:ext uri="{BB962C8B-B14F-4D97-AF65-F5344CB8AC3E}">
        <p14:creationId xmlns:p14="http://schemas.microsoft.com/office/powerpoint/2010/main" val="3162208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400" dirty="0"/>
              <a:t>Before testing, the Technical Service has to prepare a test plan in conjunction with the manufacturer, which contains at least mode of operation, stimulated function(s), monitored function(s), pass/fail criterion(criteria) and intended emissions. </a:t>
            </a:r>
            <a:r>
              <a:rPr lang="en-US" sz="1400" dirty="0">
                <a:solidFill>
                  <a:schemeClr val="accent4"/>
                </a:solidFill>
              </a:rPr>
              <a:t>The test plan shall take into account all normal intended operating conditions of the propulsion, charging and auxiliary systems including but not restricted to multiple (if more than one) engine operation strategies, recuperation modes and different configurations (selectable by the driver or by the control system). Manufacturer shall assess the intended electromagnetic disturbance generated by all elements in the test plan by means of calculations, test reports etc.</a:t>
            </a:r>
          </a:p>
          <a:p>
            <a:pPr marL="0" indent="0">
              <a:spcAft>
                <a:spcPts val="0"/>
              </a:spcAft>
              <a:buNone/>
            </a:pPr>
            <a:r>
              <a:rPr lang="en-US" sz="1400" dirty="0">
                <a:solidFill>
                  <a:schemeClr val="accent4"/>
                </a:solidFill>
              </a:rPr>
              <a:t>The test plan and the assessment of the intended electromagnetic disturbances shall be attached to the type approval documentation in Annex II a and b, and shall cover:</a:t>
            </a:r>
          </a:p>
          <a:p>
            <a:pPr marL="0" indent="0">
              <a:spcAft>
                <a:spcPts val="0"/>
              </a:spcAft>
              <a:buNone/>
            </a:pPr>
            <a:r>
              <a:rPr lang="en-US" sz="1400" dirty="0">
                <a:solidFill>
                  <a:schemeClr val="accent4"/>
                </a:solidFill>
              </a:rPr>
              <a:t>-	Number and types of propulsion and auxiliary engines</a:t>
            </a:r>
          </a:p>
          <a:p>
            <a:pPr marL="0" indent="0">
              <a:spcAft>
                <a:spcPts val="0"/>
              </a:spcAft>
              <a:buNone/>
            </a:pPr>
            <a:r>
              <a:rPr lang="en-US" sz="1400" dirty="0">
                <a:solidFill>
                  <a:schemeClr val="accent4"/>
                </a:solidFill>
              </a:rPr>
              <a:t>-	Different modes of operations (selectable by the driver or the system) and their characteristics (e.g. power, current, charging, discharging etc.)</a:t>
            </a:r>
          </a:p>
          <a:p>
            <a:pPr marL="0" indent="0">
              <a:spcAft>
                <a:spcPts val="0"/>
              </a:spcAft>
              <a:buNone/>
            </a:pPr>
            <a:r>
              <a:rPr lang="en-US" sz="1400" dirty="0">
                <a:solidFill>
                  <a:schemeClr val="accent4"/>
                </a:solidFill>
              </a:rPr>
              <a:t>-	Schema (e.g. flow chart or table) of the engines operation control strategy and their dependence on the driving or other selectable conditions (charge of the battery, speed, power, etc.)</a:t>
            </a:r>
          </a:p>
          <a:p>
            <a:pPr marL="0" indent="0">
              <a:spcAft>
                <a:spcPts val="0"/>
              </a:spcAft>
              <a:buNone/>
            </a:pPr>
            <a:r>
              <a:rPr lang="en-US" sz="1400" dirty="0">
                <a:solidFill>
                  <a:schemeClr val="accent4"/>
                </a:solidFill>
              </a:rPr>
              <a:t>-	Characteristic frequency ranges of the disturbances in all normal intended modes of operation</a:t>
            </a:r>
          </a:p>
          <a:p>
            <a:pPr marL="0" indent="0">
              <a:spcAft>
                <a:spcPts val="0"/>
              </a:spcAft>
              <a:buNone/>
            </a:pPr>
            <a:r>
              <a:rPr lang="en-US" sz="1400" dirty="0">
                <a:solidFill>
                  <a:schemeClr val="accent4"/>
                </a:solidFill>
              </a:rPr>
              <a:t>-	Intended emission (measured or estimated/simulated by the manufacturer)</a:t>
            </a:r>
          </a:p>
          <a:p>
            <a:endParaRPr lang="en-GB" sz="1400" dirty="0"/>
          </a:p>
        </p:txBody>
      </p:sp>
      <p:sp>
        <p:nvSpPr>
          <p:cNvPr id="3" name="Title 2"/>
          <p:cNvSpPr>
            <a:spLocks noGrp="1"/>
          </p:cNvSpPr>
          <p:nvPr>
            <p:ph type="title"/>
          </p:nvPr>
        </p:nvSpPr>
        <p:spPr/>
        <p:txBody>
          <a:bodyPr/>
          <a:lstStyle/>
          <a:p>
            <a:r>
              <a:rPr lang="en-GB" dirty="0" smtClean="0"/>
              <a:t>Proposed supplement to 6.2.1</a:t>
            </a:r>
            <a:endParaRPr lang="en-GB" dirty="0"/>
          </a:p>
        </p:txBody>
      </p:sp>
    </p:spTree>
    <p:extLst>
      <p:ext uri="{BB962C8B-B14F-4D97-AF65-F5344CB8AC3E}">
        <p14:creationId xmlns:p14="http://schemas.microsoft.com/office/powerpoint/2010/main" val="1206365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0"/>
              </a:spcAft>
              <a:buNone/>
            </a:pPr>
            <a:r>
              <a:rPr lang="en-GB" sz="1400" dirty="0"/>
              <a:t>Before testing the Technical Service has to prepare a test plan in conjunction with the manufacturer, for the configuration "REESS charging mode coupled to the power grid" configuration which contains at least mode of operation, stimulated function(s), monitored function(s), pass/fail criterion (criteria) and intended emissions. </a:t>
            </a:r>
            <a:r>
              <a:rPr lang="en-GB" sz="1400" dirty="0" smtClean="0">
                <a:solidFill>
                  <a:schemeClr val="accent4"/>
                </a:solidFill>
              </a:rPr>
              <a:t>The </a:t>
            </a:r>
            <a:r>
              <a:rPr lang="en-GB" sz="1400" dirty="0">
                <a:solidFill>
                  <a:schemeClr val="accent4"/>
                </a:solidFill>
              </a:rPr>
              <a:t>test plan  shall take into account all normal intended operating conditions of the "REESS charging mode coupled to the power grid", charging and auxiliary systems including but not restricted to heating and cooling sub-systems different configurations (selectable by the driver or by the control system). Manufacturer shall assess the intended electromagnetic disturbance generated by all elements in the test plan by means of calculations, test reports, measurements etc</a:t>
            </a:r>
            <a:r>
              <a:rPr lang="en-GB" sz="1400" dirty="0" smtClean="0">
                <a:solidFill>
                  <a:schemeClr val="accent4"/>
                </a:solidFill>
              </a:rPr>
              <a:t>.</a:t>
            </a:r>
          </a:p>
          <a:p>
            <a:pPr marL="0" indent="0">
              <a:spcAft>
                <a:spcPts val="0"/>
              </a:spcAft>
              <a:buNone/>
            </a:pPr>
            <a:endParaRPr lang="en-GB" sz="1400" dirty="0">
              <a:solidFill>
                <a:schemeClr val="accent4"/>
              </a:solidFill>
            </a:endParaRPr>
          </a:p>
          <a:p>
            <a:pPr marL="0" indent="0">
              <a:spcAft>
                <a:spcPts val="0"/>
              </a:spcAft>
              <a:buNone/>
            </a:pPr>
            <a:r>
              <a:rPr lang="en-GB" sz="1400" dirty="0">
                <a:solidFill>
                  <a:schemeClr val="accent4"/>
                </a:solidFill>
              </a:rPr>
              <a:t>The test plan and the assessment of the intended electromagnetic disturbances shall be attached to the type approval documentation in Annex II a and b, and shall cover:</a:t>
            </a:r>
          </a:p>
          <a:p>
            <a:pPr marL="0" indent="0">
              <a:spcAft>
                <a:spcPts val="0"/>
              </a:spcAft>
              <a:buNone/>
            </a:pPr>
            <a:r>
              <a:rPr lang="en-GB" sz="1400" dirty="0">
                <a:solidFill>
                  <a:schemeClr val="accent4"/>
                </a:solidFill>
              </a:rPr>
              <a:t>-	Number and types of charging and auxiliary subsystems</a:t>
            </a:r>
          </a:p>
          <a:p>
            <a:pPr marL="0" indent="0">
              <a:spcAft>
                <a:spcPts val="0"/>
              </a:spcAft>
              <a:buNone/>
            </a:pPr>
            <a:r>
              <a:rPr lang="en-GB" sz="1400" dirty="0">
                <a:solidFill>
                  <a:schemeClr val="accent4"/>
                </a:solidFill>
              </a:rPr>
              <a:t>-	Different modes of operations (selectable by the driver or the system) and their characteristics (e.g. power, current, charging power, heating cooling power etc.)</a:t>
            </a:r>
          </a:p>
          <a:p>
            <a:pPr marL="0" indent="0">
              <a:spcAft>
                <a:spcPts val="0"/>
              </a:spcAft>
              <a:buNone/>
            </a:pPr>
            <a:r>
              <a:rPr lang="en-GB" sz="1400" dirty="0">
                <a:solidFill>
                  <a:schemeClr val="accent4"/>
                </a:solidFill>
              </a:rPr>
              <a:t>-	Schema (e.g. flow chart or table) of the control strategy and their dependencies on the charging or other selectable conditions (state of charge of the battery, ambient and battery temperature, power, etc.)</a:t>
            </a:r>
          </a:p>
          <a:p>
            <a:pPr marL="0" indent="0">
              <a:spcAft>
                <a:spcPts val="0"/>
              </a:spcAft>
              <a:buNone/>
            </a:pPr>
            <a:r>
              <a:rPr lang="en-GB" sz="1400" dirty="0">
                <a:solidFill>
                  <a:schemeClr val="accent4"/>
                </a:solidFill>
              </a:rPr>
              <a:t>-	Characteristic frequency ranges of the disturbances in all normal intended modes of operation during charging</a:t>
            </a:r>
          </a:p>
          <a:p>
            <a:pPr marL="0" indent="0">
              <a:spcAft>
                <a:spcPts val="0"/>
              </a:spcAft>
              <a:buNone/>
            </a:pPr>
            <a:r>
              <a:rPr lang="en-GB" sz="1400" dirty="0">
                <a:solidFill>
                  <a:schemeClr val="accent4"/>
                </a:solidFill>
              </a:rPr>
              <a:t>-	Intended emission (measured or estimated/simulated by the manufacturer)</a:t>
            </a:r>
          </a:p>
          <a:p>
            <a:pPr marL="0" indent="0">
              <a:spcAft>
                <a:spcPts val="0"/>
              </a:spcAft>
              <a:buNone/>
            </a:pPr>
            <a:r>
              <a:rPr lang="en-GB" sz="1400" dirty="0">
                <a:solidFill>
                  <a:schemeClr val="accent4"/>
                </a:solidFill>
              </a:rPr>
              <a:t> </a:t>
            </a:r>
            <a:endParaRPr lang="en-GB" sz="1400" dirty="0"/>
          </a:p>
        </p:txBody>
      </p:sp>
      <p:sp>
        <p:nvSpPr>
          <p:cNvPr id="3" name="Title 2"/>
          <p:cNvSpPr>
            <a:spLocks noGrp="1"/>
          </p:cNvSpPr>
          <p:nvPr>
            <p:ph type="title"/>
          </p:nvPr>
        </p:nvSpPr>
        <p:spPr/>
        <p:txBody>
          <a:bodyPr/>
          <a:lstStyle/>
          <a:p>
            <a:r>
              <a:rPr lang="en-GB" dirty="0" smtClean="0"/>
              <a:t>Proposed supplement to 7.1.2</a:t>
            </a:r>
            <a:endParaRPr lang="en-GB" dirty="0"/>
          </a:p>
        </p:txBody>
      </p:sp>
    </p:spTree>
    <p:extLst>
      <p:ext uri="{BB962C8B-B14F-4D97-AF65-F5344CB8AC3E}">
        <p14:creationId xmlns:p14="http://schemas.microsoft.com/office/powerpoint/2010/main" val="1524010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solidFill>
                  <a:schemeClr val="accent4"/>
                </a:solidFill>
              </a:rPr>
              <a:t>74. 	Number and types of propulsion and auxiliary engines related to charging and driving modes</a:t>
            </a:r>
          </a:p>
          <a:p>
            <a:r>
              <a:rPr lang="en-GB" dirty="0">
                <a:solidFill>
                  <a:schemeClr val="accent4"/>
                </a:solidFill>
              </a:rPr>
              <a:t>75. 	Different modes of operations of the propulsion and charging subsystems (selectable by the driver or the system) and their characteristics (e.g. power, current, charging, discharging etc.)</a:t>
            </a:r>
          </a:p>
          <a:p>
            <a:r>
              <a:rPr lang="en-GB" dirty="0">
                <a:solidFill>
                  <a:schemeClr val="accent4"/>
                </a:solidFill>
              </a:rPr>
              <a:t>76.	Schema (e.g. flow chart or table) of the engines operation control strategy and their dependence on the driving or other selectable conditions (charge of the battery, speed, power, etc.)</a:t>
            </a:r>
          </a:p>
          <a:p>
            <a:pPr marL="0" indent="0">
              <a:buNone/>
            </a:pPr>
            <a:endParaRPr lang="en-GB" dirty="0"/>
          </a:p>
        </p:txBody>
      </p:sp>
      <p:sp>
        <p:nvSpPr>
          <p:cNvPr id="3" name="Title 2"/>
          <p:cNvSpPr>
            <a:spLocks noGrp="1"/>
          </p:cNvSpPr>
          <p:nvPr>
            <p:ph type="title"/>
          </p:nvPr>
        </p:nvSpPr>
        <p:spPr/>
        <p:txBody>
          <a:bodyPr/>
          <a:lstStyle/>
          <a:p>
            <a:r>
              <a:rPr lang="en-GB" dirty="0" smtClean="0"/>
              <a:t>Annex 2a</a:t>
            </a:r>
            <a:endParaRPr lang="en-GB" dirty="0"/>
          </a:p>
        </p:txBody>
      </p:sp>
    </p:spTree>
    <p:extLst>
      <p:ext uri="{BB962C8B-B14F-4D97-AF65-F5344CB8AC3E}">
        <p14:creationId xmlns:p14="http://schemas.microsoft.com/office/powerpoint/2010/main" val="283486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Keep in touch</a:t>
            </a:r>
            <a:endParaRPr lang="en-GB" dirty="0"/>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Tree>
    <p:extLst>
      <p:ext uri="{BB962C8B-B14F-4D97-AF65-F5344CB8AC3E}">
        <p14:creationId xmlns:p14="http://schemas.microsoft.com/office/powerpoint/2010/main" val="1244639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64</TotalTime>
  <Words>859</Words>
  <Application>Microsoft Office PowerPoint</Application>
  <PresentationFormat>Widescreen</PresentationFormat>
  <Paragraphs>47</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Proposal of EC JRC for R10</vt:lpstr>
      <vt:lpstr>Amendment background and rational</vt:lpstr>
      <vt:lpstr>Proposed supplement to 6.2.1</vt:lpstr>
      <vt:lpstr>Proposed supplement to 7.1.2</vt:lpstr>
      <vt:lpstr>Annex 2a</vt:lpstr>
      <vt:lpstr>Keep in touch</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of EC JRC</dc:title>
  <dc:creator>KRISTON Akos (JRC-ISPRA)</dc:creator>
  <cp:lastModifiedBy>KRISTON Akos (JRC-ISPRA)</cp:lastModifiedBy>
  <cp:revision>4</cp:revision>
  <dcterms:created xsi:type="dcterms:W3CDTF">2023-02-15T14:29:16Z</dcterms:created>
  <dcterms:modified xsi:type="dcterms:W3CDTF">2023-02-15T15:35:58Z</dcterms:modified>
</cp:coreProperties>
</file>