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0" r:id="rId5"/>
  </p:sldMasterIdLst>
  <p:notesMasterIdLst>
    <p:notesMasterId r:id="rId7"/>
  </p:notesMasterIdLst>
  <p:handoutMasterIdLst>
    <p:handoutMasterId r:id="rId8"/>
  </p:handoutMasterIdLst>
  <p:sldIdLst>
    <p:sldId id="346" r:id="rId6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0000"/>
    <a:srgbClr val="90DBFF"/>
    <a:srgbClr val="7F7F7F"/>
    <a:srgbClr val="FFFF66"/>
    <a:srgbClr val="FFFF00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71" autoAdjust="0"/>
    <p:restoredTop sz="94737" autoAdjust="0"/>
  </p:normalViewPr>
  <p:slideViewPr>
    <p:cSldViewPr>
      <p:cViewPr varScale="1">
        <p:scale>
          <a:sx n="67" d="100"/>
          <a:sy n="67" d="100"/>
        </p:scale>
        <p:origin x="1000" y="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27/02/2023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 dirty="0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3827308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FEC49A-96B3-4F4D-8D6C-79F53C0B576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483200"/>
            <a:ext cx="10515600" cy="4694400"/>
          </a:xfrm>
        </p:spPr>
        <p:txBody>
          <a:bodyPr/>
          <a:lstStyle/>
          <a:p>
            <a:pPr lvl="0"/>
            <a:r>
              <a:rPr lang="en-GB" noProof="0" dirty="0"/>
              <a:t>Click to change the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7E14C6-4DF0-9E42-8380-AB7F6E610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8BA99C8-64F6-4D1F-AB8C-A08309D9267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9" name="Espace réservé du pied de page 7">
            <a:extLst>
              <a:ext uri="{FF2B5EF4-FFF2-40B4-BE49-F238E27FC236}">
                <a16:creationId xmlns:a16="http://schemas.microsoft.com/office/drawing/2014/main" id="{B6C479AA-18BA-4E79-AE88-56E81177A5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nl-BE" smtClean="0"/>
            </a:lvl1pPr>
          </a:lstStyle>
          <a:p>
            <a:pPr algn="l"/>
            <a:r>
              <a:rPr lang="nl-BE"/>
              <a:t>www.acea.auto</a:t>
            </a:r>
          </a:p>
        </p:txBody>
      </p:sp>
    </p:spTree>
    <p:extLst>
      <p:ext uri="{BB962C8B-B14F-4D97-AF65-F5344CB8AC3E}">
        <p14:creationId xmlns:p14="http://schemas.microsoft.com/office/powerpoint/2010/main" val="30011465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Sub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FEC49A-96B3-4F4D-8D6C-79F53C0B576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168525"/>
            <a:ext cx="10515600" cy="4008437"/>
          </a:xfrm>
        </p:spPr>
        <p:txBody>
          <a:bodyPr/>
          <a:lstStyle/>
          <a:p>
            <a:pPr lvl="0"/>
            <a:r>
              <a:rPr lang="en-GB" noProof="0" dirty="0"/>
              <a:t>Click to change the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7E14C6-4DF0-9E42-8380-AB7F6E610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8BA99C8-64F6-4D1F-AB8C-A08309D9267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9" name="Espace réservé du pied de page 7">
            <a:extLst>
              <a:ext uri="{FF2B5EF4-FFF2-40B4-BE49-F238E27FC236}">
                <a16:creationId xmlns:a16="http://schemas.microsoft.com/office/drawing/2014/main" id="{B6C479AA-18BA-4E79-AE88-56E81177A5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4B7F133-992D-4E17-A4C1-CF29F9097B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036381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EF27EA-4A1E-BD47-A741-B198F543E0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168525"/>
            <a:ext cx="5181600" cy="4008438"/>
          </a:xfrm>
        </p:spPr>
        <p:txBody>
          <a:bodyPr/>
          <a:lstStyle/>
          <a:p>
            <a:pPr lvl="0"/>
            <a:r>
              <a:rPr lang="en-GB" noProof="0"/>
              <a:t>Click to change the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523654C-C7B3-1845-BD54-91D8C63EE07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2168525"/>
            <a:ext cx="5181600" cy="4008438"/>
          </a:xfrm>
        </p:spPr>
        <p:txBody>
          <a:bodyPr/>
          <a:lstStyle/>
          <a:p>
            <a:pPr lvl="0"/>
            <a:r>
              <a:rPr lang="en-GB" noProof="0"/>
              <a:t>Click to change the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CA05CF25-D252-684A-8482-96E21FC2B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3" name="Espace réservé du texte 7">
            <a:extLst>
              <a:ext uri="{FF2B5EF4-FFF2-40B4-BE49-F238E27FC236}">
                <a16:creationId xmlns:a16="http://schemas.microsoft.com/office/drawing/2014/main" id="{23EB23BE-6AFE-8043-82ED-BB5C5F765E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2531AFA-3B04-44AE-AE6F-8B97A2D9D4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362732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EDC9146-ABC4-481C-886C-1E94EBC832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</p:spTree>
    <p:extLst>
      <p:ext uri="{BB962C8B-B14F-4D97-AF65-F5344CB8AC3E}">
        <p14:creationId xmlns:p14="http://schemas.microsoft.com/office/powerpoint/2010/main" val="29847081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86E7ACA8-2949-4F43-B6A7-755638517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6" name="Espace réservé du pied de page 7">
            <a:extLst>
              <a:ext uri="{FF2B5EF4-FFF2-40B4-BE49-F238E27FC236}">
                <a16:creationId xmlns:a16="http://schemas.microsoft.com/office/drawing/2014/main" id="{551672BA-52D7-4898-AD50-D5491844FA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629F584-6E89-40B4-89EE-9D9F656CC9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1995B6B-14DF-4DF8-9E19-09644EE8C97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362732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57320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E1B459-F051-184F-BACA-EFAF477025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2168525"/>
            <a:ext cx="6172200" cy="36925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/>
              <a:t>Click to change the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5A31A97-D135-AD4B-B0A5-0C423A499F4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72948"/>
            <a:ext cx="3932237" cy="36960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change the text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4554AC38-9205-DD4B-92E9-0AC450FE4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35F3067-5BB3-4001-9F78-566319601C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13" name="Espace réservé du pied de page 7">
            <a:extLst>
              <a:ext uri="{FF2B5EF4-FFF2-40B4-BE49-F238E27FC236}">
                <a16:creationId xmlns:a16="http://schemas.microsoft.com/office/drawing/2014/main" id="{9967265A-2D4C-4B85-B645-D7FEE4973F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3451BFC3-0403-4BE4-90A4-EF1F0C64CB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165264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1/3 - Image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44C975C-AD83-6B4B-884B-800069D3FEB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2168524"/>
            <a:ext cx="6172200" cy="3692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Click to change the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D9947B-2D42-F446-963B-4CD288FC1A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68525"/>
            <a:ext cx="3932237" cy="3700462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change the text</a:t>
            </a:r>
          </a:p>
        </p:txBody>
      </p:sp>
      <p:sp>
        <p:nvSpPr>
          <p:cNvPr id="13" name="Espace réservé du numéro de diapositive 5">
            <a:extLst>
              <a:ext uri="{FF2B5EF4-FFF2-40B4-BE49-F238E27FC236}">
                <a16:creationId xmlns:a16="http://schemas.microsoft.com/office/drawing/2014/main" id="{C3F54114-DD25-4F44-ACF9-3E4844F4B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797C366-3F47-4CAE-9A7F-B7E56CAE845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226B48B-0D37-46A3-8DBE-DEC64F776EC0}"/>
              </a:ext>
            </a:extLst>
          </p:cNvPr>
          <p:cNvSpPr txBox="1">
            <a:spLocks/>
          </p:cNvSpPr>
          <p:nvPr userDrawn="1"/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400" b="0" kern="1200">
                <a:solidFill>
                  <a:schemeClr val="accent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www.acea.auto</a:t>
            </a:r>
          </a:p>
        </p:txBody>
      </p:sp>
      <p:sp>
        <p:nvSpPr>
          <p:cNvPr id="12" name="Espace réservé du texte 7">
            <a:extLst>
              <a:ext uri="{FF2B5EF4-FFF2-40B4-BE49-F238E27FC236}">
                <a16:creationId xmlns:a16="http://schemas.microsoft.com/office/drawing/2014/main" id="{2278DEBA-9C2F-4B6A-8C0B-52059DABC7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31350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2/3 - Text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44C975C-AD83-6B4B-884B-800069D3FEB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839788" y="2168524"/>
            <a:ext cx="6172200" cy="36925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Click to change the image</a:t>
            </a:r>
          </a:p>
          <a:p>
            <a:endParaRPr lang="en-GB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D9947B-2D42-F446-963B-4CD288FC1A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421563" y="2168524"/>
            <a:ext cx="3932237" cy="3700463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change the text</a:t>
            </a: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DAE714CD-BB19-1F43-B9C0-8C7EE4E2D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3907578D-0247-4D3C-BB9A-048D59DD262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207E075-09BC-4B87-BC6E-791D653121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  <p:sp>
        <p:nvSpPr>
          <p:cNvPr id="13" name="Espace réservé du texte 7">
            <a:extLst>
              <a:ext uri="{FF2B5EF4-FFF2-40B4-BE49-F238E27FC236}">
                <a16:creationId xmlns:a16="http://schemas.microsoft.com/office/drawing/2014/main" id="{FCF2F359-5EBD-4565-B344-61C5E39997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440550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52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portrai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44C975C-AD83-6B4B-884B-800069D3FEB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839787" y="2168524"/>
            <a:ext cx="2664000" cy="36163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Click to change the image</a:t>
            </a:r>
          </a:p>
          <a:p>
            <a:endParaRPr lang="en-GB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D9947B-2D42-F446-963B-4CD288FC1A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421563" y="2168524"/>
            <a:ext cx="3932237" cy="3700463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change the text</a:t>
            </a: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DAE714CD-BB19-1F43-B9C0-8C7EE4E2D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7" name="Espace réservé pour une image  2">
            <a:extLst>
              <a:ext uri="{FF2B5EF4-FFF2-40B4-BE49-F238E27FC236}">
                <a16:creationId xmlns:a16="http://schemas.microsoft.com/office/drawing/2014/main" id="{B7D9D811-9856-3544-9150-556207F68C16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4130675" y="2168524"/>
            <a:ext cx="2664000" cy="36163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Click to change the image</a:t>
            </a:r>
          </a:p>
          <a:p>
            <a:endParaRPr lang="en-GB" noProof="0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E8296BE0-ED7B-F547-9F49-9992197D4E3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787" y="5392616"/>
            <a:ext cx="2664000" cy="609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noProof="0"/>
              <a:t>Caption goes here, up to two lines maximum I would say</a:t>
            </a:r>
          </a:p>
        </p:txBody>
      </p:sp>
      <p:sp>
        <p:nvSpPr>
          <p:cNvPr id="15" name="Espace réservé du texte 13">
            <a:extLst>
              <a:ext uri="{FF2B5EF4-FFF2-40B4-BE49-F238E27FC236}">
                <a16:creationId xmlns:a16="http://schemas.microsoft.com/office/drawing/2014/main" id="{D1A6B248-844B-4E46-A439-A7BDB500CCE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30675" y="5392616"/>
            <a:ext cx="2664000" cy="609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noProof="0"/>
              <a:t>Caption goes here, up to two lines maximum I would say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A8D3375-2ACF-47EC-ADDA-5D38729B1FA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16" name="Espace réservé du pied de page 7">
            <a:extLst>
              <a:ext uri="{FF2B5EF4-FFF2-40B4-BE49-F238E27FC236}">
                <a16:creationId xmlns:a16="http://schemas.microsoft.com/office/drawing/2014/main" id="{16195F25-2A8D-48B7-A934-5B885C5C78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lang="en-GB" dirty="0"/>
            </a:lvl1pPr>
          </a:lstStyle>
          <a:p>
            <a:pPr algn="l"/>
            <a:r>
              <a:rPr lang="nl-BE"/>
              <a:t>www.acea.auto</a:t>
            </a:r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4959C46-AEE6-40F8-90C9-7AEAB3D901D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499993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529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8D6F9C-D3B3-438A-A987-049C57114D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8C5D3-8A3B-F94C-BECF-6BE38BB7C66C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BB452A-EED8-4AFD-920E-6A637B4F6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GB"/>
            </a:lvl1pPr>
          </a:lstStyle>
          <a:p>
            <a:pPr algn="l"/>
            <a:r>
              <a:rPr lang="nl-BE"/>
              <a:t>www.acea.auto</a:t>
            </a:r>
          </a:p>
        </p:txBody>
      </p:sp>
    </p:spTree>
    <p:extLst>
      <p:ext uri="{BB962C8B-B14F-4D97-AF65-F5344CB8AC3E}">
        <p14:creationId xmlns:p14="http://schemas.microsoft.com/office/powerpoint/2010/main" val="2364967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9B46A37-F33C-41AB-9E4D-A2DA39E86ED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72" y="116632"/>
            <a:ext cx="2844000" cy="9071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D4E0C99-6051-0E4F-B2B6-CE517A3D0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noProof="0" dirty="0">
                <a:solidFill>
                  <a:srgbClr val="002D41"/>
                </a:solidFill>
                <a:effectLst/>
                <a:latin typeface="Arial Narrow" panose="020B0604020202020204" pitchFamily="34" charset="0"/>
              </a:rPr>
              <a:t>TITLE OF THE PRESENTATION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09E76F9-407C-3E4B-AF6D-19A67C08E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change the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95D727-71EA-8743-BD42-D307324A5A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8C5D3-8A3B-F94C-BECF-6BE38BB7C66C}" type="slidenum">
              <a:rPr lang="en-GB" noProof="0"/>
              <a:t>‹#›</a:t>
            </a:fld>
            <a:endParaRPr lang="en-GB" noProof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B5DF4FA-834E-B04D-AB13-D14C6DB98B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5827"/>
            <a:ext cx="141732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sz="1400" b="0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pPr algn="l"/>
            <a:r>
              <a:rPr lang="en-GB"/>
              <a:t>www.acea.auto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7EA56E-A58C-9748-9667-E515CF85837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575433" y="96459"/>
            <a:ext cx="1522825" cy="602260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>
          <a:xfrm>
            <a:off x="8841972" y="82997"/>
            <a:ext cx="1566813" cy="506919"/>
            <a:chOff x="7649247" y="19050"/>
            <a:chExt cx="2237469" cy="723900"/>
          </a:xfrm>
        </p:grpSpPr>
        <p:pic>
          <p:nvPicPr>
            <p:cNvPr id="10" name="Image 7">
              <a:extLst>
                <a:ext uri="{FF2B5EF4-FFF2-40B4-BE49-F238E27FC236}">
                  <a16:creationId xmlns:a16="http://schemas.microsoft.com/office/drawing/2014/main" id="{DB702179-BB20-4D4E-A8AF-7B99DD8BDF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24026" b="26440"/>
            <a:stretch/>
          </p:blipFill>
          <p:spPr>
            <a:xfrm>
              <a:off x="8374548" y="101489"/>
              <a:ext cx="1512168" cy="609600"/>
            </a:xfrm>
            <a:prstGeom prst="rect">
              <a:avLst/>
            </a:prstGeom>
          </p:spPr>
        </p:pic>
        <p:pic>
          <p:nvPicPr>
            <p:cNvPr id="11" name="Image 7">
              <a:extLst>
                <a:ext uri="{FF2B5EF4-FFF2-40B4-BE49-F238E27FC236}">
                  <a16:creationId xmlns:a16="http://schemas.microsoft.com/office/drawing/2014/main" id="{F077AA37-839A-40B8-BDFD-D116C7EC7C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t="14732" b="15508"/>
            <a:stretch/>
          </p:blipFill>
          <p:spPr>
            <a:xfrm>
              <a:off x="7649247" y="19050"/>
              <a:ext cx="653362" cy="723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12303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BE" sz="4500" b="0" i="0" kern="1200" cap="all" baseline="0">
          <a:solidFill>
            <a:schemeClr val="accent1"/>
          </a:solidFill>
          <a:effectLst/>
          <a:latin typeface="+mj-lt"/>
          <a:ea typeface="+mj-ea"/>
          <a:cs typeface="Arial Narrow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717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Courier New" panose="02070309020205020404" pitchFamily="49" charset="0"/>
        <a:buChar char="o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38044" y="1852983"/>
            <a:ext cx="11346588" cy="4816377"/>
            <a:chOff x="436282" y="1430439"/>
            <a:chExt cx="11227635" cy="5245280"/>
          </a:xfrm>
        </p:grpSpPr>
        <p:sp>
          <p:nvSpPr>
            <p:cNvPr id="19" name="Rectangle 18"/>
            <p:cNvSpPr/>
            <p:nvPr/>
          </p:nvSpPr>
          <p:spPr>
            <a:xfrm>
              <a:off x="436283" y="1430439"/>
              <a:ext cx="5591294" cy="21084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400" i="1" dirty="0">
                  <a:solidFill>
                    <a:schemeClr val="tx1"/>
                  </a:solidFill>
                </a:rPr>
                <a:t>Content Summary (existing Regulation)</a:t>
              </a:r>
            </a:p>
            <a:p>
              <a:pPr marL="285750" indent="-285750">
                <a:buFontTx/>
                <a:buChar char="-"/>
              </a:pPr>
              <a:r>
                <a:rPr lang="en-GB" sz="1400" i="1" dirty="0" err="1">
                  <a:solidFill>
                    <a:schemeClr val="accent6"/>
                  </a:solidFill>
                </a:rPr>
                <a:t>GTR</a:t>
              </a:r>
              <a:r>
                <a:rPr lang="en-GB" sz="1400" i="1" dirty="0">
                  <a:solidFill>
                    <a:schemeClr val="accent6"/>
                  </a:solidFill>
                </a:rPr>
                <a:t> No. 12 specifies requirements for motorcycle controls, tell-tales and indicators.</a:t>
              </a:r>
            </a:p>
            <a:p>
              <a:pPr marL="285750" indent="-285750">
                <a:buFontTx/>
                <a:buChar char="-"/>
              </a:pPr>
              <a:endParaRPr lang="en-GB" sz="1400" i="1" dirty="0">
                <a:solidFill>
                  <a:srgbClr val="FF0000"/>
                </a:solidFill>
              </a:endParaRPr>
            </a:p>
            <a:p>
              <a:pPr marL="285750" indent="-285750">
                <a:buFontTx/>
                <a:buChar char="-"/>
              </a:pPr>
              <a:endParaRPr lang="en-GB" sz="1400" i="1" dirty="0">
                <a:solidFill>
                  <a:schemeClr val="tx1"/>
                </a:solidFill>
              </a:endParaRPr>
            </a:p>
            <a:p>
              <a:pPr marL="285750" indent="-285750">
                <a:buFontTx/>
                <a:buChar char="-"/>
              </a:pPr>
              <a:endParaRPr lang="en-GB" sz="1400" i="1" dirty="0">
                <a:solidFill>
                  <a:schemeClr val="tx1"/>
                </a:solidFill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200" dirty="0">
                <a:solidFill>
                  <a:schemeClr val="accent6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36282" y="3657690"/>
              <a:ext cx="5591295" cy="2135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400" i="1" dirty="0">
                  <a:solidFill>
                    <a:schemeClr val="tx1"/>
                  </a:solidFill>
                </a:rPr>
                <a:t>Content relevant for </a:t>
              </a:r>
              <a:r>
                <a:rPr lang="en-GB" sz="1400" i="1" dirty="0" err="1">
                  <a:solidFill>
                    <a:schemeClr val="tx1"/>
                  </a:solidFill>
                </a:rPr>
                <a:t>FAV‘s</a:t>
              </a:r>
              <a:r>
                <a:rPr lang="en-GB" sz="1400" i="1" dirty="0">
                  <a:solidFill>
                    <a:schemeClr val="tx1"/>
                  </a:solidFill>
                </a:rPr>
                <a:t> / driverless vehicles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 err="1">
                  <a:solidFill>
                    <a:schemeClr val="accent6"/>
                  </a:solidFill>
                </a:rPr>
                <a:t>GTR</a:t>
              </a:r>
              <a:r>
                <a:rPr lang="en-GB" sz="1400" i="1" dirty="0">
                  <a:solidFill>
                    <a:schemeClr val="accent6"/>
                  </a:solidFill>
                </a:rPr>
                <a:t> No. 12 would not be applicable.</a:t>
              </a:r>
              <a:endParaRPr lang="en-GB" sz="1400" i="1" dirty="0">
                <a:solidFill>
                  <a:schemeClr val="accent6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36282" y="5924861"/>
              <a:ext cx="11227634" cy="7508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400" i="1" dirty="0">
                  <a:solidFill>
                    <a:schemeClr val="tx1"/>
                  </a:solidFill>
                </a:rPr>
                <a:t>Content to be covered by (potential) ADS Regulation</a:t>
              </a:r>
            </a:p>
            <a:p>
              <a:pPr marL="171450" lvl="2" indent="-171450">
                <a:buFont typeface="Arial" panose="020B0604020202020204" pitchFamily="34" charset="0"/>
                <a:buChar char="•"/>
              </a:pPr>
              <a:r>
                <a:rPr lang="en-GB" sz="1200" i="1" dirty="0">
                  <a:solidFill>
                    <a:schemeClr val="accent6"/>
                  </a:solidFill>
                </a:rPr>
                <a:t>If the motorcycle self-diagnoses a fault and is left unattended, service personnel may need to be informed through additional tell-tales to ensure their safety.	</a:t>
              </a:r>
            </a:p>
            <a:p>
              <a:pPr marL="0" lvl="2"/>
              <a:endParaRPr lang="en-GB" sz="1400" dirty="0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1" y="3657691"/>
              <a:ext cx="5567916" cy="2135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de-DE" sz="1400" i="1" dirty="0" err="1">
                  <a:solidFill>
                    <a:schemeClr val="tx1"/>
                  </a:solidFill>
                </a:rPr>
                <a:t>Specifics</a:t>
              </a:r>
              <a:r>
                <a:rPr lang="de-DE" sz="1400" i="1" dirty="0">
                  <a:solidFill>
                    <a:schemeClr val="tx1"/>
                  </a:solidFill>
                </a:rPr>
                <a:t> </a:t>
              </a:r>
              <a:r>
                <a:rPr lang="en-GB" sz="1400" i="1" dirty="0">
                  <a:solidFill>
                    <a:schemeClr val="tx1"/>
                  </a:solidFill>
                </a:rPr>
                <a:t>for</a:t>
              </a:r>
              <a:r>
                <a:rPr lang="de-DE" sz="1400" i="1" dirty="0">
                  <a:solidFill>
                    <a:schemeClr val="tx1"/>
                  </a:solidFill>
                </a:rPr>
                <a:t> vehicles that can be driven manually and driverless:</a:t>
              </a:r>
            </a:p>
            <a:p>
              <a:pPr marL="180975" indent="-180975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chemeClr val="accent6"/>
                  </a:solidFill>
                  <a:sym typeface="Wingdings" panose="05000000000000000000" pitchFamily="2" charset="2"/>
                </a:rPr>
                <a:t>For dual-mode motorcycles, </a:t>
              </a:r>
              <a:r>
                <a:rPr lang="en-GB" sz="1400" i="1" dirty="0" err="1">
                  <a:solidFill>
                    <a:schemeClr val="accent6"/>
                  </a:solidFill>
                  <a:sym typeface="Wingdings" panose="05000000000000000000" pitchFamily="2" charset="2"/>
                </a:rPr>
                <a:t>GTR</a:t>
              </a:r>
              <a:r>
                <a:rPr lang="en-GB" sz="1400" i="1" dirty="0">
                  <a:solidFill>
                    <a:schemeClr val="accent6"/>
                  </a:solidFill>
                  <a:sym typeface="Wingdings" panose="05000000000000000000" pitchFamily="2" charset="2"/>
                </a:rPr>
                <a:t> No. 12 would apply.</a:t>
              </a:r>
              <a:endParaRPr lang="en-GB" sz="1400" i="1" dirty="0">
                <a:solidFill>
                  <a:schemeClr val="accent6"/>
                </a:solidFill>
              </a:endParaRPr>
            </a:p>
            <a:p>
              <a:pPr marL="180975" indent="-180975">
                <a:buFont typeface="Arial" panose="020B0604020202020204" pitchFamily="34" charset="0"/>
                <a:buChar char="•"/>
              </a:pPr>
              <a:endParaRPr lang="en-US" sz="1200" i="1" dirty="0">
                <a:solidFill>
                  <a:schemeClr val="accent6"/>
                </a:solidFill>
              </a:endParaRPr>
            </a:p>
            <a:p>
              <a:endParaRPr lang="de-DE" sz="1400" i="1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096001" y="1430439"/>
              <a:ext cx="5567916" cy="21084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400" i="1" dirty="0">
                  <a:solidFill>
                    <a:schemeClr val="tx1"/>
                  </a:solidFill>
                </a:rPr>
                <a:t>Summary of required changes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i="1" dirty="0">
                  <a:solidFill>
                    <a:schemeClr val="accent6"/>
                  </a:solidFill>
                </a:rPr>
                <a:t>Clarify applicability of </a:t>
              </a:r>
              <a:r>
                <a:rPr lang="en-GB" sz="1400" i="1" dirty="0" err="1">
                  <a:solidFill>
                    <a:schemeClr val="accent6"/>
                  </a:solidFill>
                </a:rPr>
                <a:t>GTR</a:t>
              </a:r>
              <a:r>
                <a:rPr lang="en-GB" sz="1400" i="1" dirty="0">
                  <a:solidFill>
                    <a:schemeClr val="accent6"/>
                  </a:solidFill>
                </a:rPr>
                <a:t> No. 12 to ADS vehicles. </a:t>
              </a:r>
            </a:p>
          </p:txBody>
        </p:sp>
      </p:grpSp>
      <p:sp>
        <p:nvSpPr>
          <p:cNvPr id="37" name="Rectangle 36"/>
          <p:cNvSpPr/>
          <p:nvPr/>
        </p:nvSpPr>
        <p:spPr>
          <a:xfrm>
            <a:off x="6457801" y="1296057"/>
            <a:ext cx="5184577" cy="4700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Potential approach for application: 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strike="sngStrike" dirty="0">
                <a:solidFill>
                  <a:schemeClr val="accent6"/>
                </a:solidFill>
              </a:rPr>
              <a:t>no amendment required </a:t>
            </a:r>
            <a:r>
              <a:rPr lang="en-GB" sz="1600" dirty="0">
                <a:solidFill>
                  <a:schemeClr val="tx1"/>
                </a:solidFill>
              </a:rPr>
              <a:t>| </a:t>
            </a:r>
            <a:r>
              <a:rPr lang="en-GB" sz="1600" dirty="0">
                <a:solidFill>
                  <a:schemeClr val="accent6"/>
                </a:solidFill>
              </a:rPr>
              <a:t>amendment</a:t>
            </a:r>
            <a:r>
              <a:rPr lang="en-GB" sz="1600" dirty="0">
                <a:solidFill>
                  <a:schemeClr val="tx1"/>
                </a:solidFill>
              </a:rPr>
              <a:t> | </a:t>
            </a:r>
            <a:r>
              <a:rPr lang="en-GB" sz="1600" strike="sngStrike" dirty="0">
                <a:solidFill>
                  <a:schemeClr val="accent6"/>
                </a:solidFill>
              </a:rPr>
              <a:t>new Regulation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457800" y="614329"/>
            <a:ext cx="5184577" cy="5960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Regulation applicable to Automated Vehicles/driverless vehicles: [ ] yes  [</a:t>
            </a:r>
            <a:r>
              <a:rPr lang="en-GB" sz="1600" dirty="0">
                <a:solidFill>
                  <a:schemeClr val="accent6"/>
                </a:solidFill>
              </a:rPr>
              <a:t>X</a:t>
            </a:r>
            <a:r>
              <a:rPr lang="en-GB" sz="1600" dirty="0">
                <a:solidFill>
                  <a:schemeClr val="tx1"/>
                </a:solidFill>
              </a:rPr>
              <a:t>] no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83832" y="1296057"/>
            <a:ext cx="1817136" cy="4700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UN Group: </a:t>
            </a:r>
            <a:r>
              <a:rPr lang="en-GB" sz="1600" dirty="0" err="1">
                <a:solidFill>
                  <a:schemeClr val="tx1"/>
                </a:solidFill>
              </a:rPr>
              <a:t>GR</a:t>
            </a:r>
            <a:r>
              <a:rPr lang="en-GB" sz="1600" dirty="0" err="1">
                <a:solidFill>
                  <a:schemeClr val="accent6"/>
                </a:solidFill>
              </a:rPr>
              <a:t>SG</a:t>
            </a:r>
            <a:endParaRPr lang="en-GB" sz="1600" dirty="0">
              <a:solidFill>
                <a:schemeClr val="accent6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8045" y="1296057"/>
            <a:ext cx="4088953" cy="4700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tx1"/>
                </a:solidFill>
              </a:rPr>
              <a:t>UN </a:t>
            </a:r>
            <a:r>
              <a:rPr lang="en-GB" sz="1600" dirty="0" err="1">
                <a:solidFill>
                  <a:schemeClr val="accent6"/>
                </a:solidFill>
              </a:rPr>
              <a:t>GTR</a:t>
            </a:r>
            <a:r>
              <a:rPr lang="en-GB" sz="1600" dirty="0">
                <a:solidFill>
                  <a:schemeClr val="accent6"/>
                </a:solidFill>
              </a:rPr>
              <a:t> No. 12 Motorcycle Tell-Tales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712F67-B36D-4C62-86C2-F5876B07B060}"/>
              </a:ext>
            </a:extLst>
          </p:cNvPr>
          <p:cNvSpPr txBox="1"/>
          <p:nvPr/>
        </p:nvSpPr>
        <p:spPr>
          <a:xfrm>
            <a:off x="442800" y="685994"/>
            <a:ext cx="5513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6"/>
                </a:solidFill>
              </a:rPr>
              <a:t>Notes: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chemeClr val="accent6"/>
                </a:solidFill>
              </a:rPr>
              <a:t>Special Resolution SR. 1 was out of scope for this effort.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26910531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tent ACEA">
  <a:themeElements>
    <a:clrScheme name="ACEA1">
      <a:dk1>
        <a:srgbClr val="000000"/>
      </a:dk1>
      <a:lt1>
        <a:srgbClr val="FFFFFF"/>
      </a:lt1>
      <a:dk2>
        <a:srgbClr val="002C41"/>
      </a:dk2>
      <a:lt2>
        <a:srgbClr val="DEDEDE"/>
      </a:lt2>
      <a:accent1>
        <a:srgbClr val="00C4DA"/>
      </a:accent1>
      <a:accent2>
        <a:srgbClr val="BF3A47"/>
      </a:accent2>
      <a:accent3>
        <a:srgbClr val="DDC54B"/>
      </a:accent3>
      <a:accent4>
        <a:srgbClr val="1C7577"/>
      </a:accent4>
      <a:accent5>
        <a:srgbClr val="FFA978"/>
      </a:accent5>
      <a:accent6>
        <a:srgbClr val="2B3E97"/>
      </a:accent6>
      <a:hlink>
        <a:srgbClr val="00C4DA"/>
      </a:hlink>
      <a:folHlink>
        <a:srgbClr val="BF3A4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EA Template niet goed.potx" id="{7AF1EE70-B75F-41B2-B7C3-38149FC5C5C8}" vid="{F751B9C9-B11F-448D-8F7B-5F7999D51242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AB89E9D6918545BFE83C25971423E4" ma:contentTypeVersion="4" ma:contentTypeDescription="Create a new document." ma:contentTypeScope="" ma:versionID="9e492ccd82d7c626e1db3570e7a55c38">
  <xsd:schema xmlns:xsd="http://www.w3.org/2001/XMLSchema" xmlns:xs="http://www.w3.org/2001/XMLSchema" xmlns:p="http://schemas.microsoft.com/office/2006/metadata/properties" xmlns:ns2="1de06347-0bce-40e7-86da-e045650fafca" xmlns:ns3="5f3e1bb1-6f23-439b-bb68-ef945c4a3446" targetNamespace="http://schemas.microsoft.com/office/2006/metadata/properties" ma:root="true" ma:fieldsID="8997d484be59193500d9c604f764b91d" ns2:_="" ns3:_="">
    <xsd:import namespace="1de06347-0bce-40e7-86da-e045650fafca"/>
    <xsd:import namespace="5f3e1bb1-6f23-439b-bb68-ef945c4a344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e06347-0bce-40e7-86da-e045650faf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3e1bb1-6f23-439b-bb68-ef945c4a344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F02E41-F263-43F6-A813-C0E5729D3C7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43BC7E-6329-4940-9025-2D401DBD1D0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8cd7a7d4-0357-4a15-83f5-a4d4cc601830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7737CB3-D1AD-4E7A-B75A-110F8F9684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e06347-0bce-40e7-86da-e045650fafca"/>
    <ds:schemaRef ds:uri="5f3e1bb1-6f23-439b-bb68-ef945c4a344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OICA</Template>
  <TotalTime>1387</TotalTime>
  <Words>168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Courier New</vt:lpstr>
      <vt:lpstr>Wingdings</vt:lpstr>
      <vt:lpstr>Masque présentation OICA</vt:lpstr>
      <vt:lpstr>Content ACEA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OICA TC-186</dc:title>
  <dc:creator>Schenkenberger, Jens</dc:creator>
  <cp:lastModifiedBy>Jones, Charmaine (NHTSA)</cp:lastModifiedBy>
  <cp:revision>133</cp:revision>
  <dcterms:created xsi:type="dcterms:W3CDTF">2018-05-24T09:21:32Z</dcterms:created>
  <dcterms:modified xsi:type="dcterms:W3CDTF">2023-02-27T18:38:36Z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2022-05-11T08:52:22Z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2a0770ce-bf0c-4bc6-a58e-fb2b46b51886</vt:lpwstr>
  </property>
  <property fmtid="{D5CDD505-2E9C-101B-9397-08002B2CF9AE}" pid="8" name="MSIP_Label_19540963-e559-4020-8a90-fe8a502c2801_ContentBits">
    <vt:lpwstr>0</vt:lpwstr>
  </property>
  <property fmtid="{D5CDD505-2E9C-101B-9397-08002B2CF9AE}" pid="9" name="ContentTypeId">
    <vt:lpwstr>0x010100BCAB89E9D6918545BFE83C25971423E4</vt:lpwstr>
  </property>
</Properties>
</file>