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99" r:id="rId2"/>
    <p:sldId id="438" r:id="rId3"/>
    <p:sldId id="401" r:id="rId4"/>
    <p:sldId id="433" r:id="rId5"/>
    <p:sldId id="439" r:id="rId6"/>
    <p:sldId id="434" r:id="rId7"/>
    <p:sldId id="435" r:id="rId8"/>
    <p:sldId id="436" r:id="rId9"/>
    <p:sldId id="437" r:id="rId10"/>
    <p:sldId id="30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B43B030-250E-3E4B-82D5-D814821672A0}">
          <p14:sldIdLst>
            <p14:sldId id="399"/>
            <p14:sldId id="438"/>
            <p14:sldId id="401"/>
            <p14:sldId id="433"/>
            <p14:sldId id="439"/>
            <p14:sldId id="434"/>
            <p14:sldId id="435"/>
            <p14:sldId id="436"/>
            <p14:sldId id="437"/>
            <p14:sldId id="30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69068"/>
    <a:srgbClr val="F8D1AC"/>
    <a:srgbClr val="0069D9"/>
    <a:srgbClr val="FFC000"/>
    <a:srgbClr val="2177D5"/>
    <a:srgbClr val="235D9D"/>
    <a:srgbClr val="2768AF"/>
    <a:srgbClr val="2177B7"/>
    <a:srgbClr val="227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8" autoAdjust="0"/>
    <p:restoredTop sz="96190" autoAdjust="0"/>
  </p:normalViewPr>
  <p:slideViewPr>
    <p:cSldViewPr snapToGrid="0">
      <p:cViewPr varScale="1">
        <p:scale>
          <a:sx n="78" d="100"/>
          <a:sy n="78" d="100"/>
        </p:scale>
        <p:origin x="888" y="67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24/02/2023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24/02/2023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01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428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975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951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560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14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372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419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r>
              <a:rPr lang="en-GB" noProof="0"/>
              <a:t>Click to edit Master text styles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1957128"/>
          </a:xfrm>
        </p:spPr>
        <p:txBody>
          <a:bodyPr wrap="square"/>
          <a:lstStyle/>
          <a:p>
            <a:r>
              <a:rPr lang="en-GB" sz="5400" dirty="0"/>
              <a:t>VMAD-SG3 </a:t>
            </a:r>
            <a:endParaRPr lang="nl-NL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349" y="3617672"/>
            <a:ext cx="10290265" cy="897754"/>
          </a:xfrm>
        </p:spPr>
        <p:txBody>
          <a:bodyPr/>
          <a:lstStyle/>
          <a:p>
            <a:r>
              <a:rPr lang="en-GB" sz="2400" dirty="0"/>
              <a:t>Outcome from #26 session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 err="1"/>
              <a:t>Riccardo</a:t>
            </a:r>
            <a:r>
              <a:rPr lang="nl-NL" dirty="0"/>
              <a:t> Donà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2AAC05-8BC5-73AA-5BB3-FACFBC73BE8C}"/>
              </a:ext>
            </a:extLst>
          </p:cNvPr>
          <p:cNvSpPr txBox="1"/>
          <p:nvPr/>
        </p:nvSpPr>
        <p:spPr>
          <a:xfrm>
            <a:off x="8642555" y="560439"/>
            <a:ext cx="2310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000" noProof="0" dirty="0"/>
              <a:t>VMAD-SG3-27-03</a:t>
            </a:r>
            <a:endParaRPr kumimoji="1" lang="ja-JP" altLang="en-US" sz="2000" noProof="0" dirty="0"/>
          </a:p>
        </p:txBody>
      </p:sp>
    </p:spTree>
    <p:extLst>
      <p:ext uri="{BB962C8B-B14F-4D97-AF65-F5344CB8AC3E}">
        <p14:creationId xmlns:p14="http://schemas.microsoft.com/office/powerpoint/2010/main" val="3515087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 dirty="0"/>
              <a:t>© European Union 2023</a:t>
            </a:r>
          </a:p>
          <a:p>
            <a:r>
              <a:rPr lang="en-GB" sz="1050" dirty="0"/>
              <a:t>Unless otherwise noted the reuse of this presentation is authorised under the </a:t>
            </a:r>
            <a:r>
              <a:rPr lang="en-GB" sz="1050" dirty="0">
                <a:hlinkClick r:id="rId3"/>
              </a:rPr>
              <a:t>CC BY 4.0 </a:t>
            </a:r>
            <a:r>
              <a:rPr lang="en-GB" sz="1050" dirty="0"/>
              <a:t>license. For any use or reproduction of elements that are not owned by the EU, permission may need to be sought directly from the respective right holders.</a:t>
            </a:r>
          </a:p>
          <a:p>
            <a:endParaRPr lang="en-GB" sz="105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10FCDA-5F96-6F49-82F1-CF2691531DC2}"/>
              </a:ext>
            </a:extLst>
          </p:cNvPr>
          <p:cNvSpPr txBox="1"/>
          <p:nvPr/>
        </p:nvSpPr>
        <p:spPr>
          <a:xfrm>
            <a:off x="1193875" y="2416696"/>
            <a:ext cx="5627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GB" sz="2400" noProof="0" dirty="0" err="1">
                <a:solidFill>
                  <a:schemeClr val="bg1"/>
                </a:solidFill>
              </a:rPr>
              <a:t>Riccardo.DONA@ec.europa.eu</a:t>
            </a:r>
            <a:endParaRPr lang="en-GB" sz="240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019498-47F1-544B-954C-E4534EFFF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written contribution has been received</a:t>
            </a:r>
          </a:p>
          <a:p>
            <a:r>
              <a:rPr lang="en-GB" dirty="0"/>
              <a:t>SG3 Co-chairs decided to address in chat comments from VMAD-SG3 #26 to foster discussion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98C694-FB8A-ED47-87BF-93EF3E7C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Comments VMAD-SG3 #26</a:t>
            </a:r>
          </a:p>
        </p:txBody>
      </p:sp>
    </p:spTree>
    <p:extLst>
      <p:ext uri="{BB962C8B-B14F-4D97-AF65-F5344CB8AC3E}">
        <p14:creationId xmlns:p14="http://schemas.microsoft.com/office/powerpoint/2010/main" val="158381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73F4A-5D2E-884B-9440-434AB3B5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Q.1 – </a:t>
            </a:r>
            <a:r>
              <a:rPr lang="en-GB" dirty="0" err="1"/>
              <a:t>CaDAS</a:t>
            </a:r>
            <a:r>
              <a:rPr lang="en-GB" dirty="0"/>
              <a:t> topology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9B1DDE3-330E-1745-AB16-E12AF1917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>
                <a:solidFill>
                  <a:srgbClr val="FF0000"/>
                </a:solidFill>
              </a:rPr>
              <a:t>Look at CADAS glossary for harmonized definitions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EC-JRC presentation on taxonomy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056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73F4A-5D2E-884B-9440-434AB3B5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Q.2 – Root cause analysis confidentiality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9B1DDE3-330E-1745-AB16-E12AF1917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>
                <a:solidFill>
                  <a:srgbClr val="FF0000"/>
                </a:solidFill>
              </a:rPr>
              <a:t>Access to this info, protection of this info, who will have access to the root-cause analysis?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SG3 Co-chairs understand that the current formulation of the short-term reporting does not give sufficient details on confidentiality management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General guidelines for confidentiality are given in Guidelines document: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185.	The dissemination of information should be limited to what is strictly required for the purpose of its users, in order to ensure appropriate confidentiality of that information.</a:t>
            </a:r>
            <a:endParaRPr lang="en-IT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lvl="1"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187.	 Security measures need to be in place to protect the confidentiality of information that is shared… … and that relevant protections for trade secrets and confidential business information be observed.</a:t>
            </a:r>
            <a:endParaRPr lang="en-IT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lvl="1">
              <a:buFont typeface="Wingdings" pitchFamily="2" charset="2"/>
              <a:buChar char="Ø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22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73F4A-5D2E-884B-9440-434AB3B5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Q.2 – Root cause analysis confidentiality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9B1DDE3-330E-1745-AB16-E12AF1917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>
                <a:solidFill>
                  <a:srgbClr val="FF0000"/>
                </a:solidFill>
              </a:rPr>
              <a:t>Access to this info, protection of this info, who will have access to the root-cause analysis?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VMAD Co-chairs suggest to add the following sentence where template is introduced:</a:t>
            </a: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xx. 	</a:t>
            </a:r>
            <a:r>
              <a:rPr lang="en-GB" sz="1800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MS Mincho" panose="02020609040205080304" pitchFamily="49" charset="-128"/>
              </a:rPr>
              <a:t>It shall be noticed that information reported using the current form will remain confidential to the authority</a:t>
            </a:r>
            <a:r>
              <a:rPr lang="en-GB" sz="1800" dirty="0">
                <a:solidFill>
                  <a:srgbClr val="000000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>. Moreover, the reporting shall be carried out according to the laws applicable in each contracting party and according to the information available to the reporting actors (manufacturers and/or operators).</a:t>
            </a:r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862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73F4A-5D2E-884B-9440-434AB3B5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Q.3 – Root causes list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9B1DDE3-330E-1745-AB16-E12AF1917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>
                <a:solidFill>
                  <a:srgbClr val="FF0000"/>
                </a:solidFill>
              </a:rPr>
              <a:t>How about a list of predefined root causes to select from, create list of root causes?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SG3 Co-chairs to propose a list of root causes. Nonetheless, the list will inherently be non-comprehensive due to: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Specificity of each ADS implementation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Impossibility to cover the infinite number of possible failure scenarios </a:t>
            </a:r>
          </a:p>
        </p:txBody>
      </p:sp>
    </p:spTree>
    <p:extLst>
      <p:ext uri="{BB962C8B-B14F-4D97-AF65-F5344CB8AC3E}">
        <p14:creationId xmlns:p14="http://schemas.microsoft.com/office/powerpoint/2010/main" val="2395006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73F4A-5D2E-884B-9440-434AB3B5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Q.4 – IGLAD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9B1DDE3-330E-1745-AB16-E12AF1917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>
                <a:solidFill>
                  <a:srgbClr val="FF0000"/>
                </a:solidFill>
              </a:rPr>
              <a:t>IGLAD project was an international effort to support harmonized descriptions of conflict situations that show up in crash data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EC-JRC presentation on taxonomy that also addresses harmonized description of conflict situation</a:t>
            </a:r>
          </a:p>
        </p:txBody>
      </p:sp>
    </p:spTree>
    <p:extLst>
      <p:ext uri="{BB962C8B-B14F-4D97-AF65-F5344CB8AC3E}">
        <p14:creationId xmlns:p14="http://schemas.microsoft.com/office/powerpoint/2010/main" val="342929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73F4A-5D2E-884B-9440-434AB3B5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Q.5 – Liability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9B1DDE3-330E-1745-AB16-E12AF1917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>
                <a:solidFill>
                  <a:srgbClr val="FF0000"/>
                </a:solidFill>
              </a:rPr>
              <a:t>To be involved in a collision is different to be responsible for the collision    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VMAD SG3 Co-chairs note that the focus of SG3 is not on assigning liabilities but to focus on ADS type design implications.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The authority receiving the short-term information is </a:t>
            </a:r>
            <a:r>
              <a:rPr lang="en-GB" u="sng" dirty="0"/>
              <a:t>not</a:t>
            </a:r>
            <a:r>
              <a:rPr lang="en-GB" dirty="0"/>
              <a:t> the investigation authority which shall assign liability</a:t>
            </a:r>
          </a:p>
        </p:txBody>
      </p:sp>
    </p:spTree>
    <p:extLst>
      <p:ext uri="{BB962C8B-B14F-4D97-AF65-F5344CB8AC3E}">
        <p14:creationId xmlns:p14="http://schemas.microsoft.com/office/powerpoint/2010/main" val="3213970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73F4A-5D2E-884B-9440-434AB3B50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Q.6 – Spreadsheet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9B1DDE3-330E-1745-AB16-E12AF1917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>
                <a:solidFill>
                  <a:srgbClr val="FF0000"/>
                </a:solidFill>
              </a:rPr>
              <a:t>Would we need an associated "spreadsheet " to allow easier analysis?    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VMAD SG3 Co-chairs believe that, at this stage, a dedicated spreadsheet for the reporting templates would make it more difficult to track the document’s evolution. 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It is suggested instead to add the templates into the guidelines document as annexes.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Once agreement on templates is reached, we welcome the creation of dedicated spreadsheets, possibly taking advantage of a collaboration with EDR/DSSAD</a:t>
            </a:r>
          </a:p>
          <a:p>
            <a:pPr>
              <a:buFont typeface="Wingdings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3907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6C3EE3D3-5757-E24E-A7B5-6FB37EBBB6D6}" vid="{9684F575-7311-164E-800D-B4658C128AC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1023</TotalTime>
  <Words>579</Words>
  <Application>Microsoft Office PowerPoint</Application>
  <PresentationFormat>ワイド画面</PresentationFormat>
  <Paragraphs>50</Paragraphs>
  <Slides>10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Office Theme</vt:lpstr>
      <vt:lpstr>VMAD-SG3 </vt:lpstr>
      <vt:lpstr>Comments VMAD-SG3 #26</vt:lpstr>
      <vt:lpstr>Q.1 – CaDAS topology</vt:lpstr>
      <vt:lpstr>Q.2 – Root cause analysis confidentiality</vt:lpstr>
      <vt:lpstr>Q.2 – Root cause analysis confidentiality</vt:lpstr>
      <vt:lpstr>Q.3 – Root causes list</vt:lpstr>
      <vt:lpstr>Q.4 – IGLAD</vt:lpstr>
      <vt:lpstr>Q.5 – Liability</vt:lpstr>
      <vt:lpstr>Q.6 – Spreadsheet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VMAD-SG3 </dc:title>
  <dc:creator>DONA Riccardo (JRC-ISPRA)</dc:creator>
  <cp:lastModifiedBy>R.Oshita</cp:lastModifiedBy>
  <cp:revision>12</cp:revision>
  <dcterms:created xsi:type="dcterms:W3CDTF">2023-02-20T15:31:26Z</dcterms:created>
  <dcterms:modified xsi:type="dcterms:W3CDTF">2023-02-24T02:09:10Z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</Properties>
</file>