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71" r:id="rId2"/>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FF"/>
    <a:srgbClr val="FFFF99"/>
    <a:srgbClr val="9BDFF7"/>
    <a:srgbClr val="8BD9F5"/>
    <a:srgbClr val="68CEF2"/>
    <a:srgbClr val="4087C8"/>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804" autoAdjust="0"/>
  </p:normalViewPr>
  <p:slideViewPr>
    <p:cSldViewPr>
      <p:cViewPr varScale="1">
        <p:scale>
          <a:sx n="104" d="100"/>
          <a:sy n="104" d="100"/>
        </p:scale>
        <p:origin x="612" y="114"/>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2023/3/17</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2023/3/17</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a:p>
        </p:txBody>
      </p:sp>
    </p:spTree>
    <p:extLst>
      <p:ext uri="{BB962C8B-B14F-4D97-AF65-F5344CB8AC3E}">
        <p14:creationId xmlns:p14="http://schemas.microsoft.com/office/powerpoint/2010/main" val="42875090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pic>
        <p:nvPicPr>
          <p:cNvPr id="6"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6051550"/>
            <a:ext cx="21240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2"/>
          <p:cNvSpPr txBox="1">
            <a:spLocks noChangeArrowheads="1"/>
          </p:cNvSpPr>
          <p:nvPr userDrawn="1"/>
        </p:nvSpPr>
        <p:spPr bwMode="auto">
          <a:xfrm>
            <a:off x="0" y="6524625"/>
            <a:ext cx="3636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grpSp>
        <p:nvGrpSpPr>
          <p:cNvPr id="2" name="グループ化 1"/>
          <p:cNvGrpSpPr/>
          <p:nvPr userDrawn="1"/>
        </p:nvGrpSpPr>
        <p:grpSpPr>
          <a:xfrm>
            <a:off x="179512" y="44624"/>
            <a:ext cx="9065294" cy="580664"/>
            <a:chOff x="179512" y="116632"/>
            <a:chExt cx="9065294" cy="580664"/>
          </a:xfrm>
        </p:grpSpPr>
        <p:sp>
          <p:nvSpPr>
            <p:cNvPr id="8" name="テキスト ボックス 18"/>
            <p:cNvSpPr txBox="1">
              <a:spLocks noChangeArrowheads="1"/>
            </p:cNvSpPr>
            <p:nvPr userDrawn="1"/>
          </p:nvSpPr>
          <p:spPr bwMode="auto">
            <a:xfrm>
              <a:off x="8128794" y="116632"/>
              <a:ext cx="1116012" cy="246221"/>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000" b="1" dirty="0">
                  <a:latin typeface="+mn-ea"/>
                  <a:ea typeface="+mn-ea"/>
                </a:rPr>
                <a:t>【</a:t>
              </a:r>
              <a:r>
                <a:rPr lang="ja-JP" altLang="en-US" sz="1000" b="1" dirty="0">
                  <a:latin typeface="+mn-ea"/>
                  <a:ea typeface="+mn-ea"/>
                </a:rPr>
                <a:t>機密性２</a:t>
              </a:r>
              <a:r>
                <a:rPr lang="en-US" altLang="ja-JP" sz="1000" b="1" dirty="0">
                  <a:latin typeface="+mn-ea"/>
                  <a:ea typeface="+mn-ea"/>
                </a:rPr>
                <a:t>】</a:t>
              </a:r>
            </a:p>
          </p:txBody>
        </p:sp>
        <p:sp>
          <p:nvSpPr>
            <p:cNvPr id="12" name="テキスト ボックス 9"/>
            <p:cNvSpPr txBox="1"/>
            <p:nvPr userDrawn="1"/>
          </p:nvSpPr>
          <p:spPr>
            <a:xfrm>
              <a:off x="3361605" y="372599"/>
              <a:ext cx="5746899" cy="324697"/>
            </a:xfrm>
            <a:prstGeom prst="rect">
              <a:avLst/>
            </a:prstGeom>
            <a:noFill/>
            <a:ln w="6350">
              <a:noFill/>
            </a:ln>
            <a:effectLst/>
          </p:spPr>
          <p:txBody>
            <a:bodyPr rot="0" wrap="square" numCol="1" spcCol="0" rtlCol="0" fromWordArt="0" anchor="t" anchorCtr="0" forceAA="0" compatLnSpc="1"/>
            <a:lstStyle/>
            <a:p>
              <a:pPr algn="r"/>
              <a:r>
                <a:rPr sz="1000" b="1" dirty="0" err="1">
                  <a:solidFill>
                    <a:schemeClr val="tx1"/>
                  </a:solidFill>
                  <a:latin typeface="+mn-ea"/>
                  <a:ea typeface="+mn-ea"/>
                </a:rPr>
                <a:t>作成日_作成担当課_用途_保存期間</a:t>
              </a:r>
              <a:endParaRPr sz="1000" b="1" dirty="0">
                <a:solidFill>
                  <a:schemeClr val="tx1"/>
                </a:solidFill>
                <a:latin typeface="+mn-ea"/>
                <a:ea typeface="+mn-ea"/>
              </a:endParaRPr>
            </a:p>
          </p:txBody>
        </p:sp>
        <p:sp>
          <p:nvSpPr>
            <p:cNvPr id="13" name="テキスト ボックス 8"/>
            <p:cNvSpPr txBox="1"/>
            <p:nvPr userDrawn="1"/>
          </p:nvSpPr>
          <p:spPr>
            <a:xfrm>
              <a:off x="179512" y="372599"/>
              <a:ext cx="3312368" cy="324697"/>
            </a:xfrm>
            <a:prstGeom prst="rect">
              <a:avLst/>
            </a:prstGeom>
            <a:noFill/>
            <a:ln w="6350">
              <a:noFill/>
            </a:ln>
            <a:effectLst/>
          </p:spPr>
          <p:txBody>
            <a:bodyPr rot="0" wrap="square" numCol="1" spcCol="0" rtlCol="0" fromWordArt="0" anchor="t" anchorCtr="0" forceAA="0" compatLnSpc="1"/>
            <a:lstStyle/>
            <a:p>
              <a:r>
                <a:rPr sz="1000" b="1" dirty="0" err="1">
                  <a:solidFill>
                    <a:schemeClr val="tx1"/>
                  </a:solidFill>
                  <a:latin typeface="+mn-ea"/>
                  <a:ea typeface="+mn-ea"/>
                </a:rPr>
                <a:t>発出元</a:t>
              </a:r>
              <a:r>
                <a:rPr sz="1000" b="1" dirty="0">
                  <a:solidFill>
                    <a:schemeClr val="tx1"/>
                  </a:solidFill>
                  <a:latin typeface="+mn-ea"/>
                  <a:ea typeface="+mn-ea"/>
                </a:rPr>
                <a:t> → </a:t>
              </a:r>
              <a:r>
                <a:rPr sz="1000" b="1" dirty="0" err="1">
                  <a:solidFill>
                    <a:schemeClr val="tx1"/>
                  </a:solidFill>
                  <a:latin typeface="+mn-ea"/>
                  <a:ea typeface="+mn-ea"/>
                </a:rPr>
                <a:t>発出先</a:t>
              </a:r>
              <a:endParaRPr sz="1000" b="1" dirty="0">
                <a:solidFill>
                  <a:schemeClr val="tx1"/>
                </a:solidFill>
                <a:latin typeface="+mn-ea"/>
                <a:ea typeface="+mn-ea"/>
              </a:endParaRPr>
            </a:p>
          </p:txBody>
        </p:sp>
      </p:gr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30455" y="5664512"/>
            <a:ext cx="9078049" cy="1136697"/>
          </a:xfrm>
          <a:prstGeom prst="rect">
            <a:avLst/>
          </a:prstGeom>
          <a:solidFill>
            <a:schemeClr val="bg2">
              <a:lumMod val="20000"/>
              <a:lumOff val="8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2"/>
          <p:cNvSpPr txBox="1">
            <a:spLocks noChangeArrowheads="1"/>
          </p:cNvSpPr>
          <p:nvPr/>
        </p:nvSpPr>
        <p:spPr>
          <a:xfrm>
            <a:off x="107504" y="0"/>
            <a:ext cx="7612020" cy="476250"/>
          </a:xfrm>
          <a:prstGeom prst="rect">
            <a:avLst/>
          </a:prstGeom>
        </p:spPr>
        <p:txBody>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2400" kern="0" dirty="0"/>
              <a:t>Items to be discussed</a:t>
            </a:r>
            <a:endParaRPr lang="ja-JP" altLang="en-US" sz="2400" kern="0" dirty="0"/>
          </a:p>
        </p:txBody>
      </p:sp>
      <p:graphicFrame>
        <p:nvGraphicFramePr>
          <p:cNvPr id="4" name="表 3"/>
          <p:cNvGraphicFramePr>
            <a:graphicFrameLocks noGrp="1"/>
          </p:cNvGraphicFramePr>
          <p:nvPr>
            <p:extLst>
              <p:ext uri="{D42A27DB-BD31-4B8C-83A1-F6EECF244321}">
                <p14:modId xmlns:p14="http://schemas.microsoft.com/office/powerpoint/2010/main" val="25682907"/>
              </p:ext>
            </p:extLst>
          </p:nvPr>
        </p:nvGraphicFramePr>
        <p:xfrm>
          <a:off x="22356" y="764704"/>
          <a:ext cx="9086148" cy="4037072"/>
        </p:xfrm>
        <a:graphic>
          <a:graphicData uri="http://schemas.openxmlformats.org/drawingml/2006/table">
            <a:tbl>
              <a:tblPr firstRow="1" bandRow="1">
                <a:tableStyleId>{5C22544A-7EE6-4342-B048-85BDC9FD1C3A}</a:tableStyleId>
              </a:tblPr>
              <a:tblGrid>
                <a:gridCol w="1669324">
                  <a:extLst>
                    <a:ext uri="{9D8B030D-6E8A-4147-A177-3AD203B41FA5}">
                      <a16:colId xmlns:a16="http://schemas.microsoft.com/office/drawing/2014/main" val="187361009"/>
                    </a:ext>
                  </a:extLst>
                </a:gridCol>
                <a:gridCol w="4176464">
                  <a:extLst>
                    <a:ext uri="{9D8B030D-6E8A-4147-A177-3AD203B41FA5}">
                      <a16:colId xmlns:a16="http://schemas.microsoft.com/office/drawing/2014/main" val="215229528"/>
                    </a:ext>
                  </a:extLst>
                </a:gridCol>
                <a:gridCol w="1656184">
                  <a:extLst>
                    <a:ext uri="{9D8B030D-6E8A-4147-A177-3AD203B41FA5}">
                      <a16:colId xmlns:a16="http://schemas.microsoft.com/office/drawing/2014/main" val="2666010594"/>
                    </a:ext>
                  </a:extLst>
                </a:gridCol>
                <a:gridCol w="1584176">
                  <a:extLst>
                    <a:ext uri="{9D8B030D-6E8A-4147-A177-3AD203B41FA5}">
                      <a16:colId xmlns:a16="http://schemas.microsoft.com/office/drawing/2014/main" val="2258087995"/>
                    </a:ext>
                  </a:extLst>
                </a:gridCol>
              </a:tblGrid>
              <a:tr h="288032">
                <a:tc>
                  <a:txBody>
                    <a:bodyPr/>
                    <a:lstStyle/>
                    <a:p>
                      <a:pPr algn="ctr"/>
                      <a:endParaRPr kumimoji="1" lang="ja-JP" altLang="en-US" sz="1200" b="1" dirty="0"/>
                    </a:p>
                  </a:txBody>
                  <a:tcPr/>
                </a:tc>
                <a:tc>
                  <a:txBody>
                    <a:bodyPr/>
                    <a:lstStyle/>
                    <a:p>
                      <a:pPr algn="ctr"/>
                      <a:r>
                        <a:rPr kumimoji="1" lang="en-US" altLang="ja-JP" sz="1200" dirty="0"/>
                        <a:t>Stake</a:t>
                      </a:r>
                      <a:r>
                        <a:rPr kumimoji="1" lang="en-US" altLang="ja-JP" sz="1200" baseline="0" dirty="0"/>
                        <a:t>holder position</a:t>
                      </a:r>
                      <a:endParaRPr kumimoji="1" lang="ja-JP" altLang="en-US" sz="1200" dirty="0"/>
                    </a:p>
                  </a:txBody>
                  <a:tcPr/>
                </a:tc>
                <a:tc>
                  <a:txBody>
                    <a:bodyPr/>
                    <a:lstStyle/>
                    <a:p>
                      <a:pPr algn="ctr"/>
                      <a:r>
                        <a:rPr kumimoji="1" lang="en-US" altLang="ja-JP" sz="1200" dirty="0"/>
                        <a:t>JNCAP</a:t>
                      </a:r>
                      <a:endParaRPr kumimoji="1" lang="ja-JP" altLang="en-US" sz="1200" dirty="0"/>
                    </a:p>
                  </a:txBody>
                  <a:tcPr/>
                </a:tc>
                <a:tc>
                  <a:txBody>
                    <a:bodyPr/>
                    <a:lstStyle/>
                    <a:p>
                      <a:pPr algn="ctr"/>
                      <a:r>
                        <a:rPr kumimoji="1" lang="en-US" altLang="ja-JP" sz="1200" dirty="0"/>
                        <a:t>JASO</a:t>
                      </a:r>
                      <a:endParaRPr kumimoji="1" lang="ja-JP" altLang="en-US" sz="1200" dirty="0"/>
                    </a:p>
                  </a:txBody>
                  <a:tcPr/>
                </a:tc>
                <a:extLst>
                  <a:ext uri="{0D108BD9-81ED-4DB2-BD59-A6C34878D82A}">
                    <a16:rowId xmlns:a16="http://schemas.microsoft.com/office/drawing/2014/main" val="2341554526"/>
                  </a:ext>
                </a:extLst>
              </a:tr>
              <a:tr h="882128">
                <a:tc>
                  <a:txBody>
                    <a:bodyPr/>
                    <a:lstStyle/>
                    <a:p>
                      <a:r>
                        <a:rPr kumimoji="1" lang="en-US" altLang="ja-JP" sz="1200" b="1" dirty="0"/>
                        <a:t>Definition</a:t>
                      </a:r>
                    </a:p>
                    <a:p>
                      <a:endParaRPr kumimoji="1" lang="en-US" altLang="ja-JP" sz="1200" b="1" dirty="0"/>
                    </a:p>
                    <a:p>
                      <a:endParaRPr kumimoji="1" lang="en-US" altLang="ja-JP" sz="1200" b="1" dirty="0"/>
                    </a:p>
                  </a:txBody>
                  <a:tcPr/>
                </a:tc>
                <a:tc>
                  <a:txBody>
                    <a:bodyPr/>
                    <a:lstStyle/>
                    <a:p>
                      <a:r>
                        <a:rPr kumimoji="1" lang="en-US" altLang="ja-JP" sz="1200" dirty="0"/>
                        <a:t>(CP1:J) Acceleration control </a:t>
                      </a:r>
                    </a:p>
                    <a:p>
                      <a:r>
                        <a:rPr kumimoji="1" lang="en-US" altLang="ja-JP" sz="1200" dirty="0"/>
                        <a:t>(CP2:D)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(OICA/CLEPA)</a:t>
                      </a:r>
                      <a:endParaRPr kumimoji="1" lang="ja-JP" altLang="en-US" sz="1200" dirty="0"/>
                    </a:p>
                    <a:p>
                      <a:r>
                        <a:rPr kumimoji="1" lang="en-US" altLang="ja-JP" sz="1200" dirty="0"/>
                        <a:t>(….)</a:t>
                      </a:r>
                    </a:p>
                  </a:txBody>
                  <a:tcPr/>
                </a:tc>
                <a:tc>
                  <a:txBody>
                    <a:bodyPr/>
                    <a:lstStyle/>
                    <a:p>
                      <a:r>
                        <a:rPr kumimoji="1" lang="en-US" altLang="ja-JP" sz="1200" dirty="0"/>
                        <a:t>Acceleration control</a:t>
                      </a:r>
                      <a:r>
                        <a:rPr kumimoji="1" lang="en-US" altLang="ja-JP" sz="1200" baseline="0" dirty="0"/>
                        <a:t> </a:t>
                      </a:r>
                      <a:endParaRPr kumimoji="1" lang="ja-JP" altLang="en-US" sz="1200" dirty="0"/>
                    </a:p>
                  </a:txBody>
                  <a:tcPr/>
                </a:tc>
                <a:tc>
                  <a:txBody>
                    <a:bodyPr/>
                    <a:lstStyle/>
                    <a:p>
                      <a:r>
                        <a:rPr kumimoji="1" lang="en-US" altLang="ja-JP" sz="1200" b="0" i="0" kern="1200" dirty="0">
                          <a:solidFill>
                            <a:schemeClr val="dk1"/>
                          </a:solidFill>
                          <a:effectLst/>
                          <a:latin typeface="+mn-lt"/>
                          <a:ea typeface="+mn-ea"/>
                          <a:cs typeface="+mn-cs"/>
                        </a:rPr>
                        <a:t>Acceleration</a:t>
                      </a:r>
                      <a:r>
                        <a:rPr kumimoji="1" lang="en-US" altLang="ja-JP" sz="1200" baseline="0" dirty="0"/>
                        <a:t> control</a:t>
                      </a:r>
                      <a:endParaRPr kumimoji="1" lang="ja-JP" altLang="en-US" sz="1200" dirty="0"/>
                    </a:p>
                  </a:txBody>
                  <a:tcPr/>
                </a:tc>
                <a:extLst>
                  <a:ext uri="{0D108BD9-81ED-4DB2-BD59-A6C34878D82A}">
                    <a16:rowId xmlns:a16="http://schemas.microsoft.com/office/drawing/2014/main" val="1865801009"/>
                  </a:ext>
                </a:extLst>
              </a:tr>
              <a:tr h="1274185">
                <a:tc>
                  <a:txBody>
                    <a:bodyPr/>
                    <a:lstStyle/>
                    <a:p>
                      <a:r>
                        <a:rPr kumimoji="1" lang="en-US" altLang="ja-JP" sz="1200" b="1" dirty="0"/>
                        <a:t>Vehicle categories</a:t>
                      </a:r>
                      <a:endParaRPr kumimoji="1" lang="ja-JP" altLang="en-US" sz="1200" b="1" dirty="0"/>
                    </a:p>
                  </a:txBody>
                  <a:tcPr/>
                </a:tc>
                <a:tc>
                  <a:txBody>
                    <a:bodyPr/>
                    <a:lstStyle/>
                    <a:p>
                      <a:r>
                        <a:rPr kumimoji="1" lang="en-US" altLang="ja-JP" sz="1200" dirty="0"/>
                        <a:t>(CP1:J) M1</a:t>
                      </a:r>
                      <a:r>
                        <a:rPr kumimoji="1" lang="ja-JP" altLang="en-US" sz="1200" baseline="0" dirty="0"/>
                        <a:t> </a:t>
                      </a:r>
                      <a:r>
                        <a:rPr kumimoji="1" lang="en-US" altLang="ja-JP" sz="1200" baseline="0" dirty="0"/>
                        <a:t>and </a:t>
                      </a:r>
                      <a:r>
                        <a:rPr kumimoji="1" lang="en-US" altLang="ja-JP" sz="1200" dirty="0"/>
                        <a:t>N1.</a:t>
                      </a:r>
                      <a:r>
                        <a:rPr kumimoji="1" lang="en-US" altLang="ja-JP" sz="1200" baseline="0" dirty="0"/>
                        <a:t> After initial discussion M1/N1, we can discuss application and modification to </a:t>
                      </a:r>
                      <a:r>
                        <a:rPr kumimoji="1" lang="en-US" altLang="ja-JP" sz="1200" dirty="0"/>
                        <a:t>other vehicle categories.</a:t>
                      </a:r>
                    </a:p>
                    <a:p>
                      <a:r>
                        <a:rPr kumimoji="1" lang="en-US" altLang="ja-JP" sz="1200" dirty="0"/>
                        <a:t>(CP2:D)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(OICA/CLEPA)</a:t>
                      </a:r>
                      <a:endParaRPr kumimoji="1" lang="ja-JP" altLang="en-US" sz="1200" dirty="0"/>
                    </a:p>
                    <a:p>
                      <a:r>
                        <a:rPr kumimoji="1" lang="en-US" altLang="ja-JP" sz="1200" dirty="0"/>
                        <a:t>(….)</a:t>
                      </a:r>
                    </a:p>
                  </a:txBody>
                  <a:tcPr/>
                </a:tc>
                <a:tc>
                  <a:txBody>
                    <a:bodyPr/>
                    <a:lstStyle/>
                    <a:p>
                      <a:r>
                        <a:rPr kumimoji="1" lang="en-US" altLang="ja-JP" sz="1200" dirty="0"/>
                        <a:t>Pass</a:t>
                      </a:r>
                      <a:r>
                        <a:rPr kumimoji="1" lang="en-US" altLang="ja-JP" sz="1200" baseline="0" dirty="0"/>
                        <a:t> car</a:t>
                      </a:r>
                      <a:r>
                        <a:rPr kumimoji="1" lang="ja-JP" altLang="en-US" sz="1200" dirty="0"/>
                        <a:t>≦</a:t>
                      </a:r>
                      <a:r>
                        <a:rPr kumimoji="1" lang="en-US" altLang="ja-JP" sz="1200" dirty="0"/>
                        <a:t>9P</a:t>
                      </a:r>
                    </a:p>
                    <a:p>
                      <a:r>
                        <a:rPr kumimoji="1" lang="en-US" altLang="ja-JP" sz="1200" dirty="0"/>
                        <a:t>Track</a:t>
                      </a:r>
                      <a:r>
                        <a:rPr kumimoji="1" lang="ja-JP" altLang="en-US" sz="1200" dirty="0"/>
                        <a:t>≦</a:t>
                      </a:r>
                      <a:r>
                        <a:rPr kumimoji="1" lang="en-US" altLang="ja-JP" sz="1200" dirty="0"/>
                        <a:t>2.8t</a:t>
                      </a:r>
                      <a:endParaRPr kumimoji="1" lang="ja-JP" altLang="en-US" sz="1200" dirty="0"/>
                    </a:p>
                  </a:txBody>
                  <a:tcPr/>
                </a:tc>
                <a:tc>
                  <a:txBody>
                    <a:bodyPr/>
                    <a:lstStyle/>
                    <a:p>
                      <a:r>
                        <a:rPr kumimoji="1" lang="en-US" altLang="ja-JP" sz="1200" dirty="0"/>
                        <a:t>M1</a:t>
                      </a:r>
                      <a:r>
                        <a:rPr kumimoji="1" lang="ja-JP" altLang="en-US" sz="1200" baseline="0" dirty="0"/>
                        <a:t> </a:t>
                      </a:r>
                      <a:r>
                        <a:rPr kumimoji="1" lang="en-US" altLang="ja-JP" sz="1200" baseline="0" dirty="0"/>
                        <a:t>and </a:t>
                      </a:r>
                      <a:r>
                        <a:rPr kumimoji="1" lang="en-US" altLang="ja-JP" sz="1200" dirty="0"/>
                        <a:t>N1</a:t>
                      </a:r>
                    </a:p>
                    <a:p>
                      <a:endParaRPr kumimoji="1" lang="ja-JP" altLang="en-US" sz="1200" dirty="0"/>
                    </a:p>
                  </a:txBody>
                  <a:tcPr/>
                </a:tc>
                <a:extLst>
                  <a:ext uri="{0D108BD9-81ED-4DB2-BD59-A6C34878D82A}">
                    <a16:rowId xmlns:a16="http://schemas.microsoft.com/office/drawing/2014/main" val="1238849749"/>
                  </a:ext>
                </a:extLst>
              </a:tr>
              <a:tr h="1274185">
                <a:tc>
                  <a:txBody>
                    <a:bodyPr/>
                    <a:lstStyle/>
                    <a:p>
                      <a:r>
                        <a:rPr kumimoji="1" lang="en-US" altLang="ja-JP" sz="1200" b="1" dirty="0"/>
                        <a:t>Collision</a:t>
                      </a:r>
                      <a:r>
                        <a:rPr kumimoji="1" lang="en-US" altLang="ja-JP" sz="1200" b="1" baseline="0" dirty="0"/>
                        <a:t> obstacle</a:t>
                      </a:r>
                    </a:p>
                    <a:p>
                      <a:r>
                        <a:rPr kumimoji="1" lang="en-US" altLang="ja-JP" sz="1200" b="1" dirty="0"/>
                        <a:t>(Working</a:t>
                      </a:r>
                      <a:r>
                        <a:rPr kumimoji="1" lang="ja-JP" altLang="en-US" sz="1200" b="1" dirty="0"/>
                        <a:t>　</a:t>
                      </a:r>
                      <a:r>
                        <a:rPr kumimoji="1" lang="en-US" altLang="ja-JP" sz="1200" b="1" dirty="0"/>
                        <a:t>direction)</a:t>
                      </a:r>
                      <a:endParaRPr kumimoji="1" lang="ja-JP" altLang="en-US" sz="1200" b="1" dirty="0"/>
                    </a:p>
                  </a:txBody>
                  <a:tcPr/>
                </a:tc>
                <a:tc>
                  <a:txBody>
                    <a:bodyPr/>
                    <a:lstStyle/>
                    <a:p>
                      <a:r>
                        <a:rPr kumimoji="1" lang="en-US" altLang="ja-JP" sz="1200" dirty="0"/>
                        <a:t>(CP1:J)Wall, vehicle and pedestrian,</a:t>
                      </a:r>
                      <a:r>
                        <a:rPr kumimoji="1" lang="en-US" altLang="ja-JP" sz="1200" baseline="0" dirty="0"/>
                        <a:t> but no obstacles operation</a:t>
                      </a:r>
                      <a:r>
                        <a:rPr kumimoji="1" lang="en-US" altLang="ja-JP" sz="1200" baseline="30000" dirty="0"/>
                        <a:t>※</a:t>
                      </a:r>
                      <a:r>
                        <a:rPr kumimoji="1" lang="en-US" altLang="ja-JP" sz="1200" baseline="0" dirty="0"/>
                        <a:t> can be accepted as alternative</a:t>
                      </a:r>
                      <a:endParaRPr kumimoji="1" lang="en-US" altLang="ja-JP" sz="1200" baseline="30000" dirty="0"/>
                    </a:p>
                    <a:p>
                      <a:r>
                        <a:rPr kumimoji="1" lang="en-US" altLang="ja-JP" sz="1200" dirty="0"/>
                        <a:t>(front and rear) </a:t>
                      </a:r>
                    </a:p>
                    <a:p>
                      <a:r>
                        <a:rPr kumimoji="1" lang="en-US" altLang="ja-JP" sz="1200" dirty="0"/>
                        <a:t>(CP2:D)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(OICA/CLEPA)</a:t>
                      </a:r>
                      <a:endParaRPr kumimoji="1" lang="ja-JP" altLang="en-US" sz="1200" dirty="0"/>
                    </a:p>
                    <a:p>
                      <a:r>
                        <a:rPr kumimoji="1" lang="en-US" altLang="ja-JP" sz="1200" dirty="0"/>
                        <a:t>(….)</a:t>
                      </a:r>
                    </a:p>
                  </a:txBody>
                  <a:tcPr/>
                </a:tc>
                <a:tc>
                  <a:txBody>
                    <a:bodyPr/>
                    <a:lstStyle/>
                    <a:p>
                      <a:r>
                        <a:rPr kumimoji="1" lang="en-US" altLang="ja-JP" sz="1200" dirty="0"/>
                        <a:t>Vehicle(2</a:t>
                      </a:r>
                      <a:r>
                        <a:rPr kumimoji="1" lang="en-US" altLang="ja-JP" sz="1200" dirty="0">
                          <a:solidFill>
                            <a:schemeClr val="tx1"/>
                          </a:solidFill>
                        </a:rPr>
                        <a:t>018</a:t>
                      </a:r>
                      <a:r>
                        <a:rPr kumimoji="1" lang="en-US" altLang="ja-JP" sz="1200" dirty="0"/>
                        <a:t>~)</a:t>
                      </a:r>
                    </a:p>
                    <a:p>
                      <a:r>
                        <a:rPr kumimoji="1" lang="en-US" altLang="ja-JP" sz="1200" dirty="0"/>
                        <a:t>Pedestrian(2023~)</a:t>
                      </a:r>
                    </a:p>
                    <a:p>
                      <a:r>
                        <a:rPr kumimoji="1" lang="en-US" altLang="ja-JP" sz="1200" dirty="0"/>
                        <a:t>(front</a:t>
                      </a:r>
                      <a:r>
                        <a:rPr kumimoji="1" lang="ja-JP" altLang="en-US" sz="1200" baseline="0" dirty="0"/>
                        <a:t> </a:t>
                      </a:r>
                      <a:r>
                        <a:rPr kumimoji="1" lang="en-US" altLang="ja-JP" sz="1200" baseline="0" dirty="0"/>
                        <a:t>and </a:t>
                      </a:r>
                      <a:r>
                        <a:rPr kumimoji="1" lang="en-US" altLang="ja-JP" sz="1200" dirty="0"/>
                        <a:t>rear)</a:t>
                      </a:r>
                    </a:p>
                  </a:txBody>
                  <a:tcPr/>
                </a:tc>
                <a:tc>
                  <a:txBody>
                    <a:bodyPr/>
                    <a:lstStyle/>
                    <a:p>
                      <a:r>
                        <a:rPr kumimoji="1" lang="en-US" altLang="ja-JP" sz="1200" kern="1200" dirty="0">
                          <a:solidFill>
                            <a:schemeClr val="dk1"/>
                          </a:solidFill>
                          <a:effectLst/>
                          <a:latin typeface="+mn-lt"/>
                          <a:ea typeface="+mn-ea"/>
                          <a:cs typeface="+mn-cs"/>
                        </a:rPr>
                        <a:t>vehicles or walls</a:t>
                      </a:r>
                    </a:p>
                    <a:p>
                      <a:r>
                        <a:rPr kumimoji="1" lang="en-US" altLang="ja-JP" sz="1200" baseline="0" dirty="0"/>
                        <a:t>(front</a:t>
                      </a:r>
                      <a:r>
                        <a:rPr kumimoji="1" lang="ja-JP" altLang="en-US" sz="1200" baseline="0" dirty="0"/>
                        <a:t> </a:t>
                      </a:r>
                      <a:r>
                        <a:rPr kumimoji="1" lang="en-US" altLang="ja-JP" sz="1200" baseline="0" dirty="0"/>
                        <a:t>and rear)</a:t>
                      </a:r>
                      <a:endParaRPr kumimoji="1" lang="ja-JP" altLang="en-US" sz="1200" dirty="0"/>
                    </a:p>
                  </a:txBody>
                  <a:tcPr/>
                </a:tc>
                <a:extLst>
                  <a:ext uri="{0D108BD9-81ED-4DB2-BD59-A6C34878D82A}">
                    <a16:rowId xmlns:a16="http://schemas.microsoft.com/office/drawing/2014/main" val="4012081356"/>
                  </a:ext>
                </a:extLst>
              </a:tr>
            </a:tbl>
          </a:graphicData>
        </a:graphic>
      </p:graphicFrame>
      <p:sp>
        <p:nvSpPr>
          <p:cNvPr id="5" name="テキスト ボックス 4"/>
          <p:cNvSpPr txBox="1"/>
          <p:nvPr/>
        </p:nvSpPr>
        <p:spPr>
          <a:xfrm>
            <a:off x="30455" y="6247211"/>
            <a:ext cx="9121644" cy="553998"/>
          </a:xfrm>
          <a:prstGeom prst="rect">
            <a:avLst/>
          </a:prstGeom>
          <a:noFill/>
        </p:spPr>
        <p:txBody>
          <a:bodyPr wrap="square" rtlCol="0">
            <a:spAutoFit/>
          </a:bodyPr>
          <a:lstStyle/>
          <a:p>
            <a:r>
              <a:rPr lang="ja-JP" altLang="en-US" sz="1000" b="1" dirty="0"/>
              <a:t>＜</a:t>
            </a:r>
            <a:r>
              <a:rPr lang="en-US" altLang="ja-JP" sz="1000" b="1" dirty="0"/>
              <a:t> Definition in JASO </a:t>
            </a:r>
            <a:r>
              <a:rPr lang="ja-JP" altLang="en-US" sz="1000" b="1" dirty="0"/>
              <a:t>＞</a:t>
            </a:r>
            <a:endParaRPr lang="en-US" altLang="ja-JP" sz="1000" b="1" dirty="0"/>
          </a:p>
          <a:p>
            <a:r>
              <a:rPr lang="en-US" altLang="ja-JP" sz="1000" dirty="0"/>
              <a:t>a system that, when there is an obstacle in front of or behind the stationary subject vehicle, controls sudden acceleration when it detects the driver has, instead of pressing the brake pedal, pressed the acceleration pedal hard and suddenly by mistake, which supports damage/injury mitigation in a collision with obstacles</a:t>
            </a:r>
          </a:p>
        </p:txBody>
      </p:sp>
      <p:sp>
        <p:nvSpPr>
          <p:cNvPr id="6" name="テキスト ボックス 5"/>
          <p:cNvSpPr txBox="1"/>
          <p:nvPr/>
        </p:nvSpPr>
        <p:spPr>
          <a:xfrm>
            <a:off x="30455" y="5646132"/>
            <a:ext cx="8964488" cy="707886"/>
          </a:xfrm>
          <a:prstGeom prst="rect">
            <a:avLst/>
          </a:prstGeom>
          <a:noFill/>
        </p:spPr>
        <p:txBody>
          <a:bodyPr wrap="square" rtlCol="0">
            <a:spAutoFit/>
          </a:bodyPr>
          <a:lstStyle/>
          <a:p>
            <a:r>
              <a:rPr lang="ja-JP" altLang="en-US" sz="1000" b="1" dirty="0"/>
              <a:t>＜</a:t>
            </a:r>
            <a:r>
              <a:rPr lang="en-US" altLang="ja-JP" sz="1000" b="1" dirty="0"/>
              <a:t> Definition in JNCAP </a:t>
            </a:r>
            <a:r>
              <a:rPr lang="ja-JP" altLang="en-US" sz="1000" b="1" dirty="0"/>
              <a:t>＞</a:t>
            </a:r>
            <a:endParaRPr lang="en-US" altLang="ja-JP" sz="1000" b="1" dirty="0"/>
          </a:p>
          <a:p>
            <a:r>
              <a:rPr lang="en-US" altLang="ja-JP" sz="1000" dirty="0"/>
              <a:t>In the event of peddle misapplication at times when a vehicle is departing or accelerating, the driver mishandles the operation of the shift lever, acceleration peddle etc., if there is a possibility of colliding with an obstacle nearby, in order to prevent a collision or to reduce injury, the equipment restrains running at times of sudden departure or sudden acceleration.</a:t>
            </a:r>
          </a:p>
        </p:txBody>
      </p:sp>
      <p:sp>
        <p:nvSpPr>
          <p:cNvPr id="7" name="テキスト ボックス 6"/>
          <p:cNvSpPr txBox="1"/>
          <p:nvPr/>
        </p:nvSpPr>
        <p:spPr>
          <a:xfrm>
            <a:off x="83186" y="4845201"/>
            <a:ext cx="8964487" cy="523220"/>
          </a:xfrm>
          <a:prstGeom prst="rect">
            <a:avLst/>
          </a:prstGeom>
          <a:noFill/>
          <a:ln w="19050">
            <a:solidFill>
              <a:srgbClr val="FFC000"/>
            </a:solidFill>
          </a:ln>
        </p:spPr>
        <p:txBody>
          <a:bodyPr wrap="square" rtlCol="0">
            <a:spAutoFit/>
          </a:bodyPr>
          <a:lstStyle/>
          <a:p>
            <a:r>
              <a:rPr lang="en-US" altLang="ja-JP" sz="1400" dirty="0"/>
              <a:t>※Even if an obstacle cannot be detected, ACPE can be activated by judging it as a </a:t>
            </a:r>
            <a:r>
              <a:rPr lang="en-US" altLang="ja-JP" sz="1400" dirty="0" err="1"/>
              <a:t>mis</a:t>
            </a:r>
            <a:r>
              <a:rPr lang="en-US" altLang="ja-JP" sz="1400" dirty="0"/>
              <a:t>-operation under certain conditions such as operation speed of accelerator pedal, no slope of road.</a:t>
            </a:r>
            <a:endParaRPr kumimoji="1" lang="ja-JP" altLang="en-US" sz="1400" dirty="0"/>
          </a:p>
        </p:txBody>
      </p:sp>
      <p:sp>
        <p:nvSpPr>
          <p:cNvPr id="2" name="テキスト ボックス 1"/>
          <p:cNvSpPr txBox="1"/>
          <p:nvPr/>
        </p:nvSpPr>
        <p:spPr>
          <a:xfrm>
            <a:off x="30455" y="5411846"/>
            <a:ext cx="936104" cy="253916"/>
          </a:xfrm>
          <a:prstGeom prst="rect">
            <a:avLst/>
          </a:prstGeom>
          <a:solidFill>
            <a:schemeClr val="bg1"/>
          </a:solidFill>
          <a:ln>
            <a:solidFill>
              <a:schemeClr val="tx1"/>
            </a:solidFill>
          </a:ln>
        </p:spPr>
        <p:txBody>
          <a:bodyPr wrap="square" rtlCol="0">
            <a:spAutoFit/>
          </a:bodyPr>
          <a:lstStyle/>
          <a:p>
            <a:r>
              <a:rPr kumimoji="1" lang="en-US" altLang="ja-JP" sz="1050" b="1" dirty="0"/>
              <a:t>References</a:t>
            </a:r>
            <a:endParaRPr kumimoji="1" lang="ja-JP" altLang="en-US" sz="1050" b="1" dirty="0"/>
          </a:p>
        </p:txBody>
      </p:sp>
      <p:sp>
        <p:nvSpPr>
          <p:cNvPr id="8" name="テキスト ボックス 7">
            <a:extLst>
              <a:ext uri="{FF2B5EF4-FFF2-40B4-BE49-F238E27FC236}">
                <a16:creationId xmlns:a16="http://schemas.microsoft.com/office/drawing/2014/main" id="{62E33A7A-ECD8-9E15-A8EB-CE6AB7333892}"/>
              </a:ext>
            </a:extLst>
          </p:cNvPr>
          <p:cNvSpPr txBox="1"/>
          <p:nvPr/>
        </p:nvSpPr>
        <p:spPr>
          <a:xfrm>
            <a:off x="3347864" y="1231"/>
            <a:ext cx="3816424" cy="430887"/>
          </a:xfrm>
          <a:prstGeom prst="rect">
            <a:avLst/>
          </a:prstGeom>
          <a:noFill/>
        </p:spPr>
        <p:txBody>
          <a:bodyPr wrap="square" rtlCol="0">
            <a:spAutoFit/>
          </a:bodyPr>
          <a:lstStyle/>
          <a:p>
            <a:r>
              <a:rPr kumimoji="1" lang="en-US" altLang="ja-JP" sz="1100" b="1" dirty="0">
                <a:solidFill>
                  <a:srgbClr val="FF0000"/>
                </a:solidFill>
              </a:rPr>
              <a:t>This table show the Japanese position. </a:t>
            </a:r>
          </a:p>
          <a:p>
            <a:r>
              <a:rPr kumimoji="1" lang="en-US" altLang="ja-JP" sz="1100" b="1" dirty="0">
                <a:solidFill>
                  <a:srgbClr val="FF0000"/>
                </a:solidFill>
              </a:rPr>
              <a:t>Please consider positions for each CPs and industry.</a:t>
            </a:r>
            <a:endParaRPr kumimoji="1" lang="ja-JP" altLang="en-US" sz="1100" b="1" dirty="0">
              <a:solidFill>
                <a:srgbClr val="FF0000"/>
              </a:solidFill>
            </a:endParaRPr>
          </a:p>
        </p:txBody>
      </p:sp>
      <p:sp>
        <p:nvSpPr>
          <p:cNvPr id="9" name="テキスト ボックス 8">
            <a:extLst>
              <a:ext uri="{FF2B5EF4-FFF2-40B4-BE49-F238E27FC236}">
                <a16:creationId xmlns:a16="http://schemas.microsoft.com/office/drawing/2014/main" id="{3852BBE7-EA1F-EED3-8A0D-3D7172D620B3}"/>
              </a:ext>
            </a:extLst>
          </p:cNvPr>
          <p:cNvSpPr txBox="1"/>
          <p:nvPr/>
        </p:nvSpPr>
        <p:spPr>
          <a:xfrm>
            <a:off x="7279891" y="-19238"/>
            <a:ext cx="1872208" cy="523220"/>
          </a:xfrm>
          <a:prstGeom prst="rect">
            <a:avLst/>
          </a:prstGeom>
          <a:noFill/>
        </p:spPr>
        <p:txBody>
          <a:bodyPr wrap="square" rtlCol="0">
            <a:spAutoFit/>
          </a:bodyPr>
          <a:lstStyle/>
          <a:p>
            <a:pPr algn="r"/>
            <a:r>
              <a:rPr kumimoji="1" lang="en-US" altLang="ja-JP" sz="1400" dirty="0"/>
              <a:t>ACPE-01-02</a:t>
            </a:r>
          </a:p>
          <a:p>
            <a:pPr algn="r"/>
            <a:r>
              <a:rPr kumimoji="1" lang="en-US" altLang="ja-JP" sz="1400" dirty="0"/>
              <a:t>Submitted by Japan</a:t>
            </a:r>
            <a:endParaRPr kumimoji="1" lang="ja-JP" altLang="en-US" sz="1400" dirty="0"/>
          </a:p>
        </p:txBody>
      </p:sp>
    </p:spTree>
    <p:extLst>
      <p:ext uri="{BB962C8B-B14F-4D97-AF65-F5344CB8AC3E}">
        <p14:creationId xmlns:p14="http://schemas.microsoft.com/office/powerpoint/2010/main" val="95511625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136</TotalTime>
  <Words>337</Words>
  <Application>Microsoft Office PowerPoint</Application>
  <PresentationFormat>画面に合わせる (4:3)</PresentationFormat>
  <Paragraphs>44</Paragraphs>
  <Slides>1</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HGP創英角ｺﾞｼｯｸUB</vt:lpstr>
      <vt:lpstr>ＭＳ Ｐゴシック</vt:lpstr>
      <vt:lpstr>Arial</vt:lpstr>
      <vt:lpstr>Calibri</vt:lpstr>
      <vt:lpstr>Times New Roman</vt:lpstr>
      <vt:lpstr>標準デザイン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JAPAN</dc:creator>
  <cp:lastModifiedBy>廣瀬　敏也</cp:lastModifiedBy>
  <cp:revision>12</cp:revision>
  <dcterms:created xsi:type="dcterms:W3CDTF">2023-02-15T02:32:58Z</dcterms:created>
  <dcterms:modified xsi:type="dcterms:W3CDTF">2023-03-17T12:07:44Z</dcterms:modified>
</cp:coreProperties>
</file>