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11"/>
  </p:notesMasterIdLst>
  <p:sldIdLst>
    <p:sldId id="256" r:id="rId3"/>
    <p:sldId id="926" r:id="rId4"/>
    <p:sldId id="927" r:id="rId5"/>
    <p:sldId id="928" r:id="rId6"/>
    <p:sldId id="931" r:id="rId7"/>
    <p:sldId id="930" r:id="rId8"/>
    <p:sldId id="929" r:id="rId9"/>
    <p:sldId id="93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6224" autoAdjust="0"/>
  </p:normalViewPr>
  <p:slideViewPr>
    <p:cSldViewPr snapToGrid="0">
      <p:cViewPr varScale="1">
        <p:scale>
          <a:sx n="91" d="100"/>
          <a:sy n="91" d="100"/>
        </p:scale>
        <p:origin x="114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73B0F-9F16-46B6-B8FA-7BC3FF5092EB}" type="datetimeFigureOut">
              <a:rPr lang="en-US" smtClean="0"/>
              <a:t>3/22/2023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2BB043-D6F7-4E69-9180-62B91DE3FC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162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91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41FE2CFF-C77F-45F5-8196-7FFE9E57B434}" type="slidenum">
              <a:rPr kumimoji="0" lang="ja-JP" alt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panose="020B0600070205080204" pitchFamily="34" charset="-128"/>
                <a:cs typeface="+mn-cs"/>
              </a:rPr>
              <a:pPr marL="0" marR="0" lvl="0" indent="0" algn="r" defTabSz="9191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altLang="ja-JP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panose="020B0600070205080204" pitchFamily="34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421187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82BB043-D6F7-4E69-9180-62B91DE3FC9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9816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6934A-8F26-4100-A1F8-ED7309A705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9DFB7C-D254-412D-9B9C-AC4EB41ADB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763BC5-4979-47E2-AD3D-CF6E0A2FE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2B052-B57D-44CC-AE5A-510BEFF5F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Pierre Teyssier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27D3DB-E418-46E9-BDD2-EF4A2E88C6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3BA4-0BBA-44EB-858B-1AA71A96D1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98306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0BDDB-AE94-4490-ADDC-BD90F436C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BCCFCA-1653-4498-AB05-236EBA0B78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5A8E5F-FD00-45FF-B337-D69625E03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6F14B4-681D-405A-88C7-E9A985941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Pierre Teyssier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26AC2E-00D8-443F-B919-8DDC70B81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3BA4-0BBA-44EB-858B-1AA71A96D1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18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6C22417-DEEA-4796-ABBA-68481BB8B1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1C7B546-0744-4594-9503-7B0812B553B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BC9A7C-39F4-4C08-B264-519E6075D4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53948-2901-4BBB-8643-9C929B88CF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Pierre Teyssier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2754E4-8C0E-49B6-8961-306774CD7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3BA4-0BBA-44EB-858B-1AA71A96D1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8304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4112374177"/>
              </p:ext>
            </p:extLst>
          </p:nvPr>
        </p:nvGraphicFramePr>
        <p:xfrm>
          <a:off x="1681" y="1681"/>
          <a:ext cx="1679" cy="16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270" imgH="270" progId="TCLayout.ActiveDocument.1">
                  <p:embed/>
                </p:oleObj>
              </mc:Choice>
              <mc:Fallback>
                <p:oleObj name="think-cell Slide" r:id="rId4" imgW="270" imgH="270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81" y="1681"/>
                        <a:ext cx="1679" cy="168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Rectangle 2" hidden="1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67980" cy="168006"/>
          </a:xfrm>
          <a:prstGeom prst="rect">
            <a:avLst/>
          </a:prstGeom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marL="0" lvl="0" indent="0" algn="ctr" eaLnBrk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US" sz="2963" b="1" i="0" baseline="0" dirty="0">
              <a:solidFill>
                <a:schemeClr val="tx1"/>
              </a:solidFill>
              <a:latin typeface="Arial"/>
              <a:ea typeface="+mj-ea"/>
              <a:cs typeface="Arial"/>
              <a:sym typeface="Arial"/>
            </a:endParaRPr>
          </a:p>
        </p:txBody>
      </p:sp>
      <p:sp>
        <p:nvSpPr>
          <p:cNvPr id="1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1266" y="6370065"/>
            <a:ext cx="8528351" cy="2150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741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Pierre Teyssier</a:t>
            </a:r>
            <a:endParaRPr lang="en-US" dirty="0"/>
          </a:p>
        </p:txBody>
      </p:sp>
      <p:sp>
        <p:nvSpPr>
          <p:cNvPr id="1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01266" y="6508583"/>
            <a:ext cx="540897" cy="2083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AEAEA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741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F4BB9EDD-1740-4E4A-8601-A7D0893F42E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Rectangle 10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81500" y="6506904"/>
            <a:ext cx="3028189" cy="210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AEAEAC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741" baseline="0">
                <a:solidFill>
                  <a:schemeClr val="tx1"/>
                </a:solidFill>
                <a:latin typeface="Arial" charset="0"/>
              </a:defRPr>
            </a:lvl1pPr>
          </a:lstStyle>
          <a:p>
            <a:r>
              <a:rPr lang="en-US"/>
              <a:t>2023-03-13</a:t>
            </a:r>
            <a:endParaRPr lang="en-US" dirty="0"/>
          </a:p>
        </p:txBody>
      </p:sp>
      <p:pic>
        <p:nvPicPr>
          <p:cNvPr id="14" name="Bildobjekt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5059" y="6172219"/>
            <a:ext cx="685676" cy="685781"/>
          </a:xfrm>
          <a:prstGeom prst="rect">
            <a:avLst/>
          </a:prstGeom>
          <a:ln w="12700">
            <a:noFill/>
          </a:ln>
        </p:spPr>
      </p:pic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706096" y="304678"/>
            <a:ext cx="10684639" cy="1139080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Click to edit Master title style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idx="11"/>
          </p:nvPr>
        </p:nvSpPr>
        <p:spPr>
          <a:xfrm>
            <a:off x="706096" y="1580596"/>
            <a:ext cx="5260560" cy="45180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idx="12"/>
          </p:nvPr>
        </p:nvSpPr>
        <p:spPr>
          <a:xfrm>
            <a:off x="6130176" y="1580596"/>
            <a:ext cx="5260560" cy="45180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87239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810C45F-D7AC-40B8-B361-5609B0B61DD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15616" y="128212"/>
            <a:ext cx="1512168" cy="1230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44873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0543571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821973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463151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251614397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31714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11610210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8ADF47-7CCD-471C-B6C8-B414B96C63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6D722A-59DF-494F-A8EB-7C49FE62572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D6D67D-A422-47C1-8B0B-B9683309C2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A5262F-AD36-4AD7-9DBC-1B41DA5156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Pierre Teyssier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448A52-C057-4633-BB7B-AF97431CEB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3BA4-0BBA-44EB-858B-1AA71A96D1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7231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24948740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84541501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38079390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  <p:extLst>
      <p:ext uri="{BB962C8B-B14F-4D97-AF65-F5344CB8AC3E}">
        <p14:creationId xmlns:p14="http://schemas.microsoft.com/office/powerpoint/2010/main" val="4149482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EF621D-795A-429A-BE2A-8FB0475568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44DFE3-B412-4F53-91B4-EC3C3E109D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D159172-DF3F-4D30-BCA6-2AD47CBBE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736712-C67E-4EB2-8CA0-163D1F0FDF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Pierre Teyssier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7728B8-6EDB-46FB-A99B-1D83E67F98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3BA4-0BBA-44EB-858B-1AA71A96D1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684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8AAB3C-E8ED-4FE6-A47C-F6DB532804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FE1EB7-F4A9-4706-A069-606B1D9DE22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C6374D-8C2E-4E77-A5B6-9A27470D99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4B96D8-AFC7-40AD-81D3-66C2C46F53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D27FE69-5EB6-4090-A5A6-1FA49BF08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Pierre Teyssier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AF51072-36F3-4912-9EC3-914F1B65F7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3BA4-0BBA-44EB-858B-1AA71A96D1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0006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857EA8-14EC-4681-9A79-11539D87DE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959053-663A-4A9D-80EA-34787DFF51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2552424-D64B-41FA-BA1D-9CDE9F0DEC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44F3A46-2E26-465D-9517-7F071759029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AE4F16A-B323-4571-AA89-24E1B25ABC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FAE70D3-15E9-4472-B399-FCA7E8828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2023-03-13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03F6105-1888-46DF-827A-C931B03140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Pierre Teyssier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35C6F02-CA6F-4E5F-901E-3F064D7FD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3BA4-0BBA-44EB-858B-1AA71A96D1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395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658F6-D480-48B7-8368-360BC20C5B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A4A885-2B5C-4B2F-BFCC-C9951F3A84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2023-03-13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8BDB00-9FBD-4898-AECD-67FB4F20ED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Pierre Teyssier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8BB8173-C166-4C2D-AD91-E8917554D1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3BA4-0BBA-44EB-858B-1AA71A96D1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71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B30DA30-9386-46D7-8F9B-15962BECB1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2023-03-13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685E31-E47A-4E0B-8DF6-AC3ED0FEEC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Pierre Teyssier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407FA62-CEFF-435A-836E-BF85AEF565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3BA4-0BBA-44EB-858B-1AA71A96D1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95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7689E2-90C7-4DED-AB6B-C7C11DC30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027A7E-B608-4972-9841-47781D329D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F932C1-CD7A-424C-A0A8-E72F5015B0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72F80D-3640-434F-AAF7-EED9805382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6FEA1F-2B83-4ED9-966D-D17964F1F3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Pierre Teyssier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54B96A-AB99-40C0-B1E8-BDA4A55D9E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3BA4-0BBA-44EB-858B-1AA71A96D1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8437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17C6CA-714D-423B-BB7E-7935EB4EFC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6825E0-6FB9-46AF-8FA8-46F9E0EEB6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0A46F5-2091-41D5-B385-1E1264F0B8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C75673-3BCF-4308-A172-E84CF1CB4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2023-03-13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8FD572-72B9-47D4-9BC7-F4F36B0CF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Pierre Teyssier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8016042-94E0-478C-A495-A2D848B552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3BA4-0BBA-44EB-858B-1AA71A96D1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8795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1A37929-114C-485C-877D-0BAF7C2127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877957-C0AD-4D0A-AB49-F39B85B849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BE1D76-C89A-41E6-B6CF-BB18AF4A96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2023-03-13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DD0FA8-35ED-40CA-921D-14C4FAFE8C4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Pierre Teyssier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B9A948-C98A-4FDF-AFB8-3EFCEA38D50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03BA4-0BBA-44EB-858B-1AA71A96D1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1704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4CB5CF22-54B9-40F4-91F9-FB0988E0596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79512" y="20335"/>
            <a:ext cx="884497" cy="140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082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sv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sv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77C451-679C-33FE-FA82-CA516E9E707A}"/>
              </a:ext>
            </a:extLst>
          </p:cNvPr>
          <p:cNvSpPr txBox="1">
            <a:spLocks/>
          </p:cNvSpPr>
          <p:nvPr/>
        </p:nvSpPr>
        <p:spPr>
          <a:xfrm>
            <a:off x="1524000" y="1699791"/>
            <a:ext cx="9144000" cy="2132901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kern="0" dirty="0"/>
              <a:t>ACPE on HCVs</a:t>
            </a:r>
            <a:br>
              <a:rPr lang="en-US" kern="0"/>
            </a:br>
            <a:r>
              <a:rPr lang="en-US" kern="0"/>
              <a:t>Industry </a:t>
            </a:r>
            <a:r>
              <a:rPr lang="en-US" kern="0" dirty="0"/>
              <a:t>input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E31C98-CF3E-C5E1-E13E-2ABD7A8A819E}"/>
              </a:ext>
            </a:extLst>
          </p:cNvPr>
          <p:cNvSpPr txBox="1">
            <a:spLocks/>
          </p:cNvSpPr>
          <p:nvPr/>
        </p:nvSpPr>
        <p:spPr bwMode="auto">
          <a:xfrm>
            <a:off x="1524000" y="4091758"/>
            <a:ext cx="9144000" cy="1020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itchFamily="2" charset="2"/>
              <a:buNone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Wingdings" panose="05000000000000000000" pitchFamily="2" charset="2"/>
              <a:buNone/>
              <a:defRPr sz="2800">
                <a:solidFill>
                  <a:schemeClr val="tx1"/>
                </a:solidFill>
                <a:latin typeface="+mn-lt"/>
              </a:defRPr>
            </a:lvl2pPr>
            <a:lvl3pPr marL="9144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Calibri" panose="020F0502020204030204" pitchFamily="34" charset="0"/>
              <a:buNone/>
              <a:defRPr sz="2400">
                <a:solidFill>
                  <a:schemeClr val="tx1"/>
                </a:solidFill>
                <a:latin typeface="+mn-lt"/>
              </a:defRPr>
            </a:lvl3pPr>
            <a:lvl4pPr marL="1371600" indent="0" algn="ctr" rtl="0" eaLnBrk="1" fontAlgn="base" hangingPunct="1">
              <a:spcBef>
                <a:spcPct val="20000"/>
              </a:spcBef>
              <a:spcAft>
                <a:spcPct val="0"/>
              </a:spcAft>
              <a:buFont typeface="Courier New" panose="02070309020205020404" pitchFamily="49" charset="0"/>
              <a:buNone/>
              <a:defRPr sz="2000">
                <a:solidFill>
                  <a:schemeClr val="tx1"/>
                </a:solidFill>
                <a:latin typeface="+mn-lt"/>
              </a:defRPr>
            </a:lvl4pPr>
            <a:lvl5pPr marL="18288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5pPr>
            <a:lvl6pPr marL="22860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6pPr>
            <a:lvl7pPr marL="27432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7pPr>
            <a:lvl8pPr marL="32004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8pPr>
            <a:lvl9pPr marL="3657600" indent="0" algn="ctr" rtl="0" eaLnBrk="1" fontAlgn="base" hangingPunct="1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kern="0" dirty="0"/>
              <a:t>ACPE IWG kick-off meeting</a:t>
            </a:r>
          </a:p>
          <a:p>
            <a:r>
              <a:rPr lang="en-US" sz="1800" kern="0" dirty="0"/>
              <a:t>(March 24 and 27, 2023)</a:t>
            </a:r>
          </a:p>
        </p:txBody>
      </p:sp>
      <p:pic>
        <p:nvPicPr>
          <p:cNvPr id="6" name="Grafik 7">
            <a:extLst>
              <a:ext uri="{FF2B5EF4-FFF2-40B4-BE49-F238E27FC236}">
                <a16:creationId xmlns:a16="http://schemas.microsoft.com/office/drawing/2014/main" id="{D4671F55-4FD9-D019-9BA5-E8EABF3E205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352" y="908720"/>
            <a:ext cx="2016224" cy="1071987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B09DD85-BDBA-AF25-6B8E-CF3DB586EF64}"/>
              </a:ext>
            </a:extLst>
          </p:cNvPr>
          <p:cNvSpPr txBox="1"/>
          <p:nvPr/>
        </p:nvSpPr>
        <p:spPr>
          <a:xfrm>
            <a:off x="10319792" y="0"/>
            <a:ext cx="1872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dirty="0"/>
              <a:t>ACPE-01-03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87F6D9DE-3196-D760-8DDC-4ADCF6E48418}"/>
              </a:ext>
            </a:extLst>
          </p:cNvPr>
          <p:cNvSpPr txBox="1"/>
          <p:nvPr/>
        </p:nvSpPr>
        <p:spPr>
          <a:xfrm>
            <a:off x="7328918" y="5161119"/>
            <a:ext cx="4817968" cy="1631216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182563" indent="-18256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Too many initiatives around same or similar use cases</a:t>
            </a:r>
          </a:p>
          <a:p>
            <a:pPr marL="182563" indent="-18256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Risk to get incompatible / overlapping requirements, spread in different regulations.</a:t>
            </a:r>
          </a:p>
          <a:p>
            <a:pPr marL="182563" indent="-182563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/>
              <a:t>Overlap between GRVA and GRSG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9DA2157-AB87-4E8D-AA00-348E124CD24F}"/>
              </a:ext>
            </a:extLst>
          </p:cNvPr>
          <p:cNvCxnSpPr>
            <a:cxnSpLocks/>
          </p:cNvCxnSpPr>
          <p:nvPr/>
        </p:nvCxnSpPr>
        <p:spPr>
          <a:xfrm flipV="1">
            <a:off x="4863083" y="1007875"/>
            <a:ext cx="0" cy="552297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2DB0CBE4-BA4D-4B78-8D82-DA52FDF38A5C}"/>
              </a:ext>
            </a:extLst>
          </p:cNvPr>
          <p:cNvSpPr txBox="1"/>
          <p:nvPr/>
        </p:nvSpPr>
        <p:spPr>
          <a:xfrm>
            <a:off x="4985005" y="776536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Speed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F16F2AF-0FDA-4A55-8C99-3255D90069B8}"/>
              </a:ext>
            </a:extLst>
          </p:cNvPr>
          <p:cNvSpPr txBox="1"/>
          <p:nvPr/>
        </p:nvSpPr>
        <p:spPr>
          <a:xfrm>
            <a:off x="5021581" y="5189063"/>
            <a:ext cx="881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10 km/h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FC084FA-2772-4AAD-89CD-7BE38D8825A4}"/>
              </a:ext>
            </a:extLst>
          </p:cNvPr>
          <p:cNvCxnSpPr>
            <a:cxnSpLocks/>
            <a:endCxn id="11" idx="1"/>
          </p:cNvCxnSpPr>
          <p:nvPr/>
        </p:nvCxnSpPr>
        <p:spPr>
          <a:xfrm flipV="1">
            <a:off x="3552276" y="5358340"/>
            <a:ext cx="1469305" cy="15388"/>
          </a:xfrm>
          <a:prstGeom prst="line">
            <a:avLst/>
          </a:prstGeom>
          <a:noFill/>
          <a:ln>
            <a:solidFill>
              <a:schemeClr val="tx1"/>
            </a:solidFill>
            <a:prstDash val="sysDot"/>
          </a:ln>
        </p:spPr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AB1BEA5-D64B-4E11-BB61-20BC5952C9EB}"/>
              </a:ext>
            </a:extLst>
          </p:cNvPr>
          <p:cNvSpPr txBox="1"/>
          <p:nvPr/>
        </p:nvSpPr>
        <p:spPr>
          <a:xfrm>
            <a:off x="1294646" y="3186742"/>
            <a:ext cx="1794342" cy="70788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2400" b="1" dirty="0">
                <a:solidFill>
                  <a:srgbClr val="0070C0"/>
                </a:solidFill>
              </a:rPr>
              <a:t>AEBS</a:t>
            </a:r>
          </a:p>
          <a:p>
            <a:pPr algn="r"/>
            <a:r>
              <a:rPr lang="en-US" sz="1600" b="1" dirty="0">
                <a:solidFill>
                  <a:srgbClr val="0070C0"/>
                </a:solidFill>
              </a:rPr>
              <a:t>Warn and brake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89DBB8-5FBB-47DE-95BB-3DABBE9F1488}"/>
              </a:ext>
            </a:extLst>
          </p:cNvPr>
          <p:cNvSpPr txBox="1"/>
          <p:nvPr/>
        </p:nvSpPr>
        <p:spPr>
          <a:xfrm>
            <a:off x="5021581" y="4641687"/>
            <a:ext cx="881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20 km/h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D66E2FCF-56E9-43FF-BF08-CE163F517BA1}"/>
              </a:ext>
            </a:extLst>
          </p:cNvPr>
          <p:cNvCxnSpPr>
            <a:cxnSpLocks/>
            <a:endCxn id="19" idx="1"/>
          </p:cNvCxnSpPr>
          <p:nvPr/>
        </p:nvCxnSpPr>
        <p:spPr>
          <a:xfrm flipV="1">
            <a:off x="4072129" y="4810964"/>
            <a:ext cx="949452" cy="15388"/>
          </a:xfrm>
          <a:prstGeom prst="line">
            <a:avLst/>
          </a:prstGeom>
          <a:noFill/>
          <a:ln>
            <a:solidFill>
              <a:schemeClr val="tx1"/>
            </a:solidFill>
            <a:prstDash val="sysDot"/>
          </a:ln>
        </p:spPr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DDA69EE-B621-4E93-8C6F-DB959C5E83B1}"/>
              </a:ext>
            </a:extLst>
          </p:cNvPr>
          <p:cNvSpPr txBox="1"/>
          <p:nvPr/>
        </p:nvSpPr>
        <p:spPr>
          <a:xfrm>
            <a:off x="5011198" y="2404610"/>
            <a:ext cx="88197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60 km/h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54BE03E5-2769-471C-94B7-033AE4FA7686}"/>
              </a:ext>
            </a:extLst>
          </p:cNvPr>
          <p:cNvCxnSpPr>
            <a:cxnSpLocks/>
            <a:endCxn id="21" idx="1"/>
          </p:cNvCxnSpPr>
          <p:nvPr/>
        </p:nvCxnSpPr>
        <p:spPr>
          <a:xfrm flipV="1">
            <a:off x="4072128" y="2573887"/>
            <a:ext cx="939070" cy="15390"/>
          </a:xfrm>
          <a:prstGeom prst="line">
            <a:avLst/>
          </a:prstGeom>
          <a:noFill/>
          <a:ln>
            <a:solidFill>
              <a:schemeClr val="tx1"/>
            </a:solidFill>
            <a:prstDash val="sysDot"/>
          </a:ln>
        </p:spPr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FEA77271-D879-4B82-B005-075CC426AD11}"/>
              </a:ext>
            </a:extLst>
          </p:cNvPr>
          <p:cNvSpPr txBox="1"/>
          <p:nvPr/>
        </p:nvSpPr>
        <p:spPr>
          <a:xfrm>
            <a:off x="4985004" y="1632430"/>
            <a:ext cx="109004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Max speed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570B109-EC14-4EA6-8A88-F340524CFB94}"/>
              </a:ext>
            </a:extLst>
          </p:cNvPr>
          <p:cNvCxnSpPr>
            <a:cxnSpLocks/>
          </p:cNvCxnSpPr>
          <p:nvPr/>
        </p:nvCxnSpPr>
        <p:spPr>
          <a:xfrm>
            <a:off x="3619489" y="1817095"/>
            <a:ext cx="1402091" cy="0"/>
          </a:xfrm>
          <a:prstGeom prst="line">
            <a:avLst/>
          </a:prstGeom>
          <a:noFill/>
          <a:ln>
            <a:solidFill>
              <a:schemeClr val="tx1"/>
            </a:solidFill>
            <a:prstDash val="sysDot"/>
          </a:ln>
        </p:spPr>
      </p:cxnSp>
      <p:sp>
        <p:nvSpPr>
          <p:cNvPr id="25" name="Left Brace 24">
            <a:extLst>
              <a:ext uri="{FF2B5EF4-FFF2-40B4-BE49-F238E27FC236}">
                <a16:creationId xmlns:a16="http://schemas.microsoft.com/office/drawing/2014/main" id="{A07B0D7F-5ADF-448F-89AD-657D1466A5DB}"/>
              </a:ext>
            </a:extLst>
          </p:cNvPr>
          <p:cNvSpPr/>
          <p:nvPr/>
        </p:nvSpPr>
        <p:spPr>
          <a:xfrm>
            <a:off x="3158003" y="1817105"/>
            <a:ext cx="237436" cy="3556625"/>
          </a:xfrm>
          <a:prstGeom prst="leftBrac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Left Brace 25">
            <a:extLst>
              <a:ext uri="{FF2B5EF4-FFF2-40B4-BE49-F238E27FC236}">
                <a16:creationId xmlns:a16="http://schemas.microsoft.com/office/drawing/2014/main" id="{4A6D472B-9B2A-4334-A55C-E750A619CC1C}"/>
              </a:ext>
            </a:extLst>
          </p:cNvPr>
          <p:cNvSpPr/>
          <p:nvPr/>
        </p:nvSpPr>
        <p:spPr>
          <a:xfrm>
            <a:off x="3619490" y="2589276"/>
            <a:ext cx="237436" cy="2237077"/>
          </a:xfrm>
          <a:prstGeom prst="leftBrace">
            <a:avLst/>
          </a:prstGeom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Grafik 24" descr="Gehen">
            <a:extLst>
              <a:ext uri="{FF2B5EF4-FFF2-40B4-BE49-F238E27FC236}">
                <a16:creationId xmlns:a16="http://schemas.microsoft.com/office/drawing/2014/main" id="{7D73EF9E-5CA7-4F67-8C8C-473EBEE048C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64454" y="2904712"/>
            <a:ext cx="509349" cy="509349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B301ED1A-189B-4DD8-ACC0-58B83FFC6C3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75946" y="2042557"/>
            <a:ext cx="962263" cy="389001"/>
          </a:xfrm>
          <a:prstGeom prst="rect">
            <a:avLst/>
          </a:prstGeom>
        </p:spPr>
      </p:pic>
      <p:sp>
        <p:nvSpPr>
          <p:cNvPr id="29" name="Left Brace 28">
            <a:extLst>
              <a:ext uri="{FF2B5EF4-FFF2-40B4-BE49-F238E27FC236}">
                <a16:creationId xmlns:a16="http://schemas.microsoft.com/office/drawing/2014/main" id="{3D279517-7FB0-4EE3-B288-EFF6E3CE7A63}"/>
              </a:ext>
            </a:extLst>
          </p:cNvPr>
          <p:cNvSpPr/>
          <p:nvPr/>
        </p:nvSpPr>
        <p:spPr>
          <a:xfrm>
            <a:off x="4263283" y="4826352"/>
            <a:ext cx="237436" cy="1197885"/>
          </a:xfrm>
          <a:prstGeom prst="lef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Grafik 24" descr="Gehen">
            <a:extLst>
              <a:ext uri="{FF2B5EF4-FFF2-40B4-BE49-F238E27FC236}">
                <a16:creationId xmlns:a16="http://schemas.microsoft.com/office/drawing/2014/main" id="{39889F73-4318-4BD5-92F0-97EDBEB457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917314" y="5890864"/>
            <a:ext cx="509349" cy="509349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31" name="Grafik 22" descr="Radfahren">
            <a:extLst>
              <a:ext uri="{FF2B5EF4-FFF2-40B4-BE49-F238E27FC236}">
                <a16:creationId xmlns:a16="http://schemas.microsoft.com/office/drawing/2014/main" id="{EF9F9583-03C7-4619-847B-99F6B8A7ADA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349313" y="5905347"/>
            <a:ext cx="519003" cy="51900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BD8743F2-02DF-4967-A316-19BF4EF88A9A}"/>
              </a:ext>
            </a:extLst>
          </p:cNvPr>
          <p:cNvSpPr txBox="1"/>
          <p:nvPr/>
        </p:nvSpPr>
        <p:spPr>
          <a:xfrm>
            <a:off x="258229" y="5029896"/>
            <a:ext cx="2692821" cy="178510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UEBS</a:t>
            </a:r>
            <a:r>
              <a:rPr lang="en-US" sz="1600" b="1" dirty="0">
                <a:solidFill>
                  <a:srgbClr val="C00000"/>
                </a:solidFill>
              </a:rPr>
              <a:t>: Urban Emergency Braking system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C00000"/>
                </a:solidFill>
              </a:rPr>
              <a:t>Warn and brake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C00000"/>
                </a:solidFill>
              </a:rPr>
              <a:t>New regulation? Alternative to direct vision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C00000"/>
                </a:solidFill>
              </a:rPr>
              <a:t>Status: replaced by EMIS; on agenda of GRVA-16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D709894-D581-460C-9069-77D3ABF2F874}"/>
              </a:ext>
            </a:extLst>
          </p:cNvPr>
          <p:cNvSpPr txBox="1"/>
          <p:nvPr/>
        </p:nvSpPr>
        <p:spPr>
          <a:xfrm>
            <a:off x="7717407" y="2117887"/>
            <a:ext cx="3807938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C00000"/>
                </a:solidFill>
              </a:rPr>
              <a:t>EMIS</a:t>
            </a:r>
            <a:r>
              <a:rPr lang="en-US" sz="1600" b="1" dirty="0">
                <a:solidFill>
                  <a:srgbClr val="C00000"/>
                </a:solidFill>
              </a:rPr>
              <a:t>: Emergency Motion Inhibit System 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C00000"/>
                </a:solidFill>
              </a:rPr>
              <a:t>Inhibit acceleration at standstill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C00000"/>
                </a:solidFill>
              </a:rPr>
              <a:t>Annex to direct vision?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rgbClr val="C00000"/>
                </a:solidFill>
              </a:rPr>
              <a:t>Status: replacing UEBS; discussions at GRSG / VRU </a:t>
            </a:r>
            <a:r>
              <a:rPr lang="en-US" sz="1400" dirty="0" err="1">
                <a:solidFill>
                  <a:srgbClr val="C00000"/>
                </a:solidFill>
              </a:rPr>
              <a:t>Proxi</a:t>
            </a:r>
            <a:r>
              <a:rPr lang="en-US" sz="1400" dirty="0">
                <a:solidFill>
                  <a:srgbClr val="C00000"/>
                </a:solidFill>
              </a:rPr>
              <a:t>; 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3A03817-9814-43A1-BADD-DC2A3127CC9B}"/>
              </a:ext>
            </a:extLst>
          </p:cNvPr>
          <p:cNvSpPr txBox="1"/>
          <p:nvPr/>
        </p:nvSpPr>
        <p:spPr>
          <a:xfrm>
            <a:off x="7163441" y="955347"/>
            <a:ext cx="3807938" cy="89255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MOIS</a:t>
            </a:r>
            <a:r>
              <a:rPr lang="en-US" sz="1600" dirty="0"/>
              <a:t>: </a:t>
            </a:r>
            <a:r>
              <a:rPr lang="en-US" sz="1600" b="1" dirty="0"/>
              <a:t>Moving Off Information System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sz="1400" dirty="0"/>
              <a:t>Warn at standstill &amp; up to 10km/h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GB" sz="1400" dirty="0"/>
              <a:t>Status: </a:t>
            </a:r>
            <a:r>
              <a:rPr lang="en-US" sz="1400" dirty="0"/>
              <a:t>UN R159 in force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B757647-37B0-4069-A785-72137F4891DA}"/>
              </a:ext>
            </a:extLst>
          </p:cNvPr>
          <p:cNvSpPr txBox="1"/>
          <p:nvPr/>
        </p:nvSpPr>
        <p:spPr>
          <a:xfrm>
            <a:off x="7982366" y="3566265"/>
            <a:ext cx="3725409" cy="1323439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b="1" dirty="0"/>
              <a:t>ACPE</a:t>
            </a:r>
            <a:r>
              <a:rPr lang="en-US" sz="1600" dirty="0"/>
              <a:t>: </a:t>
            </a:r>
            <a:r>
              <a:rPr lang="en-US" sz="1600" b="1" dirty="0"/>
              <a:t>Accelerator Control Pedal Error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dirty="0"/>
              <a:t>Prevent acceleration at standstill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dirty="0"/>
              <a:t>New regulation?</a:t>
            </a:r>
          </a:p>
          <a:p>
            <a:pPr marL="180975" indent="-180975">
              <a:buFont typeface="Arial" panose="020B0604020202020204" pitchFamily="34" charset="0"/>
              <a:buChar char="•"/>
            </a:pPr>
            <a:r>
              <a:rPr lang="en-US" sz="1400" dirty="0"/>
              <a:t>Status: GRVA-15 decision to consider HCVs in the scope of the ACPE IWG.</a:t>
            </a:r>
          </a:p>
        </p:txBody>
      </p:sp>
      <p:cxnSp>
        <p:nvCxnSpPr>
          <p:cNvPr id="52" name="Straight Connector 51">
            <a:extLst>
              <a:ext uri="{FF2B5EF4-FFF2-40B4-BE49-F238E27FC236}">
                <a16:creationId xmlns:a16="http://schemas.microsoft.com/office/drawing/2014/main" id="{A35687FA-7B9C-489C-BA10-DAD0D6C3B6AE}"/>
              </a:ext>
            </a:extLst>
          </p:cNvPr>
          <p:cNvCxnSpPr>
            <a:cxnSpLocks/>
            <a:stCxn id="62" idx="3"/>
            <a:endCxn id="35" idx="1"/>
          </p:cNvCxnSpPr>
          <p:nvPr/>
        </p:nvCxnSpPr>
        <p:spPr>
          <a:xfrm flipV="1">
            <a:off x="6341557" y="2779607"/>
            <a:ext cx="1375850" cy="3233304"/>
          </a:xfrm>
          <a:prstGeom prst="line">
            <a:avLst/>
          </a:prstGeom>
          <a:noFill/>
          <a:ln>
            <a:solidFill>
              <a:srgbClr val="C00000"/>
            </a:solidFill>
            <a:prstDash val="sysDot"/>
          </a:ln>
        </p:spPr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85717C3B-78CC-4141-9F2B-D9CDF60F9D73}"/>
              </a:ext>
            </a:extLst>
          </p:cNvPr>
          <p:cNvCxnSpPr>
            <a:cxnSpLocks/>
            <a:stCxn id="59" idx="1"/>
            <a:endCxn id="36" idx="1"/>
          </p:cNvCxnSpPr>
          <p:nvPr/>
        </p:nvCxnSpPr>
        <p:spPr>
          <a:xfrm flipV="1">
            <a:off x="6154346" y="1401623"/>
            <a:ext cx="1009095" cy="4288327"/>
          </a:xfrm>
          <a:prstGeom prst="line">
            <a:avLst/>
          </a:prstGeom>
          <a:noFill/>
          <a:ln>
            <a:solidFill>
              <a:schemeClr val="tx1"/>
            </a:solidFill>
            <a:prstDash val="sysDot"/>
          </a:ln>
        </p:spPr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FF36534-DEEC-447B-872E-599C5174C2E6}"/>
              </a:ext>
            </a:extLst>
          </p:cNvPr>
          <p:cNvCxnSpPr>
            <a:cxnSpLocks/>
            <a:stCxn id="62" idx="3"/>
            <a:endCxn id="37" idx="1"/>
          </p:cNvCxnSpPr>
          <p:nvPr/>
        </p:nvCxnSpPr>
        <p:spPr>
          <a:xfrm flipV="1">
            <a:off x="6341557" y="4227985"/>
            <a:ext cx="1640809" cy="1784926"/>
          </a:xfrm>
          <a:prstGeom prst="line">
            <a:avLst/>
          </a:prstGeom>
          <a:noFill/>
          <a:ln>
            <a:solidFill>
              <a:schemeClr val="tx1"/>
            </a:solidFill>
            <a:prstDash val="sysDot"/>
          </a:ln>
        </p:spPr>
      </p:cxnSp>
      <p:sp>
        <p:nvSpPr>
          <p:cNvPr id="129" name="Slide Number Placeholder 3">
            <a:extLst>
              <a:ext uri="{FF2B5EF4-FFF2-40B4-BE49-F238E27FC236}">
                <a16:creationId xmlns:a16="http://schemas.microsoft.com/office/drawing/2014/main" id="{1F49A8A9-EDCD-4B32-B877-36A47422ED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0E903BA4-0BBA-44EB-858B-1AA71A96D113}" type="slidenum">
              <a:rPr lang="en-US" smtClean="0"/>
              <a:t>2</a:t>
            </a:fld>
            <a:endParaRPr lang="en-US" dirty="0"/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7C963CF-9B6E-4867-8E12-312878D2E771}"/>
              </a:ext>
            </a:extLst>
          </p:cNvPr>
          <p:cNvCxnSpPr>
            <a:cxnSpLocks/>
          </p:cNvCxnSpPr>
          <p:nvPr/>
        </p:nvCxnSpPr>
        <p:spPr>
          <a:xfrm>
            <a:off x="4491194" y="6021563"/>
            <a:ext cx="614206" cy="0"/>
          </a:xfrm>
          <a:prstGeom prst="line">
            <a:avLst/>
          </a:prstGeom>
          <a:noFill/>
          <a:ln>
            <a:solidFill>
              <a:schemeClr val="tx1"/>
            </a:solidFill>
            <a:prstDash val="sysDot"/>
          </a:ln>
        </p:spPr>
      </p:cxn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AC99543E-6EF2-1C17-0771-8C4EF803B3EC}"/>
              </a:ext>
            </a:extLst>
          </p:cNvPr>
          <p:cNvCxnSpPr>
            <a:cxnSpLocks/>
            <a:stCxn id="34" idx="3"/>
            <a:endCxn id="29" idx="1"/>
          </p:cNvCxnSpPr>
          <p:nvPr/>
        </p:nvCxnSpPr>
        <p:spPr>
          <a:xfrm flipV="1">
            <a:off x="2951050" y="5425295"/>
            <a:ext cx="1312233" cy="497153"/>
          </a:xfrm>
          <a:prstGeom prst="line">
            <a:avLst/>
          </a:prstGeom>
          <a:ln w="9525">
            <a:solidFill>
              <a:srgbClr val="C00000"/>
            </a:solidFill>
            <a:headEnd type="none" w="med" len="med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Left Brace 58">
            <a:extLst>
              <a:ext uri="{FF2B5EF4-FFF2-40B4-BE49-F238E27FC236}">
                <a16:creationId xmlns:a16="http://schemas.microsoft.com/office/drawing/2014/main" id="{28E0A64D-B224-BBC1-D157-9B2805959E90}"/>
              </a:ext>
            </a:extLst>
          </p:cNvPr>
          <p:cNvSpPr/>
          <p:nvPr/>
        </p:nvSpPr>
        <p:spPr>
          <a:xfrm rot="10800000">
            <a:off x="5916910" y="5358339"/>
            <a:ext cx="237436" cy="66322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90FB0B5-9E09-9308-5C21-8359F5903C31}"/>
              </a:ext>
            </a:extLst>
          </p:cNvPr>
          <p:cNvSpPr txBox="1"/>
          <p:nvPr/>
        </p:nvSpPr>
        <p:spPr>
          <a:xfrm>
            <a:off x="5054237" y="5843634"/>
            <a:ext cx="1287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0 km/h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B29BFE-7F0E-AD02-3039-2C1AFB5F7DFD}"/>
              </a:ext>
            </a:extLst>
          </p:cNvPr>
          <p:cNvSpPr txBox="1"/>
          <p:nvPr/>
        </p:nvSpPr>
        <p:spPr>
          <a:xfrm>
            <a:off x="228527" y="204210"/>
            <a:ext cx="681299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HCVs - Regulatory Status and initiatives</a:t>
            </a:r>
          </a:p>
          <a:p>
            <a:r>
              <a:rPr lang="en-US" dirty="0"/>
              <a:t>(</a:t>
            </a:r>
            <a:r>
              <a:rPr lang="en-GB" dirty="0"/>
              <a:t>Use case: Low speed Collision avoidance</a:t>
            </a:r>
            <a:r>
              <a:rPr lang="en-US" dirty="0"/>
              <a:t>)</a:t>
            </a:r>
            <a:endParaRPr lang="en-GB" dirty="0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A71715CC-272C-A61F-C236-C7EE35B17628}"/>
              </a:ext>
            </a:extLst>
          </p:cNvPr>
          <p:cNvCxnSpPr>
            <a:cxnSpLocks/>
          </p:cNvCxnSpPr>
          <p:nvPr/>
        </p:nvCxnSpPr>
        <p:spPr>
          <a:xfrm>
            <a:off x="5754799" y="6021563"/>
            <a:ext cx="614206" cy="0"/>
          </a:xfrm>
          <a:prstGeom prst="line">
            <a:avLst/>
          </a:prstGeom>
          <a:noFill/>
          <a:ln>
            <a:solidFill>
              <a:schemeClr val="tx1"/>
            </a:solidFill>
            <a:prstDash val="sysDot"/>
          </a:ln>
        </p:spPr>
      </p:cxnSp>
      <p:sp>
        <p:nvSpPr>
          <p:cNvPr id="61" name="TextBox 60">
            <a:extLst>
              <a:ext uri="{FF2B5EF4-FFF2-40B4-BE49-F238E27FC236}">
                <a16:creationId xmlns:a16="http://schemas.microsoft.com/office/drawing/2014/main" id="{681AB1BB-95BB-8A86-357E-89C9280827D6}"/>
              </a:ext>
            </a:extLst>
          </p:cNvPr>
          <p:cNvSpPr txBox="1"/>
          <p:nvPr/>
        </p:nvSpPr>
        <p:spPr>
          <a:xfrm>
            <a:off x="10861594" y="1827029"/>
            <a:ext cx="704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GRSG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666D3B15-934E-E52B-EFBD-50159D468816}"/>
              </a:ext>
            </a:extLst>
          </p:cNvPr>
          <p:cNvSpPr txBox="1"/>
          <p:nvPr/>
        </p:nvSpPr>
        <p:spPr>
          <a:xfrm>
            <a:off x="10335917" y="649417"/>
            <a:ext cx="7042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GRSG</a:t>
            </a: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8BE3038-21CA-FB53-FAC1-3E8ED9B33A4C}"/>
              </a:ext>
            </a:extLst>
          </p:cNvPr>
          <p:cNvSpPr txBox="1"/>
          <p:nvPr/>
        </p:nvSpPr>
        <p:spPr>
          <a:xfrm>
            <a:off x="11001684" y="3318538"/>
            <a:ext cx="706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GRVA</a:t>
            </a:r>
          </a:p>
        </p:txBody>
      </p:sp>
      <p:pic>
        <p:nvPicPr>
          <p:cNvPr id="132" name="Grafik 24" descr="Gehen">
            <a:extLst>
              <a:ext uri="{FF2B5EF4-FFF2-40B4-BE49-F238E27FC236}">
                <a16:creationId xmlns:a16="http://schemas.microsoft.com/office/drawing/2014/main" id="{4A3EF8EC-6C21-CBF4-9B50-A1FB2F9CF9C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003790" y="1891395"/>
            <a:ext cx="509349" cy="509349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pic>
        <p:nvPicPr>
          <p:cNvPr id="133" name="Grafik 22" descr="Radfahren">
            <a:extLst>
              <a:ext uri="{FF2B5EF4-FFF2-40B4-BE49-F238E27FC236}">
                <a16:creationId xmlns:a16="http://schemas.microsoft.com/office/drawing/2014/main" id="{A1C050EF-5BE0-FC12-B5CF-71F68B4D6D5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435789" y="1905878"/>
            <a:ext cx="519003" cy="519003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137" name="Arrow: Right 136">
            <a:extLst>
              <a:ext uri="{FF2B5EF4-FFF2-40B4-BE49-F238E27FC236}">
                <a16:creationId xmlns:a16="http://schemas.microsoft.com/office/drawing/2014/main" id="{EAB49BB2-150F-2B96-2B49-428B4530F199}"/>
              </a:ext>
            </a:extLst>
          </p:cNvPr>
          <p:cNvSpPr/>
          <p:nvPr/>
        </p:nvSpPr>
        <p:spPr>
          <a:xfrm rot="634359">
            <a:off x="6830272" y="5363587"/>
            <a:ext cx="489216" cy="743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5D4BC9-87F5-52E8-AFD1-725B63F3FB4C}"/>
              </a:ext>
            </a:extLst>
          </p:cNvPr>
          <p:cNvSpPr txBox="1"/>
          <p:nvPr/>
        </p:nvSpPr>
        <p:spPr>
          <a:xfrm>
            <a:off x="2290159" y="4723594"/>
            <a:ext cx="706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GRVA</a:t>
            </a:r>
          </a:p>
        </p:txBody>
      </p:sp>
    </p:spTree>
    <p:extLst>
      <p:ext uri="{BB962C8B-B14F-4D97-AF65-F5344CB8AC3E}">
        <p14:creationId xmlns:p14="http://schemas.microsoft.com/office/powerpoint/2010/main" val="417013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9" grpId="0" animBg="1"/>
      <p:bldP spid="34" grpId="0" animBg="1"/>
      <p:bldP spid="35" grpId="0" animBg="1"/>
      <p:bldP spid="36" grpId="0" animBg="1"/>
      <p:bldP spid="37" grpId="0" animBg="1"/>
      <p:bldP spid="59" grpId="0" animBg="1"/>
      <p:bldP spid="61" grpId="0"/>
      <p:bldP spid="63" grpId="0"/>
      <p:bldP spid="128" grpId="0"/>
      <p:bldP spid="137" grpId="0" animBg="1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e 3">
            <a:extLst>
              <a:ext uri="{FF2B5EF4-FFF2-40B4-BE49-F238E27FC236}">
                <a16:creationId xmlns:a16="http://schemas.microsoft.com/office/drawing/2014/main" id="{AD4F27A3-B475-40B3-AA13-2B98B6D95DF4}"/>
              </a:ext>
            </a:extLst>
          </p:cNvPr>
          <p:cNvGrpSpPr/>
          <p:nvPr/>
        </p:nvGrpSpPr>
        <p:grpSpPr>
          <a:xfrm>
            <a:off x="1549739" y="4199597"/>
            <a:ext cx="1137249" cy="2472957"/>
            <a:chOff x="6523174" y="1787823"/>
            <a:chExt cx="1137249" cy="2472957"/>
          </a:xfrm>
          <a:solidFill>
            <a:srgbClr val="0070C0"/>
          </a:solidFill>
        </p:grpSpPr>
        <p:sp>
          <p:nvSpPr>
            <p:cNvPr id="6" name="Rectangle à coins arrondis 4">
              <a:extLst>
                <a:ext uri="{FF2B5EF4-FFF2-40B4-BE49-F238E27FC236}">
                  <a16:creationId xmlns:a16="http://schemas.microsoft.com/office/drawing/2014/main" id="{227BF9DA-35ED-4F98-B459-F7A50ACDC574}"/>
                </a:ext>
              </a:extLst>
            </p:cNvPr>
            <p:cNvSpPr/>
            <p:nvPr/>
          </p:nvSpPr>
          <p:spPr>
            <a:xfrm>
              <a:off x="6637217" y="1787823"/>
              <a:ext cx="927865" cy="733454"/>
            </a:xfrm>
            <a:prstGeom prst="roundRect">
              <a:avLst/>
            </a:prstGeom>
            <a:grpFill/>
            <a:ln w="317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grpSp>
          <p:nvGrpSpPr>
            <p:cNvPr id="7" name="Groupe 5">
              <a:extLst>
                <a:ext uri="{FF2B5EF4-FFF2-40B4-BE49-F238E27FC236}">
                  <a16:creationId xmlns:a16="http://schemas.microsoft.com/office/drawing/2014/main" id="{9637DAD9-6804-43A3-8341-0C1398B4AA04}"/>
                </a:ext>
              </a:extLst>
            </p:cNvPr>
            <p:cNvGrpSpPr/>
            <p:nvPr/>
          </p:nvGrpSpPr>
          <p:grpSpPr>
            <a:xfrm>
              <a:off x="6523174" y="1949182"/>
              <a:ext cx="1137249" cy="2311598"/>
              <a:chOff x="6523174" y="1949182"/>
              <a:chExt cx="1137249" cy="2311598"/>
            </a:xfrm>
            <a:grpFill/>
          </p:grpSpPr>
          <p:sp>
            <p:nvSpPr>
              <p:cNvPr id="8" name="Rectangle à coins arrondis 7">
                <a:extLst>
                  <a:ext uri="{FF2B5EF4-FFF2-40B4-BE49-F238E27FC236}">
                    <a16:creationId xmlns:a16="http://schemas.microsoft.com/office/drawing/2014/main" id="{E98C0A8D-2B79-4A51-B789-B4D632CD1C71}"/>
                  </a:ext>
                </a:extLst>
              </p:cNvPr>
              <p:cNvSpPr/>
              <p:nvPr/>
            </p:nvSpPr>
            <p:spPr>
              <a:xfrm>
                <a:off x="6637218" y="2563486"/>
                <a:ext cx="927865" cy="1697294"/>
              </a:xfrm>
              <a:prstGeom prst="roundRect">
                <a:avLst/>
              </a:prstGeom>
              <a:grpFill/>
              <a:ln w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A192B8D0-3158-4B13-A986-663274A058C0}"/>
                  </a:ext>
                </a:extLst>
              </p:cNvPr>
              <p:cNvSpPr/>
              <p:nvPr/>
            </p:nvSpPr>
            <p:spPr>
              <a:xfrm>
                <a:off x="6541876" y="1949182"/>
                <a:ext cx="95341" cy="440073"/>
              </a:xfrm>
              <a:prstGeom prst="rect">
                <a:avLst/>
              </a:prstGeom>
              <a:grpFill/>
              <a:ln w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4761DA84-BA9E-47B6-94CE-15A2A1AB23A3}"/>
                  </a:ext>
                </a:extLst>
              </p:cNvPr>
              <p:cNvSpPr/>
              <p:nvPr/>
            </p:nvSpPr>
            <p:spPr>
              <a:xfrm>
                <a:off x="6523174" y="3637317"/>
                <a:ext cx="95341" cy="440073"/>
              </a:xfrm>
              <a:prstGeom prst="rect">
                <a:avLst/>
              </a:prstGeom>
              <a:grpFill/>
              <a:ln w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091D9222-91A1-4442-B486-DCDE14053444}"/>
                  </a:ext>
                </a:extLst>
              </p:cNvPr>
              <p:cNvSpPr/>
              <p:nvPr/>
            </p:nvSpPr>
            <p:spPr>
              <a:xfrm>
                <a:off x="6523174" y="3044412"/>
                <a:ext cx="95341" cy="440073"/>
              </a:xfrm>
              <a:prstGeom prst="rect">
                <a:avLst/>
              </a:prstGeom>
              <a:grpFill/>
              <a:ln w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D8735A6C-28B3-4715-ABF2-20C45BEB0DDD}"/>
                  </a:ext>
                </a:extLst>
              </p:cNvPr>
              <p:cNvSpPr/>
              <p:nvPr/>
            </p:nvSpPr>
            <p:spPr>
              <a:xfrm>
                <a:off x="7565081" y="3645416"/>
                <a:ext cx="95341" cy="440073"/>
              </a:xfrm>
              <a:prstGeom prst="rect">
                <a:avLst/>
              </a:prstGeom>
              <a:grpFill/>
              <a:ln w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CCAE8BD1-7B80-440F-A9B8-CB5A3734FDC1}"/>
                  </a:ext>
                </a:extLst>
              </p:cNvPr>
              <p:cNvSpPr/>
              <p:nvPr/>
            </p:nvSpPr>
            <p:spPr>
              <a:xfrm>
                <a:off x="7565082" y="3045044"/>
                <a:ext cx="95341" cy="440073"/>
              </a:xfrm>
              <a:prstGeom prst="rect">
                <a:avLst/>
              </a:prstGeom>
              <a:grpFill/>
              <a:ln w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BD011872-0E57-4015-BB44-4CF44DF12D4C}"/>
                  </a:ext>
                </a:extLst>
              </p:cNvPr>
              <p:cNvSpPr/>
              <p:nvPr/>
            </p:nvSpPr>
            <p:spPr>
              <a:xfrm>
                <a:off x="7564716" y="1949182"/>
                <a:ext cx="95341" cy="440073"/>
              </a:xfrm>
              <a:prstGeom prst="rect">
                <a:avLst/>
              </a:prstGeom>
              <a:grpFill/>
              <a:ln w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</p:grpSp>
      </p:grp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118D8EB7-33AF-441C-9890-3635775054A2}"/>
              </a:ext>
            </a:extLst>
          </p:cNvPr>
          <p:cNvCxnSpPr>
            <a:cxnSpLocks/>
          </p:cNvCxnSpPr>
          <p:nvPr/>
        </p:nvCxnSpPr>
        <p:spPr>
          <a:xfrm>
            <a:off x="693258" y="4185701"/>
            <a:ext cx="2743200" cy="0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609621A3-A96A-4AAB-9CAE-27AD5E416954}"/>
              </a:ext>
            </a:extLst>
          </p:cNvPr>
          <p:cNvCxnSpPr/>
          <p:nvPr/>
        </p:nvCxnSpPr>
        <p:spPr>
          <a:xfrm>
            <a:off x="634936" y="2486137"/>
            <a:ext cx="2521979" cy="8067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9622F30B-1806-41DE-A550-5C683A8E9FC9}"/>
              </a:ext>
            </a:extLst>
          </p:cNvPr>
          <p:cNvCxnSpPr>
            <a:cxnSpLocks/>
          </p:cNvCxnSpPr>
          <p:nvPr/>
        </p:nvCxnSpPr>
        <p:spPr>
          <a:xfrm flipH="1">
            <a:off x="1534135" y="3390638"/>
            <a:ext cx="31875" cy="3378223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7A650912-FD34-4A49-A3B3-11386471D46B}"/>
              </a:ext>
            </a:extLst>
          </p:cNvPr>
          <p:cNvSpPr/>
          <p:nvPr/>
        </p:nvSpPr>
        <p:spPr>
          <a:xfrm>
            <a:off x="1291965" y="2498627"/>
            <a:ext cx="1676316" cy="128696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 w="254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err="1">
                <a:solidFill>
                  <a:schemeClr val="accent5">
                    <a:lumMod val="75000"/>
                  </a:schemeClr>
                </a:solidFill>
              </a:rPr>
              <a:t>When</a:t>
            </a:r>
            <a:r>
              <a:rPr lang="fr-FR" sz="1600">
                <a:solidFill>
                  <a:schemeClr val="accent5">
                    <a:lumMod val="75000"/>
                  </a:schemeClr>
                </a:solidFill>
              </a:rPr>
              <a:t> </a:t>
            </a:r>
          </a:p>
          <a:p>
            <a:pPr algn="ctr"/>
            <a:r>
              <a:rPr lang="fr-FR" sz="1600" err="1">
                <a:solidFill>
                  <a:schemeClr val="accent5">
                    <a:lumMod val="75000"/>
                  </a:schemeClr>
                </a:solidFill>
              </a:rPr>
              <a:t>stopped</a:t>
            </a:r>
            <a:endParaRPr lang="en-US" sz="160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25" name="Connecteur droit avec flèche 24">
            <a:extLst>
              <a:ext uri="{FF2B5EF4-FFF2-40B4-BE49-F238E27FC236}">
                <a16:creationId xmlns:a16="http://schemas.microsoft.com/office/drawing/2014/main" id="{24C3021A-55BE-4C90-992B-48BAF75BDFE0}"/>
              </a:ext>
            </a:extLst>
          </p:cNvPr>
          <p:cNvCxnSpPr/>
          <p:nvPr/>
        </p:nvCxnSpPr>
        <p:spPr>
          <a:xfrm>
            <a:off x="1075965" y="3839546"/>
            <a:ext cx="0" cy="327351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>
            <a:extLst>
              <a:ext uri="{FF2B5EF4-FFF2-40B4-BE49-F238E27FC236}">
                <a16:creationId xmlns:a16="http://schemas.microsoft.com/office/drawing/2014/main" id="{A556E93C-9D9F-4CED-B5F5-2187A7489F73}"/>
              </a:ext>
            </a:extLst>
          </p:cNvPr>
          <p:cNvSpPr txBox="1"/>
          <p:nvPr/>
        </p:nvSpPr>
        <p:spPr>
          <a:xfrm>
            <a:off x="370348" y="3822512"/>
            <a:ext cx="7170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/>
              <a:t>0,8m</a:t>
            </a:r>
            <a:endParaRPr lang="en-US" sz="1400"/>
          </a:p>
        </p:txBody>
      </p:sp>
      <p:cxnSp>
        <p:nvCxnSpPr>
          <p:cNvPr id="27" name="Connecteur droit avec flèche 26">
            <a:extLst>
              <a:ext uri="{FF2B5EF4-FFF2-40B4-BE49-F238E27FC236}">
                <a16:creationId xmlns:a16="http://schemas.microsoft.com/office/drawing/2014/main" id="{C99EC935-B61B-41EF-B38A-C1BB6F6FF92A}"/>
              </a:ext>
            </a:extLst>
          </p:cNvPr>
          <p:cNvCxnSpPr>
            <a:cxnSpLocks/>
          </p:cNvCxnSpPr>
          <p:nvPr/>
        </p:nvCxnSpPr>
        <p:spPr>
          <a:xfrm flipH="1">
            <a:off x="1173632" y="2504243"/>
            <a:ext cx="10533" cy="1658416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>
            <a:extLst>
              <a:ext uri="{FF2B5EF4-FFF2-40B4-BE49-F238E27FC236}">
                <a16:creationId xmlns:a16="http://schemas.microsoft.com/office/drawing/2014/main" id="{74251E19-FD4F-4E5E-81A8-86EE2E86383E}"/>
              </a:ext>
            </a:extLst>
          </p:cNvPr>
          <p:cNvSpPr txBox="1"/>
          <p:nvPr/>
        </p:nvSpPr>
        <p:spPr>
          <a:xfrm>
            <a:off x="603375" y="3170673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/>
              <a:t>3,7m</a:t>
            </a:r>
            <a:endParaRPr lang="en-US" sz="1400"/>
          </a:p>
        </p:txBody>
      </p:sp>
      <p:cxnSp>
        <p:nvCxnSpPr>
          <p:cNvPr id="29" name="Connecteur droit avec flèche 28">
            <a:extLst>
              <a:ext uri="{FF2B5EF4-FFF2-40B4-BE49-F238E27FC236}">
                <a16:creationId xmlns:a16="http://schemas.microsoft.com/office/drawing/2014/main" id="{307A3DFB-E070-48E1-8094-9A810739FEE2}"/>
              </a:ext>
            </a:extLst>
          </p:cNvPr>
          <p:cNvCxnSpPr/>
          <p:nvPr/>
        </p:nvCxnSpPr>
        <p:spPr>
          <a:xfrm flipH="1">
            <a:off x="1251379" y="3856350"/>
            <a:ext cx="293201" cy="0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ZoneTexte 29">
            <a:extLst>
              <a:ext uri="{FF2B5EF4-FFF2-40B4-BE49-F238E27FC236}">
                <a16:creationId xmlns:a16="http://schemas.microsoft.com/office/drawing/2014/main" id="{583FB674-ED45-43A9-A641-124CC4C7B522}"/>
              </a:ext>
            </a:extLst>
          </p:cNvPr>
          <p:cNvSpPr txBox="1"/>
          <p:nvPr/>
        </p:nvSpPr>
        <p:spPr>
          <a:xfrm>
            <a:off x="1150387" y="3864742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/>
              <a:t>0,5m</a:t>
            </a:r>
            <a:endParaRPr lang="en-US" sz="1400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75670D6A-963A-490C-9A69-22EBF2889E24}"/>
              </a:ext>
            </a:extLst>
          </p:cNvPr>
          <p:cNvSpPr txBox="1"/>
          <p:nvPr/>
        </p:nvSpPr>
        <p:spPr>
          <a:xfrm>
            <a:off x="2662259" y="3839725"/>
            <a:ext cx="5549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/>
              <a:t>0,5m</a:t>
            </a:r>
            <a:endParaRPr lang="en-US" sz="1400"/>
          </a:p>
        </p:txBody>
      </p:sp>
      <p:cxnSp>
        <p:nvCxnSpPr>
          <p:cNvPr id="32" name="Connecteur droit avec flèche 31">
            <a:extLst>
              <a:ext uri="{FF2B5EF4-FFF2-40B4-BE49-F238E27FC236}">
                <a16:creationId xmlns:a16="http://schemas.microsoft.com/office/drawing/2014/main" id="{5881BA8C-A95D-40FB-952A-575238DC0EE7}"/>
              </a:ext>
            </a:extLst>
          </p:cNvPr>
          <p:cNvCxnSpPr/>
          <p:nvPr/>
        </p:nvCxnSpPr>
        <p:spPr>
          <a:xfrm flipH="1" flipV="1">
            <a:off x="2728920" y="3864945"/>
            <a:ext cx="278153" cy="8115"/>
          </a:xfrm>
          <a:prstGeom prst="straightConnector1">
            <a:avLst/>
          </a:prstGeom>
          <a:ln w="12700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33">
            <a:extLst>
              <a:ext uri="{FF2B5EF4-FFF2-40B4-BE49-F238E27FC236}">
                <a16:creationId xmlns:a16="http://schemas.microsoft.com/office/drawing/2014/main" id="{5D33D76B-62B1-4BEC-91D7-1085DD800B90}"/>
              </a:ext>
            </a:extLst>
          </p:cNvPr>
          <p:cNvCxnSpPr>
            <a:cxnSpLocks/>
          </p:cNvCxnSpPr>
          <p:nvPr/>
        </p:nvCxnSpPr>
        <p:spPr>
          <a:xfrm flipH="1">
            <a:off x="2696648" y="3294025"/>
            <a:ext cx="1359" cy="3474835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2A2574A1-DAB2-46E5-9365-923183BFF8EE}"/>
              </a:ext>
            </a:extLst>
          </p:cNvPr>
          <p:cNvSpPr/>
          <p:nvPr/>
        </p:nvSpPr>
        <p:spPr>
          <a:xfrm>
            <a:off x="1558776" y="2498628"/>
            <a:ext cx="1137873" cy="1286146"/>
          </a:xfrm>
          <a:prstGeom prst="rect">
            <a:avLst/>
          </a:prstGeom>
          <a:pattFill prst="dkUpDiag">
            <a:fgClr>
              <a:schemeClr val="accent3">
                <a:lumMod val="60000"/>
                <a:lumOff val="40000"/>
              </a:schemeClr>
            </a:fgClr>
            <a:bgClr>
              <a:schemeClr val="bg1"/>
            </a:bgClr>
          </a:pattFill>
          <a:ln w="25400"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600" dirty="0" err="1">
                <a:solidFill>
                  <a:schemeClr val="tx1"/>
                </a:solidFill>
              </a:rPr>
              <a:t>When</a:t>
            </a:r>
            <a:r>
              <a:rPr lang="fr-FR" sz="16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fr-FR" sz="1600" dirty="0">
                <a:solidFill>
                  <a:schemeClr val="tx1"/>
                </a:solidFill>
              </a:rPr>
              <a:t>Moving </a:t>
            </a:r>
            <a:r>
              <a:rPr lang="fr-FR" sz="1400" dirty="0">
                <a:solidFill>
                  <a:schemeClr val="tx1"/>
                </a:solidFill>
              </a:rPr>
              <a:t>(&lt;10kmh)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1AE5527-3103-4205-B903-13A246217B30}"/>
              </a:ext>
            </a:extLst>
          </p:cNvPr>
          <p:cNvSpPr txBox="1"/>
          <p:nvPr/>
        </p:nvSpPr>
        <p:spPr>
          <a:xfrm>
            <a:off x="769660" y="1512477"/>
            <a:ext cx="267206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MOIS</a:t>
            </a:r>
            <a:endParaRPr lang="en-US" b="1" dirty="0"/>
          </a:p>
          <a:p>
            <a:pPr algn="ctr"/>
            <a:r>
              <a:rPr lang="en-US" dirty="0"/>
              <a:t>Warning</a:t>
            </a:r>
          </a:p>
        </p:txBody>
      </p:sp>
      <p:grpSp>
        <p:nvGrpSpPr>
          <p:cNvPr id="42" name="Groupe 3">
            <a:extLst>
              <a:ext uri="{FF2B5EF4-FFF2-40B4-BE49-F238E27FC236}">
                <a16:creationId xmlns:a16="http://schemas.microsoft.com/office/drawing/2014/main" id="{DD4C0086-E039-44BE-8661-55BDD2297BAC}"/>
              </a:ext>
            </a:extLst>
          </p:cNvPr>
          <p:cNvGrpSpPr/>
          <p:nvPr/>
        </p:nvGrpSpPr>
        <p:grpSpPr>
          <a:xfrm>
            <a:off x="5032395" y="4185701"/>
            <a:ext cx="1137249" cy="2472957"/>
            <a:chOff x="6523174" y="1787823"/>
            <a:chExt cx="1137249" cy="2472957"/>
          </a:xfrm>
          <a:solidFill>
            <a:srgbClr val="0070C0"/>
          </a:solidFill>
        </p:grpSpPr>
        <p:sp>
          <p:nvSpPr>
            <p:cNvPr id="43" name="Rectangle à coins arrondis 4">
              <a:extLst>
                <a:ext uri="{FF2B5EF4-FFF2-40B4-BE49-F238E27FC236}">
                  <a16:creationId xmlns:a16="http://schemas.microsoft.com/office/drawing/2014/main" id="{BCC8116D-81F7-4A82-AB8B-6F33DBC3DA63}"/>
                </a:ext>
              </a:extLst>
            </p:cNvPr>
            <p:cNvSpPr/>
            <p:nvPr/>
          </p:nvSpPr>
          <p:spPr>
            <a:xfrm>
              <a:off x="6637217" y="1787823"/>
              <a:ext cx="927865" cy="733454"/>
            </a:xfrm>
            <a:prstGeom prst="roundRect">
              <a:avLst/>
            </a:prstGeom>
            <a:grpFill/>
            <a:ln w="317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grpSp>
          <p:nvGrpSpPr>
            <p:cNvPr id="44" name="Groupe 5">
              <a:extLst>
                <a:ext uri="{FF2B5EF4-FFF2-40B4-BE49-F238E27FC236}">
                  <a16:creationId xmlns:a16="http://schemas.microsoft.com/office/drawing/2014/main" id="{0E2F0E31-72B1-4948-9E38-97470C317557}"/>
                </a:ext>
              </a:extLst>
            </p:cNvPr>
            <p:cNvGrpSpPr/>
            <p:nvPr/>
          </p:nvGrpSpPr>
          <p:grpSpPr>
            <a:xfrm>
              <a:off x="6523174" y="1949182"/>
              <a:ext cx="1137249" cy="2311598"/>
              <a:chOff x="6523174" y="1949182"/>
              <a:chExt cx="1137249" cy="2311598"/>
            </a:xfrm>
            <a:grpFill/>
          </p:grpSpPr>
          <p:sp>
            <p:nvSpPr>
              <p:cNvPr id="45" name="Rectangle à coins arrondis 7">
                <a:extLst>
                  <a:ext uri="{FF2B5EF4-FFF2-40B4-BE49-F238E27FC236}">
                    <a16:creationId xmlns:a16="http://schemas.microsoft.com/office/drawing/2014/main" id="{907AE180-058F-476A-A5AE-CF72FE4C567E}"/>
                  </a:ext>
                </a:extLst>
              </p:cNvPr>
              <p:cNvSpPr/>
              <p:nvPr/>
            </p:nvSpPr>
            <p:spPr>
              <a:xfrm>
                <a:off x="6637218" y="2563486"/>
                <a:ext cx="927865" cy="1697294"/>
              </a:xfrm>
              <a:prstGeom prst="roundRect">
                <a:avLst/>
              </a:prstGeom>
              <a:grpFill/>
              <a:ln w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F93F638D-121F-44A9-AF83-B6193DCCAD5F}"/>
                  </a:ext>
                </a:extLst>
              </p:cNvPr>
              <p:cNvSpPr/>
              <p:nvPr/>
            </p:nvSpPr>
            <p:spPr>
              <a:xfrm>
                <a:off x="6541876" y="1949182"/>
                <a:ext cx="95341" cy="440073"/>
              </a:xfrm>
              <a:prstGeom prst="rect">
                <a:avLst/>
              </a:prstGeom>
              <a:grpFill/>
              <a:ln w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9262C4E2-2D21-4770-8288-9D601D984CC4}"/>
                  </a:ext>
                </a:extLst>
              </p:cNvPr>
              <p:cNvSpPr/>
              <p:nvPr/>
            </p:nvSpPr>
            <p:spPr>
              <a:xfrm>
                <a:off x="6523174" y="3637317"/>
                <a:ext cx="95341" cy="440073"/>
              </a:xfrm>
              <a:prstGeom prst="rect">
                <a:avLst/>
              </a:prstGeom>
              <a:grpFill/>
              <a:ln w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69EDC9BB-C58D-4108-AD31-B05576D99117}"/>
                  </a:ext>
                </a:extLst>
              </p:cNvPr>
              <p:cNvSpPr/>
              <p:nvPr/>
            </p:nvSpPr>
            <p:spPr>
              <a:xfrm>
                <a:off x="6523174" y="3044412"/>
                <a:ext cx="95341" cy="440073"/>
              </a:xfrm>
              <a:prstGeom prst="rect">
                <a:avLst/>
              </a:prstGeom>
              <a:grpFill/>
              <a:ln w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61769220-8AC4-4E47-BA68-F6653994FF90}"/>
                  </a:ext>
                </a:extLst>
              </p:cNvPr>
              <p:cNvSpPr/>
              <p:nvPr/>
            </p:nvSpPr>
            <p:spPr>
              <a:xfrm>
                <a:off x="7565081" y="3645416"/>
                <a:ext cx="95341" cy="440073"/>
              </a:xfrm>
              <a:prstGeom prst="rect">
                <a:avLst/>
              </a:prstGeom>
              <a:grpFill/>
              <a:ln w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302D7E77-EA8A-44BB-86C4-0F10C8C27F1C}"/>
                  </a:ext>
                </a:extLst>
              </p:cNvPr>
              <p:cNvSpPr/>
              <p:nvPr/>
            </p:nvSpPr>
            <p:spPr>
              <a:xfrm>
                <a:off x="7565082" y="3045044"/>
                <a:ext cx="95341" cy="440073"/>
              </a:xfrm>
              <a:prstGeom prst="rect">
                <a:avLst/>
              </a:prstGeom>
              <a:grpFill/>
              <a:ln w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069CBC0B-4425-416D-8228-D9100AC1270B}"/>
                  </a:ext>
                </a:extLst>
              </p:cNvPr>
              <p:cNvSpPr/>
              <p:nvPr/>
            </p:nvSpPr>
            <p:spPr>
              <a:xfrm>
                <a:off x="7564716" y="1949182"/>
                <a:ext cx="95341" cy="440073"/>
              </a:xfrm>
              <a:prstGeom prst="rect">
                <a:avLst/>
              </a:prstGeom>
              <a:grpFill/>
              <a:ln w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</p:grpSp>
      </p:grpSp>
      <p:cxnSp>
        <p:nvCxnSpPr>
          <p:cNvPr id="54" name="Connecteur droit 22">
            <a:extLst>
              <a:ext uri="{FF2B5EF4-FFF2-40B4-BE49-F238E27FC236}">
                <a16:creationId xmlns:a16="http://schemas.microsoft.com/office/drawing/2014/main" id="{A9819DF7-51DA-4217-B2C4-D99D4D2EC829}"/>
              </a:ext>
            </a:extLst>
          </p:cNvPr>
          <p:cNvCxnSpPr>
            <a:cxnSpLocks/>
          </p:cNvCxnSpPr>
          <p:nvPr/>
        </p:nvCxnSpPr>
        <p:spPr>
          <a:xfrm flipH="1">
            <a:off x="5016791" y="3376742"/>
            <a:ext cx="31875" cy="3378223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33">
            <a:extLst>
              <a:ext uri="{FF2B5EF4-FFF2-40B4-BE49-F238E27FC236}">
                <a16:creationId xmlns:a16="http://schemas.microsoft.com/office/drawing/2014/main" id="{EF932CFE-257E-4035-9F51-47F1A2395144}"/>
              </a:ext>
            </a:extLst>
          </p:cNvPr>
          <p:cNvCxnSpPr>
            <a:cxnSpLocks/>
          </p:cNvCxnSpPr>
          <p:nvPr/>
        </p:nvCxnSpPr>
        <p:spPr>
          <a:xfrm flipH="1">
            <a:off x="6179304" y="3280129"/>
            <a:ext cx="1359" cy="3474835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A121FF19-48B0-4C58-A35B-8AEEE4FB711B}"/>
              </a:ext>
            </a:extLst>
          </p:cNvPr>
          <p:cNvSpPr txBox="1"/>
          <p:nvPr/>
        </p:nvSpPr>
        <p:spPr>
          <a:xfrm>
            <a:off x="4126076" y="1500445"/>
            <a:ext cx="297407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strike="sngStrike" dirty="0"/>
              <a:t>UEBS</a:t>
            </a:r>
            <a:r>
              <a:rPr lang="en-US" sz="2800" b="1" dirty="0"/>
              <a:t> </a:t>
            </a:r>
            <a:r>
              <a:rPr lang="en-US" sz="2800" b="1" dirty="0">
                <a:sym typeface="Wingdings" panose="05000000000000000000" pitchFamily="2" charset="2"/>
              </a:rPr>
              <a:t> </a:t>
            </a:r>
            <a:r>
              <a:rPr lang="en-US" sz="2800" b="1" dirty="0"/>
              <a:t>EMIS</a:t>
            </a:r>
            <a:endParaRPr lang="en-US" b="1" dirty="0"/>
          </a:p>
          <a:p>
            <a:pPr algn="ctr"/>
            <a:r>
              <a:rPr lang="en-US" dirty="0"/>
              <a:t>Warning</a:t>
            </a:r>
          </a:p>
          <a:p>
            <a:pPr algn="ctr"/>
            <a:r>
              <a:rPr lang="en-US" dirty="0"/>
              <a:t>+ inhibit acceleration</a:t>
            </a:r>
          </a:p>
        </p:txBody>
      </p:sp>
      <p:grpSp>
        <p:nvGrpSpPr>
          <p:cNvPr id="69" name="Groupe 3">
            <a:extLst>
              <a:ext uri="{FF2B5EF4-FFF2-40B4-BE49-F238E27FC236}">
                <a16:creationId xmlns:a16="http://schemas.microsoft.com/office/drawing/2014/main" id="{4D07045F-09B0-47EF-B3DB-4CCC76A0894E}"/>
              </a:ext>
            </a:extLst>
          </p:cNvPr>
          <p:cNvGrpSpPr/>
          <p:nvPr/>
        </p:nvGrpSpPr>
        <p:grpSpPr>
          <a:xfrm>
            <a:off x="8389858" y="4219708"/>
            <a:ext cx="1137249" cy="2472957"/>
            <a:chOff x="6523174" y="1787823"/>
            <a:chExt cx="1137249" cy="2472957"/>
          </a:xfrm>
          <a:solidFill>
            <a:srgbClr val="0070C0"/>
          </a:solidFill>
        </p:grpSpPr>
        <p:sp>
          <p:nvSpPr>
            <p:cNvPr id="70" name="Rectangle à coins arrondis 4">
              <a:extLst>
                <a:ext uri="{FF2B5EF4-FFF2-40B4-BE49-F238E27FC236}">
                  <a16:creationId xmlns:a16="http://schemas.microsoft.com/office/drawing/2014/main" id="{B687D81D-8E6B-44B3-A523-34A315B87D85}"/>
                </a:ext>
              </a:extLst>
            </p:cNvPr>
            <p:cNvSpPr/>
            <p:nvPr/>
          </p:nvSpPr>
          <p:spPr>
            <a:xfrm>
              <a:off x="6637217" y="1787823"/>
              <a:ext cx="927865" cy="733454"/>
            </a:xfrm>
            <a:prstGeom prst="roundRect">
              <a:avLst/>
            </a:prstGeom>
            <a:grpFill/>
            <a:ln w="317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>
                <a:solidFill>
                  <a:schemeClr val="tx1"/>
                </a:solidFill>
              </a:endParaRPr>
            </a:p>
          </p:txBody>
        </p:sp>
        <p:grpSp>
          <p:nvGrpSpPr>
            <p:cNvPr id="71" name="Groupe 5">
              <a:extLst>
                <a:ext uri="{FF2B5EF4-FFF2-40B4-BE49-F238E27FC236}">
                  <a16:creationId xmlns:a16="http://schemas.microsoft.com/office/drawing/2014/main" id="{1A4784D8-63EE-4256-B685-9D300D5CFE09}"/>
                </a:ext>
              </a:extLst>
            </p:cNvPr>
            <p:cNvGrpSpPr/>
            <p:nvPr/>
          </p:nvGrpSpPr>
          <p:grpSpPr>
            <a:xfrm>
              <a:off x="6523174" y="1949182"/>
              <a:ext cx="1137249" cy="2311598"/>
              <a:chOff x="6523174" y="1949182"/>
              <a:chExt cx="1137249" cy="2311598"/>
            </a:xfrm>
            <a:grpFill/>
          </p:grpSpPr>
          <p:sp>
            <p:nvSpPr>
              <p:cNvPr id="72" name="Rectangle à coins arrondis 7">
                <a:extLst>
                  <a:ext uri="{FF2B5EF4-FFF2-40B4-BE49-F238E27FC236}">
                    <a16:creationId xmlns:a16="http://schemas.microsoft.com/office/drawing/2014/main" id="{2DC37C4C-F0D2-4E61-ABDD-692E2441A274}"/>
                  </a:ext>
                </a:extLst>
              </p:cNvPr>
              <p:cNvSpPr/>
              <p:nvPr/>
            </p:nvSpPr>
            <p:spPr>
              <a:xfrm>
                <a:off x="6637218" y="2563486"/>
                <a:ext cx="927865" cy="1697294"/>
              </a:xfrm>
              <a:prstGeom prst="roundRect">
                <a:avLst/>
              </a:prstGeom>
              <a:grpFill/>
              <a:ln w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73" name="Rectangle 72">
                <a:extLst>
                  <a:ext uri="{FF2B5EF4-FFF2-40B4-BE49-F238E27FC236}">
                    <a16:creationId xmlns:a16="http://schemas.microsoft.com/office/drawing/2014/main" id="{3A96963C-6C80-44D8-AF69-223E84E0F1C8}"/>
                  </a:ext>
                </a:extLst>
              </p:cNvPr>
              <p:cNvSpPr/>
              <p:nvPr/>
            </p:nvSpPr>
            <p:spPr>
              <a:xfrm>
                <a:off x="6541876" y="1949182"/>
                <a:ext cx="95341" cy="440073"/>
              </a:xfrm>
              <a:prstGeom prst="rect">
                <a:avLst/>
              </a:prstGeom>
              <a:grpFill/>
              <a:ln w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74" name="Rectangle 73">
                <a:extLst>
                  <a:ext uri="{FF2B5EF4-FFF2-40B4-BE49-F238E27FC236}">
                    <a16:creationId xmlns:a16="http://schemas.microsoft.com/office/drawing/2014/main" id="{9FAD3825-8FDD-4D4B-8131-9775ED750ABB}"/>
                  </a:ext>
                </a:extLst>
              </p:cNvPr>
              <p:cNvSpPr/>
              <p:nvPr/>
            </p:nvSpPr>
            <p:spPr>
              <a:xfrm>
                <a:off x="6523174" y="3637317"/>
                <a:ext cx="95341" cy="440073"/>
              </a:xfrm>
              <a:prstGeom prst="rect">
                <a:avLst/>
              </a:prstGeom>
              <a:grpFill/>
              <a:ln w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75" name="Rectangle 74">
                <a:extLst>
                  <a:ext uri="{FF2B5EF4-FFF2-40B4-BE49-F238E27FC236}">
                    <a16:creationId xmlns:a16="http://schemas.microsoft.com/office/drawing/2014/main" id="{0803C0E8-64E8-4C78-B5BB-644A7F1B45F7}"/>
                  </a:ext>
                </a:extLst>
              </p:cNvPr>
              <p:cNvSpPr/>
              <p:nvPr/>
            </p:nvSpPr>
            <p:spPr>
              <a:xfrm>
                <a:off x="6523174" y="3044412"/>
                <a:ext cx="95341" cy="440073"/>
              </a:xfrm>
              <a:prstGeom prst="rect">
                <a:avLst/>
              </a:prstGeom>
              <a:grpFill/>
              <a:ln w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FAA3356C-AD8F-4789-AE8E-2D41B95A286D}"/>
                  </a:ext>
                </a:extLst>
              </p:cNvPr>
              <p:cNvSpPr/>
              <p:nvPr/>
            </p:nvSpPr>
            <p:spPr>
              <a:xfrm>
                <a:off x="7565081" y="3645416"/>
                <a:ext cx="95341" cy="440073"/>
              </a:xfrm>
              <a:prstGeom prst="rect">
                <a:avLst/>
              </a:prstGeom>
              <a:grpFill/>
              <a:ln w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77" name="Rectangle 76">
                <a:extLst>
                  <a:ext uri="{FF2B5EF4-FFF2-40B4-BE49-F238E27FC236}">
                    <a16:creationId xmlns:a16="http://schemas.microsoft.com/office/drawing/2014/main" id="{AD3ECC2F-D1CE-48FE-A814-02FB8E65C30B}"/>
                  </a:ext>
                </a:extLst>
              </p:cNvPr>
              <p:cNvSpPr/>
              <p:nvPr/>
            </p:nvSpPr>
            <p:spPr>
              <a:xfrm>
                <a:off x="7565082" y="3045044"/>
                <a:ext cx="95341" cy="440073"/>
              </a:xfrm>
              <a:prstGeom prst="rect">
                <a:avLst/>
              </a:prstGeom>
              <a:grpFill/>
              <a:ln w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  <p:sp>
            <p:nvSpPr>
              <p:cNvPr id="78" name="Rectangle 77">
                <a:extLst>
                  <a:ext uri="{FF2B5EF4-FFF2-40B4-BE49-F238E27FC236}">
                    <a16:creationId xmlns:a16="http://schemas.microsoft.com/office/drawing/2014/main" id="{37DAF421-F8FB-4DED-8F49-0823DD7BD902}"/>
                  </a:ext>
                </a:extLst>
              </p:cNvPr>
              <p:cNvSpPr/>
              <p:nvPr/>
            </p:nvSpPr>
            <p:spPr>
              <a:xfrm>
                <a:off x="7564716" y="1949182"/>
                <a:ext cx="95341" cy="440073"/>
              </a:xfrm>
              <a:prstGeom prst="rect">
                <a:avLst/>
              </a:prstGeom>
              <a:grpFill/>
              <a:ln w="3175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>
                  <a:solidFill>
                    <a:schemeClr val="tx1"/>
                  </a:solidFill>
                </a:endParaRPr>
              </a:p>
            </p:txBody>
          </p:sp>
        </p:grpSp>
      </p:grpSp>
      <p:cxnSp>
        <p:nvCxnSpPr>
          <p:cNvPr id="79" name="Connecteur droit 22">
            <a:extLst>
              <a:ext uri="{FF2B5EF4-FFF2-40B4-BE49-F238E27FC236}">
                <a16:creationId xmlns:a16="http://schemas.microsoft.com/office/drawing/2014/main" id="{FAAF03F9-8771-41BF-8CC0-79E1E5DF1724}"/>
              </a:ext>
            </a:extLst>
          </p:cNvPr>
          <p:cNvCxnSpPr>
            <a:cxnSpLocks/>
          </p:cNvCxnSpPr>
          <p:nvPr/>
        </p:nvCxnSpPr>
        <p:spPr>
          <a:xfrm flipH="1">
            <a:off x="8374255" y="3410747"/>
            <a:ext cx="31875" cy="3378223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necteur droit 33">
            <a:extLst>
              <a:ext uri="{FF2B5EF4-FFF2-40B4-BE49-F238E27FC236}">
                <a16:creationId xmlns:a16="http://schemas.microsoft.com/office/drawing/2014/main" id="{2FC902CF-02FD-43F6-AF13-9799FD362916}"/>
              </a:ext>
            </a:extLst>
          </p:cNvPr>
          <p:cNvCxnSpPr>
            <a:cxnSpLocks/>
          </p:cNvCxnSpPr>
          <p:nvPr/>
        </p:nvCxnSpPr>
        <p:spPr>
          <a:xfrm flipH="1">
            <a:off x="9536768" y="3314134"/>
            <a:ext cx="1359" cy="3474835"/>
          </a:xfrm>
          <a:prstGeom prst="line">
            <a:avLst/>
          </a:prstGeom>
          <a:ln w="12700">
            <a:solidFill>
              <a:schemeClr val="tx1"/>
            </a:solidFill>
            <a:prstDash val="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>
            <a:extLst>
              <a:ext uri="{FF2B5EF4-FFF2-40B4-BE49-F238E27FC236}">
                <a16:creationId xmlns:a16="http://schemas.microsoft.com/office/drawing/2014/main" id="{B7F7FFB8-2513-44F8-89C4-1A67C4793E95}"/>
              </a:ext>
            </a:extLst>
          </p:cNvPr>
          <p:cNvSpPr txBox="1"/>
          <p:nvPr/>
        </p:nvSpPr>
        <p:spPr>
          <a:xfrm>
            <a:off x="7857651" y="1418715"/>
            <a:ext cx="2244656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ACPE</a:t>
            </a:r>
            <a:endParaRPr lang="en-US" b="1" dirty="0"/>
          </a:p>
          <a:p>
            <a:pPr algn="ctr"/>
            <a:r>
              <a:rPr lang="en-US" dirty="0"/>
              <a:t>Warning</a:t>
            </a:r>
          </a:p>
          <a:p>
            <a:pPr algn="ctr"/>
            <a:r>
              <a:rPr lang="en-US" dirty="0"/>
              <a:t>+ inhibit acceleration</a:t>
            </a:r>
          </a:p>
          <a:p>
            <a:pPr algn="ctr"/>
            <a:r>
              <a:rPr lang="en-US" dirty="0"/>
              <a:t>+ brake ?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8B0B428B-E5D2-468E-85F9-E48F912C4D55}"/>
              </a:ext>
            </a:extLst>
          </p:cNvPr>
          <p:cNvSpPr txBox="1"/>
          <p:nvPr/>
        </p:nvSpPr>
        <p:spPr>
          <a:xfrm>
            <a:off x="8673468" y="2682191"/>
            <a:ext cx="5405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/>
              <a:t>?</a:t>
            </a: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8F59877-F64A-4172-9AB8-209AAD949557}"/>
              </a:ext>
            </a:extLst>
          </p:cNvPr>
          <p:cNvSpPr txBox="1"/>
          <p:nvPr/>
        </p:nvSpPr>
        <p:spPr>
          <a:xfrm rot="20710365">
            <a:off x="333209" y="4737600"/>
            <a:ext cx="2086307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UN R159</a:t>
            </a:r>
          </a:p>
        </p:txBody>
      </p:sp>
      <p:sp>
        <p:nvSpPr>
          <p:cNvPr id="113" name="Slide Number Placeholder 3">
            <a:extLst>
              <a:ext uri="{FF2B5EF4-FFF2-40B4-BE49-F238E27FC236}">
                <a16:creationId xmlns:a16="http://schemas.microsoft.com/office/drawing/2014/main" id="{676F34A9-1E12-4358-97E6-2B0ED229E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0E903BA4-0BBA-44EB-858B-1AA71A96D113}" type="slidenum">
              <a:rPr lang="en-US" smtClean="0"/>
              <a:t>3</a:t>
            </a:fld>
            <a:endParaRPr lang="en-US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1EA7E0CF-484B-4469-A7B6-75300C546FFE}"/>
              </a:ext>
            </a:extLst>
          </p:cNvPr>
          <p:cNvSpPr txBox="1"/>
          <p:nvPr/>
        </p:nvSpPr>
        <p:spPr>
          <a:xfrm>
            <a:off x="5340103" y="2599400"/>
            <a:ext cx="5405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b="1" dirty="0"/>
              <a:t>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7DA0C90-C3C0-5254-6490-54ECFC6928CB}"/>
              </a:ext>
            </a:extLst>
          </p:cNvPr>
          <p:cNvSpPr txBox="1"/>
          <p:nvPr/>
        </p:nvSpPr>
        <p:spPr>
          <a:xfrm rot="20710365">
            <a:off x="7291460" y="4844884"/>
            <a:ext cx="2086307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New regulation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B206C9F-21AE-6A1D-F8BD-3E3F6FE98856}"/>
              </a:ext>
            </a:extLst>
          </p:cNvPr>
          <p:cNvSpPr txBox="1"/>
          <p:nvPr/>
        </p:nvSpPr>
        <p:spPr>
          <a:xfrm rot="20710365">
            <a:off x="3772399" y="4640235"/>
            <a:ext cx="2086307" cy="646331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Annex to UN R167 (Direct vision)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DACD1BC-0B20-AE64-BA98-9E642D7CFA95}"/>
              </a:ext>
            </a:extLst>
          </p:cNvPr>
          <p:cNvSpPr txBox="1"/>
          <p:nvPr/>
        </p:nvSpPr>
        <p:spPr>
          <a:xfrm>
            <a:off x="8050502" y="217883"/>
            <a:ext cx="36244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/>
              <a:t>AEBS</a:t>
            </a:r>
          </a:p>
          <a:p>
            <a:pPr algn="ctr"/>
            <a:r>
              <a:rPr lang="en-US" dirty="0"/>
              <a:t>Warning + brake, down to 10km/h*</a:t>
            </a:r>
            <a:br>
              <a:rPr lang="en-US" dirty="0"/>
            </a:br>
            <a:r>
              <a:rPr lang="en-US" dirty="0"/>
              <a:t>([5]km/h with a design margin)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4C0162A-8A3C-E0E0-CE43-D04C477BC314}"/>
              </a:ext>
            </a:extLst>
          </p:cNvPr>
          <p:cNvSpPr/>
          <p:nvPr/>
        </p:nvSpPr>
        <p:spPr>
          <a:xfrm>
            <a:off x="8050502" y="184558"/>
            <a:ext cx="3912971" cy="1118297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D2FDCFD-15B2-3A84-4CFA-7074EA44132E}"/>
              </a:ext>
            </a:extLst>
          </p:cNvPr>
          <p:cNvSpPr txBox="1"/>
          <p:nvPr/>
        </p:nvSpPr>
        <p:spPr>
          <a:xfrm>
            <a:off x="228527" y="204210"/>
            <a:ext cx="681299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HCVs - Regulatory Status and initiatives</a:t>
            </a:r>
          </a:p>
          <a:p>
            <a:r>
              <a:rPr lang="en-US" dirty="0"/>
              <a:t>(</a:t>
            </a:r>
            <a:r>
              <a:rPr lang="en-GB" dirty="0"/>
              <a:t>Use case: Low speed Collision avoidance</a:t>
            </a:r>
            <a:r>
              <a:rPr lang="en-US" dirty="0"/>
              <a:t>)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6D6AC16-467B-AC81-0536-9B0104E388F0}"/>
              </a:ext>
            </a:extLst>
          </p:cNvPr>
          <p:cNvSpPr txBox="1"/>
          <p:nvPr/>
        </p:nvSpPr>
        <p:spPr>
          <a:xfrm rot="20710365">
            <a:off x="7470358" y="206652"/>
            <a:ext cx="1649431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UN R131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30F496A-A6B4-52B2-A4A3-5FE4C75F89B9}"/>
              </a:ext>
            </a:extLst>
          </p:cNvPr>
          <p:cNvSpPr txBox="1"/>
          <p:nvPr/>
        </p:nvSpPr>
        <p:spPr>
          <a:xfrm>
            <a:off x="10280911" y="5250365"/>
            <a:ext cx="1871008" cy="156966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 marL="182563" indent="-182563">
              <a:spcBef>
                <a:spcPts val="600"/>
              </a:spcBef>
              <a:buFont typeface="Arial" panose="020B0604020202020204" pitchFamily="34" charset="0"/>
              <a:buChar char="•"/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marL="0" indent="0">
              <a:buNone/>
            </a:pPr>
            <a:r>
              <a:rPr lang="en-US" sz="1600" dirty="0"/>
              <a:t>Risk to get incompatible / overlapping requirements, spread in different regulations.</a:t>
            </a:r>
          </a:p>
        </p:txBody>
      </p:sp>
      <p:sp>
        <p:nvSpPr>
          <p:cNvPr id="36" name="Arrow: Right 35">
            <a:extLst>
              <a:ext uri="{FF2B5EF4-FFF2-40B4-BE49-F238E27FC236}">
                <a16:creationId xmlns:a16="http://schemas.microsoft.com/office/drawing/2014/main" id="{756AF90F-A96C-69E8-B862-A9DB5DFC2FEB}"/>
              </a:ext>
            </a:extLst>
          </p:cNvPr>
          <p:cNvSpPr/>
          <p:nvPr/>
        </p:nvSpPr>
        <p:spPr>
          <a:xfrm rot="634359">
            <a:off x="9804672" y="5041955"/>
            <a:ext cx="489216" cy="743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8041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81" grpId="0"/>
      <p:bldP spid="82" grpId="0"/>
      <p:bldP spid="83" grpId="0" animBg="1"/>
      <p:bldP spid="68" grpId="0"/>
      <p:bldP spid="17" grpId="0" animBg="1"/>
      <p:bldP spid="18" grpId="0" animBg="1"/>
      <p:bldP spid="4" grpId="0"/>
      <p:bldP spid="19" grpId="0" animBg="1"/>
      <p:bldP spid="15" grpId="0" animBg="1"/>
      <p:bldP spid="3" grpId="0" animBg="1"/>
      <p:bldP spid="3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>
            <a:extLst>
              <a:ext uri="{FF2B5EF4-FFF2-40B4-BE49-F238E27FC236}">
                <a16:creationId xmlns:a16="http://schemas.microsoft.com/office/drawing/2014/main" id="{4AE48AC7-64AE-AA98-AA29-A32E8A7ABD38}"/>
              </a:ext>
            </a:extLst>
          </p:cNvPr>
          <p:cNvSpPr/>
          <p:nvPr/>
        </p:nvSpPr>
        <p:spPr>
          <a:xfrm>
            <a:off x="276055" y="1355991"/>
            <a:ext cx="4730511" cy="517155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 vert="horz" lIns="0" tIns="60960" rIns="121920" bIns="60960" rtlCol="0">
            <a:noAutofit/>
          </a:bodyPr>
          <a:lstStyle/>
          <a:p>
            <a:pPr defTabSz="967521" fontAlgn="base"/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Protection of VRUs at low speed is already broadly addressed:</a:t>
            </a:r>
          </a:p>
          <a:p>
            <a:pPr defTabSz="967521" fontAlgn="base"/>
            <a:endParaRPr lang="en-US" sz="2000" dirty="0"/>
          </a:p>
          <a:p>
            <a:pPr marL="450850" indent="-200025" defTabSz="967521" fontAlgn="base">
              <a:buFont typeface="Arial" panose="020B0604020202020204" pitchFamily="34" charset="0"/>
              <a:buChar char="•"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 new regulations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(all with mandatory installation in EU):</a:t>
            </a:r>
          </a:p>
          <a:p>
            <a:pPr marL="901700" lvl="1" indent="-142875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R151	BSIS		2024</a:t>
            </a:r>
          </a:p>
          <a:p>
            <a:pPr marL="901700" lvl="1" indent="-142875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R158	Reversing safety	2024</a:t>
            </a:r>
          </a:p>
          <a:p>
            <a:pPr marL="901700" lvl="1" indent="-142875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R159	MOIS		2024</a:t>
            </a:r>
          </a:p>
          <a:p>
            <a:pPr marL="901700" lvl="1" indent="-142875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R131-02 	AEBS		2028</a:t>
            </a:r>
          </a:p>
          <a:p>
            <a:pPr marL="901700" lvl="1" indent="-142875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R167	Direct vision	2029</a:t>
            </a:r>
          </a:p>
          <a:p>
            <a:pPr marL="901700" lvl="1" indent="-142875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0850" lvl="1" indent="-200025" defTabSz="967521" fontAlgn="base">
              <a:buFont typeface="Arial" panose="020B0604020202020204" pitchFamily="34" charset="0"/>
              <a:buChar char="•"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~10 years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between start of developments and implementation of the last measure</a:t>
            </a:r>
          </a:p>
          <a:p>
            <a:pPr marL="250825" lvl="1" defTabSz="967521" fontAlgn="base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0850" indent="-200025" defTabSz="967521" fontAlgn="base">
              <a:buFont typeface="Arial" panose="020B0604020202020204" pitchFamily="34" charset="0"/>
              <a:buChar char="•"/>
            </a:pP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Heavy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technical impacts</a:t>
            </a:r>
          </a:p>
          <a:p>
            <a:pPr marL="250825" defTabSz="967521" fontAlgn="base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0850" indent="-200025" defTabSz="967521" fontAlgn="base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Implementation issues (e.g. overlapping technical measures in different regulations)</a:t>
            </a:r>
          </a:p>
        </p:txBody>
      </p:sp>
      <p:sp>
        <p:nvSpPr>
          <p:cNvPr id="69" name="Slide Number Placeholder 3">
            <a:extLst>
              <a:ext uri="{FF2B5EF4-FFF2-40B4-BE49-F238E27FC236}">
                <a16:creationId xmlns:a16="http://schemas.microsoft.com/office/drawing/2014/main" id="{51385136-86BA-6B6A-9EF8-070CF3FDFA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</p:spPr>
        <p:txBody>
          <a:bodyPr/>
          <a:lstStyle/>
          <a:p>
            <a:fld id="{0E903BA4-0BBA-44EB-858B-1AA71A96D113}" type="slidenum">
              <a:rPr lang="en-US" smtClean="0"/>
              <a:t>4</a:t>
            </a:fld>
            <a:endParaRPr lang="en-US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208EAF1-FB98-914E-D123-4C187953597E}"/>
              </a:ext>
            </a:extLst>
          </p:cNvPr>
          <p:cNvSpPr txBox="1"/>
          <p:nvPr/>
        </p:nvSpPr>
        <p:spPr>
          <a:xfrm>
            <a:off x="6378097" y="5051467"/>
            <a:ext cx="5537848" cy="1670009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14000"/>
              </a:lnSpc>
              <a:spcBef>
                <a:spcPts val="1269"/>
              </a:spcBef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Is it relevant to start developments on a new system</a:t>
            </a:r>
          </a:p>
          <a:p>
            <a:pPr marL="182563" indent="-182563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addressing the same use case,</a:t>
            </a:r>
          </a:p>
          <a:p>
            <a:pPr marL="182563" indent="-182563">
              <a:lnSpc>
                <a:spcPct val="10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before the « pedal error » HCVs accidents statistics have been analyzed, and the effect of already decided measures assessed ?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7F72F3EE-56B9-5327-A8A6-403B0990DB5A}"/>
              </a:ext>
            </a:extLst>
          </p:cNvPr>
          <p:cNvSpPr txBox="1"/>
          <p:nvPr/>
        </p:nvSpPr>
        <p:spPr>
          <a:xfrm>
            <a:off x="228527" y="204210"/>
            <a:ext cx="524882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HCV Status – </a:t>
            </a:r>
            <a:r>
              <a:rPr lang="en-US" sz="3200" b="1" dirty="0">
                <a:solidFill>
                  <a:srgbClr val="FF0000"/>
                </a:solidFill>
              </a:rPr>
              <a:t>Focus on VRUs</a:t>
            </a:r>
          </a:p>
          <a:p>
            <a:r>
              <a:rPr lang="en-US" dirty="0"/>
              <a:t>(</a:t>
            </a:r>
            <a:r>
              <a:rPr lang="en-GB" dirty="0"/>
              <a:t>Use case: Low speed Collision avoidance</a:t>
            </a:r>
            <a:r>
              <a:rPr lang="en-US" dirty="0"/>
              <a:t>)</a:t>
            </a:r>
            <a:endParaRPr lang="en-GB" dirty="0"/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51B25747-D587-C428-4890-23C44BC95A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86190" y="72074"/>
            <a:ext cx="3986060" cy="4485992"/>
          </a:xfrm>
          <a:prstGeom prst="rect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</p:pic>
      <p:sp>
        <p:nvSpPr>
          <p:cNvPr id="80" name="Right Brace 79">
            <a:extLst>
              <a:ext uri="{FF2B5EF4-FFF2-40B4-BE49-F238E27FC236}">
                <a16:creationId xmlns:a16="http://schemas.microsoft.com/office/drawing/2014/main" id="{0007CAA0-317D-68FB-9BE1-4034C57C2895}"/>
              </a:ext>
            </a:extLst>
          </p:cNvPr>
          <p:cNvSpPr/>
          <p:nvPr/>
        </p:nvSpPr>
        <p:spPr>
          <a:xfrm>
            <a:off x="4562947" y="2912951"/>
            <a:ext cx="190122" cy="75143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BF354FB0-A8FA-E087-3C89-A046624F81A5}"/>
              </a:ext>
            </a:extLst>
          </p:cNvPr>
          <p:cNvCxnSpPr>
            <a:cxnSpLocks/>
          </p:cNvCxnSpPr>
          <p:nvPr/>
        </p:nvCxnSpPr>
        <p:spPr>
          <a:xfrm flipH="1">
            <a:off x="4753069" y="2268727"/>
            <a:ext cx="2432367" cy="8391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Arrow: Right 1">
            <a:extLst>
              <a:ext uri="{FF2B5EF4-FFF2-40B4-BE49-F238E27FC236}">
                <a16:creationId xmlns:a16="http://schemas.microsoft.com/office/drawing/2014/main" id="{FD3E90C7-5125-2695-A4E2-2440B426F211}"/>
              </a:ext>
            </a:extLst>
          </p:cNvPr>
          <p:cNvSpPr/>
          <p:nvPr/>
        </p:nvSpPr>
        <p:spPr>
          <a:xfrm rot="634359">
            <a:off x="5877949" y="4932862"/>
            <a:ext cx="489216" cy="743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5539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" grpId="0" animBg="1"/>
      <p:bldP spid="80" grpId="0" animBg="1"/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049CD61B-9C80-5DB2-9014-386C06B0093D}"/>
              </a:ext>
            </a:extLst>
          </p:cNvPr>
          <p:cNvSpPr/>
          <p:nvPr/>
        </p:nvSpPr>
        <p:spPr>
          <a:xfrm>
            <a:off x="1078568" y="987780"/>
            <a:ext cx="6245426" cy="536857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00F87E-ADC8-9F19-ABDD-C6B44ECE6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3BA4-0BBA-44EB-858B-1AA71A96D113}" type="slidenum">
              <a:rPr lang="en-US" smtClean="0"/>
              <a:t>5</a:t>
            </a:fld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0B3F6BB-9522-94D9-16B2-F78EB12D597F}"/>
              </a:ext>
            </a:extLst>
          </p:cNvPr>
          <p:cNvSpPr txBox="1"/>
          <p:nvPr/>
        </p:nvSpPr>
        <p:spPr>
          <a:xfrm>
            <a:off x="228526" y="204210"/>
            <a:ext cx="6245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cs typeface="Calibri" panose="020F0502020204030204" pitchFamily="34" charset="0"/>
              </a:rPr>
              <a:t>Effect of HCVs specific parameters </a:t>
            </a:r>
            <a:r>
              <a:rPr lang="en-US" b="1" dirty="0">
                <a:cs typeface="Calibri" panose="020F0502020204030204" pitchFamily="34" charset="0"/>
              </a:rPr>
              <a:t>(vs M1N1)</a:t>
            </a:r>
            <a:endParaRPr lang="en-GB" sz="2800" b="1" dirty="0">
              <a:cs typeface="Calibri" panose="020F0502020204030204" pitchFamily="34" charset="0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9FF3DCF-6900-AD51-6C33-CD58891CF92D}"/>
              </a:ext>
            </a:extLst>
          </p:cNvPr>
          <p:cNvSpPr txBox="1"/>
          <p:nvPr/>
        </p:nvSpPr>
        <p:spPr>
          <a:xfrm>
            <a:off x="1434850" y="1045030"/>
            <a:ext cx="5675863" cy="526297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indent="-274637" algn="ctr"/>
            <a:r>
              <a:rPr lang="en-US" sz="3200" b="1" dirty="0"/>
              <a:t>Specificities of HCVs vs M1N1</a:t>
            </a:r>
          </a:p>
          <a:p>
            <a:pPr indent="-274637" algn="ctr"/>
            <a:endParaRPr lang="en-US" sz="2000" b="1" dirty="0"/>
          </a:p>
          <a:p>
            <a:pPr indent="-274637" algn="ctr"/>
            <a:r>
              <a:rPr lang="en-US" sz="2000" b="1" dirty="0"/>
              <a:t>UN R158 MOIS warning</a:t>
            </a:r>
          </a:p>
          <a:p>
            <a:pPr indent="-274637" algn="ctr"/>
            <a:r>
              <a:rPr lang="en-US" sz="3200" b="1" dirty="0"/>
              <a:t>+</a:t>
            </a:r>
          </a:p>
          <a:p>
            <a:pPr indent="-274637" algn="ctr"/>
            <a:r>
              <a:rPr lang="en-US" sz="2000" b="1" dirty="0"/>
              <a:t>Lower vehicle dynamics</a:t>
            </a:r>
          </a:p>
          <a:p>
            <a:pPr indent="-274637" algn="ctr"/>
            <a:r>
              <a:rPr lang="en-US" dirty="0"/>
              <a:t>(i.e. more time for driver to react to an error)</a:t>
            </a:r>
          </a:p>
          <a:p>
            <a:pPr indent="-274637" algn="ctr"/>
            <a:r>
              <a:rPr lang="en-US" sz="3200" b="1" dirty="0"/>
              <a:t>+</a:t>
            </a:r>
          </a:p>
          <a:p>
            <a:pPr indent="-274637" algn="ctr"/>
            <a:r>
              <a:rPr lang="en-US" sz="2000" b="1" dirty="0"/>
              <a:t>Professional drivers</a:t>
            </a:r>
          </a:p>
          <a:p>
            <a:pPr indent="-274637" algn="ctr"/>
            <a:r>
              <a:rPr lang="en-US" sz="2000" b="1" dirty="0"/>
              <a:t>(and no elderly professionals)</a:t>
            </a:r>
          </a:p>
          <a:p>
            <a:pPr indent="-274637" algn="ctr"/>
            <a:r>
              <a:rPr lang="en-US" sz="3200" b="1" dirty="0"/>
              <a:t>+</a:t>
            </a:r>
          </a:p>
          <a:p>
            <a:pPr indent="-274637" algn="ctr"/>
            <a:r>
              <a:rPr lang="en-US" sz="2000" b="1" dirty="0"/>
              <a:t>More space in cab between pedals</a:t>
            </a:r>
          </a:p>
          <a:p>
            <a:pPr indent="-274637" algn="ctr"/>
            <a:r>
              <a:rPr lang="en-US" sz="3200" b="1" dirty="0"/>
              <a:t>+</a:t>
            </a:r>
          </a:p>
          <a:p>
            <a:pPr indent="-274637" algn="ctr"/>
            <a:r>
              <a:rPr lang="en-US" sz="2000" b="1" dirty="0"/>
              <a:t>Different usages </a:t>
            </a:r>
            <a:r>
              <a:rPr lang="en-US" dirty="0"/>
              <a:t>(highway, construction area vs cities, city buses seldom driving backward during normal use…)</a:t>
            </a:r>
            <a:endParaRPr lang="en-US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A668DCD-30CE-E738-529D-5C45864E7F99}"/>
              </a:ext>
            </a:extLst>
          </p:cNvPr>
          <p:cNvSpPr txBox="1"/>
          <p:nvPr/>
        </p:nvSpPr>
        <p:spPr>
          <a:xfrm>
            <a:off x="8534081" y="5024960"/>
            <a:ext cx="3118083" cy="1331390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14000"/>
              </a:lnSpc>
              <a:spcBef>
                <a:spcPts val="1269"/>
              </a:spcBef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2400" dirty="0"/>
              <a:t>Minimized risk of “pedal error” accident on a HCV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96E9CFCE-BCF9-E0F4-EA6C-9FA872C5B860}"/>
              </a:ext>
            </a:extLst>
          </p:cNvPr>
          <p:cNvSpPr/>
          <p:nvPr/>
        </p:nvSpPr>
        <p:spPr>
          <a:xfrm rot="634359">
            <a:off x="8041461" y="4698407"/>
            <a:ext cx="489216" cy="7433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496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ectangle 52">
            <a:extLst>
              <a:ext uri="{FF2B5EF4-FFF2-40B4-BE49-F238E27FC236}">
                <a16:creationId xmlns:a16="http://schemas.microsoft.com/office/drawing/2014/main" id="{C10AA67D-692C-03DD-1BDF-E4E4F540B554}"/>
              </a:ext>
            </a:extLst>
          </p:cNvPr>
          <p:cNvSpPr/>
          <p:nvPr/>
        </p:nvSpPr>
        <p:spPr>
          <a:xfrm>
            <a:off x="3712255" y="727430"/>
            <a:ext cx="4376928" cy="599404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00F87E-ADC8-9F19-ABDD-C6B44ECE63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3BA4-0BBA-44EB-858B-1AA71A96D113}" type="slidenum">
              <a:rPr lang="en-US" smtClean="0"/>
              <a:t>6</a:t>
            </a:fld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0B3F6BB-9522-94D9-16B2-F78EB12D597F}"/>
              </a:ext>
            </a:extLst>
          </p:cNvPr>
          <p:cNvSpPr txBox="1"/>
          <p:nvPr/>
        </p:nvSpPr>
        <p:spPr>
          <a:xfrm>
            <a:off x="228526" y="204210"/>
            <a:ext cx="62454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cs typeface="Calibri" panose="020F0502020204030204" pitchFamily="34" charset="0"/>
              </a:rPr>
              <a:t>Effect of HCVs decided measures</a:t>
            </a:r>
            <a:endParaRPr lang="en-GB" sz="2800" b="1" dirty="0">
              <a:cs typeface="Calibri" panose="020F0502020204030204" pitchFamily="34" charset="0"/>
            </a:endParaRP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D8EC91B6-803C-B335-2DD0-9C84B8C5448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42720" y="948385"/>
            <a:ext cx="2435125" cy="3391569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4A954F18-D0E8-73E7-F6B5-96CBEAFBA1AE}"/>
              </a:ext>
            </a:extLst>
          </p:cNvPr>
          <p:cNvSpPr txBox="1"/>
          <p:nvPr/>
        </p:nvSpPr>
        <p:spPr>
          <a:xfrm>
            <a:off x="6453886" y="3185718"/>
            <a:ext cx="159977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600" b="1" dirty="0"/>
              <a:t>MOIS draws driver attention in presence of a VRU in front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A3BD418-2FB1-9E25-7883-DF82147572E1}"/>
              </a:ext>
            </a:extLst>
          </p:cNvPr>
          <p:cNvSpPr txBox="1"/>
          <p:nvPr/>
        </p:nvSpPr>
        <p:spPr>
          <a:xfrm>
            <a:off x="5100832" y="4492592"/>
            <a:ext cx="1599774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4000" b="1" dirty="0"/>
              <a:t>+</a:t>
            </a:r>
          </a:p>
          <a:p>
            <a:pPr algn="ctr">
              <a:spcBef>
                <a:spcPts val="600"/>
              </a:spcBef>
            </a:pPr>
            <a:br>
              <a:rPr lang="en-US" sz="2000" b="1" dirty="0"/>
            </a:br>
            <a:r>
              <a:rPr lang="en-US" sz="2000" b="1" dirty="0"/>
              <a:t>UN R167</a:t>
            </a:r>
          </a:p>
          <a:p>
            <a:pPr algn="ctr">
              <a:spcBef>
                <a:spcPts val="600"/>
              </a:spcBef>
            </a:pPr>
            <a:r>
              <a:rPr lang="en-US" sz="2000" b="1" dirty="0"/>
              <a:t>Direct Vision</a:t>
            </a:r>
          </a:p>
        </p:txBody>
      </p:sp>
      <p:sp>
        <p:nvSpPr>
          <p:cNvPr id="54" name="Arrow: Right 53">
            <a:extLst>
              <a:ext uri="{FF2B5EF4-FFF2-40B4-BE49-F238E27FC236}">
                <a16:creationId xmlns:a16="http://schemas.microsoft.com/office/drawing/2014/main" id="{934E25C4-BA27-A190-17B6-4A000D50BDD9}"/>
              </a:ext>
            </a:extLst>
          </p:cNvPr>
          <p:cNvSpPr/>
          <p:nvPr/>
        </p:nvSpPr>
        <p:spPr>
          <a:xfrm>
            <a:off x="2888798" y="2247929"/>
            <a:ext cx="586777" cy="792480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Arrow: Right 54">
            <a:extLst>
              <a:ext uri="{FF2B5EF4-FFF2-40B4-BE49-F238E27FC236}">
                <a16:creationId xmlns:a16="http://schemas.microsoft.com/office/drawing/2014/main" id="{ED7759DA-1D1E-F078-96EA-096F7AE272CF}"/>
              </a:ext>
            </a:extLst>
          </p:cNvPr>
          <p:cNvSpPr/>
          <p:nvPr/>
        </p:nvSpPr>
        <p:spPr>
          <a:xfrm>
            <a:off x="8284326" y="2247929"/>
            <a:ext cx="586777" cy="792480"/>
          </a:xfrm>
          <a:prstGeom prst="rightArrow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C589C0BF-FF21-D51B-F8D7-BA96E932E9E1}"/>
              </a:ext>
            </a:extLst>
          </p:cNvPr>
          <p:cNvSpPr txBox="1"/>
          <p:nvPr/>
        </p:nvSpPr>
        <p:spPr>
          <a:xfrm>
            <a:off x="9172930" y="5068202"/>
            <a:ext cx="2881888" cy="1653273"/>
          </a:xfrm>
          <a:prstGeom prst="rect">
            <a:avLst/>
          </a:prstGeom>
          <a:effectLst>
            <a:innerShdw blurRad="114300">
              <a:prstClr val="black"/>
            </a:inn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lnSpc>
                <a:spcPct val="114000"/>
              </a:lnSpc>
              <a:spcBef>
                <a:spcPts val="1269"/>
              </a:spcBef>
              <a:defRPr b="1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dirty="0"/>
              <a:t>The « pedal error » HCVs accidents statistics should be analyzed, and the effect of already decided measures assessed</a:t>
            </a:r>
          </a:p>
        </p:txBody>
      </p:sp>
      <p:sp>
        <p:nvSpPr>
          <p:cNvPr id="62" name="Arrow: Right 61">
            <a:extLst>
              <a:ext uri="{FF2B5EF4-FFF2-40B4-BE49-F238E27FC236}">
                <a16:creationId xmlns:a16="http://schemas.microsoft.com/office/drawing/2014/main" id="{D1F823C1-2DD2-F39D-0380-DEC269D42331}"/>
              </a:ext>
            </a:extLst>
          </p:cNvPr>
          <p:cNvSpPr/>
          <p:nvPr/>
        </p:nvSpPr>
        <p:spPr>
          <a:xfrm rot="388228">
            <a:off x="8710784" y="4823296"/>
            <a:ext cx="416460" cy="75141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D7D26FB-9988-B96A-89D4-01D70879D2D3}"/>
              </a:ext>
            </a:extLst>
          </p:cNvPr>
          <p:cNvSpPr txBox="1"/>
          <p:nvPr/>
        </p:nvSpPr>
        <p:spPr>
          <a:xfrm>
            <a:off x="198480" y="2228671"/>
            <a:ext cx="265324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HCV “pedal error”</a:t>
            </a:r>
          </a:p>
          <a:p>
            <a:r>
              <a:rPr lang="en-US" sz="2400" dirty="0">
                <a:solidFill>
                  <a:schemeClr val="tx1"/>
                </a:solidFill>
              </a:rPr>
              <a:t>Accidents data 2023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1437105C-1912-D9A4-D9AB-1CDA3D8CE748}"/>
              </a:ext>
            </a:extLst>
          </p:cNvPr>
          <p:cNvSpPr txBox="1"/>
          <p:nvPr/>
        </p:nvSpPr>
        <p:spPr>
          <a:xfrm>
            <a:off x="8964956" y="2125253"/>
            <a:ext cx="312769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HCV “pedal error”</a:t>
            </a:r>
          </a:p>
          <a:p>
            <a:r>
              <a:rPr lang="en-US" sz="2400" dirty="0"/>
              <a:t>Accidents data 2025-2030 ??</a:t>
            </a:r>
          </a:p>
        </p:txBody>
      </p:sp>
    </p:spTree>
    <p:extLst>
      <p:ext uri="{BB962C8B-B14F-4D97-AF65-F5344CB8AC3E}">
        <p14:creationId xmlns:p14="http://schemas.microsoft.com/office/powerpoint/2010/main" val="21982871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9511B6-C0B3-3362-C5C2-F58E3D1DF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3BA4-0BBA-44EB-858B-1AA71A96D113}" type="slidenum">
              <a:rPr lang="en-US" smtClean="0"/>
              <a:t>7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57102E2-6F31-78DB-4A4D-B001D61D783C}"/>
              </a:ext>
            </a:extLst>
          </p:cNvPr>
          <p:cNvSpPr txBox="1"/>
          <p:nvPr/>
        </p:nvSpPr>
        <p:spPr>
          <a:xfrm>
            <a:off x="522463" y="360879"/>
            <a:ext cx="9109217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Summary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D9E6CE-899C-D21E-19A7-FBFD469F333C}"/>
              </a:ext>
            </a:extLst>
          </p:cNvPr>
          <p:cNvSpPr txBox="1"/>
          <p:nvPr/>
        </p:nvSpPr>
        <p:spPr>
          <a:xfrm>
            <a:off x="522463" y="1034144"/>
            <a:ext cx="9109217" cy="531684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+mj-lt"/>
              <a:buAutoNum type="arabicPeriod"/>
            </a:pPr>
            <a:r>
              <a:rPr lang="en-US" sz="2000" b="1" dirty="0"/>
              <a:t>Too many regulatory initiatives on very similar use cases (MOIS, UEBS/EMIS, ACPE, AEBS), </a:t>
            </a:r>
            <a:r>
              <a:rPr lang="en-US" dirty="0"/>
              <a:t>creating risks to get incompatible / overlapping requirements, generate driver confusion / rejection… </a:t>
            </a:r>
            <a:r>
              <a:rPr lang="en-US" sz="2000" b="1" dirty="0"/>
              <a:t>during a period with very heavy work program.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US" sz="2000" b="1" dirty="0"/>
              <a:t>Protection of VRUs at low speed is already broadly </a:t>
            </a:r>
            <a:r>
              <a:rPr lang="en-US" sz="2000" b="1" dirty="0">
                <a:cs typeface="Calibri" panose="020F0502020204030204" pitchFamily="34" charset="0"/>
              </a:rPr>
              <a:t>addressed at UNECE, with 5 (five) UN regulations.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US" sz="2000" b="1" dirty="0">
                <a:cs typeface="Calibri" panose="020F0502020204030204" pitchFamily="34" charset="0"/>
              </a:rPr>
              <a:t>Lack of accidents data to assess the magnitude of the potential issue.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US" sz="2000" b="1" dirty="0">
                <a:cs typeface="Calibri" panose="020F0502020204030204" pitchFamily="34" charset="0"/>
              </a:rPr>
              <a:t>No measurement of the effect of decided measures on those accidents.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US" sz="2000" b="1" dirty="0">
                <a:cs typeface="Calibri" panose="020F0502020204030204" pitchFamily="34" charset="0"/>
              </a:rPr>
              <a:t>No assessment of the effect of specific HCV parameters (vs M1N1) 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US" sz="2000" b="1" dirty="0">
                <a:solidFill>
                  <a:srgbClr val="FF0000"/>
                </a:solidFill>
                <a:cs typeface="Calibri" panose="020F0502020204030204" pitchFamily="34" charset="0"/>
              </a:rPr>
              <a:t>Unclear use case (conditions for pedal error)</a:t>
            </a:r>
          </a:p>
          <a:p>
            <a:pPr marL="342900" indent="-342900">
              <a:spcBef>
                <a:spcPts val="1200"/>
              </a:spcBef>
              <a:buFont typeface="+mj-lt"/>
              <a:buAutoNum type="arabicPeriod"/>
            </a:pPr>
            <a:r>
              <a:rPr lang="en-US" sz="2000" b="1" dirty="0">
                <a:solidFill>
                  <a:srgbClr val="FF0000"/>
                </a:solidFill>
              </a:rPr>
              <a:t>Unclear intention:</a:t>
            </a:r>
          </a:p>
          <a:p>
            <a:pPr marL="625475" lvl="1" indent="-168275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Mandatory installation ?</a:t>
            </a:r>
          </a:p>
          <a:p>
            <a:pPr marL="625475" lvl="1" indent="-168275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Mandatory application for all ACPE-equipped vehicles?</a:t>
            </a:r>
          </a:p>
          <a:p>
            <a:pPr marL="625475" lvl="1" indent="-168275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Optional “technical standard”, available for use by CPs for specific vehicles (e.g. city buses) ?</a:t>
            </a:r>
          </a:p>
        </p:txBody>
      </p:sp>
    </p:spTree>
    <p:extLst>
      <p:ext uri="{BB962C8B-B14F-4D97-AF65-F5344CB8AC3E}">
        <p14:creationId xmlns:p14="http://schemas.microsoft.com/office/powerpoint/2010/main" val="17190555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9511B6-C0B3-3362-C5C2-F58E3D1DF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03BA4-0BBA-44EB-858B-1AA71A96D113}" type="slidenum">
              <a:rPr lang="en-US" smtClean="0"/>
              <a:t>8</a:t>
            </a:fld>
            <a:endParaRPr lang="en-US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5B40273-5551-40AD-F87C-FF3D2381D57F}"/>
              </a:ext>
            </a:extLst>
          </p:cNvPr>
          <p:cNvSpPr txBox="1"/>
          <p:nvPr/>
        </p:nvSpPr>
        <p:spPr>
          <a:xfrm>
            <a:off x="522463" y="1275485"/>
            <a:ext cx="10157729" cy="409342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354013" indent="-354013">
              <a:spcBef>
                <a:spcPts val="2400"/>
              </a:spcBef>
              <a:buFont typeface="Wingdings" panose="05000000000000000000" pitchFamily="2" charset="2"/>
              <a:buChar char="è"/>
            </a:pPr>
            <a:r>
              <a:rPr lang="en-US" sz="2000" b="1" dirty="0">
                <a:cs typeface="Calibri" panose="020F0502020204030204" pitchFamily="34" charset="0"/>
              </a:rPr>
              <a:t>Focus the work on regulating what </a:t>
            </a:r>
            <a:r>
              <a:rPr lang="en-US" sz="2000" b="1" u="sng" dirty="0">
                <a:cs typeface="Calibri" panose="020F0502020204030204" pitchFamily="34" charset="0"/>
              </a:rPr>
              <a:t>exists</a:t>
            </a:r>
            <a:r>
              <a:rPr lang="en-US" sz="2000" b="1" dirty="0">
                <a:cs typeface="Calibri" panose="020F0502020204030204" pitchFamily="34" charset="0"/>
              </a:rPr>
              <a:t> on the market (M1N1)</a:t>
            </a:r>
          </a:p>
          <a:p>
            <a:pPr marL="354013" indent="-354013">
              <a:spcBef>
                <a:spcPts val="2400"/>
              </a:spcBef>
              <a:buFont typeface="Wingdings" panose="05000000000000000000" pitchFamily="2" charset="2"/>
              <a:buChar char="è"/>
            </a:pPr>
            <a:r>
              <a:rPr lang="en-US" sz="2000" b="1" dirty="0">
                <a:cs typeface="Calibri" panose="020F0502020204030204" pitchFamily="34" charset="0"/>
              </a:rPr>
              <a:t>Recognize HCV industry is focusing on </a:t>
            </a:r>
            <a:r>
              <a:rPr lang="en-US" sz="2000" b="1" u="sng" dirty="0">
                <a:cs typeface="Calibri" panose="020F0502020204030204" pitchFamily="34" charset="0"/>
              </a:rPr>
              <a:t>other</a:t>
            </a:r>
            <a:r>
              <a:rPr lang="en-US" sz="2000" b="1" dirty="0">
                <a:cs typeface="Calibri" panose="020F0502020204030204" pitchFamily="34" charset="0"/>
              </a:rPr>
              <a:t> technical measures than ACPE to address </a:t>
            </a:r>
            <a:br>
              <a:rPr lang="en-US" sz="2000" b="1" dirty="0">
                <a:cs typeface="Calibri" panose="020F0502020204030204" pitchFamily="34" charset="0"/>
              </a:rPr>
            </a:br>
            <a:r>
              <a:rPr lang="en-US" sz="2000" b="1" dirty="0">
                <a:cs typeface="Calibri" panose="020F0502020204030204" pitchFamily="34" charset="0"/>
              </a:rPr>
              <a:t>VRU low speed protection</a:t>
            </a:r>
          </a:p>
          <a:p>
            <a:pPr marL="354013" indent="-354013">
              <a:spcBef>
                <a:spcPts val="2400"/>
              </a:spcBef>
              <a:buFont typeface="Wingdings" panose="05000000000000000000" pitchFamily="2" charset="2"/>
              <a:buChar char="è"/>
            </a:pPr>
            <a:r>
              <a:rPr lang="en-US" sz="2000" b="1" dirty="0">
                <a:cs typeface="Calibri" panose="020F0502020204030204" pitchFamily="34" charset="0"/>
              </a:rPr>
              <a:t>Temporarily </a:t>
            </a:r>
            <a:r>
              <a:rPr lang="en-US" sz="2000" b="1" u="sng" dirty="0">
                <a:cs typeface="Calibri" panose="020F0502020204030204" pitchFamily="34" charset="0"/>
              </a:rPr>
              <a:t>exclude</a:t>
            </a:r>
            <a:r>
              <a:rPr lang="en-US" sz="2000" b="1" dirty="0">
                <a:cs typeface="Calibri" panose="020F0502020204030204" pitchFamily="34" charset="0"/>
              </a:rPr>
              <a:t> HCVs from scope and</a:t>
            </a:r>
          </a:p>
          <a:p>
            <a:pPr marL="1257300" lvl="2" indent="-342900">
              <a:spcBef>
                <a:spcPts val="1200"/>
              </a:spcBef>
              <a:buFont typeface="+mj-lt"/>
              <a:buAutoNum type="arabicPeriod"/>
            </a:pPr>
            <a:r>
              <a:rPr lang="en-US" sz="2000" dirty="0">
                <a:cs typeface="Calibri" panose="020F0502020204030204" pitchFamily="34" charset="0"/>
              </a:rPr>
              <a:t>Collect and analyze accidents due to pedal error on HCVs</a:t>
            </a:r>
          </a:p>
          <a:p>
            <a:pPr marL="1257300" lvl="2" indent="-342900">
              <a:spcBef>
                <a:spcPts val="1200"/>
              </a:spcBef>
              <a:buFont typeface="+mj-lt"/>
              <a:buAutoNum type="arabicPeriod"/>
            </a:pPr>
            <a:r>
              <a:rPr lang="en-US" sz="2000" dirty="0">
                <a:cs typeface="Calibri" panose="020F0502020204030204" pitchFamily="34" charset="0"/>
              </a:rPr>
              <a:t>Measure the effect of already decided measures on HCV pedal error accidents</a:t>
            </a:r>
          </a:p>
          <a:p>
            <a:pPr marL="1257300" lvl="2" indent="-342900">
              <a:spcBef>
                <a:spcPts val="1200"/>
              </a:spcBef>
              <a:buFont typeface="+mj-lt"/>
              <a:buAutoNum type="arabicPeriod"/>
            </a:pPr>
            <a:r>
              <a:rPr lang="en-US" sz="2000" dirty="0">
                <a:cs typeface="Calibri" panose="020F0502020204030204" pitchFamily="34" charset="0"/>
              </a:rPr>
              <a:t>Assess the effect of specific parameters to HCVs vs M1N1</a:t>
            </a:r>
          </a:p>
          <a:p>
            <a:pPr marL="354013" lvl="1">
              <a:spcBef>
                <a:spcPts val="1200"/>
              </a:spcBef>
            </a:pPr>
            <a:r>
              <a:rPr lang="en-US" sz="2000" b="1" dirty="0">
                <a:cs typeface="Calibri" panose="020F0502020204030204" pitchFamily="34" charset="0"/>
                <a:sym typeface="Wingdings" panose="05000000000000000000" pitchFamily="2" charset="2"/>
              </a:rPr>
              <a:t>to make an informed decision on ACPE for HCVs, </a:t>
            </a:r>
            <a:r>
              <a:rPr lang="en-US" sz="2000" b="1" u="sng" dirty="0">
                <a:cs typeface="Calibri" panose="020F0502020204030204" pitchFamily="34" charset="0"/>
                <a:sym typeface="Wingdings" panose="05000000000000000000" pitchFamily="2" charset="2"/>
              </a:rPr>
              <a:t>once</a:t>
            </a:r>
            <a:r>
              <a:rPr lang="en-US" sz="2000" b="1" dirty="0">
                <a:cs typeface="Calibri" panose="020F0502020204030204" pitchFamily="34" charset="0"/>
                <a:sym typeface="Wingdings" panose="05000000000000000000" pitchFamily="2" charset="2"/>
              </a:rPr>
              <a:t> the effect </a:t>
            </a:r>
            <a:br>
              <a:rPr lang="en-US" sz="2000" b="1" dirty="0">
                <a:cs typeface="Calibri" panose="020F0502020204030204" pitchFamily="34" charset="0"/>
                <a:sym typeface="Wingdings" panose="05000000000000000000" pitchFamily="2" charset="2"/>
              </a:rPr>
            </a:br>
            <a:r>
              <a:rPr lang="en-US" sz="2000" b="1" dirty="0">
                <a:cs typeface="Calibri" panose="020F0502020204030204" pitchFamily="34" charset="0"/>
                <a:sym typeface="Wingdings" panose="05000000000000000000" pitchFamily="2" charset="2"/>
              </a:rPr>
              <a:t>of the decided measures on VRUs is known</a:t>
            </a:r>
            <a:endParaRPr lang="en-US" sz="2000" dirty="0"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B0BD412-0394-89DD-53F0-18D04773B8A4}"/>
              </a:ext>
            </a:extLst>
          </p:cNvPr>
          <p:cNvSpPr txBox="1"/>
          <p:nvPr/>
        </p:nvSpPr>
        <p:spPr>
          <a:xfrm>
            <a:off x="522463" y="380382"/>
            <a:ext cx="10157729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/>
              <a:t>Proposal</a:t>
            </a:r>
          </a:p>
        </p:txBody>
      </p:sp>
    </p:spTree>
    <p:extLst>
      <p:ext uri="{BB962C8B-B14F-4D97-AF65-F5344CB8AC3E}">
        <p14:creationId xmlns:p14="http://schemas.microsoft.com/office/powerpoint/2010/main" val="247972137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OUHLaYRR5uCy2uuILMasw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1410</TotalTime>
  <Words>812</Words>
  <Application>Microsoft Office PowerPoint</Application>
  <PresentationFormat>ワイド画面</PresentationFormat>
  <Paragraphs>136</Paragraphs>
  <Slides>8</Slides>
  <Notes>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6" baseType="lpstr">
      <vt:lpstr>Arial</vt:lpstr>
      <vt:lpstr>Calibri</vt:lpstr>
      <vt:lpstr>Calibri Light</vt:lpstr>
      <vt:lpstr>Courier New</vt:lpstr>
      <vt:lpstr>Wingdings</vt:lpstr>
      <vt:lpstr>Office Theme</vt:lpstr>
      <vt:lpstr>Masque présentation OICA</vt:lpstr>
      <vt:lpstr>think-cell Slide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ADAS strategic views (Regulatory developments)</dc:title>
  <dc:creator>Teyssier Pierre</dc:creator>
  <cp:lastModifiedBy>廣瀬　敏也</cp:lastModifiedBy>
  <cp:revision>47</cp:revision>
  <dcterms:created xsi:type="dcterms:W3CDTF">2023-02-08T10:53:55Z</dcterms:created>
  <dcterms:modified xsi:type="dcterms:W3CDTF">2023-03-21T23:21:26Z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19540963-e559-4020-8a90-fe8a502c2801_Enabled">
    <vt:lpwstr>true</vt:lpwstr>
  </property>
  <property fmtid="{D5CDD505-2E9C-101B-9397-08002B2CF9AE}" pid="3" name="MSIP_Label_19540963-e559-4020-8a90-fe8a502c2801_SetDate">
    <vt:lpwstr>2023-02-08T10:53:57Z</vt:lpwstr>
  </property>
  <property fmtid="{D5CDD505-2E9C-101B-9397-08002B2CF9AE}" pid="4" name="MSIP_Label_19540963-e559-4020-8a90-fe8a502c2801_Method">
    <vt:lpwstr>Standard</vt:lpwstr>
  </property>
  <property fmtid="{D5CDD505-2E9C-101B-9397-08002B2CF9AE}" pid="5" name="MSIP_Label_19540963-e559-4020-8a90-fe8a502c2801_Name">
    <vt:lpwstr>19540963-e559-4020-8a90-fe8a502c2801</vt:lpwstr>
  </property>
  <property fmtid="{D5CDD505-2E9C-101B-9397-08002B2CF9AE}" pid="6" name="MSIP_Label_19540963-e559-4020-8a90-fe8a502c2801_SiteId">
    <vt:lpwstr>f25493ae-1c98-41d7-8a33-0be75f5fe603</vt:lpwstr>
  </property>
  <property fmtid="{D5CDD505-2E9C-101B-9397-08002B2CF9AE}" pid="7" name="MSIP_Label_19540963-e559-4020-8a90-fe8a502c2801_ActionId">
    <vt:lpwstr>b1f93386-dcec-445e-b6ad-98bd1459bade</vt:lpwstr>
  </property>
  <property fmtid="{D5CDD505-2E9C-101B-9397-08002B2CF9AE}" pid="8" name="MSIP_Label_19540963-e559-4020-8a90-fe8a502c2801_ContentBits">
    <vt:lpwstr>0</vt:lpwstr>
  </property>
</Properties>
</file>