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1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34BBA-E0B8-46EF-BABA-BE81C320BC3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CA877-BB0A-4FCC-AE1C-4D8CC7C098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15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AB6E1-2749-368A-29E4-F7909F9A4B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C4B11D-8A43-D717-0D48-89F2C39224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2CDD1-08BF-542A-0D0E-3BB4A9B88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D9FDB-080D-5F8F-6136-2EE8E9218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6F292-3228-8225-30E1-0C9E50CEF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89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2D1E3-1B63-A3A6-860D-3CC850C82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343AF-4E5B-4A14-8079-B1EAF85B0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ECEA5-6D84-09FF-4F44-1BD62A400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1560C-25FE-DB26-FAE3-C91566B18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B8672-A7E3-724A-EB52-A2E4D1B34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9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2908B4-C785-E69F-68D3-0BD8407343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28CA75-D17A-8AEC-B012-893026BFC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29906-96F1-EA3E-38BA-95E1BEA68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3DBC0-001B-1C52-31E0-1774096D7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DB9C5-F63E-36CA-2FFF-912AC1A93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5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768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38068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147121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026788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268770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581633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78057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9245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46C50-A23B-E22F-EE26-602830E27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BCA02-F2A0-1CA8-0521-BB2F0913DC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C9C8B-1412-EC0C-0200-69E411AC1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714EF7-2CC9-CCE6-388D-6FA1068D3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592FF-696F-83FC-1BC3-9686D681C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97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31059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29124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47841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CA11F-5568-E6E4-FAA6-7E67EA22F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C49D2-A494-D023-5ABB-8E5189068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73A3D-B83D-69A7-2280-004B707D8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27839-AE32-098E-98E3-D5CD4EF1B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DBB9D-C593-0B4D-D912-3CC3AB49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7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EFB5D-2CF2-B79B-BD45-DE4BC24BE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14739-EBDC-536C-F35C-128462117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4E5F1B-D4BB-8A83-7591-337F65699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554E6F-B60B-5EA2-3064-C79A89F5D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F1142C-7DEC-398E-D2A2-F06E6F776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AC94D-BA88-041A-DACE-867EA093B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0D7D9-963D-5CA7-0F08-517DCC81A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B3B273-EDD7-774D-BD52-C9CFAFFCE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454F3-1484-8CBF-1080-4DE58B936C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D8A59E-8554-FBB1-1BC0-11908E52F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489FAA-5D45-F178-9B4D-2140EC1925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EAB73A-3411-DF66-5C93-066D8E7DD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2C2D9F-C17A-DC7F-2D3A-564ABB51A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E416DB-DF24-F14E-827E-412A1D2E2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2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76222-7BBE-3872-C339-49B267BCD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8821D3-F73C-C5C7-BA2B-57F67A2B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C317C-FBF3-0F9C-B4E1-0E4C8321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A3E1C2-8E7E-A6C2-5E66-38BEE6DA1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11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3539F-6C9C-B7FF-F841-8B71882EC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4DE75B-EBF9-6CC4-AEEC-3AE364479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9E73B2-8918-C764-7B6D-8DCD9D5D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1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58A47-D260-8BAC-748E-4B1024D63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A87804-3702-96A2-4B9A-C73120C48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AEC4C5-441F-6912-144D-046EBB5B2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C7F117-58EE-77DC-E384-8DFFE165A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685DA1-2CAA-34AC-7A63-1B811CEB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E8B5C-CFC6-8A47-F430-5142B31C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67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E6980-A530-8C5F-B0FB-224E9D9C8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340417-D37D-2548-85F5-5BCF5DBDB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49F9DE-4727-39C1-4D8C-B5354FF24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F55A82-815E-A3D4-1820-9F75A5929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511A4-A9D1-17EC-DA2D-66A6A8D17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A621A-EA1A-B303-03AB-F6B87A20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1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5EA2D8-3378-4E87-D6AD-8133A3C4D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C98EA-E3FA-418B-8872-2FF44EA38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2B232-F0D8-9D04-0E37-26685E5B8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F02CB-5E21-48DC-8118-2694C458BC62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52F39-34B3-F10F-42AD-B26B1FF9DD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47E39-AF72-650B-7ADD-C4DA21C5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700FA-E447-4059-A490-36FF0E49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71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4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7C451-679C-33FE-FA82-CA516E9E707A}"/>
              </a:ext>
            </a:extLst>
          </p:cNvPr>
          <p:cNvSpPr txBox="1">
            <a:spLocks/>
          </p:cNvSpPr>
          <p:nvPr/>
        </p:nvSpPr>
        <p:spPr>
          <a:xfrm>
            <a:off x="1524000" y="1699791"/>
            <a:ext cx="9144000" cy="2132901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ACPE</a:t>
            </a:r>
            <a:b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</a:b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Industry overall position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31C98-CF3E-C5E1-E13E-2ABD7A8A819E}"/>
              </a:ext>
            </a:extLst>
          </p:cNvPr>
          <p:cNvSpPr txBox="1">
            <a:spLocks/>
          </p:cNvSpPr>
          <p:nvPr/>
        </p:nvSpPr>
        <p:spPr bwMode="auto">
          <a:xfrm>
            <a:off x="1524000" y="4091758"/>
            <a:ext cx="9144000" cy="102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 IWG kick-off meeting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(March 24 and 27, 2023)</a:t>
            </a: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D4671F55-4FD9-D019-9BA5-E8EABF3E2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908720"/>
            <a:ext cx="2016224" cy="107198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88FCCC-7EFF-F353-4990-356323C3FE55}"/>
              </a:ext>
            </a:extLst>
          </p:cNvPr>
          <p:cNvSpPr txBox="1"/>
          <p:nvPr/>
        </p:nvSpPr>
        <p:spPr>
          <a:xfrm>
            <a:off x="10319792" y="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/>
              <a:t>ACPE-01-04</a:t>
            </a:r>
            <a:endParaRPr kumimoji="1" lang="en-US" altLang="ja-JP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39E539E-A0DD-B9AF-EBBA-358D6C6A1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90109"/>
              </p:ext>
            </p:extLst>
          </p:nvPr>
        </p:nvGraphicFramePr>
        <p:xfrm>
          <a:off x="395225" y="869762"/>
          <a:ext cx="11401549" cy="5118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676">
                  <a:extLst>
                    <a:ext uri="{9D8B030D-6E8A-4147-A177-3AD203B41FA5}">
                      <a16:colId xmlns:a16="http://schemas.microsoft.com/office/drawing/2014/main" val="187361009"/>
                    </a:ext>
                  </a:extLst>
                </a:gridCol>
                <a:gridCol w="5577780">
                  <a:extLst>
                    <a:ext uri="{9D8B030D-6E8A-4147-A177-3AD203B41FA5}">
                      <a16:colId xmlns:a16="http://schemas.microsoft.com/office/drawing/2014/main" val="215229528"/>
                    </a:ext>
                  </a:extLst>
                </a:gridCol>
                <a:gridCol w="2078225">
                  <a:extLst>
                    <a:ext uri="{9D8B030D-6E8A-4147-A177-3AD203B41FA5}">
                      <a16:colId xmlns:a16="http://schemas.microsoft.com/office/drawing/2014/main" val="2666010594"/>
                    </a:ext>
                  </a:extLst>
                </a:gridCol>
                <a:gridCol w="1987868">
                  <a:extLst>
                    <a:ext uri="{9D8B030D-6E8A-4147-A177-3AD203B41FA5}">
                      <a16:colId xmlns:a16="http://schemas.microsoft.com/office/drawing/2014/main" val="2258087995"/>
                    </a:ext>
                  </a:extLst>
                </a:gridCol>
              </a:tblGrid>
              <a:tr h="391234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n-lt"/>
                        </a:rPr>
                        <a:t>Stake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holder position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n-lt"/>
                        </a:rPr>
                        <a:t>JNCAP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+mn-lt"/>
                        </a:rPr>
                        <a:t>JASO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554526"/>
                  </a:ext>
                </a:extLst>
              </a:tr>
              <a:tr h="1198195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+mn-lt"/>
                        </a:rPr>
                        <a:t>Definition</a:t>
                      </a:r>
                    </a:p>
                    <a:p>
                      <a:endParaRPr kumimoji="1" lang="en-US" altLang="ja-JP" sz="1600" b="1" dirty="0">
                        <a:latin typeface="+mn-lt"/>
                      </a:endParaRPr>
                    </a:p>
                    <a:p>
                      <a:endParaRPr kumimoji="1" lang="en-US" altLang="ja-JP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(CP1:J) Acceleration control </a:t>
                      </a:r>
                    </a:p>
                    <a:p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+mn-lt"/>
                        </a:rPr>
                        <a:t>Industry: ACPE = system able to inhibit acceleration when a potential pedal error is detected</a:t>
                      </a:r>
                    </a:p>
                    <a:p>
                      <a:endParaRPr kumimoji="1" lang="en-US" altLang="ja-JP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Acceleration control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Acceleration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control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5801009"/>
                  </a:ext>
                </a:extLst>
              </a:tr>
              <a:tr h="1730726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+mn-lt"/>
                        </a:rPr>
                        <a:t>Vehicle categories</a:t>
                      </a:r>
                      <a:endParaRPr kumimoji="1" lang="ja-JP" altLang="en-US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(CP1:J) M1</a:t>
                      </a:r>
                      <a:r>
                        <a:rPr kumimoji="1" lang="ja-JP" altLang="en-US" sz="1600" baseline="0" dirty="0">
                          <a:latin typeface="+mn-lt"/>
                        </a:rPr>
                        <a:t> 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and </a:t>
                      </a:r>
                      <a:r>
                        <a:rPr kumimoji="1" lang="en-US" altLang="ja-JP" sz="1600" dirty="0">
                          <a:latin typeface="+mn-lt"/>
                        </a:rPr>
                        <a:t>N1.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After initial discussion M1/N1, we can discuss application and modification to </a:t>
                      </a:r>
                      <a:r>
                        <a:rPr kumimoji="1" lang="en-US" altLang="ja-JP" sz="1600" dirty="0">
                          <a:latin typeface="+mn-lt"/>
                        </a:rPr>
                        <a:t>other vehicle categories.</a:t>
                      </a:r>
                    </a:p>
                    <a:p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+mn-lt"/>
                        </a:rPr>
                        <a:t>Industry: M1N1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Pass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car</a:t>
                      </a:r>
                      <a:r>
                        <a:rPr kumimoji="1" lang="ja-JP" altLang="en-US" sz="1600" dirty="0">
                          <a:latin typeface="+mn-lt"/>
                        </a:rPr>
                        <a:t>≦</a:t>
                      </a:r>
                      <a:r>
                        <a:rPr kumimoji="1" lang="en-US" altLang="ja-JP" sz="1600" dirty="0">
                          <a:latin typeface="+mn-lt"/>
                        </a:rPr>
                        <a:t>9P</a:t>
                      </a:r>
                    </a:p>
                    <a:p>
                      <a:r>
                        <a:rPr kumimoji="1" lang="en-US" altLang="ja-JP" sz="1600" dirty="0">
                          <a:latin typeface="+mn-lt"/>
                        </a:rPr>
                        <a:t>Track</a:t>
                      </a:r>
                      <a:r>
                        <a:rPr kumimoji="1" lang="ja-JP" altLang="en-US" sz="1600" dirty="0">
                          <a:latin typeface="+mn-lt"/>
                        </a:rPr>
                        <a:t>≦</a:t>
                      </a:r>
                      <a:r>
                        <a:rPr kumimoji="1" lang="en-US" altLang="ja-JP" sz="1600" dirty="0">
                          <a:latin typeface="+mn-lt"/>
                        </a:rPr>
                        <a:t>2.8t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M1</a:t>
                      </a:r>
                      <a:r>
                        <a:rPr kumimoji="1" lang="ja-JP" altLang="en-US" sz="1600" baseline="0" dirty="0">
                          <a:latin typeface="+mn-lt"/>
                        </a:rPr>
                        <a:t> 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and </a:t>
                      </a:r>
                      <a:r>
                        <a:rPr kumimoji="1" lang="en-US" altLang="ja-JP" sz="1600" dirty="0">
                          <a:latin typeface="+mn-lt"/>
                        </a:rPr>
                        <a:t>N1</a:t>
                      </a:r>
                    </a:p>
                    <a:p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8849749"/>
                  </a:ext>
                </a:extLst>
              </a:tr>
              <a:tr h="1730726"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latin typeface="+mn-lt"/>
                        </a:rPr>
                        <a:t>Collision</a:t>
                      </a:r>
                      <a:r>
                        <a:rPr kumimoji="1" lang="en-US" altLang="ja-JP" sz="1600" b="1" baseline="0" dirty="0">
                          <a:latin typeface="+mn-lt"/>
                        </a:rPr>
                        <a:t> obstacle</a:t>
                      </a:r>
                    </a:p>
                    <a:p>
                      <a:r>
                        <a:rPr kumimoji="1" lang="en-US" altLang="ja-JP" sz="1600" b="1" dirty="0">
                          <a:latin typeface="+mn-lt"/>
                        </a:rPr>
                        <a:t>(Working</a:t>
                      </a:r>
                      <a:r>
                        <a:rPr kumimoji="1" lang="ja-JP" altLang="en-US" sz="1600" b="1" dirty="0">
                          <a:latin typeface="+mn-lt"/>
                        </a:rPr>
                        <a:t>　</a:t>
                      </a:r>
                      <a:r>
                        <a:rPr kumimoji="1" lang="en-US" altLang="ja-JP" sz="1600" b="1" dirty="0">
                          <a:latin typeface="+mn-lt"/>
                        </a:rPr>
                        <a:t>direction)</a:t>
                      </a:r>
                      <a:endParaRPr kumimoji="1" lang="ja-JP" altLang="en-US" sz="16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(CP1:J)Wall, vehicle and pedestrian,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but no obstacles operation</a:t>
                      </a:r>
                      <a:r>
                        <a:rPr kumimoji="1" lang="en-US" altLang="ja-JP" sz="1600" baseline="30000" dirty="0">
                          <a:latin typeface="+mn-lt"/>
                        </a:rPr>
                        <a:t>※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 can be accepted as alternative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solidFill>
                            <a:srgbClr val="FF0000"/>
                          </a:solidFill>
                          <a:latin typeface="+mn-lt"/>
                        </a:rPr>
                        <a:t>Industry:</a:t>
                      </a:r>
                      <a:endParaRPr kumimoji="1" lang="en-US" altLang="ja-JP" sz="1600" baseline="300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6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Clarify “</a:t>
                      </a:r>
                      <a:r>
                        <a:rPr kumimoji="1" lang="en-US" altLang="ja-JP" sz="16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no obstacles operation</a:t>
                      </a:r>
                      <a:r>
                        <a:rPr kumimoji="1" lang="en-US" altLang="ja-JP" sz="1600" baseline="30000" dirty="0">
                          <a:solidFill>
                            <a:srgbClr val="FF0000"/>
                          </a:solidFill>
                          <a:latin typeface="+mn-lt"/>
                        </a:rPr>
                        <a:t>※</a:t>
                      </a:r>
                      <a:r>
                        <a:rPr kumimoji="1" lang="en-US" altLang="ja-JP" sz="16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 can be accepted as alternative” </a:t>
                      </a:r>
                      <a:r>
                        <a:rPr kumimoji="1" lang="en-US" altLang="ja-JP" sz="1600" baseline="0" dirty="0">
                          <a:solidFill>
                            <a:srgbClr val="FF0000"/>
                          </a:solidFill>
                          <a:latin typeface="+mn-lt"/>
                          <a:sym typeface="Wingdings" panose="05000000000000000000" pitchFamily="2" charset="2"/>
                        </a:rPr>
                        <a:t> systems only reacting on actuation speed of the accelerator pedal would still be accepted, right?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See next slide</a:t>
                      </a:r>
                      <a:endParaRPr kumimoji="1" lang="en-US" altLang="ja-JP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+mn-lt"/>
                        </a:rPr>
                        <a:t>Vehicle(2</a:t>
                      </a: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+mn-lt"/>
                        </a:rPr>
                        <a:t>018</a:t>
                      </a:r>
                      <a:r>
                        <a:rPr kumimoji="1" lang="en-US" altLang="ja-JP" sz="1600" dirty="0">
                          <a:latin typeface="+mn-lt"/>
                        </a:rPr>
                        <a:t>~)</a:t>
                      </a:r>
                    </a:p>
                    <a:p>
                      <a:r>
                        <a:rPr kumimoji="1" lang="en-US" altLang="ja-JP" sz="1600" dirty="0">
                          <a:latin typeface="+mn-lt"/>
                        </a:rPr>
                        <a:t>Pedestrian(2023~)</a:t>
                      </a:r>
                    </a:p>
                    <a:p>
                      <a:r>
                        <a:rPr kumimoji="1" lang="en-US" altLang="ja-JP" sz="1600" dirty="0">
                          <a:latin typeface="+mn-lt"/>
                        </a:rPr>
                        <a:t>(front</a:t>
                      </a:r>
                      <a:r>
                        <a:rPr kumimoji="1" lang="ja-JP" altLang="en-US" sz="1600" baseline="0" dirty="0">
                          <a:latin typeface="+mn-lt"/>
                        </a:rPr>
                        <a:t> 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and </a:t>
                      </a:r>
                      <a:r>
                        <a:rPr kumimoji="1" lang="en-US" altLang="ja-JP" sz="1600" dirty="0">
                          <a:latin typeface="+mn-lt"/>
                        </a:rPr>
                        <a:t>rear)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vehicles or walls</a:t>
                      </a:r>
                    </a:p>
                    <a:p>
                      <a:r>
                        <a:rPr kumimoji="1" lang="en-US" altLang="ja-JP" sz="1600" baseline="0" dirty="0">
                          <a:latin typeface="+mn-lt"/>
                        </a:rPr>
                        <a:t>(front</a:t>
                      </a:r>
                      <a:r>
                        <a:rPr kumimoji="1" lang="ja-JP" altLang="en-US" sz="1600" baseline="0" dirty="0">
                          <a:latin typeface="+mn-lt"/>
                        </a:rPr>
                        <a:t> </a:t>
                      </a:r>
                      <a:r>
                        <a:rPr kumimoji="1" lang="en-US" altLang="ja-JP" sz="1600" baseline="0" dirty="0">
                          <a:latin typeface="+mn-lt"/>
                        </a:rPr>
                        <a:t>and rear)</a:t>
                      </a:r>
                      <a:endParaRPr kumimoji="1" lang="ja-JP" alt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081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261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8294C0-D040-146C-200E-788EEE7DCA82}"/>
              </a:ext>
            </a:extLst>
          </p:cNvPr>
          <p:cNvSpPr txBox="1"/>
          <p:nvPr/>
        </p:nvSpPr>
        <p:spPr>
          <a:xfrm>
            <a:off x="963168" y="1048512"/>
            <a:ext cx="99242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Industry position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Regulate what exist on the market with sufficient feedback / experience (e.g. JNCAP scenario)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Limit ACPE operation to standstill use case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Lack of experience / clarity, with regard to overlapping requirements with AEBS (e.g. accelerator kick down is an ACPE trigger, while also an AEBS overriding means)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current systems on the market possible, e.g.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Systems without obstacle detection capability, based on actuation speed of the accelerator pedal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Systems with obstacle detection capability, to trigger ACPE acceleration inhibition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018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274</Words>
  <Application>Microsoft Office PowerPoint</Application>
  <PresentationFormat>ワイド画面</PresentationFormat>
  <Paragraphs>45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Masque présentation OICA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廣瀬　敏也</cp:lastModifiedBy>
  <cp:revision>8</cp:revision>
  <dcterms:created xsi:type="dcterms:W3CDTF">2023-03-17T09:49:11Z</dcterms:created>
  <dcterms:modified xsi:type="dcterms:W3CDTF">2023-03-21T23:21:35Z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2023-03-17T09:49:12Z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8f6d35df-3353-4d6b-b48b-2c761a677517</vt:lpwstr>
  </property>
  <property fmtid="{D5CDD505-2E9C-101B-9397-08002B2CF9AE}" pid="8" name="MSIP_Label_19540963-e559-4020-8a90-fe8a502c2801_ContentBits">
    <vt:lpwstr>0</vt:lpwstr>
  </property>
</Properties>
</file>