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0"/>
  </p:notesMasterIdLst>
  <p:sldIdLst>
    <p:sldId id="2147470732" r:id="rId3"/>
    <p:sldId id="2147474194" r:id="rId4"/>
    <p:sldId id="270" r:id="rId5"/>
    <p:sldId id="2147470744" r:id="rId6"/>
    <p:sldId id="2147474178" r:id="rId7"/>
    <p:sldId id="2147474179" r:id="rId8"/>
    <p:sldId id="214747419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00"/>
    <a:srgbClr val="FF99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27493-5721-4B77-AB14-04E430BABB8E}" type="datetimeFigureOut">
              <a:rPr lang="de-DE" smtClean="0"/>
              <a:t>24.03.2023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D8E23-D6A7-4793-89EA-EE7BB645AD5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80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BE2369-6DB4-4B0B-9492-4D0A64C2DB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89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BE2369-6DB4-4B0B-9492-4D0A64C2DB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553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620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7973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24/03/2023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65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9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24/03/2023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>
            <a:extLst>
              <a:ext uri="{FF2B5EF4-FFF2-40B4-BE49-F238E27FC236}">
                <a16:creationId xmlns:a16="http://schemas.microsoft.com/office/drawing/2014/main" id="{CE7A2DCD-19B9-4230-BE95-2102E5489DE2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 hidden="1">
            <a:extLst>
              <a:ext uri="{FF2B5EF4-FFF2-40B4-BE49-F238E27FC236}">
                <a16:creationId xmlns:a16="http://schemas.microsoft.com/office/drawing/2014/main" id="{7EC192F8-B1F4-47DC-A746-001DCD5EE65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Class-EN">
            <a:extLst>
              <a:ext uri="{FF2B5EF4-FFF2-40B4-BE49-F238E27FC236}">
                <a16:creationId xmlns:a16="http://schemas.microsoft.com/office/drawing/2014/main" id="{D2D4DE71-37CA-4C60-A882-0C4191E06E1D}"/>
              </a:ext>
            </a:extLst>
          </p:cNvPr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7806211" y="6422426"/>
            <a:ext cx="1440000" cy="15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 anchorCtr="0"/>
          <a:lstStyle/>
          <a:p>
            <a:pPr algn="ctr" defTabSz="1194487" rtl="0"/>
            <a:r>
              <a:rPr lang="de-DE" sz="800" noProof="0">
                <a:solidFill>
                  <a:schemeClr val="tx1"/>
                </a:solidFill>
                <a:latin typeface="+mn-lt"/>
              </a:rPr>
              <a:t>Internal</a:t>
            </a:r>
            <a:endParaRPr lang="de-DE" sz="8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Masterfeld-Class-DE" hidden="1">
            <a:extLst>
              <a:ext uri="{FF2B5EF4-FFF2-40B4-BE49-F238E27FC236}">
                <a16:creationId xmlns:a16="http://schemas.microsoft.com/office/drawing/2014/main" id="{6E8844C0-0B34-4969-933B-8EB54078E3BC}"/>
              </a:ext>
            </a:extLst>
          </p:cNvPr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7806211" y="6422426"/>
            <a:ext cx="1440000" cy="15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 anchorCtr="0"/>
          <a:lstStyle/>
          <a:p>
            <a:pPr algn="ctr" defTabSz="1194487" rtl="0"/>
            <a:r>
              <a:rPr lang="de-DE" sz="800" noProof="0">
                <a:solidFill>
                  <a:schemeClr val="tx1"/>
                </a:solidFill>
                <a:latin typeface="+mn-lt"/>
              </a:rPr>
              <a:t>Vertraulich</a:t>
            </a:r>
            <a:endParaRPr lang="de-DE" sz="8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AD41F3-0F53-498D-8891-916DD8545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CFFD-B9E0-4F03-A767-E794E9D78C1F}" type="datetime1">
              <a:rPr lang="en-US" smtClean="0"/>
              <a:pPr/>
              <a:t>3/24/2023</a:t>
            </a:fld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54DE63F-CE96-406B-8AA0-D15BA990C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/>
              <a:t>Christian Kistler, © Continental AG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D0E597A-3526-48A9-A062-D5CA87A4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69568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>
          <p15:clr>
            <a:srgbClr val="FBAE40"/>
          </p15:clr>
        </p15:guide>
        <p15:guide id="2" pos="2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orient="horz" pos="95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27286BD7-4573-4AC0-A2EA-73702314CA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1132232"/>
            <a:ext cx="11187112" cy="431657"/>
          </a:xfrm>
        </p:spPr>
        <p:txBody>
          <a:bodyPr/>
          <a:lstStyle>
            <a:lvl1pPr marL="0" indent="0" algn="l">
              <a:lnSpc>
                <a:spcPct val="83000"/>
              </a:lnSpc>
              <a:spcBef>
                <a:spcPts val="18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4B1DC52-0C6A-4DD1-85F4-AA4DA1BC6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534114"/>
            <a:ext cx="6080760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sz="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r>
              <a:rPr lang="de-DE" dirty="0"/>
              <a:t>Aliaksej Serka</a:t>
            </a:r>
          </a:p>
        </p:txBody>
      </p:sp>
    </p:spTree>
    <p:extLst>
      <p:ext uri="{BB962C8B-B14F-4D97-AF65-F5344CB8AC3E}">
        <p14:creationId xmlns:p14="http://schemas.microsoft.com/office/powerpoint/2010/main" val="10523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0600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64" y="477110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0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2022 CLEPA. All rights reserved. </a:t>
            </a:r>
            <a:r>
              <a:rPr lang="nl-BE" sz="1100" b="1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 dirty="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24/03/2023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450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nasva.go.jp/mamoru/en/active_safety_search/pedal_stepping_wrong.html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www.nasva.go.jp/mamoru/download/R3-13.pdf" TargetMode="External"/><Relationship Id="rId4" Type="http://schemas.openxmlformats.org/officeDocument/2006/relationships/hyperlink" Target="https://www.nasva.go.jp/mamoru/en/download/H31-13_en.pdf" TargetMode="External"/><Relationship Id="rId9" Type="http://schemas.openxmlformats.org/officeDocument/2006/relationships/hyperlink" Target="https://youtu.be/KC9vqif0hrw?t=7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28619-88E3-4CCB-ACEB-27E60485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2641022"/>
            <a:ext cx="11161194" cy="1359478"/>
          </a:xfrm>
        </p:spPr>
        <p:txBody>
          <a:bodyPr anchor="t">
            <a:normAutofit/>
          </a:bodyPr>
          <a:lstStyle/>
          <a:p>
            <a:r>
              <a:rPr lang="en-GB" dirty="0"/>
              <a:t>Industry experience with Pedal Misapplication / ACPE  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62BAEF9-8D09-4210-8D4B-16AF46237B73}"/>
              </a:ext>
            </a:extLst>
          </p:cNvPr>
          <p:cNvSpPr txBox="1">
            <a:spLocks/>
          </p:cNvSpPr>
          <p:nvPr/>
        </p:nvSpPr>
        <p:spPr>
          <a:xfrm>
            <a:off x="9360428" y="4578785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b="1" i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x-none" sz="2100" b="1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BC2810-E0AD-843E-FDD5-C779DD70729D}"/>
              </a:ext>
            </a:extLst>
          </p:cNvPr>
          <p:cNvSpPr txBox="1"/>
          <p:nvPr/>
        </p:nvSpPr>
        <p:spPr>
          <a:xfrm>
            <a:off x="615904" y="4857153"/>
            <a:ext cx="230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March 23rd, 2023</a:t>
            </a: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A61CAEA-593A-FCC8-CB8C-BA0D5E20E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01" y="94969"/>
            <a:ext cx="3343275" cy="180022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77FAD6-70B2-9390-F0F9-8EB7A852B806}"/>
              </a:ext>
            </a:extLst>
          </p:cNvPr>
          <p:cNvSpPr txBox="1"/>
          <p:nvPr/>
        </p:nvSpPr>
        <p:spPr>
          <a:xfrm>
            <a:off x="11125200" y="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ACPE-01-07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47279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4FFA44-2C00-ED1B-F5C3-C682B5FF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passenger cars in Japan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86D54-D403-34EF-72FE-77B85B204240}"/>
              </a:ext>
            </a:extLst>
          </p:cNvPr>
          <p:cNvSpPr txBox="1"/>
          <p:nvPr/>
        </p:nvSpPr>
        <p:spPr>
          <a:xfrm>
            <a:off x="725864" y="1498862"/>
            <a:ext cx="104731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ACPE is a system operating at standstill which is detecting conditions when a pedal error can be assumed and suppressing such unintended acceleration (typically a very strong acceleration or kick-down).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conditions to detect “pedal error” are not necessarily based on obstacle detection. Different types of system indeed exist: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Some systems detect obstacles and inhibit/limit the acceleration to avoid/mitigate potential collisions.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Some systems do not detect obstacles, but conditions when a pedal error can be assumed (e.g. the driver suddenly slams on the accelerator pedal at standstill), to inhibit/limit the acceleration.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ACPE is operating at standstill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systems are also operating at low speed, in similar use cases as those addressed by low-speed collision avoidance system (AEBS)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2D315FEE-D33C-70ED-D705-09E820C70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459" y="0"/>
            <a:ext cx="875936" cy="14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9345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879FD92-2DAF-BE42-08CA-25972FC64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85" y="15875"/>
            <a:ext cx="875936" cy="1415476"/>
          </a:xfrm>
          <a:prstGeom prst="rect">
            <a:avLst/>
          </a:prstGeo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7EABD0AF-0B6E-4A71-92B5-B31CBC8D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/>
          <a:p>
            <a:r>
              <a:rPr lang="en-US" sz="3600" b="1" dirty="0"/>
              <a:t>JNCAP Pedal Misapplication Overview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A10EB5B-CFFA-4A0F-BC48-7B47A478F2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E3EC3E-5CF9-4D67-8DD7-26F2AE43B0DA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5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3/24/2023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5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921ACA9-1C6B-4664-8C19-C3F1804552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48181-2C78-49CB-8C52-912A07842C2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4E7CA88-D282-4EEB-AE9F-07D61DB2CBD2}"/>
              </a:ext>
            </a:extLst>
          </p:cNvPr>
          <p:cNvSpPr txBox="1">
            <a:spLocks/>
          </p:cNvSpPr>
          <p:nvPr/>
        </p:nvSpPr>
        <p:spPr>
          <a:xfrm>
            <a:off x="171806" y="655578"/>
            <a:ext cx="10450800" cy="3888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GB" sz="3400" b="1" kern="1200" cap="all" spc="0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400" b="1" i="0" u="none" strike="noStrike" kern="1200" cap="all" spc="0" normalizeH="0" baseline="0" noProof="0">
                <a:ln>
                  <a:noFill/>
                </a:ln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effectLst/>
                <a:uLnTx/>
                <a:uFillTx/>
                <a:latin typeface="Calibri"/>
                <a:ea typeface="+mj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70BF7EA9-1DFA-4593-9353-8140DAAAE0C6}"/>
              </a:ext>
            </a:extLst>
          </p:cNvPr>
          <p:cNvSpPr txBox="1">
            <a:spLocks/>
          </p:cNvSpPr>
          <p:nvPr/>
        </p:nvSpPr>
        <p:spPr>
          <a:xfrm>
            <a:off x="470596" y="1184167"/>
            <a:ext cx="7078982" cy="4681727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Scope:</a:t>
            </a: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/>
              </a:rPr>
              <a:t>limited to ACPE systems able to detect obstacles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/>
              </a:rPr>
              <a:t>the feature is expected to suppress unintended acceleration to avoid resulting collision, in case of pedal misapplication at standstill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/>
              </a:rPr>
              <a:t>JNCAP had introduced this feature in 2018.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 JNCAP Protocol has two scenarios for avoiding / mitigating collision with Vehicle from [0,8/0,9/1,0]m (manufacturer’s choice)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stand still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lvl="2" indent="-285750">
              <a:buFont typeface="Arial" panose="020B0604020202020204" pitchFamily="34" charset="0"/>
              <a:buChar char="–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Forward Scenario </a:t>
            </a:r>
          </a:p>
          <a:p>
            <a:pPr lvl="2" indent="-285750">
              <a:buFont typeface="Arial" panose="020B0604020202020204" pitchFamily="34" charset="0"/>
              <a:buChar char="–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Reverse Scenario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addition, base-tests without target are performed (measuring collision speed without a function)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Awards – full points for avoidance, partial points for mitigation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2023 JNCAP intends to introduce additional Car-to-”Stationary adult pedestrian” scenarios (tbc – no protocol is published yet / no industry experience yet)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3D29EBE-5D21-4554-9F1D-82CD33D7B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481" y="1148616"/>
            <a:ext cx="4295776" cy="299318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1F5D70C-E987-4718-B906-6912B3D3F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631" y="4225334"/>
            <a:ext cx="4181475" cy="1677845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C0AAC9B5-5B44-4333-A33B-9782436A7C85}"/>
              </a:ext>
            </a:extLst>
          </p:cNvPr>
          <p:cNvSpPr txBox="1"/>
          <p:nvPr/>
        </p:nvSpPr>
        <p:spPr>
          <a:xfrm>
            <a:off x="8367823" y="6015007"/>
            <a:ext cx="3211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Picture source JNCAP</a:t>
            </a:r>
          </a:p>
        </p:txBody>
      </p:sp>
    </p:spTree>
    <p:extLst>
      <p:ext uri="{BB962C8B-B14F-4D97-AF65-F5344CB8AC3E}">
        <p14:creationId xmlns:p14="http://schemas.microsoft.com/office/powerpoint/2010/main" val="258589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CA250DF-38F5-F63C-2F01-1CB73480E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109" y="-8347"/>
            <a:ext cx="875936" cy="1405348"/>
          </a:xfrm>
          <a:prstGeom prst="rect">
            <a:avLst/>
          </a:prstGeo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7EABD0AF-0B6E-4A71-92B5-B31CBC8D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512" y="551973"/>
            <a:ext cx="9326827" cy="568771"/>
          </a:xfr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en-US" sz="3600" b="1" dirty="0"/>
              <a:t>JNCAP Pedal Misapplication </a:t>
            </a:r>
            <a:br>
              <a:rPr lang="en-US" sz="3600" dirty="0"/>
            </a:br>
            <a:r>
              <a:rPr lang="en-US" sz="2800" b="1" dirty="0"/>
              <a:t>Typical USE CASES / test scenario</a:t>
            </a:r>
            <a:endParaRPr lang="en-US" sz="3600" b="1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A10EB5B-CFFA-4A0F-BC48-7B47A478F2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E3EC3E-5CF9-4D67-8DD7-26F2AE43B0DA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5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3/24/2023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alpha val="5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921ACA9-1C6B-4664-8C19-C3F1804552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48181-2C78-49CB-8C52-912A07842C2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4E7CA88-D282-4EEB-AE9F-07D61DB2CBD2}"/>
              </a:ext>
            </a:extLst>
          </p:cNvPr>
          <p:cNvSpPr txBox="1">
            <a:spLocks/>
          </p:cNvSpPr>
          <p:nvPr/>
        </p:nvSpPr>
        <p:spPr>
          <a:xfrm>
            <a:off x="171806" y="655578"/>
            <a:ext cx="10450800" cy="3888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GB" sz="3400" b="1" kern="1200" cap="all" spc="0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400" b="1" i="0" u="none" strike="noStrike" kern="1200" cap="all" spc="0" normalizeH="0" baseline="0" noProof="0">
                <a:ln>
                  <a:noFill/>
                </a:ln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effectLst/>
                <a:uLnTx/>
                <a:uFillTx/>
                <a:latin typeface="Calibri"/>
                <a:ea typeface="+mj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70BF7EA9-1DFA-4593-9353-8140DAAAE0C6}"/>
              </a:ext>
            </a:extLst>
          </p:cNvPr>
          <p:cNvSpPr txBox="1">
            <a:spLocks/>
          </p:cNvSpPr>
          <p:nvPr/>
        </p:nvSpPr>
        <p:spPr>
          <a:xfrm>
            <a:off x="613144" y="4077331"/>
            <a:ext cx="7078982" cy="2263873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Functionality</a:t>
            </a:r>
          </a:p>
          <a:p>
            <a:pPr lvl="1"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Pedal application logic is analyzed and/or </a:t>
            </a:r>
            <a:r>
              <a:rPr kumimoji="0" lang="en-US" sz="1600" b="0" i="0" u="non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Sensor detecting obstacles</a:t>
            </a:r>
          </a:p>
          <a:p>
            <a:pPr lvl="1"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In case of potential pedal error detection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inhibition of vehicle movement</a:t>
            </a:r>
            <a:endParaRPr lang="en-US" sz="1600" u="sng" dirty="0">
              <a:solidFill>
                <a:sysClr val="windowText" lastClr="000000"/>
              </a:solidFill>
              <a:latin typeface="Calibri"/>
              <a:sym typeface="Wingdings" panose="05000000000000000000" pitchFamily="2" charset="2"/>
            </a:endParaRPr>
          </a:p>
          <a:p>
            <a:pPr marL="57150" indent="0">
              <a:spcBef>
                <a:spcPts val="1800"/>
              </a:spcBef>
              <a:buNone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/>
              </a:rPr>
              <a:t>Relevant Links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JNCAP - General Description of Pedal Misapplication - </a:t>
            </a:r>
            <a:r>
              <a:rPr lang="en-US" sz="1200" dirty="0">
                <a:latin typeface="+mj-lt"/>
                <a:hlinkClick r:id="rId3"/>
              </a:rPr>
              <a:t>Pedal misapplication prevention / National agency for Automotive Safety &amp; Victims' Aid (nasva.go.jp)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200" b="0" i="0" u="none" strike="noStrike" dirty="0">
                <a:solidFill>
                  <a:srgbClr val="403B94"/>
                </a:solidFill>
                <a:effectLst/>
                <a:latin typeface="+mj-lt"/>
                <a:hlinkClick r:id="rId4"/>
              </a:rPr>
              <a:t>Methods for Checking Equipment Designed to Curb Acceleration In The Event of Peddle Misapplication.pdf</a:t>
            </a:r>
            <a:r>
              <a:rPr lang="en-US" sz="1200" b="0" i="0" u="none" strike="noStrike" dirty="0">
                <a:solidFill>
                  <a:srgbClr val="403B94"/>
                </a:solidFill>
                <a:effectLst/>
                <a:latin typeface="+mj-lt"/>
              </a:rPr>
              <a:t>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+mj-lt"/>
              </a:rPr>
              <a:t>(JNCAP protocol in English – Version from June 2019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200" dirty="0">
                <a:solidFill>
                  <a:srgbClr val="403B94"/>
                </a:solidFill>
                <a:latin typeface="+mj-lt"/>
                <a:hlinkClick r:id="rId5"/>
              </a:rPr>
              <a:t>V</a:t>
            </a:r>
            <a:r>
              <a:rPr lang="en-US" sz="1200" b="0" i="0" u="none" strike="noStrike" dirty="0">
                <a:solidFill>
                  <a:srgbClr val="403B94"/>
                </a:solidFill>
                <a:effectLst/>
                <a:latin typeface="+mj-lt"/>
                <a:hlinkClick r:id="rId5"/>
              </a:rPr>
              <a:t>ersion of  JNCAP protocol from March 2022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+mj-lt"/>
              </a:rPr>
              <a:t>( in Japanese)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3D29EBE-5D21-4554-9F1D-82CD33D7B8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1681"/>
          <a:stretch/>
        </p:blipFill>
        <p:spPr>
          <a:xfrm>
            <a:off x="7707631" y="1140595"/>
            <a:ext cx="4295776" cy="174558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1F5D70C-E987-4718-B906-6912B3D3F4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4782" y="4353443"/>
            <a:ext cx="4181475" cy="1677845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C0AAC9B5-5B44-4333-A33B-9782436A7C85}"/>
              </a:ext>
            </a:extLst>
          </p:cNvPr>
          <p:cNvSpPr txBox="1"/>
          <p:nvPr/>
        </p:nvSpPr>
        <p:spPr>
          <a:xfrm>
            <a:off x="8367823" y="6015007"/>
            <a:ext cx="3211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Picture source JNCAP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F957BD6-B5CD-533F-7EF2-230439AEF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053126"/>
              </p:ext>
            </p:extLst>
          </p:nvPr>
        </p:nvGraphicFramePr>
        <p:xfrm>
          <a:off x="586007" y="1345389"/>
          <a:ext cx="687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2192008520"/>
                    </a:ext>
                  </a:extLst>
                </a:gridCol>
                <a:gridCol w="2736000">
                  <a:extLst>
                    <a:ext uri="{9D8B030D-6E8A-4147-A177-3AD203B41FA5}">
                      <a16:colId xmlns:a16="http://schemas.microsoft.com/office/drawing/2014/main" val="1768866951"/>
                    </a:ext>
                  </a:extLst>
                </a:gridCol>
                <a:gridCol w="2736000">
                  <a:extLst>
                    <a:ext uri="{9D8B030D-6E8A-4147-A177-3AD203B41FA5}">
                      <a16:colId xmlns:a16="http://schemas.microsoft.com/office/drawing/2014/main" val="270620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Forward Scenario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Reverse Scenario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2284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Initial </a:t>
                      </a:r>
                      <a:r>
                        <a:rPr lang="de-DE" sz="1600" b="1" dirty="0" err="1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position</a:t>
                      </a:r>
                      <a:endParaRPr lang="de-DE" sz="1600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Vehicle in stand-still,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</a:rPr>
                        <a:t>Steering wheel in neutral position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897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Transmission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Automatic or robotized gearbox *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lowest forward gear or 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Automatic or robotized gearbox *</a:t>
                      </a:r>
                    </a:p>
                    <a:p>
                      <a:pPr algn="ctr"/>
                      <a:r>
                        <a:rPr kumimoji="0" lang="de-D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Reverse gear or 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2896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Test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 driver quickly steps from brake pedal to the accelerator and holds it all the way down until car stops or exceed the potential collision location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59018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4AD2BF3-68DB-9075-2722-81203C050A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9245" y="2956339"/>
            <a:ext cx="2181472" cy="12567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9CA829-C1C9-BE31-CD2A-960AA5BE0FF5}"/>
              </a:ext>
            </a:extLst>
          </p:cNvPr>
          <p:cNvSpPr txBox="1"/>
          <p:nvPr/>
        </p:nvSpPr>
        <p:spPr>
          <a:xfrm>
            <a:off x="11014746" y="3052430"/>
            <a:ext cx="780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Acceleration robot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361064-E7CE-413D-66D0-2240D314637F}"/>
              </a:ext>
            </a:extLst>
          </p:cNvPr>
          <p:cNvSpPr txBox="1"/>
          <p:nvPr/>
        </p:nvSpPr>
        <p:spPr>
          <a:xfrm>
            <a:off x="7547802" y="3753258"/>
            <a:ext cx="218147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See example : </a:t>
            </a:r>
            <a:r>
              <a:rPr lang="en-US" sz="900" dirty="0">
                <a:hlinkClick r:id="rId9"/>
              </a:rPr>
              <a:t>https://youtu.be/KC9vqif0hrw?t=74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A34DE2-7A8C-187C-001D-82149EE2FAA3}"/>
              </a:ext>
            </a:extLst>
          </p:cNvPr>
          <p:cNvSpPr txBox="1"/>
          <p:nvPr/>
        </p:nvSpPr>
        <p:spPr>
          <a:xfrm>
            <a:off x="7547802" y="2962799"/>
            <a:ext cx="21814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For testability reason the kick-down on acceleration is realized by the robot, while test driver releases brake pedal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A366CC-AD8F-932A-80AA-5269D3D2CD34}"/>
              </a:ext>
            </a:extLst>
          </p:cNvPr>
          <p:cNvCxnSpPr/>
          <p:nvPr/>
        </p:nvCxnSpPr>
        <p:spPr>
          <a:xfrm flipH="1">
            <a:off x="10622606" y="3429000"/>
            <a:ext cx="703679" cy="327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utoShape 2" descr="PDF">
            <a:hlinkClick r:id="rId4"/>
            <a:extLst>
              <a:ext uri="{FF2B5EF4-FFF2-40B4-BE49-F238E27FC236}">
                <a16:creationId xmlns:a16="http://schemas.microsoft.com/office/drawing/2014/main" id="{EE374FB2-0A9D-A066-2EDA-CF86D4DFFF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134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AD88B8-BCFB-BE0D-54D8-596F49815DE2}"/>
              </a:ext>
            </a:extLst>
          </p:cNvPr>
          <p:cNvSpPr txBox="1"/>
          <p:nvPr/>
        </p:nvSpPr>
        <p:spPr>
          <a:xfrm>
            <a:off x="540488" y="3878495"/>
            <a:ext cx="65443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5"/>
                </a:solidFill>
              </a:rPr>
              <a:t>* manual gearbox out of scope; i.e. double pedal error not considered (accelerate and release clutch pedal</a:t>
            </a:r>
          </a:p>
        </p:txBody>
      </p:sp>
    </p:spTree>
    <p:extLst>
      <p:ext uri="{BB962C8B-B14F-4D97-AF65-F5344CB8AC3E}">
        <p14:creationId xmlns:p14="http://schemas.microsoft.com/office/powerpoint/2010/main" val="72288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7EABD0AF-0B6E-4A71-92B5-B31CBC8D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38" y="572445"/>
            <a:ext cx="11187112" cy="429028"/>
          </a:xfr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en-US" sz="3600" b="1" cap="all" dirty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rPr>
              <a:t>JNCAP Pedal Misapplication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D34B1E3-FDED-47CF-B3F7-5047B18E42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Results 2019-2022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A10EB5B-CFFA-4A0F-BC48-7B47A478F22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477500" y="6477000"/>
            <a:ext cx="17145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E3EC3E-5CF9-4D67-8DD7-26F2AE43B0DA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5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3/24/2023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5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921ACA9-1C6B-4664-8C19-C3F18045524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30013" y="6477000"/>
            <a:ext cx="661987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48181-2C78-49CB-8C52-912A07842C2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4E7CA88-D282-4EEB-AE9F-07D61DB2CBD2}"/>
              </a:ext>
            </a:extLst>
          </p:cNvPr>
          <p:cNvSpPr txBox="1">
            <a:spLocks/>
          </p:cNvSpPr>
          <p:nvPr/>
        </p:nvSpPr>
        <p:spPr>
          <a:xfrm>
            <a:off x="171806" y="655578"/>
            <a:ext cx="10450800" cy="3888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GB" sz="3400" b="1" kern="1200" cap="all" spc="0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all" spc="0" normalizeH="0" baseline="0" noProof="0">
                <a:ln>
                  <a:noFill/>
                </a:ln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effectLst/>
                <a:uLnTx/>
                <a:uFillTx/>
                <a:latin typeface="Calibri"/>
                <a:ea typeface="+mj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70BF7EA9-1DFA-4593-9353-8140DAAAE0C6}"/>
              </a:ext>
            </a:extLst>
          </p:cNvPr>
          <p:cNvSpPr txBox="1">
            <a:spLocks/>
          </p:cNvSpPr>
          <p:nvPr/>
        </p:nvSpPr>
        <p:spPr>
          <a:xfrm>
            <a:off x="378638" y="1793231"/>
            <a:ext cx="6229426" cy="3635998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Only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car-to-car standstill scenarios tested so far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Widely implemented feature on vehicles in Japan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Sensors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reverse detection mostly ultrasonic sensors are used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lang="en-US" sz="1800" dirty="0">
                <a:solidFill>
                  <a:sysClr val="windowText" lastClr="000000"/>
                </a:solidFill>
                <a:latin typeface="Calibri"/>
              </a:rPr>
              <a:t>forward detection: ultrasonic, radar, vision sensors or sensor fusion is used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0AAC9B5-5B44-4333-A33B-9782436A7C85}"/>
              </a:ext>
            </a:extLst>
          </p:cNvPr>
          <p:cNvSpPr txBox="1"/>
          <p:nvPr/>
        </p:nvSpPr>
        <p:spPr>
          <a:xfrm>
            <a:off x="7192166" y="6505673"/>
            <a:ext cx="3211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source JNCAP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4FD14759-F415-394C-4540-F668023EB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263" y="0"/>
            <a:ext cx="875936" cy="14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7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28619-88E3-4CCB-ACEB-27E60485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2641022"/>
            <a:ext cx="11161194" cy="1359478"/>
          </a:xfrm>
        </p:spPr>
        <p:txBody>
          <a:bodyPr anchor="t">
            <a:normAutofit/>
          </a:bodyPr>
          <a:lstStyle/>
          <a:p>
            <a:r>
              <a:rPr lang="en-GB" dirty="0"/>
              <a:t>Back-up AEBS vs ACPE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62BAEF9-8D09-4210-8D4B-16AF46237B73}"/>
              </a:ext>
            </a:extLst>
          </p:cNvPr>
          <p:cNvSpPr txBox="1">
            <a:spLocks/>
          </p:cNvSpPr>
          <p:nvPr/>
        </p:nvSpPr>
        <p:spPr>
          <a:xfrm>
            <a:off x="9360428" y="4578785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b="1" i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x-none" sz="2100" b="1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436B6355-EF39-1527-FAB9-F94185246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428" y="0"/>
            <a:ext cx="875936" cy="14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32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4FADF818-16B3-7471-07B0-7801E6D3E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569" y="0"/>
            <a:ext cx="875936" cy="1405348"/>
          </a:xfrm>
          <a:prstGeom prst="rect">
            <a:avLst/>
          </a:prstGeo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7EABD0AF-0B6E-4A71-92B5-B31CBC8D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38" y="572445"/>
            <a:ext cx="11187112" cy="429028"/>
          </a:xfr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en-US" sz="3600" b="1" cap="all" dirty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rPr>
              <a:t>Pedal Misapplication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D34B1E3-FDED-47CF-B3F7-5047B18E42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How to Distinguish ACPE vs AEB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A10EB5B-CFFA-4A0F-BC48-7B47A478F22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477500" y="6477000"/>
            <a:ext cx="17145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E3EC3E-5CF9-4D67-8DD7-26F2AE43B0DA}" type="datetime1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5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3/24/2023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5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921ACA9-1C6B-4664-8C19-C3F18045524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30013" y="6477000"/>
            <a:ext cx="661987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A48181-2C78-49CB-8C52-912A07842C2E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04E7CA88-D282-4EEB-AE9F-07D61DB2CBD2}"/>
              </a:ext>
            </a:extLst>
          </p:cNvPr>
          <p:cNvSpPr txBox="1">
            <a:spLocks/>
          </p:cNvSpPr>
          <p:nvPr/>
        </p:nvSpPr>
        <p:spPr>
          <a:xfrm>
            <a:off x="171806" y="655578"/>
            <a:ext cx="10450800" cy="3888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GB" sz="3400" b="1" kern="1200" cap="all" spc="0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all" spc="0" normalizeH="0" baseline="0" noProof="0">
                <a:ln>
                  <a:noFill/>
                </a:ln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effectLst/>
                <a:uLnTx/>
                <a:uFillTx/>
                <a:latin typeface="Calibri"/>
                <a:ea typeface="+mj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0AAC9B5-5B44-4333-A33B-9782436A7C85}"/>
              </a:ext>
            </a:extLst>
          </p:cNvPr>
          <p:cNvSpPr txBox="1"/>
          <p:nvPr/>
        </p:nvSpPr>
        <p:spPr>
          <a:xfrm>
            <a:off x="7099888" y="6505673"/>
            <a:ext cx="3211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Picture source ITARDA</a:t>
            </a:r>
          </a:p>
        </p:txBody>
      </p:sp>
      <p:graphicFrame>
        <p:nvGraphicFramePr>
          <p:cNvPr id="5" name="Table 9">
            <a:extLst>
              <a:ext uri="{FF2B5EF4-FFF2-40B4-BE49-F238E27FC236}">
                <a16:creationId xmlns:a16="http://schemas.microsoft.com/office/drawing/2014/main" id="{C583CF1A-EFB6-F236-D0C2-66D22090E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999539"/>
              </p:ext>
            </p:extLst>
          </p:nvPr>
        </p:nvGraphicFramePr>
        <p:xfrm>
          <a:off x="426000" y="1694648"/>
          <a:ext cx="11340000" cy="418307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84000">
                  <a:extLst>
                    <a:ext uri="{9D8B030D-6E8A-4147-A177-3AD203B41FA5}">
                      <a16:colId xmlns:a16="http://schemas.microsoft.com/office/drawing/2014/main" val="3191839293"/>
                    </a:ext>
                  </a:extLst>
                </a:gridCol>
                <a:gridCol w="4968000">
                  <a:extLst>
                    <a:ext uri="{9D8B030D-6E8A-4147-A177-3AD203B41FA5}">
                      <a16:colId xmlns:a16="http://schemas.microsoft.com/office/drawing/2014/main" val="3767384226"/>
                    </a:ext>
                  </a:extLst>
                </a:gridCol>
                <a:gridCol w="4788000">
                  <a:extLst>
                    <a:ext uri="{9D8B030D-6E8A-4147-A177-3AD203B41FA5}">
                      <a16:colId xmlns:a16="http://schemas.microsoft.com/office/drawing/2014/main" val="3994065837"/>
                    </a:ext>
                  </a:extLst>
                </a:gridCol>
              </a:tblGrid>
              <a:tr h="508094">
                <a:tc>
                  <a:txBody>
                    <a:bodyPr/>
                    <a:lstStyle/>
                    <a:p>
                      <a:pPr algn="ctr"/>
                      <a:endParaRPr lang="en-US" noProof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solidFill>
                            <a:schemeClr val="accent6"/>
                          </a:solidFill>
                        </a:rPr>
                        <a:t>AEB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>
                          <a:solidFill>
                            <a:schemeClr val="accent6"/>
                          </a:solidFill>
                        </a:rPr>
                        <a:t>ACPE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24651302"/>
                  </a:ext>
                </a:extLst>
              </a:tr>
              <a:tr h="11275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noProof="0" dirty="0"/>
                        <a:t>Subject of control</a:t>
                      </a:r>
                    </a:p>
                  </a:txBody>
                  <a:tcPr marL="144000" marR="108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noProof="0" dirty="0"/>
                        <a:t>“AEB</a:t>
                      </a:r>
                      <a:r>
                        <a:rPr lang="en-US" sz="1600" i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 is required to controls the brake system to stop the vehicle. AEB also </a:t>
                      </a:r>
                      <a:r>
                        <a:rPr lang="en-US" sz="16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controls the power train system to suppress acceleration force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noProof="0" dirty="0"/>
                        <a:t>“ACPE” </a:t>
                      </a:r>
                      <a:r>
                        <a:rPr lang="en-US" sz="1600" i="0" noProof="0" dirty="0">
                          <a:solidFill>
                            <a:srgbClr val="FF0000"/>
                          </a:solidFill>
                        </a:rPr>
                        <a:t>controls the power train system to suppress acceleration force</a:t>
                      </a:r>
                      <a:r>
                        <a:rPr lang="en-US" sz="1600" i="0" noProof="0" dirty="0"/>
                        <a:t>.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17604833"/>
                  </a:ext>
                </a:extLst>
              </a:tr>
              <a:tr h="876984">
                <a:tc>
                  <a:txBody>
                    <a:bodyPr/>
                    <a:lstStyle/>
                    <a:p>
                      <a:r>
                        <a:rPr lang="en-US" b="1" noProof="0" dirty="0"/>
                        <a:t>Driver’s behavior</a:t>
                      </a:r>
                    </a:p>
                  </a:txBody>
                  <a:tcPr marL="144000" marR="108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i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AEB intervenes when driver fails to take measures to avoid a potential collision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 dirty="0"/>
                        <a:t>Driver by mistake apply acceleration instead of a brake.  ACPE ignores / override driver’s input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52028511"/>
                  </a:ext>
                </a:extLst>
              </a:tr>
              <a:tr h="876984">
                <a:tc>
                  <a:txBody>
                    <a:bodyPr/>
                    <a:lstStyle/>
                    <a:p>
                      <a:r>
                        <a:rPr lang="en-US" b="1" noProof="0" dirty="0"/>
                        <a:t>Operational speeds</a:t>
                      </a:r>
                    </a:p>
                  </a:txBody>
                  <a:tcPr marL="144000" marR="108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i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Works while driving (at least </a:t>
                      </a:r>
                      <a:r>
                        <a:rPr lang="en-US" sz="16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down to 10km/h</a:t>
                      </a:r>
                      <a:r>
                        <a:rPr lang="en-US" sz="1600" i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C2C and 20km/h for C2P/C2B)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Standstill and </a:t>
                      </a:r>
                      <a:r>
                        <a:rPr lang="en-US" sz="1600" i="0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low speed</a:t>
                      </a: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03956673"/>
                  </a:ext>
                </a:extLst>
              </a:tr>
              <a:tr h="793461">
                <a:tc>
                  <a:txBody>
                    <a:bodyPr/>
                    <a:lstStyle/>
                    <a:p>
                      <a:r>
                        <a:rPr lang="en-US" b="1" noProof="0" dirty="0"/>
                        <a:t>Overridability</a:t>
                      </a:r>
                    </a:p>
                  </a:txBody>
                  <a:tcPr marL="144000" marR="108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noProof="0" dirty="0"/>
                        <a:t>“…</a:t>
                      </a:r>
                      <a:r>
                        <a:rPr lang="en-US" sz="1600" i="1" dirty="0"/>
                        <a:t>at any time through a conscious action, e.g., by a steering action or an </a:t>
                      </a:r>
                      <a:r>
                        <a:rPr lang="en-US" sz="1600" i="1" dirty="0">
                          <a:solidFill>
                            <a:srgbClr val="FF0000"/>
                          </a:solidFill>
                        </a:rPr>
                        <a:t>accelerator kick-down</a:t>
                      </a:r>
                      <a:r>
                        <a:rPr lang="en-US" sz="1600" i="1" dirty="0"/>
                        <a:t>, …”</a:t>
                      </a:r>
                      <a:endParaRPr lang="en-US" sz="1600" i="1" noProof="0" dirty="0"/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rgbClr val="FF0000"/>
                          </a:solidFill>
                        </a:rPr>
                        <a:t>Inhibits kick-down</a:t>
                      </a:r>
                      <a:endParaRPr lang="en-US" sz="1600" strike="sngStrike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144000" marR="108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116587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D3B86EB-02A3-E62A-C14B-E29208C6F165}"/>
              </a:ext>
            </a:extLst>
          </p:cNvPr>
          <p:cNvSpPr txBox="1"/>
          <p:nvPr/>
        </p:nvSpPr>
        <p:spPr>
          <a:xfrm>
            <a:off x="6482702" y="1274325"/>
            <a:ext cx="537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Highlighted red text: potential ACPE / AEBS overlaps</a:t>
            </a:r>
          </a:p>
        </p:txBody>
      </p:sp>
    </p:spTree>
    <p:extLst>
      <p:ext uri="{BB962C8B-B14F-4D97-AF65-F5344CB8AC3E}">
        <p14:creationId xmlns:p14="http://schemas.microsoft.com/office/powerpoint/2010/main" val="342064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Classification and Control of Information;Please select the level of confidentiality:"/>
  <p:tag name="MIO_USER_INPUT_LANGUAGE" val="en-US"/>
  <p:tag name="MIO_USER_INPUT_OPTIONS" val="Public;Internal;Confidential;Strictly Confidentia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Klassifizierung und Vertraulichkeitsstufen;Bitte wählen Sie den Grad der Vertraulichkeit"/>
  <p:tag name="MIO_USER_INPUT_LANGUAGE" val="de-DE"/>
  <p:tag name="MIO_USER_INPUT_OPTIONS" val="Öffentlich;Intern;Vertraulich;streng vertraulich"/>
</p:tagLst>
</file>

<file path=ppt/theme/theme1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2.xml><?xml version="1.0" encoding="utf-8"?>
<a:theme xmlns:a="http://schemas.openxmlformats.org/drawingml/2006/main" name="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726</Words>
  <Application>Microsoft Office PowerPoint</Application>
  <PresentationFormat>ワイド画面</PresentationFormat>
  <Paragraphs>94</Paragraphs>
  <Slides>7</Slides>
  <Notes>2</Notes>
  <HiddenSlides>2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1_Chapter Slide - Photo</vt:lpstr>
      <vt:lpstr>2_Default Slide</vt:lpstr>
      <vt:lpstr>Industry experience with Pedal Misapplication / ACPE  </vt:lpstr>
      <vt:lpstr>State of the art passenger cars in Japan</vt:lpstr>
      <vt:lpstr>JNCAP Pedal Misapplication Overview</vt:lpstr>
      <vt:lpstr>JNCAP Pedal Misapplication  Typical USE CASES / test scenario</vt:lpstr>
      <vt:lpstr>JNCAP Pedal Misapplication</vt:lpstr>
      <vt:lpstr>Back-up AEBS vs ACPE</vt:lpstr>
      <vt:lpstr>Pedal Misapplication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Pedal Misapplication / ACPE</dc:title>
  <dc:creator>Aliaksej Serka</dc:creator>
  <cp:lastModifiedBy>廣瀬　敏也</cp:lastModifiedBy>
  <cp:revision>19</cp:revision>
  <dcterms:created xsi:type="dcterms:W3CDTF">2023-02-21T08:34:15Z</dcterms:created>
  <dcterms:modified xsi:type="dcterms:W3CDTF">2023-03-23T23:23:47Z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2023-03-20T11:03:58Z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731bca72-33ee-4750-b56d-1a5cec3ec2ad</vt:lpwstr>
  </property>
  <property fmtid="{D5CDD505-2E9C-101B-9397-08002B2CF9AE}" pid="8" name="MSIP_Label_19540963-e559-4020-8a90-fe8a502c2801_ContentBits">
    <vt:lpwstr>0</vt:lpwstr>
  </property>
</Properties>
</file>