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74" r:id="rId2"/>
    <p:sldId id="480" r:id="rId3"/>
    <p:sldId id="477" r:id="rId4"/>
    <p:sldId id="478" r:id="rId5"/>
    <p:sldId id="479" r:id="rId6"/>
    <p:sldId id="482" r:id="rId7"/>
    <p:sldId id="483" r:id="rId8"/>
    <p:sldId id="470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7">
          <p15:clr>
            <a:srgbClr val="A4A3A4"/>
          </p15:clr>
        </p15:guide>
        <p15:guide id="2" pos="38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0000"/>
    <a:srgbClr val="376092"/>
    <a:srgbClr val="17375E"/>
    <a:srgbClr val="2A4177"/>
    <a:srgbClr val="1F497D"/>
    <a:srgbClr val="406490"/>
    <a:srgbClr val="5B9BD5"/>
    <a:srgbClr val="FFFFFF"/>
    <a:srgbClr val="B9CDE5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01" autoAdjust="0"/>
    <p:restoredTop sz="93724" autoAdjust="0"/>
  </p:normalViewPr>
  <p:slideViewPr>
    <p:cSldViewPr>
      <p:cViewPr varScale="1">
        <p:scale>
          <a:sx n="106" d="100"/>
          <a:sy n="106" d="100"/>
        </p:scale>
        <p:origin x="456" y="78"/>
      </p:cViewPr>
      <p:guideLst>
        <p:guide orient="horz" pos="2247"/>
        <p:guide pos="3868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F2966-1F93-44F8-AAFF-1A2A8CC356B9}" type="datetimeFigureOut">
              <a:rPr lang="zh-CN" altLang="en-US" smtClean="0"/>
              <a:t>2023/3/1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D578FD-3ABE-4570-BFD2-F7AFBB815DB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955F643F-C0D4-4CF1-BEEB-EDB890E7DB1B}" type="slidenum">
              <a:rPr lang="zh-CN" altLang="en-US" kern="0">
                <a:solidFill>
                  <a:sysClr val="windowText" lastClr="000000"/>
                </a:solidFill>
                <a:latin typeface="+mn-lt"/>
                <a:ea typeface="+mn-ea"/>
                <a:sym typeface="+mn-ea"/>
              </a:rPr>
              <a:t>2</a:t>
            </a:fld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31614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955F643F-C0D4-4CF1-BEEB-EDB890E7DB1B}" type="slidenum">
              <a:rPr lang="zh-CN" altLang="en-US" kern="0">
                <a:solidFill>
                  <a:sysClr val="windowText" lastClr="000000"/>
                </a:solidFill>
                <a:latin typeface="+mn-lt"/>
                <a:ea typeface="+mn-ea"/>
                <a:sym typeface="+mn-ea"/>
              </a:rPr>
              <a:t>3</a:t>
            </a:fld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90096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955F643F-C0D4-4CF1-BEEB-EDB890E7DB1B}" type="slidenum">
              <a:rPr lang="zh-CN" altLang="en-US" kern="0">
                <a:solidFill>
                  <a:sysClr val="windowText" lastClr="000000"/>
                </a:solidFill>
                <a:latin typeface="+mn-lt"/>
                <a:ea typeface="+mn-ea"/>
                <a:sym typeface="+mn-ea"/>
              </a:rPr>
              <a:t>4</a:t>
            </a:fld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58046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955F643F-C0D4-4CF1-BEEB-EDB890E7DB1B}" type="slidenum">
              <a:rPr lang="zh-CN" altLang="en-US" kern="0">
                <a:solidFill>
                  <a:sysClr val="windowText" lastClr="000000"/>
                </a:solidFill>
                <a:latin typeface="+mn-lt"/>
                <a:ea typeface="+mn-ea"/>
                <a:sym typeface="+mn-ea"/>
              </a:rPr>
              <a:t>5</a:t>
            </a:fld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38886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955F643F-C0D4-4CF1-BEEB-EDB890E7DB1B}" type="slidenum">
              <a:rPr lang="zh-CN" altLang="en-US" kern="0">
                <a:solidFill>
                  <a:sysClr val="windowText" lastClr="000000"/>
                </a:solidFill>
                <a:latin typeface="+mn-lt"/>
                <a:ea typeface="+mn-ea"/>
                <a:sym typeface="+mn-ea"/>
              </a:rPr>
              <a:t>6</a:t>
            </a:fld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27353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955F643F-C0D4-4CF1-BEEB-EDB890E7DB1B}" type="slidenum">
              <a:rPr lang="zh-CN" altLang="en-US" kern="0">
                <a:solidFill>
                  <a:sysClr val="windowText" lastClr="000000"/>
                </a:solidFill>
                <a:latin typeface="+mn-lt"/>
                <a:ea typeface="+mn-ea"/>
                <a:sym typeface="+mn-ea"/>
              </a:rPr>
              <a:t>7</a:t>
            </a:fld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58901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910" y="191777"/>
            <a:ext cx="2902978" cy="353831"/>
          </a:xfrm>
          <a:prstGeom prst="rect">
            <a:avLst/>
          </a:prstGeom>
        </p:spPr>
      </p:pic>
      <p:cxnSp>
        <p:nvCxnSpPr>
          <p:cNvPr id="8" name="直接连接符 7"/>
          <p:cNvCxnSpPr/>
          <p:nvPr userDrawn="1"/>
        </p:nvCxnSpPr>
        <p:spPr>
          <a:xfrm>
            <a:off x="462111" y="648845"/>
            <a:ext cx="11267777" cy="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 userDrawn="1"/>
        </p:nvSpPr>
        <p:spPr>
          <a:xfrm>
            <a:off x="455203" y="6428581"/>
            <a:ext cx="11279057" cy="42703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2023/3/1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2023/3/1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2023/3/1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2023/3/1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2023/3/1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2023/3/1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2023/3/1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灯片编号占位符 5"/>
          <p:cNvSpPr txBox="1"/>
          <p:nvPr userDrawn="1"/>
        </p:nvSpPr>
        <p:spPr>
          <a:xfrm>
            <a:off x="11319672" y="6502301"/>
            <a:ext cx="410215" cy="23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9954841-DDB9-4D98-80F0-B7611239509B}" type="slidenum">
              <a:rPr kumimoji="0" lang="zh-CN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zhanglinlin@catarc.ac.cn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000" y="390128"/>
            <a:ext cx="5400000" cy="1928894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1923197" y="2603708"/>
            <a:ext cx="8345606" cy="0"/>
          </a:xfrm>
          <a:prstGeom prst="line">
            <a:avLst/>
          </a:prstGeom>
          <a:ln w="28575"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3026410" y="320230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zh-CN">
              <a:solidFill>
                <a:srgbClr val="00206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5400" y="3197823"/>
            <a:ext cx="10801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altLang="zh-CN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Provisional schedule for the in-person meeting in China</a:t>
            </a:r>
          </a:p>
          <a:p>
            <a:pPr algn="ctr"/>
            <a:endParaRPr lang="en-US" altLang="zh-CN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endParaRPr lang="en-US" altLang="zh-CN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endParaRPr lang="en-US" altLang="zh-CN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altLang="zh-CN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2023.2.28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1">
            <a:extLst>
              <a:ext uri="{FF2B5EF4-FFF2-40B4-BE49-F238E27FC236}">
                <a16:creationId xmlns:a16="http://schemas.microsoft.com/office/drawing/2014/main" id="{6D4AF627-F263-9645-2862-7D38428F6CC7}"/>
              </a:ext>
            </a:extLst>
          </p:cNvPr>
          <p:cNvSpPr txBox="1">
            <a:spLocks/>
          </p:cNvSpPr>
          <p:nvPr/>
        </p:nvSpPr>
        <p:spPr>
          <a:xfrm>
            <a:off x="11319672" y="6507843"/>
            <a:ext cx="410215" cy="23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9954841-DDB9-4D98-80F0-B7611239509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pPr/>
              <a:t>2</a:t>
            </a:fld>
            <a:endParaRPr lang="zh-CN" altLang="en-US" dirty="0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标题 2">
            <a:extLst>
              <a:ext uri="{FF2B5EF4-FFF2-40B4-BE49-F238E27FC236}">
                <a16:creationId xmlns:a16="http://schemas.microsoft.com/office/drawing/2014/main" id="{B7EC4A35-3729-6501-46CB-5434061C0518}"/>
              </a:ext>
            </a:extLst>
          </p:cNvPr>
          <p:cNvSpPr txBox="1">
            <a:spLocks/>
          </p:cNvSpPr>
          <p:nvPr/>
        </p:nvSpPr>
        <p:spPr>
          <a:xfrm>
            <a:off x="462111" y="251569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Provisional schedule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7FD1E756-1AFE-E4D6-63F9-7E378BE9AA96}"/>
              </a:ext>
            </a:extLst>
          </p:cNvPr>
          <p:cNvSpPr txBox="1"/>
          <p:nvPr/>
        </p:nvSpPr>
        <p:spPr>
          <a:xfrm>
            <a:off x="983432" y="2636912"/>
            <a:ext cx="5891356" cy="28861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/>
              <a:t>Agenda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en-US" altLang="zh-CN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afternoon: communication session;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r>
              <a:rPr lang="en-US" altLang="zh-CN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and 18</a:t>
            </a:r>
            <a:r>
              <a:rPr lang="en-US" altLang="zh-CN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morning: working session;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US" altLang="zh-CN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afternoon: visit CATARC;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r>
              <a:rPr lang="en-US" altLang="zh-CN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morning: visit WIDC.</a:t>
            </a:r>
          </a:p>
        </p:txBody>
      </p:sp>
      <p:graphicFrame>
        <p:nvGraphicFramePr>
          <p:cNvPr id="4" name="表格 4">
            <a:extLst>
              <a:ext uri="{FF2B5EF4-FFF2-40B4-BE49-F238E27FC236}">
                <a16:creationId xmlns:a16="http://schemas.microsoft.com/office/drawing/2014/main" id="{808D69A8-63E7-48D0-0DA8-653EF37F8B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705912"/>
              </p:ext>
            </p:extLst>
          </p:nvPr>
        </p:nvGraphicFramePr>
        <p:xfrm>
          <a:off x="911424" y="1052736"/>
          <a:ext cx="9865096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5012">
                  <a:extLst>
                    <a:ext uri="{9D8B030D-6E8A-4147-A177-3AD203B41FA5}">
                      <a16:colId xmlns:a16="http://schemas.microsoft.com/office/drawing/2014/main" val="2212695802"/>
                    </a:ext>
                  </a:extLst>
                </a:gridCol>
                <a:gridCol w="7030084">
                  <a:extLst>
                    <a:ext uri="{9D8B030D-6E8A-4147-A177-3AD203B41FA5}">
                      <a16:colId xmlns:a16="http://schemas.microsoft.com/office/drawing/2014/main" val="23400549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DATE &amp; TIME</a:t>
                      </a:r>
                      <a:endParaRPr lang="zh-CN" altLang="en-US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16-19 May 2023</a:t>
                      </a:r>
                      <a:endParaRPr lang="zh-CN" altLang="en-US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3204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VENUE</a:t>
                      </a:r>
                      <a:endParaRPr lang="zh-CN" altLang="en-US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2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Tianjin, China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72145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352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1">
            <a:extLst>
              <a:ext uri="{FF2B5EF4-FFF2-40B4-BE49-F238E27FC236}">
                <a16:creationId xmlns:a16="http://schemas.microsoft.com/office/drawing/2014/main" id="{B6415D9F-B1F8-8BAE-6645-9FE2302F7C29}"/>
              </a:ext>
            </a:extLst>
          </p:cNvPr>
          <p:cNvSpPr txBox="1">
            <a:spLocks/>
          </p:cNvSpPr>
          <p:nvPr/>
        </p:nvSpPr>
        <p:spPr>
          <a:xfrm>
            <a:off x="11319672" y="6507843"/>
            <a:ext cx="410215" cy="23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9954841-DDB9-4D98-80F0-B7611239509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pPr/>
              <a:t>3</a:t>
            </a:fld>
            <a:endParaRPr lang="zh-CN" altLang="en-US" dirty="0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标题 2">
            <a:extLst>
              <a:ext uri="{FF2B5EF4-FFF2-40B4-BE49-F238E27FC236}">
                <a16:creationId xmlns:a16="http://schemas.microsoft.com/office/drawing/2014/main" id="{2D1C1BF3-4FAB-E108-3319-4F2BADFC93E1}"/>
              </a:ext>
            </a:extLst>
          </p:cNvPr>
          <p:cNvSpPr txBox="1">
            <a:spLocks/>
          </p:cNvSpPr>
          <p:nvPr/>
        </p:nvSpPr>
        <p:spPr>
          <a:xfrm>
            <a:off x="462111" y="251569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Main contents of the meeting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7106B6F-CF5F-473D-7400-2AE8C09F4DBC}"/>
              </a:ext>
            </a:extLst>
          </p:cNvPr>
          <p:cNvSpPr txBox="1"/>
          <p:nvPr/>
        </p:nvSpPr>
        <p:spPr>
          <a:xfrm>
            <a:off x="786218" y="888870"/>
            <a:ext cx="1053345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zh-CN" sz="2800" b="1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Communication session (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en-US" altLang="zh-CN" sz="2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 afternoon</a:t>
            </a:r>
            <a:r>
              <a:rPr lang="en-US" altLang="zh-CN" sz="2800" b="1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)</a:t>
            </a:r>
          </a:p>
          <a:p>
            <a:pPr marL="914400" lvl="1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Welcome speech from the organizer.</a:t>
            </a:r>
          </a:p>
          <a:p>
            <a:pPr marL="914400" lvl="1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Report on the work of FADS and coordination with task forces in other GRs.</a:t>
            </a:r>
          </a:p>
          <a:p>
            <a:pPr marL="914400" lvl="1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Other business?</a:t>
            </a:r>
          </a:p>
        </p:txBody>
      </p:sp>
    </p:spTree>
    <p:extLst>
      <p:ext uri="{BB962C8B-B14F-4D97-AF65-F5344CB8AC3E}">
        <p14:creationId xmlns:p14="http://schemas.microsoft.com/office/powerpoint/2010/main" val="14899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1">
            <a:extLst>
              <a:ext uri="{FF2B5EF4-FFF2-40B4-BE49-F238E27FC236}">
                <a16:creationId xmlns:a16="http://schemas.microsoft.com/office/drawing/2014/main" id="{BC71D5D9-16A0-DBBB-BF54-B45DC53BA61A}"/>
              </a:ext>
            </a:extLst>
          </p:cNvPr>
          <p:cNvSpPr txBox="1">
            <a:spLocks/>
          </p:cNvSpPr>
          <p:nvPr/>
        </p:nvSpPr>
        <p:spPr>
          <a:xfrm>
            <a:off x="11319672" y="6507843"/>
            <a:ext cx="410215" cy="23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9954841-DDB9-4D98-80F0-B7611239509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pPr/>
              <a:t>4</a:t>
            </a:fld>
            <a:endParaRPr lang="zh-CN" altLang="en-US" dirty="0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标题 2">
            <a:extLst>
              <a:ext uri="{FF2B5EF4-FFF2-40B4-BE49-F238E27FC236}">
                <a16:creationId xmlns:a16="http://schemas.microsoft.com/office/drawing/2014/main" id="{4B95AD84-0BE4-6725-0105-7D184E57C0E9}"/>
              </a:ext>
            </a:extLst>
          </p:cNvPr>
          <p:cNvSpPr txBox="1">
            <a:spLocks/>
          </p:cNvSpPr>
          <p:nvPr/>
        </p:nvSpPr>
        <p:spPr>
          <a:xfrm>
            <a:off x="462111" y="251569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</a:rPr>
              <a:t>Main contents of the meeting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8717598-A920-52EB-62A5-40EFAD14A2F9}"/>
              </a:ext>
            </a:extLst>
          </p:cNvPr>
          <p:cNvSpPr txBox="1"/>
          <p:nvPr/>
        </p:nvSpPr>
        <p:spPr>
          <a:xfrm>
            <a:off x="786218" y="888870"/>
            <a:ext cx="1053345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zh-CN" sz="2800" b="1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Working session (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r>
              <a:rPr lang="en-US" altLang="zh-CN" sz="2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 and 18</a:t>
            </a:r>
            <a:r>
              <a:rPr lang="en-US" altLang="zh-CN" sz="2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zh-CN" sz="2800" b="1" dirty="0">
                <a:latin typeface="Arial" panose="020B0604020202020204" pitchFamily="34" charset="0"/>
                <a:cs typeface="Arial" panose="020B0604020202020204" pitchFamily="34" charset="0"/>
              </a:rPr>
              <a:t> morning</a:t>
            </a:r>
            <a:r>
              <a:rPr lang="en-US" altLang="zh-CN" sz="2800" b="1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)</a:t>
            </a:r>
          </a:p>
          <a:p>
            <a:pPr marL="914400" lvl="1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Discuss and confirm the final results of the detail review of Regulations and GTRs. </a:t>
            </a:r>
          </a:p>
          <a:p>
            <a:pPr marL="914400" lvl="1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Discuss the outline of the review report and write the report (including high-level and detail review).</a:t>
            </a:r>
          </a:p>
          <a:p>
            <a:pPr marL="914400" lvl="1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Results of other GRs, and harmonization with other GRs. </a:t>
            </a:r>
          </a:p>
          <a:p>
            <a:pPr marL="914400" lvl="1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Other business?</a:t>
            </a:r>
          </a:p>
        </p:txBody>
      </p:sp>
    </p:spTree>
    <p:extLst>
      <p:ext uri="{BB962C8B-B14F-4D97-AF65-F5344CB8AC3E}">
        <p14:creationId xmlns:p14="http://schemas.microsoft.com/office/powerpoint/2010/main" val="1996001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灯片编号占位符 1">
            <a:extLst>
              <a:ext uri="{FF2B5EF4-FFF2-40B4-BE49-F238E27FC236}">
                <a16:creationId xmlns:a16="http://schemas.microsoft.com/office/drawing/2014/main" id="{8A1DEF96-C842-B08F-7DD3-7205EE5CFA89}"/>
              </a:ext>
            </a:extLst>
          </p:cNvPr>
          <p:cNvSpPr txBox="1">
            <a:spLocks/>
          </p:cNvSpPr>
          <p:nvPr/>
        </p:nvSpPr>
        <p:spPr>
          <a:xfrm>
            <a:off x="11319672" y="6507843"/>
            <a:ext cx="410215" cy="23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9954841-DDB9-4D98-80F0-B7611239509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pPr/>
              <a:t>5</a:t>
            </a:fld>
            <a:endParaRPr lang="zh-CN" altLang="en-US" dirty="0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2" name="标题 2">
            <a:extLst>
              <a:ext uri="{FF2B5EF4-FFF2-40B4-BE49-F238E27FC236}">
                <a16:creationId xmlns:a16="http://schemas.microsoft.com/office/drawing/2014/main" id="{FA067271-4648-01AD-A850-5BD459884058}"/>
              </a:ext>
            </a:extLst>
          </p:cNvPr>
          <p:cNvSpPr txBox="1">
            <a:spLocks/>
          </p:cNvSpPr>
          <p:nvPr/>
        </p:nvSpPr>
        <p:spPr>
          <a:xfrm>
            <a:off x="462111" y="251569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</a:rPr>
              <a:t>Main contents of the meeting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0E4851B-C631-B968-ECA8-92CEC8C151EB}"/>
              </a:ext>
            </a:extLst>
          </p:cNvPr>
          <p:cNvSpPr txBox="1"/>
          <p:nvPr/>
        </p:nvSpPr>
        <p:spPr>
          <a:xfrm>
            <a:off x="786218" y="888870"/>
            <a:ext cx="1053345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zh-CN" sz="2800" b="1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Visiting session (18</a:t>
            </a:r>
            <a:r>
              <a:rPr lang="en-US" altLang="zh-CN" sz="2800" b="1" baseline="30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th</a:t>
            </a:r>
            <a:r>
              <a:rPr lang="en-US" altLang="zh-CN" sz="2800" b="1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afternoon and 19</a:t>
            </a:r>
            <a:r>
              <a:rPr lang="en-US" altLang="zh-CN" sz="2800" b="1" baseline="30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th</a:t>
            </a:r>
            <a:r>
              <a:rPr lang="en-US" altLang="zh-CN" sz="2800" b="1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morning)</a:t>
            </a:r>
          </a:p>
          <a:p>
            <a:pPr marL="914400" lvl="1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China Automotive Technology and Research Center. (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US" altLang="zh-CN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afternoon</a:t>
            </a: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)</a:t>
            </a:r>
          </a:p>
          <a:p>
            <a:pPr marL="914400" lvl="1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Would Intelligent Driving Challenge. (WIDC, opens on 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r>
              <a:rPr lang="en-US" altLang="zh-CN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 morning</a:t>
            </a:r>
            <a:r>
              <a:rPr lang="en-US" altLang="zh-CN" sz="24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)</a:t>
            </a:r>
          </a:p>
          <a:p>
            <a:pPr lvl="2">
              <a:spcAft>
                <a:spcPts val="1200"/>
              </a:spcAft>
            </a:pPr>
            <a:r>
              <a:rPr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Approved by the General Office of the State Council of China, co-hosted by seven state ministries and administrations.</a:t>
            </a:r>
          </a:p>
          <a:p>
            <a:pPr lvl="2">
              <a:spcAft>
                <a:spcPts val="1200"/>
              </a:spcAft>
            </a:pPr>
            <a:r>
              <a:rPr lang="en-US" altLang="zh-CN" sz="20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The competition include real road scenarios event, vehicle-road cooperation (V2X) real road scenarios event, virtual simulation and Cybersecurity, etc.</a:t>
            </a:r>
          </a:p>
          <a:p>
            <a:pPr marL="914400" lvl="1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Other business.</a:t>
            </a:r>
          </a:p>
        </p:txBody>
      </p:sp>
    </p:spTree>
    <p:extLst>
      <p:ext uri="{BB962C8B-B14F-4D97-AF65-F5344CB8AC3E}">
        <p14:creationId xmlns:p14="http://schemas.microsoft.com/office/powerpoint/2010/main" val="125996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1">
            <a:extLst>
              <a:ext uri="{FF2B5EF4-FFF2-40B4-BE49-F238E27FC236}">
                <a16:creationId xmlns:a16="http://schemas.microsoft.com/office/drawing/2014/main" id="{B6D222DE-BFEE-E8AA-BEC6-641B28C2DA2F}"/>
              </a:ext>
            </a:extLst>
          </p:cNvPr>
          <p:cNvSpPr txBox="1">
            <a:spLocks/>
          </p:cNvSpPr>
          <p:nvPr/>
        </p:nvSpPr>
        <p:spPr>
          <a:xfrm>
            <a:off x="11319672" y="6507843"/>
            <a:ext cx="410215" cy="23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9954841-DDB9-4D98-80F0-B7611239509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pPr/>
              <a:t>6</a:t>
            </a:fld>
            <a:endParaRPr lang="zh-CN" altLang="en-US" dirty="0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标题 2">
            <a:extLst>
              <a:ext uri="{FF2B5EF4-FFF2-40B4-BE49-F238E27FC236}">
                <a16:creationId xmlns:a16="http://schemas.microsoft.com/office/drawing/2014/main" id="{2ECBB7BD-DD4E-F93D-65AB-5AC18B47E764}"/>
              </a:ext>
            </a:extLst>
          </p:cNvPr>
          <p:cNvSpPr txBox="1">
            <a:spLocks/>
          </p:cNvSpPr>
          <p:nvPr/>
        </p:nvSpPr>
        <p:spPr>
          <a:xfrm>
            <a:off x="462111" y="251569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</a:rPr>
              <a:t>Invitation scope</a:t>
            </a:r>
            <a:endParaRPr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CE27723-BE84-521A-0C59-BA535FF04997}"/>
              </a:ext>
            </a:extLst>
          </p:cNvPr>
          <p:cNvSpPr txBox="1"/>
          <p:nvPr/>
        </p:nvSpPr>
        <p:spPr>
          <a:xfrm>
            <a:off x="875899" y="1020277"/>
            <a:ext cx="747993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Experts in FADS.</a:t>
            </a:r>
          </a:p>
          <a:p>
            <a:pPr>
              <a:spcAft>
                <a:spcPts val="1200"/>
              </a:spcAft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Representatives of other GRs (if necessary).</a:t>
            </a:r>
          </a:p>
        </p:txBody>
      </p:sp>
    </p:spTree>
    <p:extLst>
      <p:ext uri="{BB962C8B-B14F-4D97-AF65-F5344CB8AC3E}">
        <p14:creationId xmlns:p14="http://schemas.microsoft.com/office/powerpoint/2010/main" val="904654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1">
            <a:extLst>
              <a:ext uri="{FF2B5EF4-FFF2-40B4-BE49-F238E27FC236}">
                <a16:creationId xmlns:a16="http://schemas.microsoft.com/office/drawing/2014/main" id="{60D0A9F3-C55C-43B2-7554-BAE6134281AE}"/>
              </a:ext>
            </a:extLst>
          </p:cNvPr>
          <p:cNvSpPr txBox="1">
            <a:spLocks/>
          </p:cNvSpPr>
          <p:nvPr/>
        </p:nvSpPr>
        <p:spPr>
          <a:xfrm>
            <a:off x="11319672" y="6507843"/>
            <a:ext cx="410215" cy="23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9954841-DDB9-4D98-80F0-B7611239509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pPr/>
              <a:t>7</a:t>
            </a:fld>
            <a:endParaRPr lang="zh-CN" altLang="en-US" dirty="0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标题 2">
            <a:extLst>
              <a:ext uri="{FF2B5EF4-FFF2-40B4-BE49-F238E27FC236}">
                <a16:creationId xmlns:a16="http://schemas.microsoft.com/office/drawing/2014/main" id="{B9DFCEF3-4860-D7C0-4605-5B74671B03BE}"/>
              </a:ext>
            </a:extLst>
          </p:cNvPr>
          <p:cNvSpPr txBox="1">
            <a:spLocks/>
          </p:cNvSpPr>
          <p:nvPr/>
        </p:nvSpPr>
        <p:spPr>
          <a:xfrm>
            <a:off x="462111" y="251569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 sz="2400" b="1">
                <a:latin typeface="Arial" panose="020B0604020202020204" pitchFamily="34" charset="0"/>
                <a:cs typeface="Arial" panose="020B0604020202020204" pitchFamily="34" charset="0"/>
              </a:rPr>
              <a:t>Next step</a:t>
            </a:r>
            <a:endParaRPr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F2B10BC-593A-AFEE-90DF-1C8FD6BBD379}"/>
              </a:ext>
            </a:extLst>
          </p:cNvPr>
          <p:cNvSpPr txBox="1"/>
          <p:nvPr/>
        </p:nvSpPr>
        <p:spPr>
          <a:xfrm>
            <a:off x="875899" y="1020277"/>
            <a:ext cx="1069270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Experts fill out the [application from for invitation letter.docx]</a:t>
            </a: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Experts send their passport scanned copy and the application form to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zhanglinlin@catarc.ac.cn</a:t>
            </a:r>
            <a:endParaRPr lang="en-US" altLang="zh-CN" sz="2800" dirty="0">
              <a:solidFill>
                <a:prstClr val="black"/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CATARC prepare a guidebook for traveling and participating the meeting.</a:t>
            </a: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altLang="zh-CN" sz="2800" dirty="0">
                <a:solidFill>
                  <a:prstClr val="black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Other business?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B55403B8-DBB2-9371-0645-282ADF859E7F}"/>
              </a:ext>
            </a:extLst>
          </p:cNvPr>
          <p:cNvSpPr txBox="1"/>
          <p:nvPr/>
        </p:nvSpPr>
        <p:spPr>
          <a:xfrm>
            <a:off x="875899" y="5157192"/>
            <a:ext cx="92769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If you have any other questions or suggestions, do not hesitate to contact me.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If you think anything should be discuss in the meeting on March 10</a:t>
            </a:r>
            <a:r>
              <a:rPr lang="en-US" altLang="zh-CN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, please let me know.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Email address: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zhanglinlin@catarc.ac.cn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436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  <a:solidFill>
            <a:srgbClr val="2A4177"/>
          </a:solidFill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07" r="3815"/>
            <a:stretch>
              <a:fillRect/>
            </a:stretch>
          </p:blipFill>
          <p:spPr>
            <a:xfrm>
              <a:off x="3396000" y="2455994"/>
              <a:ext cx="5400000" cy="2446689"/>
            </a:xfrm>
            <a:prstGeom prst="rect">
              <a:avLst/>
            </a:prstGeom>
            <a:grpFill/>
          </p:spPr>
        </p:pic>
      </p:grpSp>
      <p:sp>
        <p:nvSpPr>
          <p:cNvPr id="7" name="灯片编号占位符 8"/>
          <p:cNvSpPr>
            <a:spLocks noGrp="1"/>
          </p:cNvSpPr>
          <p:nvPr>
            <p:ph type="sldNum" sz="quarter" idx="4294967295"/>
          </p:nvPr>
        </p:nvSpPr>
        <p:spPr>
          <a:xfrm>
            <a:off x="11218277" y="6368624"/>
            <a:ext cx="718530" cy="365125"/>
          </a:xfrm>
          <a:prstGeom prst="rect">
            <a:avLst/>
          </a:prstGeom>
        </p:spPr>
        <p:txBody>
          <a:bodyPr/>
          <a:lstStyle/>
          <a:p>
            <a:fld id="{F9954841-DDB9-4D98-80F0-B7611239509B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</TotalTime>
  <Words>348</Words>
  <Application>Microsoft Office PowerPoint</Application>
  <PresentationFormat>宽屏</PresentationFormat>
  <Paragraphs>57</Paragraphs>
  <Slides>8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等线</vt:lpstr>
      <vt:lpstr>Arial</vt:lpstr>
      <vt:lpstr>Arial Black</vt:lpstr>
      <vt:lpstr>Calibri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张琳琳</cp:lastModifiedBy>
  <cp:revision>1239</cp:revision>
  <dcterms:created xsi:type="dcterms:W3CDTF">2018-02-12T01:15:00Z</dcterms:created>
  <dcterms:modified xsi:type="dcterms:W3CDTF">2023-03-01T07:43:41Z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2052-11.8.2.8808</vt:lpwstr>
  </property>
</Properties>
</file>