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9" r:id="rId3"/>
    <p:sldId id="268" r:id="rId4"/>
    <p:sldId id="279" r:id="rId5"/>
    <p:sldId id="280" r:id="rId6"/>
    <p:sldId id="278" r:id="rId7"/>
  </p:sldIdLst>
  <p:sldSz cx="12192000" cy="6858000"/>
  <p:notesSz cx="6805613" cy="99441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4C4C70"/>
    <a:srgbClr val="CCCCD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2814" autoAdjust="0"/>
  </p:normalViewPr>
  <p:slideViewPr>
    <p:cSldViewPr snapToGrid="0" snapToObjects="1">
      <p:cViewPr varScale="1">
        <p:scale>
          <a:sx n="113" d="100"/>
          <a:sy n="113" d="100"/>
        </p:scale>
        <p:origin x="79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4AC51-CBDC-423B-AF4D-9502FF8A8BB5}" type="datetimeFigureOut">
              <a:rPr lang="nl-NL" smtClean="0"/>
              <a:t>16-6-2023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347EBF-57B1-491A-88C4-27D35E33A5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9525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099" cy="498932"/>
          </a:xfrm>
          <a:prstGeom prst="rect">
            <a:avLst/>
          </a:prstGeom>
        </p:spPr>
        <p:txBody>
          <a:bodyPr vert="horz" lIns="92828" tIns="46414" rIns="92828" bIns="46414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4941" y="0"/>
            <a:ext cx="2949099" cy="498932"/>
          </a:xfrm>
          <a:prstGeom prst="rect">
            <a:avLst/>
          </a:prstGeom>
        </p:spPr>
        <p:txBody>
          <a:bodyPr vert="horz" lIns="92828" tIns="46414" rIns="92828" bIns="46414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16-6-2023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28" tIns="46414" rIns="92828" bIns="46414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562" y="4785598"/>
            <a:ext cx="5444490" cy="3915489"/>
          </a:xfrm>
          <a:prstGeom prst="rect">
            <a:avLst/>
          </a:prstGeom>
        </p:spPr>
        <p:txBody>
          <a:bodyPr vert="horz" lIns="92828" tIns="46414" rIns="92828" bIns="46414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2" y="9445169"/>
            <a:ext cx="2949099" cy="498931"/>
          </a:xfrm>
          <a:prstGeom prst="rect">
            <a:avLst/>
          </a:prstGeom>
        </p:spPr>
        <p:txBody>
          <a:bodyPr vert="horz" lIns="92828" tIns="46414" rIns="92828" bIns="46414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4941" y="9445169"/>
            <a:ext cx="2949099" cy="498931"/>
          </a:xfrm>
          <a:prstGeom prst="rect">
            <a:avLst/>
          </a:prstGeom>
        </p:spPr>
        <p:txBody>
          <a:bodyPr vert="horz" lIns="92828" tIns="46414" rIns="92828" bIns="46414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2.sv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E00F7-CD30-49A7-A0E8-00B22EF36D24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6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C935-4961-46AF-AD59-75A84648C09F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75F8D-4BA9-4CFC-8FDD-5B457C914978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0"/>
            <a:ext cx="6237288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53314-00BA-45E3-AA9F-8E3D695FECF7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3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4" y="760412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58E28-2D4F-4C33-A2CF-8CA23984DBA0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7" y="2024064"/>
            <a:ext cx="4038599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2" y="760413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2" y="3550444"/>
            <a:ext cx="3011487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2" y="3550444"/>
            <a:ext cx="3013199" cy="2554288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2" y="2028767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2C4EC-9C14-4C53-A0F6-2296A35E3B14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2" y="4183200"/>
            <a:ext cx="3421063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2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2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6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1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70AA-5712-46F7-A72A-6A50B100454A}" type="datetime1">
              <a:rPr lang="nl-NL" smtClean="0"/>
              <a:t>16-6-2023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1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4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2F033-3184-46FB-BCDB-9DCB5B2797BD}" type="datetime1">
              <a:rPr lang="nl-NL" smtClean="0"/>
              <a:t>16-6-2023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nl-NL"/>
              <a:t>Klik om de modelstijlen te bewerken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CED5C-41F5-455F-AE66-94A2EF2BD13F}" type="datetime1">
              <a:rPr lang="nl-NL" smtClean="0"/>
              <a:t>16-6-2023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nl-NL"/>
              <a:t>Klik op het pictogram als u een grafiek wilt toevoegen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098F1-BD0E-42A6-AA70-99B78DA22ECA}" type="datetime1">
              <a:rPr lang="nl-NL" smtClean="0"/>
              <a:t>16-6-2023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tabel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2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760415"/>
            <a:ext cx="6251575" cy="533717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6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1617D2A-D1A6-4521-B794-3D540C7D54ED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2B4FE-B72E-4AC4-8B0B-88E9C2EDEE0E}" type="datetime1">
              <a:rPr lang="nl-NL" smtClean="0"/>
              <a:t>16-6-2023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7" y="769621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5"/>
            <a:ext cx="4038600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5"/>
            <a:ext cx="5882400" cy="5337175"/>
          </a:xfrm>
        </p:spPr>
        <p:txBody>
          <a:bodyPr/>
          <a:lstStyle/>
          <a:p>
            <a:r>
              <a:rPr lang="nl-NL"/>
              <a:t>Klik op het pictogram als u een SmartArt-afbeelding wilt toevoegen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F071C-1233-4EDD-B326-3EDAF6E30FA6}" type="datetime1">
              <a:rPr lang="nl-NL" smtClean="0"/>
              <a:t>16-6-2023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93F6C-76C8-4FD1-8AA2-72C2171471D5}" type="datetime1">
              <a:rPr lang="nl-NL" smtClean="0"/>
              <a:t>16-6-2023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81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81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1" y="760415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90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BE052542-DB08-4E21-B79E-19C92F16E4E1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5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6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9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6" y="1122362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90" y="1122362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5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7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5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5" y="3439136"/>
            <a:ext cx="6256339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7" y="4465322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61"/>
            <a:ext cx="6256339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5"/>
            <a:ext cx="4035427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5"/>
            <a:ext cx="4035427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6"/>
            <a:ext cx="4035427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4" y="4770439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1"/>
            <a:ext cx="1998695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1" y="2257911"/>
            <a:ext cx="1741923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3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2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9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1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E46543FB-6C56-43F9-885A-5754C10F15A5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1" y="2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1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3" y="752476"/>
            <a:ext cx="6245225" cy="5345112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3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7FAF31-BBB3-44AD-94B0-8CF1182CAA1D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846613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4" y="1709216"/>
            <a:ext cx="4044951" cy="4388371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83DC0EF4-4011-47C0-B4DC-AF1B69DFC940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1A62-6A68-4748-9D7A-630D44983E1D}" type="datetime1">
              <a:rPr lang="nl-NL" smtClean="0"/>
              <a:t>16-6-2023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" y="64800"/>
            <a:ext cx="4797425" cy="6793200"/>
          </a:xfrm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4" y="769620"/>
            <a:ext cx="6251575" cy="92106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284FA-F4B2-4B87-9CDB-1DD43153C7FD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4" y="2024064"/>
            <a:ext cx="6251575" cy="4073525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1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39" y="12702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5" y="590552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6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2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39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5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7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1" y="5300323"/>
                    <a:ext cx="173914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1" y="5045982"/>
                    <a:ext cx="517771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10672763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1" y="2024065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2"/>
            <a:ext cx="9547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876C9F0-6C44-44C5-A393-9E5D803C8456}" type="datetime1">
              <a:rPr lang="nl-NL" smtClean="0"/>
              <a:t>16-6-2023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1" y="6249602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2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  <p:sldLayoutId id="2147483739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758827" y="1700013"/>
            <a:ext cx="10674000" cy="4388369"/>
          </a:xfrm>
        </p:spPr>
        <p:txBody>
          <a:bodyPr/>
          <a:lstStyle/>
          <a:p>
            <a:pPr marL="0" indent="0" algn="ctr">
              <a:buNone/>
            </a:pPr>
            <a:endParaRPr lang="en-GB" sz="5400" b="1" i="1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en-GB" sz="5400" b="1" i="1" dirty="0">
                <a:solidFill>
                  <a:schemeClr val="tx1"/>
                </a:solidFill>
              </a:rPr>
              <a:t>Report to 190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WP.29 session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from</a:t>
            </a:r>
            <a:br>
              <a:rPr lang="en-GB" sz="5400" b="1" i="1" dirty="0">
                <a:solidFill>
                  <a:schemeClr val="tx1"/>
                </a:solidFill>
              </a:rPr>
            </a:br>
            <a:r>
              <a:rPr lang="en-GB" sz="5400" b="1" i="1" dirty="0">
                <a:solidFill>
                  <a:schemeClr val="tx1"/>
                </a:solidFill>
              </a:rPr>
              <a:t>the 47</a:t>
            </a:r>
            <a:r>
              <a:rPr lang="en-GB" sz="5400" b="1" i="1" baseline="30000" dirty="0">
                <a:solidFill>
                  <a:schemeClr val="tx1"/>
                </a:solidFill>
              </a:rPr>
              <a:t>th</a:t>
            </a:r>
            <a:r>
              <a:rPr lang="en-GB" sz="5400" b="1" i="1" dirty="0">
                <a:solidFill>
                  <a:schemeClr val="tx1"/>
                </a:solidFill>
              </a:rPr>
              <a:t> IWG on DETA meeting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672340"/>
            <a:ext cx="10672763" cy="921068"/>
          </a:xfrm>
        </p:spPr>
        <p:txBody>
          <a:bodyPr/>
          <a:lstStyle/>
          <a:p>
            <a:r>
              <a:rPr lang="en-GB" sz="1600" b="0" dirty="0"/>
              <a:t>Transmitted by the IWG on DETA				informal document WP.29-190-XX</a:t>
            </a:r>
            <a:br>
              <a:rPr lang="en-GB" sz="1600" b="0" dirty="0"/>
            </a:br>
            <a:r>
              <a:rPr lang="en-GB" sz="1600" b="0" dirty="0"/>
              <a:t>							190</a:t>
            </a:r>
            <a:r>
              <a:rPr lang="en-GB" sz="1600" b="0" baseline="30000" dirty="0"/>
              <a:t>th</a:t>
            </a:r>
            <a:r>
              <a:rPr lang="en-GB" sz="1600" b="0" dirty="0"/>
              <a:t> WP.29, agenda item 4.5</a:t>
            </a:r>
            <a:br>
              <a:rPr lang="en-GB" sz="1600" b="0" dirty="0"/>
            </a:br>
            <a:r>
              <a:rPr lang="en-GB" sz="1600" b="0" dirty="0"/>
              <a:t>							(document DETA-47-04e_rev1)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1</a:t>
            </a:fld>
            <a:endParaRPr lang="nl-NL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85A65D1A-EABD-420F-A6D8-DBD1EFFCF309}"/>
              </a:ext>
            </a:extLst>
          </p:cNvPr>
          <p:cNvSpPr/>
          <p:nvPr/>
        </p:nvSpPr>
        <p:spPr>
          <a:xfrm>
            <a:off x="1049516" y="5020370"/>
            <a:ext cx="1023436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en-US" dirty="0"/>
            </a:br>
            <a:br>
              <a:rPr lang="en-US" dirty="0"/>
            </a:br>
            <a:r>
              <a:rPr lang="en-US" sz="1400" dirty="0"/>
              <a:t> DETA:</a:t>
            </a:r>
            <a:r>
              <a:rPr lang="en-US" dirty="0"/>
              <a:t> </a:t>
            </a:r>
            <a:r>
              <a:rPr lang="en-US" sz="1400" dirty="0"/>
              <a:t>The secure internet database for exchanging approval documentation between the Contracting Parties of the </a:t>
            </a:r>
            <a:br>
              <a:rPr lang="en-US" sz="1400" dirty="0"/>
            </a:br>
            <a:r>
              <a:rPr lang="en-US" sz="1400" dirty="0"/>
              <a:t>1958 Agreement, as required to be established by the UNECE, according to Revision 3 of this Agreement.</a:t>
            </a:r>
          </a:p>
        </p:txBody>
      </p:sp>
    </p:spTree>
    <p:extLst>
      <p:ext uri="{BB962C8B-B14F-4D97-AF65-F5344CB8AC3E}">
        <p14:creationId xmlns:p14="http://schemas.microsoft.com/office/powerpoint/2010/main" val="3978021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358219" y="1240110"/>
            <a:ext cx="11689237" cy="5015053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chemeClr val="tx1"/>
                </a:solidFill>
              </a:rPr>
              <a:t>Facts and figures:</a:t>
            </a:r>
            <a:br>
              <a:rPr lang="en-US" sz="3200" b="1" dirty="0">
                <a:solidFill>
                  <a:schemeClr val="tx1"/>
                </a:solidFill>
              </a:rPr>
            </a:br>
            <a:endParaRPr lang="en-US" sz="2800" b="1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3</a:t>
            </a:r>
            <a:r>
              <a:rPr lang="en-US" sz="3200" dirty="0">
                <a:solidFill>
                  <a:srgbClr val="FF0000"/>
                </a:solidFill>
              </a:rPr>
              <a:t>6</a:t>
            </a:r>
            <a:r>
              <a:rPr lang="en-US" sz="3200" dirty="0">
                <a:solidFill>
                  <a:schemeClr val="tx1"/>
                </a:solidFill>
              </a:rPr>
              <a:t> Contracting Parties </a:t>
            </a:r>
            <a:r>
              <a:rPr lang="en-US" dirty="0">
                <a:solidFill>
                  <a:srgbClr val="FF0000"/>
                </a:solidFill>
              </a:rPr>
              <a:t>(+1) </a:t>
            </a:r>
            <a:r>
              <a:rPr lang="en-US" sz="2800" dirty="0">
                <a:solidFill>
                  <a:schemeClr val="tx1"/>
                </a:solidFill>
              </a:rPr>
              <a:t>have notified their DETA Focal Point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App. </a:t>
            </a:r>
            <a:r>
              <a:rPr lang="en-US" sz="3200" dirty="0">
                <a:solidFill>
                  <a:srgbClr val="FF0000"/>
                </a:solidFill>
              </a:rPr>
              <a:t>46.000</a:t>
            </a:r>
            <a:r>
              <a:rPr lang="en-US" sz="3200" dirty="0">
                <a:solidFill>
                  <a:schemeClr val="tx1"/>
                </a:solidFill>
              </a:rPr>
              <a:t> approvals </a:t>
            </a:r>
            <a:r>
              <a:rPr lang="en-US" sz="2800" dirty="0">
                <a:solidFill>
                  <a:schemeClr val="tx1"/>
                </a:solidFill>
              </a:rPr>
              <a:t>uploaded  </a:t>
            </a:r>
            <a:r>
              <a:rPr lang="en-US" dirty="0">
                <a:solidFill>
                  <a:srgbClr val="FF0000"/>
                </a:solidFill>
              </a:rPr>
              <a:t>(+4.000) </a:t>
            </a:r>
            <a:r>
              <a:rPr lang="en-US" sz="2800" dirty="0">
                <a:solidFill>
                  <a:schemeClr val="tx1"/>
                </a:solidFill>
              </a:rPr>
              <a:t>by 19 TAA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App</a:t>
            </a:r>
            <a:r>
              <a:rPr lang="en-US" sz="3200" dirty="0">
                <a:solidFill>
                  <a:schemeClr val="tx1"/>
                </a:solidFill>
              </a:rPr>
              <a:t>. 5</a:t>
            </a:r>
            <a:r>
              <a:rPr lang="en-US" sz="3200" dirty="0">
                <a:solidFill>
                  <a:srgbClr val="FF0000"/>
                </a:solidFill>
              </a:rPr>
              <a:t>810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manufacturers </a:t>
            </a:r>
            <a:r>
              <a:rPr lang="en-US" dirty="0">
                <a:solidFill>
                  <a:srgbClr val="FF0000"/>
                </a:solidFill>
              </a:rPr>
              <a:t>(+40) </a:t>
            </a:r>
            <a:r>
              <a:rPr lang="en-US" sz="2800" dirty="0">
                <a:solidFill>
                  <a:schemeClr val="tx1"/>
                </a:solidFill>
              </a:rPr>
              <a:t>are uploaded / could be selected by TAA</a:t>
            </a:r>
            <a:br>
              <a:rPr lang="en-US" sz="2800" dirty="0">
                <a:solidFill>
                  <a:schemeClr val="tx1"/>
                </a:solidFill>
              </a:rPr>
            </a:br>
            <a:endParaRPr lang="en-US" sz="28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1</a:t>
            </a:r>
            <a:r>
              <a:rPr lang="en-US" sz="2800" dirty="0">
                <a:solidFill>
                  <a:srgbClr val="FF0000"/>
                </a:solidFill>
              </a:rPr>
              <a:t>5</a:t>
            </a:r>
            <a:r>
              <a:rPr lang="en-US" sz="2800" dirty="0">
                <a:solidFill>
                  <a:schemeClr val="tx1"/>
                </a:solidFill>
              </a:rPr>
              <a:t> manufacturers </a:t>
            </a:r>
            <a:r>
              <a:rPr lang="en-US" dirty="0">
                <a:solidFill>
                  <a:srgbClr val="FF0000"/>
                </a:solidFill>
              </a:rPr>
              <a:t>(+1) </a:t>
            </a:r>
            <a:r>
              <a:rPr lang="en-US" sz="2800" dirty="0">
                <a:solidFill>
                  <a:schemeClr val="tx1"/>
                </a:solidFill>
              </a:rPr>
              <a:t>have access to DETA (only to their own approvals)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(manufacturer’s access is to be requested via their approval authority and to be forwarded to the DETA Administrator)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9618" y="512594"/>
            <a:ext cx="10672763" cy="280967"/>
          </a:xfrm>
        </p:spPr>
        <p:txBody>
          <a:bodyPr/>
          <a:lstStyle/>
          <a:p>
            <a:r>
              <a:rPr lang="en-GB" dirty="0"/>
              <a:t>DETA</a:t>
            </a:r>
            <a:r>
              <a:rPr lang="en-GB" sz="2800" dirty="0"/>
              <a:t> - State of play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272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517649" y="1471454"/>
            <a:ext cx="11461499" cy="4626134"/>
          </a:xfrm>
        </p:spPr>
        <p:txBody>
          <a:bodyPr/>
          <a:lstStyle/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Mass Upload Functionality </a:t>
            </a:r>
            <a:br>
              <a:rPr lang="en-US" sz="2800" b="1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 	implemented in DETA</a:t>
            </a:r>
            <a:b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(</a:t>
            </a:r>
            <a:r>
              <a:rPr lang="en-US" sz="2600" dirty="0">
                <a:solidFill>
                  <a:schemeClr val="tx1"/>
                </a:solidFill>
                <a:sym typeface="Wingdings" panose="05000000000000000000" pitchFamily="2" charset="2"/>
              </a:rPr>
              <a:t>10 TAAs currently working on implementation within their </a:t>
            </a:r>
            <a:r>
              <a:rPr lang="en-US" sz="2600" dirty="0" err="1">
                <a:solidFill>
                  <a:schemeClr val="tx1"/>
                </a:solidFill>
                <a:sym typeface="Wingdings" panose="05000000000000000000" pitchFamily="2" charset="2"/>
              </a:rPr>
              <a:t>organisations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  <a:b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endParaRPr lang="en-US" sz="28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8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Two-factor authentication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    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The IWG on DETA agreed on improving the system security by 	introducing a </a:t>
            </a: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‘two-factor authentication with e-mail’ 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solution</a:t>
            </a: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</a:p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en-US" sz="28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9618" y="531856"/>
            <a:ext cx="10672763" cy="280967"/>
          </a:xfrm>
        </p:spPr>
        <p:txBody>
          <a:bodyPr/>
          <a:lstStyle/>
          <a:p>
            <a:r>
              <a:rPr lang="en-GB" dirty="0"/>
              <a:t>DETA - State of play –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6494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14300" y="1050587"/>
            <a:ext cx="12077700" cy="4626134"/>
          </a:xfrm>
        </p:spPr>
        <p:txBody>
          <a:bodyPr/>
          <a:lstStyle/>
          <a:p>
            <a:pPr marL="0" indent="0">
              <a:buNone/>
            </a:pPr>
            <a:endParaRPr lang="en-US" sz="16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tx1"/>
                </a:solidFill>
              </a:rPr>
              <a:t>Unique Identifier marking</a:t>
            </a:r>
            <a:br>
              <a:rPr lang="en-US" sz="2800" b="1" dirty="0">
                <a:solidFill>
                  <a:schemeClr val="tx1"/>
                </a:solidFill>
              </a:rPr>
            </a:b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Considerations at GR’s ongoing</a:t>
            </a:r>
            <a:r>
              <a:rPr lang="en-US" sz="2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(questionnaire WP.29-188-20 circulated to GR’s)</a:t>
            </a:r>
            <a:br>
              <a:rPr lang="en-US" sz="26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endParaRPr lang="en-US" sz="2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600" u="sng" dirty="0">
                <a:solidFill>
                  <a:schemeClr val="tx1"/>
                </a:solidFill>
                <a:sym typeface="Wingdings" panose="05000000000000000000" pitchFamily="2" charset="2"/>
              </a:rPr>
              <a:t>First observations</a:t>
            </a:r>
            <a:r>
              <a:rPr lang="en-US" sz="2600" dirty="0">
                <a:solidFill>
                  <a:schemeClr val="tx1"/>
                </a:solidFill>
                <a:sym typeface="Wingdings" panose="05000000000000000000" pitchFamily="2" charset="2"/>
              </a:rPr>
              <a:t>:</a:t>
            </a:r>
            <a:r>
              <a:rPr lang="en-US" sz="2600" u="sng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2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1"/>
                </a:solidFill>
                <a:sym typeface="Wingdings" panose="05000000000000000000" pitchFamily="2" charset="2"/>
              </a:rPr>
              <a:t> benefits for most UN Regulations under purview by GRs not obvious </a:t>
            </a:r>
          </a:p>
          <a:p>
            <a:pPr marL="0" indent="0">
              <a:buNone/>
            </a:pPr>
            <a:r>
              <a:rPr lang="en-US" sz="2600" dirty="0">
                <a:solidFill>
                  <a:schemeClr val="tx1"/>
                </a:solidFill>
                <a:sym typeface="Wingdings" panose="05000000000000000000" pitchFamily="2" charset="2"/>
              </a:rPr>
              <a:t>	(e.g. due to absence of additional marking requirements).</a:t>
            </a:r>
          </a:p>
          <a:p>
            <a:pPr marL="0" indent="0">
              <a:buNone/>
            </a:pPr>
            <a:br>
              <a:rPr lang="en-US" sz="1200" dirty="0">
                <a:solidFill>
                  <a:schemeClr val="tx1"/>
                </a:solidFill>
              </a:rPr>
            </a:br>
            <a:r>
              <a:rPr lang="en-US" sz="26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US" sz="2600" dirty="0">
                <a:solidFill>
                  <a:schemeClr val="tx1"/>
                </a:solidFill>
              </a:rPr>
              <a:t>Several GRs agreed to / are considering a general ban of the UI marking.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b="1" dirty="0">
                <a:solidFill>
                  <a:schemeClr val="tx1"/>
                </a:solidFill>
                <a:sym typeface="Wingdings" panose="05000000000000000000" pitchFamily="2" charset="2"/>
              </a:rPr>
              <a:t>The IWG DETA is considering the consequences and will advise WP.29 in due time.</a:t>
            </a:r>
          </a:p>
          <a:p>
            <a:pPr marL="0" indent="0">
              <a:buNone/>
            </a:pPr>
            <a:b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b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endParaRPr lang="en-US" sz="28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9618" y="531856"/>
            <a:ext cx="10672763" cy="280967"/>
          </a:xfrm>
        </p:spPr>
        <p:txBody>
          <a:bodyPr/>
          <a:lstStyle/>
          <a:p>
            <a:r>
              <a:rPr lang="en-GB" dirty="0"/>
              <a:t>DETA - State of play – Developments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9378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27000" y="1288352"/>
            <a:ext cx="12065000" cy="4899568"/>
          </a:xfrm>
        </p:spPr>
        <p:txBody>
          <a:bodyPr/>
          <a:lstStyle/>
          <a:p>
            <a:pPr marL="0" indent="0">
              <a:buNone/>
            </a:pPr>
            <a:r>
              <a:rPr lang="en-GB" sz="3200" b="1" dirty="0">
                <a:solidFill>
                  <a:schemeClr val="tx1"/>
                </a:solidFill>
              </a:rPr>
              <a:t>Extension of scope DETA following WP.29/AC.2 assignment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3200" b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2800" b="1" dirty="0">
                <a:solidFill>
                  <a:schemeClr val="tx1"/>
                </a:solidFill>
                <a:sym typeface="Wingdings" panose="05000000000000000000" pitchFamily="2" charset="2"/>
              </a:rPr>
              <a:t>Access in the course of PTI </a:t>
            </a: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(1997 Agreement)</a:t>
            </a:r>
            <a:b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2800" dirty="0">
                <a:solidFill>
                  <a:schemeClr val="tx1"/>
                </a:solidFill>
                <a:sym typeface="Wingdings" panose="05000000000000000000" pitchFamily="2" charset="2"/>
              </a:rPr>
              <a:t>  	 </a:t>
            </a:r>
            <a:r>
              <a:rPr lang="en-US" sz="2600" dirty="0">
                <a:solidFill>
                  <a:schemeClr val="tx1"/>
                </a:solidFill>
                <a:sym typeface="Wingdings" panose="05000000000000000000" pitchFamily="2" charset="2"/>
              </a:rPr>
              <a:t>IWG on PTI informed the IWG on DETA that access to DETA is </a:t>
            </a:r>
            <a:br>
              <a:rPr lang="en-US" sz="26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2600" dirty="0">
                <a:solidFill>
                  <a:schemeClr val="tx1"/>
                </a:solidFill>
                <a:sym typeface="Wingdings" panose="05000000000000000000" pitchFamily="2" charset="2"/>
              </a:rPr>
              <a:t>			currently not required.</a:t>
            </a:r>
            <a:endParaRPr lang="en-US" sz="26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71463" lvl="1" indent="0">
              <a:buNone/>
            </a:pPr>
            <a:endParaRPr lang="en-US" sz="2800" dirty="0">
              <a:solidFill>
                <a:srgbClr val="FF0000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0000"/>
                </a:solidFill>
                <a:sym typeface="Wingdings" panose="05000000000000000000" pitchFamily="2" charset="2"/>
              </a:rPr>
              <a:t> Access of Technical Services: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000000"/>
                </a:solidFill>
                <a:sym typeface="Wingdings" panose="05000000000000000000" pitchFamily="2" charset="2"/>
              </a:rPr>
              <a:t>	</a:t>
            </a:r>
            <a:r>
              <a:rPr lang="en-US" sz="2600" dirty="0">
                <a:solidFill>
                  <a:srgbClr val="000000"/>
                </a:solidFill>
                <a:sym typeface="Wingdings" panose="05000000000000000000" pitchFamily="2" charset="2"/>
              </a:rPr>
              <a:t>The IWG on DETA agreed for </a:t>
            </a:r>
            <a:r>
              <a:rPr lang="en-US" sz="2600" b="1" dirty="0">
                <a:solidFill>
                  <a:srgbClr val="000000"/>
                </a:solidFill>
                <a:sym typeface="Wingdings" panose="05000000000000000000" pitchFamily="2" charset="2"/>
              </a:rPr>
              <a:t>notified Technical Services</a:t>
            </a:r>
            <a:r>
              <a:rPr lang="en-US" sz="2600" dirty="0">
                <a:solidFill>
                  <a:srgbClr val="000000"/>
                </a:solidFill>
                <a:sym typeface="Wingdings" panose="05000000000000000000" pitchFamily="2" charset="2"/>
              </a:rPr>
              <a:t>:</a:t>
            </a:r>
            <a:br>
              <a:rPr lang="en-US" sz="26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r>
              <a:rPr lang="en-US" sz="2600" dirty="0">
                <a:solidFill>
                  <a:srgbClr val="000000"/>
                </a:solidFill>
                <a:sym typeface="Wingdings" panose="05000000000000000000" pitchFamily="2" charset="2"/>
              </a:rPr>
              <a:t>		  general </a:t>
            </a:r>
            <a:r>
              <a:rPr lang="en-US" sz="2600" b="1" dirty="0">
                <a:solidFill>
                  <a:srgbClr val="000000"/>
                </a:solidFill>
                <a:sym typeface="Wingdings" panose="05000000000000000000" pitchFamily="2" charset="2"/>
              </a:rPr>
              <a:t>read access</a:t>
            </a:r>
            <a:r>
              <a:rPr lang="en-US" sz="2600" dirty="0">
                <a:solidFill>
                  <a:srgbClr val="000000"/>
                </a:solidFill>
                <a:sym typeface="Wingdings" panose="05000000000000000000" pitchFamily="2" charset="2"/>
              </a:rPr>
              <a:t> only </a:t>
            </a:r>
            <a:r>
              <a:rPr lang="en-US" sz="2600" b="1" dirty="0">
                <a:solidFill>
                  <a:srgbClr val="000000"/>
                </a:solidFill>
                <a:sym typeface="Wingdings" panose="05000000000000000000" pitchFamily="2" charset="2"/>
              </a:rPr>
              <a:t>to all Approval Certificates</a:t>
            </a:r>
            <a:br>
              <a:rPr lang="en-US" sz="2600" dirty="0">
                <a:solidFill>
                  <a:srgbClr val="000000"/>
                </a:solidFill>
                <a:sym typeface="Wingdings" panose="05000000000000000000" pitchFamily="2" charset="2"/>
              </a:rPr>
            </a:br>
            <a:r>
              <a:rPr lang="en-US" sz="2600" dirty="0">
                <a:solidFill>
                  <a:srgbClr val="000000"/>
                </a:solidFill>
                <a:sym typeface="Wingdings" panose="05000000000000000000" pitchFamily="2" charset="2"/>
              </a:rPr>
              <a:t>		  no access to Information Documents and Test Reports</a:t>
            </a:r>
          </a:p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sym typeface="Wingdings" panose="05000000000000000000" pitchFamily="2" charset="2"/>
              </a:rPr>
              <a:t>(The IWG on DETA is considering the procedure for notifying a Focal Point of the TS).</a:t>
            </a:r>
            <a:endParaRPr lang="en-US" sz="24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endParaRPr lang="en-US" sz="32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8825" y="531856"/>
            <a:ext cx="10672763" cy="280967"/>
          </a:xfrm>
        </p:spPr>
        <p:txBody>
          <a:bodyPr/>
          <a:lstStyle/>
          <a:p>
            <a:r>
              <a:rPr lang="en-GB" dirty="0"/>
              <a:t>DETA - State of play – Extension of scope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078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69348" y="1542319"/>
            <a:ext cx="11424859" cy="5315681"/>
          </a:xfrm>
        </p:spPr>
        <p:txBody>
          <a:bodyPr/>
          <a:lstStyle/>
          <a:p>
            <a:pPr marL="0" indent="0">
              <a:buNone/>
            </a:pPr>
            <a:r>
              <a:rPr lang="nl-NL" sz="3200" b="1" dirty="0">
                <a:solidFill>
                  <a:schemeClr val="tx1"/>
                </a:solidFill>
              </a:rPr>
              <a:t>WP.29 is invited to consider:</a:t>
            </a:r>
          </a:p>
          <a:p>
            <a:pPr marL="0" indent="0">
              <a:buNone/>
            </a:pPr>
            <a:endParaRPr lang="nl-NL" sz="3200" b="1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nl-NL" sz="3200" b="1" dirty="0">
                <a:solidFill>
                  <a:schemeClr val="tx1"/>
                </a:solidFill>
                <a:sym typeface="Wingdings" panose="05000000000000000000" pitchFamily="2" charset="2"/>
              </a:rPr>
              <a:t> endorsement of the ‘two-factor authentication by e-mail’</a:t>
            </a:r>
          </a:p>
          <a:p>
            <a:pPr>
              <a:buFont typeface="Wingdings" panose="05000000000000000000" pitchFamily="2" charset="2"/>
              <a:buChar char="à"/>
            </a:pPr>
            <a:endParaRPr lang="nl-NL" sz="3200" b="1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>
              <a:buFont typeface="Wingdings" panose="05000000000000000000" pitchFamily="2" charset="2"/>
              <a:buChar char="à"/>
            </a:pPr>
            <a:r>
              <a:rPr lang="nl-NL" sz="3200" b="1" dirty="0">
                <a:solidFill>
                  <a:schemeClr val="tx1"/>
                </a:solidFill>
                <a:sym typeface="Wingdings" panose="05000000000000000000" pitchFamily="2" charset="2"/>
              </a:rPr>
              <a:t> allowing read access to DETA for notified Technical 			Services to all Approval Certificates</a:t>
            </a:r>
            <a:endParaRPr lang="nl-NL" sz="3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nl-NL" sz="32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br>
              <a:rPr lang="nl-NL" sz="3200" dirty="0">
                <a:solidFill>
                  <a:schemeClr val="tx1"/>
                </a:solidFill>
              </a:rPr>
            </a:br>
            <a:endParaRPr lang="nl-NL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br>
              <a:rPr lang="nl-NL" sz="3200" b="1" dirty="0">
                <a:solidFill>
                  <a:schemeClr val="tx1"/>
                </a:solidFill>
                <a:highlight>
                  <a:srgbClr val="FFFF00"/>
                </a:highlight>
              </a:rPr>
            </a:br>
            <a:endParaRPr lang="en-US" sz="1600" b="1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759618" y="531856"/>
            <a:ext cx="10672763" cy="280967"/>
          </a:xfrm>
        </p:spPr>
        <p:txBody>
          <a:bodyPr/>
          <a:lstStyle/>
          <a:p>
            <a:r>
              <a:rPr lang="en-GB" dirty="0"/>
              <a:t>DETA - Questions to WP.29</a:t>
            </a:r>
          </a:p>
        </p:txBody>
      </p:sp>
      <p:cxnSp>
        <p:nvCxnSpPr>
          <p:cNvPr id="5" name="Rechte verbindingslijn 4"/>
          <p:cNvCxnSpPr/>
          <p:nvPr/>
        </p:nvCxnSpPr>
        <p:spPr>
          <a:xfrm>
            <a:off x="0" y="1050587"/>
            <a:ext cx="12192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118264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503</Words>
  <Application>Microsoft Office PowerPoint</Application>
  <PresentationFormat>Breitbild</PresentationFormat>
  <Paragraphs>51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Calibri</vt:lpstr>
      <vt:lpstr>Systeemlettertype</vt:lpstr>
      <vt:lpstr>Times New Roman</vt:lpstr>
      <vt:lpstr>Wingdings</vt:lpstr>
      <vt:lpstr>Zapf Dingbats</vt:lpstr>
      <vt:lpstr>Blank</vt:lpstr>
      <vt:lpstr>Transmitted by the IWG on DETA    informal document WP.29-190-XX        190th WP.29, agenda item 4.5        (document DETA-47-04e_rev1)</vt:lpstr>
      <vt:lpstr>DETA - State of play</vt:lpstr>
      <vt:lpstr>DETA - State of play – Developments</vt:lpstr>
      <vt:lpstr>DETA - State of play – Developments</vt:lpstr>
      <vt:lpstr>DETA - State of play – Extension of scope</vt:lpstr>
      <vt:lpstr>DETA - Questions to WP.29</vt:lpstr>
    </vt:vector>
  </TitlesOfParts>
  <Company>RDW Voertuiginformatie en -toelating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Guiting, Tim</dc:creator>
  <cp:lastModifiedBy>Paeslack, Sven</cp:lastModifiedBy>
  <cp:revision>267</cp:revision>
  <cp:lastPrinted>2022-03-07T10:07:25Z</cp:lastPrinted>
  <dcterms:created xsi:type="dcterms:W3CDTF">2019-02-28T13:58:20Z</dcterms:created>
  <dcterms:modified xsi:type="dcterms:W3CDTF">2023-06-16T08:25:59Z</dcterms:modified>
</cp:coreProperties>
</file>