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99" r:id="rId2"/>
    <p:sldId id="6538" r:id="rId3"/>
    <p:sldId id="6555" r:id="rId4"/>
    <p:sldId id="6558" r:id="rId5"/>
    <p:sldId id="6557" r:id="rId6"/>
    <p:sldId id="30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177D5"/>
    <a:srgbClr val="FF6600"/>
    <a:srgbClr val="235D9D"/>
    <a:srgbClr val="2768AF"/>
    <a:srgbClr val="2177B7"/>
    <a:srgbClr val="227DC1"/>
    <a:srgbClr val="1F6DA6"/>
    <a:srgbClr val="1D679F"/>
    <a:srgbClr val="195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 autoAdjust="0"/>
    <p:restoredTop sz="96405" autoAdjust="0"/>
  </p:normalViewPr>
  <p:slideViewPr>
    <p:cSldViewPr snapToGrid="0">
      <p:cViewPr varScale="1">
        <p:scale>
          <a:sx n="122" d="100"/>
          <a:sy n="122" d="100"/>
        </p:scale>
        <p:origin x="1304" y="192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24/04/2023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01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388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032834-0821-534E-8745-A11778DD5BC9}"/>
              </a:ext>
            </a:extLst>
          </p:cNvPr>
          <p:cNvSpPr txBox="1"/>
          <p:nvPr userDrawn="1"/>
        </p:nvSpPr>
        <p:spPr>
          <a:xfrm>
            <a:off x="5097328" y="6303481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2A8C65-6D59-B447-984D-BBBAC2CB4B4F}"/>
              </a:ext>
            </a:extLst>
          </p:cNvPr>
          <p:cNvSpPr txBox="1"/>
          <p:nvPr userDrawn="1"/>
        </p:nvSpPr>
        <p:spPr>
          <a:xfrm>
            <a:off x="9980579" y="6206019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Biagio.CIUFFO@ec.europa.e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hyperlink" Target="mailto:bsimkin@nvidia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1427707"/>
          </a:xfrm>
        </p:spPr>
        <p:txBody>
          <a:bodyPr wrap="square"/>
          <a:lstStyle/>
          <a:p>
            <a:r>
              <a:rPr lang="it-IT" sz="4800" dirty="0"/>
              <a:t>SG2 on </a:t>
            </a:r>
            <a:r>
              <a:rPr lang="it-IT" sz="4800" dirty="0" err="1"/>
              <a:t>Simulation</a:t>
            </a:r>
            <a:r>
              <a:rPr lang="it-IT" sz="4800" dirty="0"/>
              <a:t>/Virtual </a:t>
            </a:r>
            <a:r>
              <a:rPr lang="it-IT" sz="4800" dirty="0" err="1"/>
              <a:t>Testing</a:t>
            </a:r>
            <a:br>
              <a:rPr lang="it-IT" sz="4800" dirty="0"/>
            </a:br>
            <a:r>
              <a:rPr lang="it-IT" sz="4800" dirty="0"/>
              <a:t>Progress report</a:t>
            </a:r>
            <a:endParaRPr lang="nl-NL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72744" y="5391726"/>
            <a:ext cx="6288872" cy="877455"/>
          </a:xfrm>
        </p:spPr>
        <p:txBody>
          <a:bodyPr/>
          <a:lstStyle/>
          <a:p>
            <a:r>
              <a:rPr lang="nl-NL" dirty="0"/>
              <a:t>24 April 2023</a:t>
            </a:r>
          </a:p>
          <a:p>
            <a:r>
              <a:rPr lang="nl-NL" dirty="0"/>
              <a:t>B. </a:t>
            </a:r>
            <a:r>
              <a:rPr lang="nl-NL" dirty="0" err="1"/>
              <a:t>Ciuffo</a:t>
            </a:r>
            <a:r>
              <a:rPr lang="nl-NL" dirty="0"/>
              <a:t>, B. </a:t>
            </a:r>
            <a:r>
              <a:rPr lang="nl-NL" dirty="0" err="1"/>
              <a:t>Simkin</a:t>
            </a:r>
            <a:endParaRPr lang="nl-NL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4BDB6E8-5B53-F743-B50A-2C9BC9DAF2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1349" y="3420279"/>
            <a:ext cx="10290265" cy="897754"/>
          </a:xfrm>
        </p:spPr>
        <p:txBody>
          <a:bodyPr/>
          <a:lstStyle/>
          <a:p>
            <a:r>
              <a:rPr lang="it-IT" i="1" dirty="0"/>
              <a:t>VMAD-30</a:t>
            </a:r>
          </a:p>
        </p:txBody>
      </p:sp>
    </p:spTree>
    <p:extLst>
      <p:ext uri="{BB962C8B-B14F-4D97-AF65-F5344CB8AC3E}">
        <p14:creationId xmlns:p14="http://schemas.microsoft.com/office/powerpoint/2010/main" val="3515087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25D31C-7FA2-BD48-ADEA-57D68B03F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825624"/>
            <a:ext cx="10972598" cy="4170363"/>
          </a:xfrm>
        </p:spPr>
        <p:txBody>
          <a:bodyPr/>
          <a:lstStyle/>
          <a:p>
            <a:r>
              <a:rPr lang="it-IT" sz="2800" dirty="0"/>
              <a:t>1. A review of the </a:t>
            </a:r>
            <a:r>
              <a:rPr lang="it-IT" sz="2800" dirty="0" err="1"/>
              <a:t>Outstanding</a:t>
            </a:r>
            <a:r>
              <a:rPr lang="it-IT" sz="2800" dirty="0"/>
              <a:t> Issues </a:t>
            </a:r>
            <a:r>
              <a:rPr lang="it-IT" sz="2800" dirty="0" err="1"/>
              <a:t>that</a:t>
            </a:r>
            <a:r>
              <a:rPr lang="it-IT" sz="2800" dirty="0"/>
              <a:t> </a:t>
            </a:r>
            <a:r>
              <a:rPr lang="it-IT" sz="2800" dirty="0" err="1"/>
              <a:t>were</a:t>
            </a:r>
            <a:r>
              <a:rPr lang="it-IT" sz="2800" dirty="0"/>
              <a:t> </a:t>
            </a:r>
            <a:r>
              <a:rPr lang="it-IT" sz="2800" dirty="0" err="1"/>
              <a:t>clarified</a:t>
            </a:r>
            <a:r>
              <a:rPr lang="it-IT" sz="2800" dirty="0"/>
              <a:t> </a:t>
            </a:r>
            <a:r>
              <a:rPr lang="it-IT" sz="2800" dirty="0" err="1"/>
              <a:t>around</a:t>
            </a:r>
            <a:r>
              <a:rPr lang="it-IT" sz="2800" dirty="0"/>
              <a:t> </a:t>
            </a:r>
            <a:r>
              <a:rPr lang="it-IT" sz="2800" dirty="0" err="1"/>
              <a:t>two</a:t>
            </a:r>
            <a:r>
              <a:rPr lang="it-IT" sz="2800" dirty="0"/>
              <a:t> </a:t>
            </a:r>
            <a:r>
              <a:rPr lang="it-IT" sz="2800" dirty="0" err="1"/>
              <a:t>years</a:t>
            </a:r>
            <a:r>
              <a:rPr lang="it-IT" sz="2800" dirty="0"/>
              <a:t> ago</a:t>
            </a:r>
          </a:p>
          <a:p>
            <a:r>
              <a:rPr lang="it-IT" sz="2800" dirty="0"/>
              <a:t>2. </a:t>
            </a:r>
            <a:r>
              <a:rPr lang="it-IT" sz="2800" dirty="0" err="1"/>
              <a:t>Reconfirmation</a:t>
            </a:r>
            <a:r>
              <a:rPr lang="it-IT" sz="2800" dirty="0"/>
              <a:t> of </a:t>
            </a:r>
            <a:r>
              <a:rPr lang="it-IT" sz="2800" dirty="0" err="1"/>
              <a:t>whether</a:t>
            </a:r>
            <a:r>
              <a:rPr lang="it-IT" sz="2800" dirty="0"/>
              <a:t> </a:t>
            </a:r>
            <a:r>
              <a:rPr lang="it-IT" sz="2800" dirty="0" err="1"/>
              <a:t>each</a:t>
            </a:r>
            <a:r>
              <a:rPr lang="it-IT" sz="2800" dirty="0"/>
              <a:t> </a:t>
            </a:r>
            <a:r>
              <a:rPr lang="it-IT" sz="2800" dirty="0" err="1"/>
              <a:t>has</a:t>
            </a:r>
            <a:r>
              <a:rPr lang="it-IT" sz="2800" dirty="0"/>
              <a:t> </a:t>
            </a:r>
            <a:r>
              <a:rPr lang="it-IT" sz="2800" dirty="0" err="1"/>
              <a:t>been</a:t>
            </a:r>
            <a:r>
              <a:rPr lang="it-IT" sz="2800" dirty="0"/>
              <a:t> </a:t>
            </a:r>
            <a:r>
              <a:rPr lang="it-IT" sz="2800" dirty="0" err="1"/>
              <a:t>completed</a:t>
            </a:r>
            <a:r>
              <a:rPr lang="it-IT" sz="2800" dirty="0"/>
              <a:t> or </a:t>
            </a:r>
            <a:r>
              <a:rPr lang="it-IT" sz="2800" dirty="0" err="1"/>
              <a:t>is</a:t>
            </a:r>
            <a:r>
              <a:rPr lang="it-IT" sz="2800" dirty="0"/>
              <a:t> under </a:t>
            </a:r>
            <a:r>
              <a:rPr lang="it-IT" sz="2800" dirty="0" err="1"/>
              <a:t>consideration</a:t>
            </a:r>
            <a:r>
              <a:rPr lang="it-IT" sz="2800" dirty="0"/>
              <a:t>,</a:t>
            </a:r>
          </a:p>
          <a:p>
            <a:r>
              <a:rPr lang="it-IT" sz="2800" dirty="0"/>
              <a:t>3. </a:t>
            </a:r>
            <a:r>
              <a:rPr lang="it-IT" sz="2800" dirty="0" err="1"/>
              <a:t>If</a:t>
            </a:r>
            <a:r>
              <a:rPr lang="it-IT" sz="2800" dirty="0"/>
              <a:t> the </a:t>
            </a:r>
            <a:r>
              <a:rPr lang="it-IT" sz="2800" dirty="0" err="1"/>
              <a:t>reason</a:t>
            </a:r>
            <a:r>
              <a:rPr lang="it-IT" sz="2800" dirty="0"/>
              <a:t> for </a:t>
            </a:r>
            <a:r>
              <a:rPr lang="it-IT" sz="2800" dirty="0" err="1"/>
              <a:t>those</a:t>
            </a:r>
            <a:r>
              <a:rPr lang="it-IT" sz="2800" dirty="0"/>
              <a:t> </a:t>
            </a:r>
            <a:r>
              <a:rPr lang="it-IT" sz="2800" dirty="0" err="1"/>
              <a:t>that</a:t>
            </a:r>
            <a:r>
              <a:rPr lang="it-IT" sz="2800" dirty="0"/>
              <a:t> </a:t>
            </a:r>
            <a:r>
              <a:rPr lang="it-IT" sz="2800" dirty="0" err="1"/>
              <a:t>have</a:t>
            </a:r>
            <a:r>
              <a:rPr lang="it-IT" sz="2800" dirty="0"/>
              <a:t> </a:t>
            </a:r>
            <a:r>
              <a:rPr lang="it-IT" sz="2800" dirty="0" err="1"/>
              <a:t>not</a:t>
            </a:r>
            <a:r>
              <a:rPr lang="it-IT" sz="2800" dirty="0"/>
              <a:t> </a:t>
            </a:r>
            <a:r>
              <a:rPr lang="it-IT" sz="2800" dirty="0" err="1"/>
              <a:t>been</a:t>
            </a:r>
            <a:r>
              <a:rPr lang="it-IT" sz="2800" dirty="0"/>
              <a:t> </a:t>
            </a:r>
            <a:r>
              <a:rPr lang="it-IT" sz="2800" dirty="0" err="1"/>
              <a:t>completed</a:t>
            </a:r>
            <a:r>
              <a:rPr lang="it-IT" sz="2800" dirty="0"/>
              <a:t> </a:t>
            </a:r>
            <a:r>
              <a:rPr lang="it-IT" sz="2800" dirty="0" err="1"/>
              <a:t>is</a:t>
            </a:r>
            <a:r>
              <a:rPr lang="it-IT" sz="2800" dirty="0"/>
              <a:t> due to FRAV activity, a </a:t>
            </a:r>
            <a:r>
              <a:rPr lang="it-IT" sz="2800" dirty="0" err="1"/>
              <a:t>proposal</a:t>
            </a:r>
            <a:r>
              <a:rPr lang="it-IT" sz="2800" dirty="0"/>
              <a:t> for action by June 2024 (</a:t>
            </a:r>
            <a:r>
              <a:rPr lang="it-IT" sz="2800" dirty="0" err="1"/>
              <a:t>If</a:t>
            </a:r>
            <a:r>
              <a:rPr lang="it-IT" sz="2800" dirty="0"/>
              <a:t> </a:t>
            </a:r>
            <a:r>
              <a:rPr lang="it-IT" sz="2800" dirty="0" err="1"/>
              <a:t>not</a:t>
            </a:r>
            <a:r>
              <a:rPr lang="it-IT" sz="2800" dirty="0"/>
              <a:t>, </a:t>
            </a:r>
            <a:r>
              <a:rPr lang="it-IT" sz="2800" dirty="0" err="1"/>
              <a:t>we</a:t>
            </a:r>
            <a:r>
              <a:rPr lang="it-IT" sz="2800" dirty="0"/>
              <a:t> </a:t>
            </a:r>
            <a:r>
              <a:rPr lang="it-IT" sz="2800" dirty="0" err="1"/>
              <a:t>should</a:t>
            </a:r>
            <a:r>
              <a:rPr lang="it-IT" sz="2800" dirty="0"/>
              <a:t> do </a:t>
            </a:r>
            <a:r>
              <a:rPr lang="it-IT" sz="2800" dirty="0" err="1"/>
              <a:t>our</a:t>
            </a:r>
            <a:r>
              <a:rPr lang="it-IT" sz="2800" dirty="0"/>
              <a:t> best to finish </a:t>
            </a:r>
            <a:r>
              <a:rPr lang="it-IT" sz="2800" dirty="0" err="1"/>
              <a:t>them</a:t>
            </a:r>
            <a:r>
              <a:rPr lang="it-IT" sz="2800" dirty="0"/>
              <a:t> by the end of </a:t>
            </a:r>
            <a:r>
              <a:rPr lang="it-IT" sz="2800" dirty="0" err="1"/>
              <a:t>this</a:t>
            </a:r>
            <a:r>
              <a:rPr lang="it-IT" sz="2800" dirty="0"/>
              <a:t> June), and</a:t>
            </a:r>
          </a:p>
          <a:p>
            <a:r>
              <a:rPr lang="it-IT" sz="2800" dirty="0"/>
              <a:t>4. </a:t>
            </a:r>
            <a:r>
              <a:rPr lang="it-IT" sz="2800" dirty="0" err="1"/>
              <a:t>Whether</a:t>
            </a:r>
            <a:r>
              <a:rPr lang="it-IT" sz="2800" dirty="0"/>
              <a:t> </a:t>
            </a:r>
            <a:r>
              <a:rPr lang="it-IT" sz="2800" dirty="0" err="1"/>
              <a:t>there</a:t>
            </a:r>
            <a:r>
              <a:rPr lang="it-IT" sz="2800" dirty="0"/>
              <a:t> are </a:t>
            </a:r>
            <a:r>
              <a:rPr lang="it-IT" sz="2800" dirty="0" err="1"/>
              <a:t>other</a:t>
            </a:r>
            <a:r>
              <a:rPr lang="it-IT" sz="2800" dirty="0"/>
              <a:t> </a:t>
            </a:r>
            <a:r>
              <a:rPr lang="it-IT" sz="2800" dirty="0" err="1"/>
              <a:t>issues</a:t>
            </a:r>
            <a:r>
              <a:rPr lang="it-IT" sz="2800" dirty="0"/>
              <a:t> to be </a:t>
            </a:r>
            <a:r>
              <a:rPr lang="it-IT" sz="2800" dirty="0" err="1"/>
              <a:t>addressed</a:t>
            </a:r>
            <a:r>
              <a:rPr lang="it-IT" sz="2800" dirty="0"/>
              <a:t> </a:t>
            </a:r>
            <a:r>
              <a:rPr lang="it-IT" sz="2800" dirty="0" err="1"/>
              <a:t>besides</a:t>
            </a:r>
            <a:r>
              <a:rPr lang="it-IT" sz="2800" dirty="0"/>
              <a:t> the </a:t>
            </a:r>
            <a:r>
              <a:rPr lang="it-IT" sz="2800" dirty="0" err="1"/>
              <a:t>existing</a:t>
            </a:r>
            <a:r>
              <a:rPr lang="it-IT" sz="2800" dirty="0"/>
              <a:t> </a:t>
            </a:r>
            <a:r>
              <a:rPr lang="it-IT" sz="2800" dirty="0" err="1"/>
              <a:t>Outstanding</a:t>
            </a:r>
            <a:r>
              <a:rPr lang="it-IT" sz="2800" dirty="0"/>
              <a:t> Issues </a:t>
            </a:r>
            <a:r>
              <a:rPr lang="it-IT" sz="2800" dirty="0" err="1"/>
              <a:t>above</a:t>
            </a:r>
            <a:r>
              <a:rPr lang="it-IT" sz="280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C95CF1-E4A9-3D46-9B6D-B24F724F7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VMAD-30</a:t>
            </a:r>
          </a:p>
        </p:txBody>
      </p:sp>
    </p:spTree>
    <p:extLst>
      <p:ext uri="{BB962C8B-B14F-4D97-AF65-F5344CB8AC3E}">
        <p14:creationId xmlns:p14="http://schemas.microsoft.com/office/powerpoint/2010/main" val="3152523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08F0D7-BB5B-1040-B752-53B1C0DE1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After the finalization of the credibility assessment framework for virtual testing, within SG2 it was agreed to put on hold any other activity until necessity would have emerged</a:t>
            </a:r>
          </a:p>
          <a:p>
            <a:r>
              <a:rPr lang="en-GB" dirty="0"/>
              <a:t>At any VMAD meeting, members were invited to report on any activity related to the use or the assessment of what developed by the SG2</a:t>
            </a:r>
          </a:p>
          <a:p>
            <a:r>
              <a:rPr lang="en-GB" dirty="0"/>
              <a:t>During Q4/2022, NL launched an exercise to review the credibility assessment framework together with a private company involved in the development of vehicle virtual testing tools</a:t>
            </a:r>
          </a:p>
          <a:p>
            <a:r>
              <a:rPr lang="en-GB" dirty="0"/>
              <a:t>A report on the outcomes of this exercise is presented during VMAD-30.</a:t>
            </a:r>
          </a:p>
          <a:p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D835C5-D9CF-924C-8328-B557832F6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SG2 standpoint</a:t>
            </a:r>
          </a:p>
        </p:txBody>
      </p:sp>
    </p:spTree>
    <p:extLst>
      <p:ext uri="{BB962C8B-B14F-4D97-AF65-F5344CB8AC3E}">
        <p14:creationId xmlns:p14="http://schemas.microsoft.com/office/powerpoint/2010/main" val="3946594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CF9BCC-8492-76E8-D721-92E218D7B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IT" dirty="0"/>
              <a:t>n 31 March 2023, CLEPA submitted to SG2 a request for amending Chapter 6 (VMAD-30-04)</a:t>
            </a:r>
          </a:p>
          <a:p>
            <a:r>
              <a:rPr lang="en-IT" dirty="0"/>
              <a:t>The request had a limited scope and concerned the description of “Open-loop testing” and its use within Chapter 6.</a:t>
            </a:r>
          </a:p>
          <a:p>
            <a:r>
              <a:rPr lang="en-IT" dirty="0"/>
              <a:t>The proposal was assessed by SG2 chair. Given the limited scope of the amendment, it was not considered necessary to call for a dedicated SG2 meeting, but it was suggested to present the amendment during VMAD-30</a:t>
            </a:r>
          </a:p>
          <a:p>
            <a:r>
              <a:rPr lang="en-IT" dirty="0"/>
              <a:t>In case following the presentation in VMAD it will not be possible to approve the amendment, a dedicated SG2 meeting will be organised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9E0F62-2261-9EA0-3E42-AB50E4047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Request for amendment to Chapter 6 of NATM Master Document</a:t>
            </a:r>
          </a:p>
        </p:txBody>
      </p:sp>
    </p:spTree>
    <p:extLst>
      <p:ext uri="{BB962C8B-B14F-4D97-AF65-F5344CB8AC3E}">
        <p14:creationId xmlns:p14="http://schemas.microsoft.com/office/powerpoint/2010/main" val="162612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C328E3-248E-4849-8203-53F877D9F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Considering that no outstanding issues were indicated by SG2 and following the report from the first assessment exercise, SG2 will not reopen a discussion on the work carried out so far unless an agreement on the amendment proposal submitted by CLEPA cannot be found during VMAD-30</a:t>
            </a:r>
          </a:p>
          <a:p>
            <a:r>
              <a:rPr lang="en-GB" dirty="0"/>
              <a:t>SG2 continues to invite all CPs to report on any use or assessment about the credibility assessment framework and raise any need to further work on the credibility assessment framework </a:t>
            </a:r>
            <a:endParaRPr lang="en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F3E4C7-8A09-A945-A5F2-E93E63AF6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032665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4019" y="2188652"/>
            <a:ext cx="10020968" cy="1240348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3099E0D-5950-9E47-9C41-0C0F9ED46B83}"/>
              </a:ext>
            </a:extLst>
          </p:cNvPr>
          <p:cNvSpPr txBox="1">
            <a:spLocks/>
          </p:cNvSpPr>
          <p:nvPr/>
        </p:nvSpPr>
        <p:spPr>
          <a:xfrm>
            <a:off x="1077013" y="3254942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Biagio.CIUFFO@ec.europa.eu</a:t>
            </a:r>
            <a:r>
              <a:rPr lang="en-GB" sz="2400" dirty="0">
                <a:solidFill>
                  <a:schemeClr val="tx2"/>
                </a:solidFill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GB" sz="2400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bsimkin@nvidia.com</a:t>
            </a:r>
            <a:r>
              <a:rPr lang="en-GB" sz="24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13686</TotalTime>
  <Words>462</Words>
  <Application>Microsoft Macintosh PowerPoint</Application>
  <PresentationFormat>Widescreen</PresentationFormat>
  <Paragraphs>30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Bauhaus 93</vt:lpstr>
      <vt:lpstr>Calibri</vt:lpstr>
      <vt:lpstr>Office Theme</vt:lpstr>
      <vt:lpstr>SG2 on Simulation/Virtual Testing Progress report</vt:lpstr>
      <vt:lpstr>VMAD-30</vt:lpstr>
      <vt:lpstr>SG2 standpoint</vt:lpstr>
      <vt:lpstr>Request for amendment to Chapter 6 of NATM Master Document</vt:lpstr>
      <vt:lpstr>Conclusions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Microsoft Office User</cp:lastModifiedBy>
  <cp:revision>452</cp:revision>
  <dcterms:created xsi:type="dcterms:W3CDTF">2019-08-09T12:06:42Z</dcterms:created>
  <dcterms:modified xsi:type="dcterms:W3CDTF">2023-04-24T08:57:14Z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  <property fmtid="{D5CDD505-2E9C-101B-9397-08002B2CF9AE}" pid="9" name="MSIP_Label_6b558183-044c-4105-8d9c-cea02a2a3d86_Enabled">
    <vt:lpwstr>True</vt:lpwstr>
  </property>
  <property fmtid="{D5CDD505-2E9C-101B-9397-08002B2CF9AE}" pid="10" name="MSIP_Label_6b558183-044c-4105-8d9c-cea02a2a3d86_SiteId">
    <vt:lpwstr>43083d15-7273-40c1-b7db-39efd9ccc17a</vt:lpwstr>
  </property>
  <property fmtid="{D5CDD505-2E9C-101B-9397-08002B2CF9AE}" pid="11" name="MSIP_Label_6b558183-044c-4105-8d9c-cea02a2a3d86_Owner">
    <vt:lpwstr>bsimkin@nvidia.com</vt:lpwstr>
  </property>
  <property fmtid="{D5CDD505-2E9C-101B-9397-08002B2CF9AE}" pid="12" name="MSIP_Label_6b558183-044c-4105-8d9c-cea02a2a3d86_SetDate">
    <vt:lpwstr>2020-10-21T09:46:16.7540337Z</vt:lpwstr>
  </property>
  <property fmtid="{D5CDD505-2E9C-101B-9397-08002B2CF9AE}" pid="13" name="MSIP_Label_6b558183-044c-4105-8d9c-cea02a2a3d86_Name">
    <vt:lpwstr>Unrestricted</vt:lpwstr>
  </property>
  <property fmtid="{D5CDD505-2E9C-101B-9397-08002B2CF9AE}" pid="14" name="MSIP_Label_6b558183-044c-4105-8d9c-cea02a2a3d86_Application">
    <vt:lpwstr>Microsoft Azure Information Protection</vt:lpwstr>
  </property>
  <property fmtid="{D5CDD505-2E9C-101B-9397-08002B2CF9AE}" pid="15" name="MSIP_Label_6b558183-044c-4105-8d9c-cea02a2a3d86_ActionId">
    <vt:lpwstr>905fb92f-0d3a-4ec9-8ab3-af9d122d2123</vt:lpwstr>
  </property>
  <property fmtid="{D5CDD505-2E9C-101B-9397-08002B2CF9AE}" pid="16" name="MSIP_Label_6b558183-044c-4105-8d9c-cea02a2a3d86_Extended_MSFT_Method">
    <vt:lpwstr>Automatic</vt:lpwstr>
  </property>
  <property fmtid="{D5CDD505-2E9C-101B-9397-08002B2CF9AE}" pid="17" name="Sensitivity">
    <vt:lpwstr>Unrestricted</vt:lpwstr>
  </property>
</Properties>
</file>