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9" r:id="rId2"/>
    <p:sldId id="475" r:id="rId3"/>
    <p:sldId id="476" r:id="rId4"/>
    <p:sldId id="477" r:id="rId5"/>
    <p:sldId id="426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B43B030-250E-3E4B-82D5-D814821672A0}">
          <p14:sldIdLst>
            <p14:sldId id="399"/>
            <p14:sldId id="475"/>
            <p14:sldId id="476"/>
            <p14:sldId id="477"/>
            <p14:sldId id="426"/>
            <p14:sldId id="3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CBF3"/>
    <a:srgbClr val="FFFFFF"/>
    <a:srgbClr val="ABD3F3"/>
    <a:srgbClr val="FF6600"/>
    <a:srgbClr val="169068"/>
    <a:srgbClr val="F8D1AC"/>
    <a:srgbClr val="0069D9"/>
    <a:srgbClr val="FFC000"/>
    <a:srgbClr val="2177D5"/>
    <a:srgbClr val="235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6" autoAdjust="0"/>
    <p:restoredTop sz="96327" autoAdjust="0"/>
  </p:normalViewPr>
  <p:slideViewPr>
    <p:cSldViewPr snapToGrid="0">
      <p:cViewPr varScale="1">
        <p:scale>
          <a:sx n="127" d="100"/>
          <a:sy n="127" d="100"/>
        </p:scale>
        <p:origin x="744" y="176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Good morning everyone and thank for staying till the very end. My presentation for today will cover the so-called simulation credibility framework for ADS virtual testing. Essentially, the message I will try to convey is how to make sure the results you have from a simulation analysis are sufficiently credible that you can accept those as a substitution for a physical test for certification purposes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12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774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568992-14CE-0842-9D7D-83186B5DCA3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4FC41C-67E6-FB43-BF55-A08514EF81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22FBD5-883B-714B-8A08-3BBECAE5F4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09F656-7EB0-754F-9960-43E322D2D64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5706F5-623C-7648-B7B2-5827CB417C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3BCBB7-50C5-6C46-83BB-C29DCB7E1C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3CD828-27D5-B84D-AB6D-DB6997AF73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73A8F-73C8-F249-820A-C47ED348E6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C45BFF-90CD-9845-A825-D3C5028E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071678-8374-3345-A49D-0123D072AD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3BAE5E-5317-F74B-8CA4-E6362ADD9E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121966-71A3-1B40-986D-8BFF5414DF1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1957128"/>
          </a:xfrm>
        </p:spPr>
        <p:txBody>
          <a:bodyPr wrap="square"/>
          <a:lstStyle/>
          <a:p>
            <a:r>
              <a:rPr lang="en-GB" sz="5400" dirty="0"/>
              <a:t>Simulation Credibility Framework</a:t>
            </a:r>
            <a:br>
              <a:rPr lang="en-GB" sz="5400" dirty="0"/>
            </a:br>
            <a:r>
              <a:rPr lang="en-GB" sz="5400" dirty="0"/>
              <a:t>for ADS Virtual Testing</a:t>
            </a:r>
            <a:endParaRPr lang="nl-NL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49" y="3617672"/>
            <a:ext cx="10290265" cy="897754"/>
          </a:xfrm>
        </p:spPr>
        <p:txBody>
          <a:bodyPr/>
          <a:lstStyle/>
          <a:p>
            <a:r>
              <a:rPr lang="en-GB" sz="2400" dirty="0"/>
              <a:t>Outcome from JRC – RDW – Siemens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2" y="5739987"/>
            <a:ext cx="6288872" cy="877455"/>
          </a:xfrm>
        </p:spPr>
        <p:txBody>
          <a:bodyPr/>
          <a:lstStyle/>
          <a:p>
            <a:r>
              <a:rPr lang="nl-NL" dirty="0" err="1"/>
              <a:t>Riccardo</a:t>
            </a:r>
            <a:r>
              <a:rPr lang="nl-NL" dirty="0"/>
              <a:t> Donà, </a:t>
            </a:r>
          </a:p>
          <a:p>
            <a:r>
              <a:rPr lang="nl-NL" dirty="0" err="1"/>
              <a:t>Biagio</a:t>
            </a:r>
            <a:r>
              <a:rPr lang="nl-NL" dirty="0"/>
              <a:t> </a:t>
            </a:r>
            <a:r>
              <a:rPr lang="nl-NL" dirty="0" err="1"/>
              <a:t>Ciuffo</a:t>
            </a:r>
            <a:r>
              <a:rPr lang="nl-NL" dirty="0"/>
              <a:t>, </a:t>
            </a:r>
            <a:r>
              <a:rPr lang="nl-NL" dirty="0" err="1"/>
              <a:t>Espedito</a:t>
            </a:r>
            <a:r>
              <a:rPr lang="nl-NL" dirty="0"/>
              <a:t> </a:t>
            </a:r>
            <a:r>
              <a:rPr lang="nl-NL" dirty="0" err="1"/>
              <a:t>Rusciano</a:t>
            </a:r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B4B307-B08C-2B4D-B71E-55A907B5918D}"/>
              </a:ext>
            </a:extLst>
          </p:cNvPr>
          <p:cNvSpPr txBox="1"/>
          <p:nvPr/>
        </p:nvSpPr>
        <p:spPr>
          <a:xfrm>
            <a:off x="1071349" y="6248255"/>
            <a:ext cx="1887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24/04/2023</a:t>
            </a:r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7E13B9-0FFD-A646-8A9A-AC01C9EA4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4B4AB5-DFD4-7747-95FF-C257180F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07ADA-05A9-1546-8195-6EA5CF1366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1CFD266-6CAC-BA41-B1DF-471086A35AA4}"/>
              </a:ext>
            </a:extLst>
          </p:cNvPr>
          <p:cNvSpPr txBox="1">
            <a:spLocks/>
          </p:cNvSpPr>
          <p:nvPr/>
        </p:nvSpPr>
        <p:spPr>
          <a:xfrm>
            <a:off x="1119554" y="19780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collaboration was established among EC/JRC – RDW – Siemens </a:t>
            </a:r>
          </a:p>
          <a:p>
            <a:r>
              <a:rPr lang="en-GB" dirty="0"/>
              <a:t>Purpose: to </a:t>
            </a:r>
            <a:r>
              <a:rPr lang="en-GB" b="1" dirty="0"/>
              <a:t>verify the feasibility</a:t>
            </a:r>
            <a:r>
              <a:rPr lang="en-GB" dirty="0"/>
              <a:t> of the “</a:t>
            </a:r>
            <a:r>
              <a:rPr lang="en-GB" i="1" dirty="0"/>
              <a:t>Simulation Credibility</a:t>
            </a:r>
            <a:r>
              <a:rPr lang="en-GB" dirty="0"/>
              <a:t>” framework</a:t>
            </a:r>
          </a:p>
          <a:p>
            <a:r>
              <a:rPr lang="en-GB" dirty="0"/>
              <a:t>“</a:t>
            </a:r>
            <a:r>
              <a:rPr lang="en-GB" i="1" dirty="0"/>
              <a:t>Simulation Credibility</a:t>
            </a:r>
            <a:r>
              <a:rPr lang="en-GB" dirty="0"/>
              <a:t>” is main outcome of SG2 activities + Annex III Part IV of EU 2022/1426 (EU ADS Act)</a:t>
            </a:r>
          </a:p>
          <a:p>
            <a:r>
              <a:rPr lang="en-GB" dirty="0"/>
              <a:t>AVP use-case has been selected has a reference case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92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988A8B-C549-944E-ACCA-F41CBDE34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total, 4 meetings were held: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Presentation of the Credibility framework (JRC/RDW)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Presentation of Siemens latest simulation toolchain (Siemens)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Q/A on credibility framework (blind review by Siemens)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Credibility handbook draft template (RDW/JRC/Siemens)</a:t>
            </a:r>
          </a:p>
          <a:p>
            <a:r>
              <a:rPr lang="en-GB" dirty="0"/>
              <a:t>Discussion took place mainly at a technical level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9D9637-3A57-3D4E-B1E7-D9C27F3B6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C7EBF-C508-AD41-8C0E-FB682C33A9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50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FC236F-2F2A-ED48-8464-FB12E6BAB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“Checklist” compiled: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4AA8D5-A910-844B-B63D-18FA9FE7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Credibility checklist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90E2F-B928-344D-852A-CB351DCEFA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6144BC-D1B5-A044-B357-06D7F5BC49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84" t="1" r="715" b="65479"/>
          <a:stretch/>
        </p:blipFill>
        <p:spPr>
          <a:xfrm>
            <a:off x="4729506" y="2364491"/>
            <a:ext cx="7027608" cy="26399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63BE0B-9583-0240-8352-27976742C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597" y="2364491"/>
            <a:ext cx="2819590" cy="38897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CC424DC-E15F-7940-9D19-42CF8DF20D90}"/>
              </a:ext>
            </a:extLst>
          </p:cNvPr>
          <p:cNvSpPr/>
          <p:nvPr/>
        </p:nvSpPr>
        <p:spPr>
          <a:xfrm>
            <a:off x="1909916" y="2934929"/>
            <a:ext cx="1069258" cy="154858"/>
          </a:xfrm>
          <a:prstGeom prst="rect">
            <a:avLst/>
          </a:prstGeom>
          <a:solidFill>
            <a:srgbClr val="6ACBF3">
              <a:alpha val="10196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2EC45E86-D04E-6A42-AF73-EA1671A4CE26}"/>
              </a:ext>
            </a:extLst>
          </p:cNvPr>
          <p:cNvSpPr/>
          <p:nvPr/>
        </p:nvSpPr>
        <p:spPr>
          <a:xfrm>
            <a:off x="4458929" y="2279687"/>
            <a:ext cx="228600" cy="2809568"/>
          </a:xfrm>
          <a:prstGeom prst="leftBrace">
            <a:avLst>
              <a:gd name="adj1" fmla="val 69623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FD6018-9E28-1349-9B3C-8C00CFD29F5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79174" y="3012358"/>
            <a:ext cx="1479755" cy="672113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82E6E49-1BD4-0A49-AA28-7F2FA5CEE088}"/>
              </a:ext>
            </a:extLst>
          </p:cNvPr>
          <p:cNvSpPr txBox="1"/>
          <p:nvPr/>
        </p:nvSpPr>
        <p:spPr>
          <a:xfrm>
            <a:off x="4692414" y="5423293"/>
            <a:ext cx="666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GB" sz="2400" noProof="0" dirty="0"/>
              <a:t>Map credibility </a:t>
            </a:r>
            <a:r>
              <a:rPr lang="en-GB" sz="2400" noProof="0" dirty="0" err="1"/>
              <a:t>entrie</a:t>
            </a:r>
            <a:r>
              <a:rPr lang="en-GB" sz="2400" dirty="0"/>
              <a:t>s into “Questions” and “Evidences”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470789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7E13B9-0FFD-A646-8A9A-AC01C9EA4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4B4AB5-DFD4-7747-95FF-C257180F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07ADA-05A9-1546-8195-6EA5CF1366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5BF1-D259-0341-94F8-9E410F79F67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57562C3-67CA-D543-B0C1-256001F3B497}"/>
              </a:ext>
            </a:extLst>
          </p:cNvPr>
          <p:cNvSpPr txBox="1">
            <a:spLocks/>
          </p:cNvSpPr>
          <p:nvPr/>
        </p:nvSpPr>
        <p:spPr>
          <a:xfrm>
            <a:off x="1119554" y="1978024"/>
            <a:ext cx="996257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 major flaws/shortcomings were identified by Siemens</a:t>
            </a:r>
          </a:p>
          <a:p>
            <a:r>
              <a:rPr lang="en-GB" dirty="0"/>
              <a:t>Siemens employees who reviewed the document returned a </a:t>
            </a:r>
            <a:r>
              <a:rPr lang="en-GB" i="1" dirty="0"/>
              <a:t>positive</a:t>
            </a:r>
            <a:r>
              <a:rPr lang="en-GB" dirty="0"/>
              <a:t> feedback on the need for a </a:t>
            </a:r>
            <a:r>
              <a:rPr lang="en-GB" i="1" dirty="0"/>
              <a:t>credibility</a:t>
            </a:r>
            <a:r>
              <a:rPr lang="en-GB" dirty="0"/>
              <a:t> assessment</a:t>
            </a:r>
          </a:p>
          <a:p>
            <a:r>
              <a:rPr lang="en-GB" dirty="0"/>
              <a:t>Siemens is confident that the </a:t>
            </a:r>
            <a:r>
              <a:rPr lang="en-GB" i="1" dirty="0"/>
              <a:t>requirements listed are achievable </a:t>
            </a:r>
            <a:r>
              <a:rPr lang="en-GB" dirty="0"/>
              <a:t>albeit some work will be needed by the OEM/SW provider to be compliant </a:t>
            </a:r>
          </a:p>
          <a:p>
            <a:r>
              <a:rPr lang="en-GB" dirty="0"/>
              <a:t>Further interaction might be necessary to finalize handbook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774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 dirty="0"/>
              <a:t>© European Union 2023</a:t>
            </a:r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</a:p>
          <a:p>
            <a:endParaRPr lang="en-GB" sz="105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10FCDA-5F96-6F49-82F1-CF2691531DC2}"/>
              </a:ext>
            </a:extLst>
          </p:cNvPr>
          <p:cNvSpPr txBox="1"/>
          <p:nvPr/>
        </p:nvSpPr>
        <p:spPr>
          <a:xfrm>
            <a:off x="1193875" y="2416696"/>
            <a:ext cx="562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 err="1">
                <a:solidFill>
                  <a:schemeClr val="bg1"/>
                </a:solidFill>
              </a:rPr>
              <a:t>Riccardo.DONA@ec.europa.eu</a:t>
            </a:r>
            <a:endParaRPr lang="en-GB" sz="24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02CF1EF-316A-854F-9481-5891BDD20041}" vid="{18C0EA3A-EF99-ED4F-9040-946CCC92ED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76167</TotalTime>
  <Words>354</Words>
  <Application>Microsoft Macintosh PowerPoint</Application>
  <PresentationFormat>Widescreen</PresentationFormat>
  <Paragraphs>42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Simulation Credibility Framework for ADS Virtual Testing</vt:lpstr>
      <vt:lpstr>Introduction</vt:lpstr>
      <vt:lpstr>Meetings</vt:lpstr>
      <vt:lpstr>Credibility checklist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Newcomer introduction</dc:title>
  <dc:creator>Riccardo Donà</dc:creator>
  <cp:lastModifiedBy>Microsoft Office User</cp:lastModifiedBy>
  <cp:revision>415</cp:revision>
  <dcterms:created xsi:type="dcterms:W3CDTF">2020-11-10T06:58:04Z</dcterms:created>
  <dcterms:modified xsi:type="dcterms:W3CDTF">2023-04-24T08:58:07Z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