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2"/>
  </p:notesMasterIdLst>
  <p:sldIdLst>
    <p:sldId id="260" r:id="rId3"/>
    <p:sldId id="264" r:id="rId4"/>
    <p:sldId id="261" r:id="rId5"/>
    <p:sldId id="262" r:id="rId6"/>
    <p:sldId id="268" r:id="rId7"/>
    <p:sldId id="267" r:id="rId8"/>
    <p:sldId id="265" r:id="rId9"/>
    <p:sldId id="263" r:id="rId10"/>
    <p:sldId id="26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einiger, Patrick" initials="SP" lastIdx="1" clrIdx="0">
    <p:extLst>
      <p:ext uri="{19B8F6BF-5375-455C-9EA6-DF929625EA0E}">
        <p15:presenceInfo xmlns:p15="http://schemas.microsoft.com/office/powerpoint/2012/main" userId="S-1-5-21-500703826-1443647966-1846952604-631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7" d="100"/>
          <a:sy n="147" d="100"/>
        </p:scale>
        <p:origin x="69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3-05-16T06:17:33.726" idx="1">
    <p:pos x="4289" y="2651"/>
    <p:text>Changed that</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734BBA-E0B8-46EF-BABA-BE81C320BC3B}" type="datetimeFigureOut">
              <a:rPr lang="en-GB" smtClean="0"/>
              <a:t>16/05/2023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8CA877-BB0A-4FCC-AE1C-4D8CC7C09845}" type="slidenum">
              <a:rPr lang="en-GB" smtClean="0"/>
              <a:t>‹#›</a:t>
            </a:fld>
            <a:endParaRPr lang="en-GB"/>
          </a:p>
        </p:txBody>
      </p:sp>
    </p:spTree>
    <p:extLst>
      <p:ext uri="{BB962C8B-B14F-4D97-AF65-F5344CB8AC3E}">
        <p14:creationId xmlns:p14="http://schemas.microsoft.com/office/powerpoint/2010/main" val="2760156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AB6E1-2749-368A-29E4-F7909F9A4BD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DC4B11D-8A43-D717-0D48-89F2C39224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D02CDD1-08BF-542A-0D0E-3BB4A9B8867D}"/>
              </a:ext>
            </a:extLst>
          </p:cNvPr>
          <p:cNvSpPr>
            <a:spLocks noGrp="1"/>
          </p:cNvSpPr>
          <p:nvPr>
            <p:ph type="dt" sz="half" idx="10"/>
          </p:nvPr>
        </p:nvSpPr>
        <p:spPr/>
        <p:txBody>
          <a:bodyPr/>
          <a:lstStyle/>
          <a:p>
            <a:fld id="{740F02CB-5E21-48DC-8118-2694C458BC62}" type="datetimeFigureOut">
              <a:rPr lang="en-US" smtClean="0"/>
              <a:t>5/16/2023</a:t>
            </a:fld>
            <a:endParaRPr lang="en-US"/>
          </a:p>
        </p:txBody>
      </p:sp>
      <p:sp>
        <p:nvSpPr>
          <p:cNvPr id="5" name="Footer Placeholder 4">
            <a:extLst>
              <a:ext uri="{FF2B5EF4-FFF2-40B4-BE49-F238E27FC236}">
                <a16:creationId xmlns:a16="http://schemas.microsoft.com/office/drawing/2014/main" id="{7F8D9FDB-080D-5F8F-6136-2EE8E9218F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E6F292-3228-8225-30E1-0C9E50CEFAB0}"/>
              </a:ext>
            </a:extLst>
          </p:cNvPr>
          <p:cNvSpPr>
            <a:spLocks noGrp="1"/>
          </p:cNvSpPr>
          <p:nvPr>
            <p:ph type="sldNum" sz="quarter" idx="12"/>
          </p:nvPr>
        </p:nvSpPr>
        <p:spPr/>
        <p:txBody>
          <a:bodyPr/>
          <a:lstStyle/>
          <a:p>
            <a:fld id="{887700FA-E447-4059-A490-36FF0E492E80}" type="slidenum">
              <a:rPr lang="en-US" smtClean="0"/>
              <a:t>‹#›</a:t>
            </a:fld>
            <a:endParaRPr lang="en-US"/>
          </a:p>
        </p:txBody>
      </p:sp>
    </p:spTree>
    <p:extLst>
      <p:ext uri="{BB962C8B-B14F-4D97-AF65-F5344CB8AC3E}">
        <p14:creationId xmlns:p14="http://schemas.microsoft.com/office/powerpoint/2010/main" val="28260892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2D1E3-1B63-A3A6-860D-3CC850C8259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1E343AF-4E5B-4A14-8079-B1EAF85B07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EECEA5-6D84-09FF-4F44-1BD62A4003AB}"/>
              </a:ext>
            </a:extLst>
          </p:cNvPr>
          <p:cNvSpPr>
            <a:spLocks noGrp="1"/>
          </p:cNvSpPr>
          <p:nvPr>
            <p:ph type="dt" sz="half" idx="10"/>
          </p:nvPr>
        </p:nvSpPr>
        <p:spPr/>
        <p:txBody>
          <a:bodyPr/>
          <a:lstStyle/>
          <a:p>
            <a:fld id="{740F02CB-5E21-48DC-8118-2694C458BC62}" type="datetimeFigureOut">
              <a:rPr lang="en-US" smtClean="0"/>
              <a:t>5/16/2023</a:t>
            </a:fld>
            <a:endParaRPr lang="en-US"/>
          </a:p>
        </p:txBody>
      </p:sp>
      <p:sp>
        <p:nvSpPr>
          <p:cNvPr id="5" name="Footer Placeholder 4">
            <a:extLst>
              <a:ext uri="{FF2B5EF4-FFF2-40B4-BE49-F238E27FC236}">
                <a16:creationId xmlns:a16="http://schemas.microsoft.com/office/drawing/2014/main" id="{85C1560C-25FE-DB26-FAE3-C91566B180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FB8672-A7E3-724A-EB52-A2E4D1B34C6B}"/>
              </a:ext>
            </a:extLst>
          </p:cNvPr>
          <p:cNvSpPr>
            <a:spLocks noGrp="1"/>
          </p:cNvSpPr>
          <p:nvPr>
            <p:ph type="sldNum" sz="quarter" idx="12"/>
          </p:nvPr>
        </p:nvSpPr>
        <p:spPr/>
        <p:txBody>
          <a:bodyPr/>
          <a:lstStyle/>
          <a:p>
            <a:fld id="{887700FA-E447-4059-A490-36FF0E492E80}" type="slidenum">
              <a:rPr lang="en-US" smtClean="0"/>
              <a:t>‹#›</a:t>
            </a:fld>
            <a:endParaRPr lang="en-US"/>
          </a:p>
        </p:txBody>
      </p:sp>
    </p:spTree>
    <p:extLst>
      <p:ext uri="{BB962C8B-B14F-4D97-AF65-F5344CB8AC3E}">
        <p14:creationId xmlns:p14="http://schemas.microsoft.com/office/powerpoint/2010/main" val="515599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2908B4-C785-E69F-68D3-0BD8407343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D28CA75-D17A-8AEC-B012-893026BFC8E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429906-96F1-EA3E-38BA-95E1BEA686AC}"/>
              </a:ext>
            </a:extLst>
          </p:cNvPr>
          <p:cNvSpPr>
            <a:spLocks noGrp="1"/>
          </p:cNvSpPr>
          <p:nvPr>
            <p:ph type="dt" sz="half" idx="10"/>
          </p:nvPr>
        </p:nvSpPr>
        <p:spPr/>
        <p:txBody>
          <a:bodyPr/>
          <a:lstStyle/>
          <a:p>
            <a:fld id="{740F02CB-5E21-48DC-8118-2694C458BC62}" type="datetimeFigureOut">
              <a:rPr lang="en-US" smtClean="0"/>
              <a:t>5/16/2023</a:t>
            </a:fld>
            <a:endParaRPr lang="en-US"/>
          </a:p>
        </p:txBody>
      </p:sp>
      <p:sp>
        <p:nvSpPr>
          <p:cNvPr id="5" name="Footer Placeholder 4">
            <a:extLst>
              <a:ext uri="{FF2B5EF4-FFF2-40B4-BE49-F238E27FC236}">
                <a16:creationId xmlns:a16="http://schemas.microsoft.com/office/drawing/2014/main" id="{8883DBC0-001B-1C52-31E0-1774096D7C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EDB9C5-F63E-36CA-2FFF-912AC1A9368B}"/>
              </a:ext>
            </a:extLst>
          </p:cNvPr>
          <p:cNvSpPr>
            <a:spLocks noGrp="1"/>
          </p:cNvSpPr>
          <p:nvPr>
            <p:ph type="sldNum" sz="quarter" idx="12"/>
          </p:nvPr>
        </p:nvSpPr>
        <p:spPr/>
        <p:txBody>
          <a:bodyPr/>
          <a:lstStyle/>
          <a:p>
            <a:fld id="{887700FA-E447-4059-A490-36FF0E492E80}" type="slidenum">
              <a:rPr lang="en-US" smtClean="0"/>
              <a:t>‹#›</a:t>
            </a:fld>
            <a:endParaRPr lang="en-US"/>
          </a:p>
        </p:txBody>
      </p:sp>
    </p:spTree>
    <p:extLst>
      <p:ext uri="{BB962C8B-B14F-4D97-AF65-F5344CB8AC3E}">
        <p14:creationId xmlns:p14="http://schemas.microsoft.com/office/powerpoint/2010/main" val="4116258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fr-FR" dirty="0"/>
              <a:t>Modifiez le style du titre</a:t>
            </a:r>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extLst>
      <p:ext uri="{BB962C8B-B14F-4D97-AF65-F5344CB8AC3E}">
        <p14:creationId xmlns:p14="http://schemas.microsoft.com/office/powerpoint/2010/main" val="38067687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a:t>
            </a:fld>
            <a:endParaRPr lang="fr-FR" altLang="ja-JP"/>
          </a:p>
        </p:txBody>
      </p:sp>
    </p:spTree>
    <p:extLst>
      <p:ext uri="{BB962C8B-B14F-4D97-AF65-F5344CB8AC3E}">
        <p14:creationId xmlns:p14="http://schemas.microsoft.com/office/powerpoint/2010/main" val="8380680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a:t>
            </a:fld>
            <a:endParaRPr lang="fr-FR" altLang="ja-JP"/>
          </a:p>
        </p:txBody>
      </p:sp>
    </p:spTree>
    <p:extLst>
      <p:ext uri="{BB962C8B-B14F-4D97-AF65-F5344CB8AC3E}">
        <p14:creationId xmlns:p14="http://schemas.microsoft.com/office/powerpoint/2010/main" val="11471213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a:t>
            </a:fld>
            <a:endParaRPr lang="fr-FR" altLang="ja-JP"/>
          </a:p>
        </p:txBody>
      </p:sp>
    </p:spTree>
    <p:extLst>
      <p:ext uri="{BB962C8B-B14F-4D97-AF65-F5344CB8AC3E}">
        <p14:creationId xmlns:p14="http://schemas.microsoft.com/office/powerpoint/2010/main" val="40267886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a:t>
            </a:fld>
            <a:endParaRPr lang="fr-FR" altLang="ja-JP"/>
          </a:p>
        </p:txBody>
      </p:sp>
    </p:spTree>
    <p:extLst>
      <p:ext uri="{BB962C8B-B14F-4D97-AF65-F5344CB8AC3E}">
        <p14:creationId xmlns:p14="http://schemas.microsoft.com/office/powerpoint/2010/main" val="12687700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a:t>
            </a:fld>
            <a:endParaRPr lang="fr-FR" altLang="ja-JP"/>
          </a:p>
        </p:txBody>
      </p:sp>
    </p:spTree>
    <p:extLst>
      <p:ext uri="{BB962C8B-B14F-4D97-AF65-F5344CB8AC3E}">
        <p14:creationId xmlns:p14="http://schemas.microsoft.com/office/powerpoint/2010/main" val="15581633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a:t>
            </a:fld>
            <a:endParaRPr lang="fr-FR" altLang="ja-JP"/>
          </a:p>
        </p:txBody>
      </p:sp>
    </p:spTree>
    <p:extLst>
      <p:ext uri="{BB962C8B-B14F-4D97-AF65-F5344CB8AC3E}">
        <p14:creationId xmlns:p14="http://schemas.microsoft.com/office/powerpoint/2010/main" val="23780576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fr-FR" dirty="0"/>
              <a:t>Modifiez le style du titre</a:t>
            </a:r>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a:t>
            </a:fld>
            <a:endParaRPr lang="fr-FR" altLang="ja-JP"/>
          </a:p>
        </p:txBody>
      </p:sp>
    </p:spTree>
    <p:extLst>
      <p:ext uri="{BB962C8B-B14F-4D97-AF65-F5344CB8AC3E}">
        <p14:creationId xmlns:p14="http://schemas.microsoft.com/office/powerpoint/2010/main" val="1092459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46C50-A23B-E22F-EE26-602830E271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46BCA02-F2A0-1CA8-0521-BB2F0913DC0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1C9C8B-1412-EC0C-0200-69E411AC1161}"/>
              </a:ext>
            </a:extLst>
          </p:cNvPr>
          <p:cNvSpPr>
            <a:spLocks noGrp="1"/>
          </p:cNvSpPr>
          <p:nvPr>
            <p:ph type="dt" sz="half" idx="10"/>
          </p:nvPr>
        </p:nvSpPr>
        <p:spPr/>
        <p:txBody>
          <a:bodyPr/>
          <a:lstStyle/>
          <a:p>
            <a:fld id="{740F02CB-5E21-48DC-8118-2694C458BC62}" type="datetimeFigureOut">
              <a:rPr lang="en-US" smtClean="0"/>
              <a:t>5/16/2023</a:t>
            </a:fld>
            <a:endParaRPr lang="en-US"/>
          </a:p>
        </p:txBody>
      </p:sp>
      <p:sp>
        <p:nvSpPr>
          <p:cNvPr id="5" name="Footer Placeholder 4">
            <a:extLst>
              <a:ext uri="{FF2B5EF4-FFF2-40B4-BE49-F238E27FC236}">
                <a16:creationId xmlns:a16="http://schemas.microsoft.com/office/drawing/2014/main" id="{C4714EF7-2CC9-CCE6-388D-6FA1068D30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F592FF-696F-83FC-1BC3-9686D681C429}"/>
              </a:ext>
            </a:extLst>
          </p:cNvPr>
          <p:cNvSpPr>
            <a:spLocks noGrp="1"/>
          </p:cNvSpPr>
          <p:nvPr>
            <p:ph type="sldNum" sz="quarter" idx="12"/>
          </p:nvPr>
        </p:nvSpPr>
        <p:spPr/>
        <p:txBody>
          <a:bodyPr/>
          <a:lstStyle/>
          <a:p>
            <a:fld id="{887700FA-E447-4059-A490-36FF0E492E80}" type="slidenum">
              <a:rPr lang="en-US" smtClean="0"/>
              <a:t>‹#›</a:t>
            </a:fld>
            <a:endParaRPr lang="en-US"/>
          </a:p>
        </p:txBody>
      </p:sp>
    </p:spTree>
    <p:extLst>
      <p:ext uri="{BB962C8B-B14F-4D97-AF65-F5344CB8AC3E}">
        <p14:creationId xmlns:p14="http://schemas.microsoft.com/office/powerpoint/2010/main" val="25102976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a:t>
            </a:fld>
            <a:endParaRPr lang="fr-FR" altLang="ja-JP"/>
          </a:p>
        </p:txBody>
      </p:sp>
    </p:spTree>
    <p:extLst>
      <p:ext uri="{BB962C8B-B14F-4D97-AF65-F5344CB8AC3E}">
        <p14:creationId xmlns:p14="http://schemas.microsoft.com/office/powerpoint/2010/main" val="24310597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a:t>
            </a:fld>
            <a:endParaRPr lang="fr-FR" altLang="ja-JP"/>
          </a:p>
        </p:txBody>
      </p:sp>
    </p:spTree>
    <p:extLst>
      <p:ext uri="{BB962C8B-B14F-4D97-AF65-F5344CB8AC3E}">
        <p14:creationId xmlns:p14="http://schemas.microsoft.com/office/powerpoint/2010/main" val="21291240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a:t>
            </a:fld>
            <a:endParaRPr lang="fr-FR" altLang="ja-JP"/>
          </a:p>
        </p:txBody>
      </p:sp>
    </p:spTree>
    <p:extLst>
      <p:ext uri="{BB962C8B-B14F-4D97-AF65-F5344CB8AC3E}">
        <p14:creationId xmlns:p14="http://schemas.microsoft.com/office/powerpoint/2010/main" val="747841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5CA11F-5568-E6E4-FAA6-7E67EA22F52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CEC49D2-A494-D023-5ABB-8E51890686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8A73A3D-B83D-69A7-2280-004B707D8900}"/>
              </a:ext>
            </a:extLst>
          </p:cNvPr>
          <p:cNvSpPr>
            <a:spLocks noGrp="1"/>
          </p:cNvSpPr>
          <p:nvPr>
            <p:ph type="dt" sz="half" idx="10"/>
          </p:nvPr>
        </p:nvSpPr>
        <p:spPr/>
        <p:txBody>
          <a:bodyPr/>
          <a:lstStyle/>
          <a:p>
            <a:fld id="{740F02CB-5E21-48DC-8118-2694C458BC62}" type="datetimeFigureOut">
              <a:rPr lang="en-US" smtClean="0"/>
              <a:t>5/16/2023</a:t>
            </a:fld>
            <a:endParaRPr lang="en-US"/>
          </a:p>
        </p:txBody>
      </p:sp>
      <p:sp>
        <p:nvSpPr>
          <p:cNvPr id="5" name="Footer Placeholder 4">
            <a:extLst>
              <a:ext uri="{FF2B5EF4-FFF2-40B4-BE49-F238E27FC236}">
                <a16:creationId xmlns:a16="http://schemas.microsoft.com/office/drawing/2014/main" id="{44D27839-AE32-098E-98E3-D5CD4EF1B4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1DBB9D-C593-0B4D-D912-3CC3AB499F57}"/>
              </a:ext>
            </a:extLst>
          </p:cNvPr>
          <p:cNvSpPr>
            <a:spLocks noGrp="1"/>
          </p:cNvSpPr>
          <p:nvPr>
            <p:ph type="sldNum" sz="quarter" idx="12"/>
          </p:nvPr>
        </p:nvSpPr>
        <p:spPr/>
        <p:txBody>
          <a:bodyPr/>
          <a:lstStyle/>
          <a:p>
            <a:fld id="{887700FA-E447-4059-A490-36FF0E492E80}" type="slidenum">
              <a:rPr lang="en-US" smtClean="0"/>
              <a:t>‹#›</a:t>
            </a:fld>
            <a:endParaRPr lang="en-US"/>
          </a:p>
        </p:txBody>
      </p:sp>
    </p:spTree>
    <p:extLst>
      <p:ext uri="{BB962C8B-B14F-4D97-AF65-F5344CB8AC3E}">
        <p14:creationId xmlns:p14="http://schemas.microsoft.com/office/powerpoint/2010/main" val="2822670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EFB5D-2CF2-B79B-BD45-DE4BC24BE70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514739-EBDC-536C-F35C-128462117E2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24E5F1B-D4BB-8A83-7591-337F656990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0554E6F-B60B-5EA2-3064-C79A89F5D90F}"/>
              </a:ext>
            </a:extLst>
          </p:cNvPr>
          <p:cNvSpPr>
            <a:spLocks noGrp="1"/>
          </p:cNvSpPr>
          <p:nvPr>
            <p:ph type="dt" sz="half" idx="10"/>
          </p:nvPr>
        </p:nvSpPr>
        <p:spPr/>
        <p:txBody>
          <a:bodyPr/>
          <a:lstStyle/>
          <a:p>
            <a:fld id="{740F02CB-5E21-48DC-8118-2694C458BC62}" type="datetimeFigureOut">
              <a:rPr lang="en-US" smtClean="0"/>
              <a:t>5/16/2023</a:t>
            </a:fld>
            <a:endParaRPr lang="en-US"/>
          </a:p>
        </p:txBody>
      </p:sp>
      <p:sp>
        <p:nvSpPr>
          <p:cNvPr id="6" name="Footer Placeholder 5">
            <a:extLst>
              <a:ext uri="{FF2B5EF4-FFF2-40B4-BE49-F238E27FC236}">
                <a16:creationId xmlns:a16="http://schemas.microsoft.com/office/drawing/2014/main" id="{DDF1142C-7DEC-398E-D2A2-F06E6F776B3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8AAC94D-BA88-041A-DACE-867EA093B84F}"/>
              </a:ext>
            </a:extLst>
          </p:cNvPr>
          <p:cNvSpPr>
            <a:spLocks noGrp="1"/>
          </p:cNvSpPr>
          <p:nvPr>
            <p:ph type="sldNum" sz="quarter" idx="12"/>
          </p:nvPr>
        </p:nvSpPr>
        <p:spPr/>
        <p:txBody>
          <a:bodyPr/>
          <a:lstStyle/>
          <a:p>
            <a:fld id="{887700FA-E447-4059-A490-36FF0E492E80}" type="slidenum">
              <a:rPr lang="en-US" smtClean="0"/>
              <a:t>‹#›</a:t>
            </a:fld>
            <a:endParaRPr lang="en-US"/>
          </a:p>
        </p:txBody>
      </p:sp>
    </p:spTree>
    <p:extLst>
      <p:ext uri="{BB962C8B-B14F-4D97-AF65-F5344CB8AC3E}">
        <p14:creationId xmlns:p14="http://schemas.microsoft.com/office/powerpoint/2010/main" val="328269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0D7D9-963D-5CA7-0F08-517DCC81A84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B3B273-EDD7-774D-BD52-C9CFAFFCE0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4A454F3-1484-8CBF-1080-4DE58B936CD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DD8A59E-8554-FBB1-1BC0-11908E52F90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D489FAA-5D45-F178-9B4D-2140EC1925E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FEAB73A-3411-DF66-5C93-066D8E7DDC59}"/>
              </a:ext>
            </a:extLst>
          </p:cNvPr>
          <p:cNvSpPr>
            <a:spLocks noGrp="1"/>
          </p:cNvSpPr>
          <p:nvPr>
            <p:ph type="dt" sz="half" idx="10"/>
          </p:nvPr>
        </p:nvSpPr>
        <p:spPr/>
        <p:txBody>
          <a:bodyPr/>
          <a:lstStyle/>
          <a:p>
            <a:fld id="{740F02CB-5E21-48DC-8118-2694C458BC62}" type="datetimeFigureOut">
              <a:rPr lang="en-US" smtClean="0"/>
              <a:t>5/16/2023</a:t>
            </a:fld>
            <a:endParaRPr lang="en-US"/>
          </a:p>
        </p:txBody>
      </p:sp>
      <p:sp>
        <p:nvSpPr>
          <p:cNvPr id="8" name="Footer Placeholder 7">
            <a:extLst>
              <a:ext uri="{FF2B5EF4-FFF2-40B4-BE49-F238E27FC236}">
                <a16:creationId xmlns:a16="http://schemas.microsoft.com/office/drawing/2014/main" id="{462C2D9F-C17A-DC7F-2D3A-564ABB51A7A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0E416DB-DF24-F14E-827E-412A1D2E2BF0}"/>
              </a:ext>
            </a:extLst>
          </p:cNvPr>
          <p:cNvSpPr>
            <a:spLocks noGrp="1"/>
          </p:cNvSpPr>
          <p:nvPr>
            <p:ph type="sldNum" sz="quarter" idx="12"/>
          </p:nvPr>
        </p:nvSpPr>
        <p:spPr/>
        <p:txBody>
          <a:bodyPr/>
          <a:lstStyle/>
          <a:p>
            <a:fld id="{887700FA-E447-4059-A490-36FF0E492E80}" type="slidenum">
              <a:rPr lang="en-US" smtClean="0"/>
              <a:t>‹#›</a:t>
            </a:fld>
            <a:endParaRPr lang="en-US"/>
          </a:p>
        </p:txBody>
      </p:sp>
    </p:spTree>
    <p:extLst>
      <p:ext uri="{BB962C8B-B14F-4D97-AF65-F5344CB8AC3E}">
        <p14:creationId xmlns:p14="http://schemas.microsoft.com/office/powerpoint/2010/main" val="35166202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76222-7BBE-3872-C339-49B267BCDE3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B8821D3-F73C-C5C7-BA2B-57F67A2BE22C}"/>
              </a:ext>
            </a:extLst>
          </p:cNvPr>
          <p:cNvSpPr>
            <a:spLocks noGrp="1"/>
          </p:cNvSpPr>
          <p:nvPr>
            <p:ph type="dt" sz="half" idx="10"/>
          </p:nvPr>
        </p:nvSpPr>
        <p:spPr/>
        <p:txBody>
          <a:bodyPr/>
          <a:lstStyle/>
          <a:p>
            <a:fld id="{740F02CB-5E21-48DC-8118-2694C458BC62}" type="datetimeFigureOut">
              <a:rPr lang="en-US" smtClean="0"/>
              <a:t>5/16/2023</a:t>
            </a:fld>
            <a:endParaRPr lang="en-US"/>
          </a:p>
        </p:txBody>
      </p:sp>
      <p:sp>
        <p:nvSpPr>
          <p:cNvPr id="4" name="Footer Placeholder 3">
            <a:extLst>
              <a:ext uri="{FF2B5EF4-FFF2-40B4-BE49-F238E27FC236}">
                <a16:creationId xmlns:a16="http://schemas.microsoft.com/office/drawing/2014/main" id="{B2DC317C-FBF3-0F9C-B4E1-0E4C832178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7A3E1C2-8E7E-A6C2-5E66-38BEE6DA13C0}"/>
              </a:ext>
            </a:extLst>
          </p:cNvPr>
          <p:cNvSpPr>
            <a:spLocks noGrp="1"/>
          </p:cNvSpPr>
          <p:nvPr>
            <p:ph type="sldNum" sz="quarter" idx="12"/>
          </p:nvPr>
        </p:nvSpPr>
        <p:spPr/>
        <p:txBody>
          <a:bodyPr/>
          <a:lstStyle/>
          <a:p>
            <a:fld id="{887700FA-E447-4059-A490-36FF0E492E80}" type="slidenum">
              <a:rPr lang="en-US" smtClean="0"/>
              <a:t>‹#›</a:t>
            </a:fld>
            <a:endParaRPr lang="en-US"/>
          </a:p>
        </p:txBody>
      </p:sp>
    </p:spTree>
    <p:extLst>
      <p:ext uri="{BB962C8B-B14F-4D97-AF65-F5344CB8AC3E}">
        <p14:creationId xmlns:p14="http://schemas.microsoft.com/office/powerpoint/2010/main" val="16665114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83539F-6C9C-B7FF-F841-8B71882EC10B}"/>
              </a:ext>
            </a:extLst>
          </p:cNvPr>
          <p:cNvSpPr>
            <a:spLocks noGrp="1"/>
          </p:cNvSpPr>
          <p:nvPr>
            <p:ph type="dt" sz="half" idx="10"/>
          </p:nvPr>
        </p:nvSpPr>
        <p:spPr/>
        <p:txBody>
          <a:bodyPr/>
          <a:lstStyle/>
          <a:p>
            <a:fld id="{740F02CB-5E21-48DC-8118-2694C458BC62}" type="datetimeFigureOut">
              <a:rPr lang="en-US" smtClean="0"/>
              <a:t>5/16/2023</a:t>
            </a:fld>
            <a:endParaRPr lang="en-US"/>
          </a:p>
        </p:txBody>
      </p:sp>
      <p:sp>
        <p:nvSpPr>
          <p:cNvPr id="3" name="Footer Placeholder 2">
            <a:extLst>
              <a:ext uri="{FF2B5EF4-FFF2-40B4-BE49-F238E27FC236}">
                <a16:creationId xmlns:a16="http://schemas.microsoft.com/office/drawing/2014/main" id="{984DE75B-EBF9-6CC4-AEEC-3AE36447993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79E73B2-8918-C764-7B6D-8DCD9D5D718E}"/>
              </a:ext>
            </a:extLst>
          </p:cNvPr>
          <p:cNvSpPr>
            <a:spLocks noGrp="1"/>
          </p:cNvSpPr>
          <p:nvPr>
            <p:ph type="sldNum" sz="quarter" idx="12"/>
          </p:nvPr>
        </p:nvSpPr>
        <p:spPr/>
        <p:txBody>
          <a:bodyPr/>
          <a:lstStyle/>
          <a:p>
            <a:fld id="{887700FA-E447-4059-A490-36FF0E492E80}" type="slidenum">
              <a:rPr lang="en-US" smtClean="0"/>
              <a:t>‹#›</a:t>
            </a:fld>
            <a:endParaRPr lang="en-US"/>
          </a:p>
        </p:txBody>
      </p:sp>
    </p:spTree>
    <p:extLst>
      <p:ext uri="{BB962C8B-B14F-4D97-AF65-F5344CB8AC3E}">
        <p14:creationId xmlns:p14="http://schemas.microsoft.com/office/powerpoint/2010/main" val="768619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58A47-D260-8BAC-748E-4B1024D631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6A87804-3702-96A2-4B9A-C73120C485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1AEC4C5-441F-6912-144D-046EBB5B20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C7F117-58EE-77DC-E384-8DFFE165A189}"/>
              </a:ext>
            </a:extLst>
          </p:cNvPr>
          <p:cNvSpPr>
            <a:spLocks noGrp="1"/>
          </p:cNvSpPr>
          <p:nvPr>
            <p:ph type="dt" sz="half" idx="10"/>
          </p:nvPr>
        </p:nvSpPr>
        <p:spPr/>
        <p:txBody>
          <a:bodyPr/>
          <a:lstStyle/>
          <a:p>
            <a:fld id="{740F02CB-5E21-48DC-8118-2694C458BC62}" type="datetimeFigureOut">
              <a:rPr lang="en-US" smtClean="0"/>
              <a:t>5/16/2023</a:t>
            </a:fld>
            <a:endParaRPr lang="en-US"/>
          </a:p>
        </p:txBody>
      </p:sp>
      <p:sp>
        <p:nvSpPr>
          <p:cNvPr id="6" name="Footer Placeholder 5">
            <a:extLst>
              <a:ext uri="{FF2B5EF4-FFF2-40B4-BE49-F238E27FC236}">
                <a16:creationId xmlns:a16="http://schemas.microsoft.com/office/drawing/2014/main" id="{5F685DA1-2CAA-34AC-7A63-1B811CEB867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CE8B5C-CFC6-8A47-F430-5142B31C6D5A}"/>
              </a:ext>
            </a:extLst>
          </p:cNvPr>
          <p:cNvSpPr>
            <a:spLocks noGrp="1"/>
          </p:cNvSpPr>
          <p:nvPr>
            <p:ph type="sldNum" sz="quarter" idx="12"/>
          </p:nvPr>
        </p:nvSpPr>
        <p:spPr/>
        <p:txBody>
          <a:bodyPr/>
          <a:lstStyle/>
          <a:p>
            <a:fld id="{887700FA-E447-4059-A490-36FF0E492E80}" type="slidenum">
              <a:rPr lang="en-US" smtClean="0"/>
              <a:t>‹#›</a:t>
            </a:fld>
            <a:endParaRPr lang="en-US"/>
          </a:p>
        </p:txBody>
      </p:sp>
    </p:spTree>
    <p:extLst>
      <p:ext uri="{BB962C8B-B14F-4D97-AF65-F5344CB8AC3E}">
        <p14:creationId xmlns:p14="http://schemas.microsoft.com/office/powerpoint/2010/main" val="2309967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E6980-A530-8C5F-B0FB-224E9D9C87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0340417-D37D-2548-85F5-5BCF5DBDB1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B49F9DE-4727-39C1-4D8C-B5354FF247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DF55A82-815E-A3D4-1820-9F75A5929898}"/>
              </a:ext>
            </a:extLst>
          </p:cNvPr>
          <p:cNvSpPr>
            <a:spLocks noGrp="1"/>
          </p:cNvSpPr>
          <p:nvPr>
            <p:ph type="dt" sz="half" idx="10"/>
          </p:nvPr>
        </p:nvSpPr>
        <p:spPr/>
        <p:txBody>
          <a:bodyPr/>
          <a:lstStyle/>
          <a:p>
            <a:fld id="{740F02CB-5E21-48DC-8118-2694C458BC62}" type="datetimeFigureOut">
              <a:rPr lang="en-US" smtClean="0"/>
              <a:t>5/16/2023</a:t>
            </a:fld>
            <a:endParaRPr lang="en-US"/>
          </a:p>
        </p:txBody>
      </p:sp>
      <p:sp>
        <p:nvSpPr>
          <p:cNvPr id="6" name="Footer Placeholder 5">
            <a:extLst>
              <a:ext uri="{FF2B5EF4-FFF2-40B4-BE49-F238E27FC236}">
                <a16:creationId xmlns:a16="http://schemas.microsoft.com/office/drawing/2014/main" id="{B26511A4-A9D1-17EC-DA2D-66A6A8D178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7A621A-EA1A-B303-03AB-F6B87A207D76}"/>
              </a:ext>
            </a:extLst>
          </p:cNvPr>
          <p:cNvSpPr>
            <a:spLocks noGrp="1"/>
          </p:cNvSpPr>
          <p:nvPr>
            <p:ph type="sldNum" sz="quarter" idx="12"/>
          </p:nvPr>
        </p:nvSpPr>
        <p:spPr/>
        <p:txBody>
          <a:bodyPr/>
          <a:lstStyle/>
          <a:p>
            <a:fld id="{887700FA-E447-4059-A490-36FF0E492E80}" type="slidenum">
              <a:rPr lang="en-US" smtClean="0"/>
              <a:t>‹#›</a:t>
            </a:fld>
            <a:endParaRPr lang="en-US"/>
          </a:p>
        </p:txBody>
      </p:sp>
    </p:spTree>
    <p:extLst>
      <p:ext uri="{BB962C8B-B14F-4D97-AF65-F5344CB8AC3E}">
        <p14:creationId xmlns:p14="http://schemas.microsoft.com/office/powerpoint/2010/main" val="11925190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5EA2D8-3378-4E87-D6AD-8133A3C4D6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2CC98EA-E3FA-418B-8872-2FF44EA389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02B232-F0D8-9D04-0E37-26685E5B88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0F02CB-5E21-48DC-8118-2694C458BC62}" type="datetimeFigureOut">
              <a:rPr lang="en-US" smtClean="0"/>
              <a:t>5/16/2023</a:t>
            </a:fld>
            <a:endParaRPr lang="en-US"/>
          </a:p>
        </p:txBody>
      </p:sp>
      <p:sp>
        <p:nvSpPr>
          <p:cNvPr id="5" name="Footer Placeholder 4">
            <a:extLst>
              <a:ext uri="{FF2B5EF4-FFF2-40B4-BE49-F238E27FC236}">
                <a16:creationId xmlns:a16="http://schemas.microsoft.com/office/drawing/2014/main" id="{8CC52F39-34B3-F10F-42AD-B26B1FF9DD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AA47E39-AF72-650B-7ADD-C4DA21C52C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7700FA-E447-4059-A490-36FF0E492E80}" type="slidenum">
              <a:rPr lang="en-US" smtClean="0"/>
              <a:t>‹#›</a:t>
            </a:fld>
            <a:endParaRPr lang="en-US"/>
          </a:p>
        </p:txBody>
      </p:sp>
    </p:spTree>
    <p:extLst>
      <p:ext uri="{BB962C8B-B14F-4D97-AF65-F5344CB8AC3E}">
        <p14:creationId xmlns:p14="http://schemas.microsoft.com/office/powerpoint/2010/main" val="42211717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3"/>
          <a:stretch>
            <a:fillRect/>
          </a:stretch>
        </p:blipFill>
        <p:spPr>
          <a:xfrm>
            <a:off x="179512" y="20335"/>
            <a:ext cx="884497" cy="1404789"/>
          </a:xfrm>
          <a:prstGeom prst="rect">
            <a:avLst/>
          </a:prstGeom>
        </p:spPr>
      </p:pic>
    </p:spTree>
    <p:extLst>
      <p:ext uri="{BB962C8B-B14F-4D97-AF65-F5344CB8AC3E}">
        <p14:creationId xmlns:p14="http://schemas.microsoft.com/office/powerpoint/2010/main" val="13222432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a:extLst>
              <a:ext uri="{FF2B5EF4-FFF2-40B4-BE49-F238E27FC236}">
                <a16:creationId xmlns:a16="http://schemas.microsoft.com/office/drawing/2014/main" id="{939E539E-A0DD-B9AF-EBBA-358D6C6A1D11}"/>
              </a:ext>
            </a:extLst>
          </p:cNvPr>
          <p:cNvGraphicFramePr>
            <a:graphicFrameLocks noGrp="1"/>
          </p:cNvGraphicFramePr>
          <p:nvPr>
            <p:extLst>
              <p:ext uri="{D42A27DB-BD31-4B8C-83A1-F6EECF244321}">
                <p14:modId xmlns:p14="http://schemas.microsoft.com/office/powerpoint/2010/main" val="1060148293"/>
              </p:ext>
            </p:extLst>
          </p:nvPr>
        </p:nvGraphicFramePr>
        <p:xfrm>
          <a:off x="511224" y="1204118"/>
          <a:ext cx="11422770" cy="3652594"/>
        </p:xfrm>
        <a:graphic>
          <a:graphicData uri="http://schemas.openxmlformats.org/drawingml/2006/table">
            <a:tbl>
              <a:tblPr firstRow="1" bandRow="1">
                <a:tableStyleId>{5C22544A-7EE6-4342-B048-85BDC9FD1C3A}</a:tableStyleId>
              </a:tblPr>
              <a:tblGrid>
                <a:gridCol w="2737053">
                  <a:extLst>
                    <a:ext uri="{9D8B030D-6E8A-4147-A177-3AD203B41FA5}">
                      <a16:colId xmlns:a16="http://schemas.microsoft.com/office/drawing/2014/main" val="187361009"/>
                    </a:ext>
                  </a:extLst>
                </a:gridCol>
                <a:gridCol w="8685717">
                  <a:extLst>
                    <a:ext uri="{9D8B030D-6E8A-4147-A177-3AD203B41FA5}">
                      <a16:colId xmlns:a16="http://schemas.microsoft.com/office/drawing/2014/main" val="215229528"/>
                    </a:ext>
                  </a:extLst>
                </a:gridCol>
              </a:tblGrid>
              <a:tr h="391234">
                <a:tc>
                  <a:txBody>
                    <a:bodyPr/>
                    <a:lstStyle/>
                    <a:p>
                      <a:pPr algn="ctr"/>
                      <a:r>
                        <a:rPr kumimoji="1" lang="en-US" altLang="ja-JP" sz="1600" b="1" dirty="0">
                          <a:latin typeface="+mn-lt"/>
                        </a:rPr>
                        <a:t>Items</a:t>
                      </a:r>
                      <a:endParaRPr kumimoji="1" lang="ja-JP" altLang="en-US" sz="1600" b="1" dirty="0">
                        <a:latin typeface="+mn-lt"/>
                      </a:endParaRPr>
                    </a:p>
                  </a:txBody>
                  <a:tcPr/>
                </a:tc>
                <a:tc>
                  <a:txBody>
                    <a:bodyPr/>
                    <a:lstStyle/>
                    <a:p>
                      <a:pPr algn="ctr"/>
                      <a:r>
                        <a:rPr kumimoji="1" lang="en-US" altLang="ja-JP" sz="1600" dirty="0">
                          <a:latin typeface="+mn-lt"/>
                        </a:rPr>
                        <a:t>Stake</a:t>
                      </a:r>
                      <a:r>
                        <a:rPr kumimoji="1" lang="en-US" altLang="ja-JP" sz="1600" baseline="0" dirty="0">
                          <a:latin typeface="+mn-lt"/>
                        </a:rPr>
                        <a:t>holder position</a:t>
                      </a:r>
                      <a:endParaRPr kumimoji="1" lang="ja-JP" altLang="en-US" sz="1600" dirty="0">
                        <a:latin typeface="+mn-lt"/>
                      </a:endParaRPr>
                    </a:p>
                  </a:txBody>
                  <a:tcPr/>
                </a:tc>
                <a:extLst>
                  <a:ext uri="{0D108BD9-81ED-4DB2-BD59-A6C34878D82A}">
                    <a16:rowId xmlns:a16="http://schemas.microsoft.com/office/drawing/2014/main" val="2341554526"/>
                  </a:ext>
                </a:extLst>
              </a:tr>
              <a:tr h="1198195">
                <a:tc>
                  <a:txBody>
                    <a:bodyPr/>
                    <a:lstStyle/>
                    <a:p>
                      <a:r>
                        <a:rPr kumimoji="1" lang="en-US" altLang="ja-JP" sz="1600" b="1" dirty="0">
                          <a:latin typeface="+mn-lt"/>
                        </a:rPr>
                        <a:t>Definition</a:t>
                      </a:r>
                    </a:p>
                    <a:p>
                      <a:endParaRPr kumimoji="1" lang="en-US" altLang="ja-JP" sz="1600" b="1" dirty="0">
                        <a:latin typeface="+mn-lt"/>
                      </a:endParaRPr>
                    </a:p>
                    <a:p>
                      <a:endParaRPr kumimoji="1" lang="en-US" altLang="ja-JP" sz="1600" b="1" dirty="0">
                        <a:latin typeface="+mn-lt"/>
                      </a:endParaRPr>
                    </a:p>
                  </a:txBody>
                  <a:tcPr/>
                </a:tc>
                <a:tc>
                  <a:txBody>
                    <a:bodyPr/>
                    <a:lstStyle/>
                    <a:p>
                      <a:r>
                        <a:rPr kumimoji="1" lang="en-US" altLang="ja-JP" sz="1600" dirty="0">
                          <a:latin typeface="+mn-lt"/>
                        </a:rPr>
                        <a:t>(CP1:J) Acceleration control (JNCAP: Acceleration control, JASO: Acceleration control)</a:t>
                      </a:r>
                    </a:p>
                    <a:p>
                      <a:endParaRPr kumimoji="1" lang="en-US" altLang="ja-JP" sz="1600" dirty="0">
                        <a:latin typeface="+mn-lt"/>
                      </a:endParaRPr>
                    </a:p>
                    <a:p>
                      <a:r>
                        <a:rPr kumimoji="1" lang="en-US" altLang="ja-JP" sz="1600" b="1" dirty="0">
                          <a:solidFill>
                            <a:srgbClr val="00B050"/>
                          </a:solidFill>
                          <a:latin typeface="+mn-lt"/>
                        </a:rPr>
                        <a:t>Industry: </a:t>
                      </a:r>
                      <a:r>
                        <a:rPr kumimoji="1" lang="en-US" altLang="ja-JP" sz="1600" dirty="0">
                          <a:solidFill>
                            <a:srgbClr val="00B050"/>
                          </a:solidFill>
                          <a:latin typeface="+mn-lt"/>
                        </a:rPr>
                        <a:t>ACPE = system able to inhibit acceleration when a potential pedal error is detected</a:t>
                      </a:r>
                    </a:p>
                    <a:p>
                      <a:endParaRPr kumimoji="1" lang="en-US" altLang="ja-JP" sz="1600" dirty="0">
                        <a:solidFill>
                          <a:srgbClr val="00B050"/>
                        </a:solidFill>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dirty="0">
                          <a:solidFill>
                            <a:srgbClr val="FF0000"/>
                          </a:solidFill>
                          <a:latin typeface="+mn-lt"/>
                        </a:rPr>
                        <a:t>(CP2: DE revised position) </a:t>
                      </a:r>
                      <a:r>
                        <a:rPr kumimoji="1" lang="en-US" altLang="ja-JP" sz="1600" dirty="0">
                          <a:solidFill>
                            <a:srgbClr val="FF0000"/>
                          </a:solidFill>
                          <a:latin typeface="+mn-lt"/>
                        </a:rPr>
                        <a:t>System that is able to prevent unintended acceleration, in case a pedal misapplication has been detected.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solidFill>
                            <a:srgbClr val="FF0000"/>
                          </a:solidFill>
                          <a:latin typeface="+mn-lt"/>
                        </a:rPr>
                        <a:t>The ACPE shall ensure that AEBS is not overridden in such a case.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dirty="0">
                        <a:solidFill>
                          <a:srgbClr val="FF0000"/>
                        </a:solidFill>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solidFill>
                            <a:schemeClr val="accent4">
                              <a:lumMod val="50000"/>
                            </a:schemeClr>
                          </a:solidFill>
                          <a:latin typeface="+mn-lt"/>
                        </a:rPr>
                        <a:t>(CP3:F) FR would support industry definition as this definition is larger than Germany proposal (it may appear that a</a:t>
                      </a:r>
                      <a:r>
                        <a:rPr kumimoji="1" lang="en-US" altLang="ja-JP" sz="1600" baseline="0" dirty="0">
                          <a:solidFill>
                            <a:schemeClr val="accent4">
                              <a:lumMod val="50000"/>
                            </a:schemeClr>
                          </a:solidFill>
                          <a:latin typeface="+mn-lt"/>
                        </a:rPr>
                        <a:t> mistake </a:t>
                      </a:r>
                      <a:r>
                        <a:rPr kumimoji="1" lang="en-US" altLang="ja-JP" sz="1600" dirty="0">
                          <a:solidFill>
                            <a:schemeClr val="accent4">
                              <a:lumMod val="50000"/>
                            </a:schemeClr>
                          </a:solidFill>
                          <a:latin typeface="+mn-lt"/>
                        </a:rPr>
                        <a:t>acceleration may cause emergency situation</a:t>
                      </a:r>
                      <a:r>
                        <a:rPr kumimoji="1" lang="en-US" altLang="ja-JP" sz="1600" baseline="0" dirty="0">
                          <a:solidFill>
                            <a:schemeClr val="accent4">
                              <a:lumMod val="50000"/>
                            </a:schemeClr>
                          </a:solidFill>
                          <a:latin typeface="+mn-lt"/>
                        </a:rPr>
                        <a:t> even without a collision, as crossing lane marking, leaving road)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dirty="0">
                        <a:solidFill>
                          <a:srgbClr val="FF0000"/>
                        </a:solidFill>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solidFill>
                            <a:srgbClr val="7030A0"/>
                          </a:solidFill>
                          <a:latin typeface="+mn-lt"/>
                        </a:rPr>
                        <a:t>(ACPE-01) Definition of ACPE: “ACPE is a system to control an unintended acceleration”</a:t>
                      </a:r>
                    </a:p>
                  </a:txBody>
                  <a:tcPr/>
                </a:tc>
                <a:extLst>
                  <a:ext uri="{0D108BD9-81ED-4DB2-BD59-A6C34878D82A}">
                    <a16:rowId xmlns:a16="http://schemas.microsoft.com/office/drawing/2014/main" val="1865801009"/>
                  </a:ext>
                </a:extLst>
              </a:tr>
            </a:tbl>
          </a:graphicData>
        </a:graphic>
      </p:graphicFrame>
      <p:sp>
        <p:nvSpPr>
          <p:cNvPr id="2" name="テキスト ボックス 1">
            <a:extLst>
              <a:ext uri="{FF2B5EF4-FFF2-40B4-BE49-F238E27FC236}">
                <a16:creationId xmlns:a16="http://schemas.microsoft.com/office/drawing/2014/main" id="{1592F669-EC12-CDBC-A38E-F50799F03951}"/>
              </a:ext>
            </a:extLst>
          </p:cNvPr>
          <p:cNvSpPr txBox="1"/>
          <p:nvPr/>
        </p:nvSpPr>
        <p:spPr>
          <a:xfrm>
            <a:off x="7366047" y="0"/>
            <a:ext cx="4825953" cy="523220"/>
          </a:xfrm>
          <a:prstGeom prst="rect">
            <a:avLst/>
          </a:prstGeom>
          <a:noFill/>
        </p:spPr>
        <p:txBody>
          <a:bodyPr wrap="square" rtlCol="0">
            <a:spAutoFit/>
          </a:bodyPr>
          <a:lstStyle/>
          <a:p>
            <a:pPr algn="r"/>
            <a:r>
              <a:rPr kumimoji="1" lang="en-US" altLang="ja-JP" sz="1400" dirty="0"/>
              <a:t>ACPE-02-09r1 Summarized positions  </a:t>
            </a:r>
          </a:p>
          <a:p>
            <a:pPr algn="r"/>
            <a:r>
              <a:rPr kumimoji="1" lang="en-US" altLang="ja-JP" sz="1400" dirty="0"/>
              <a:t>Submitted by Chair and Secretary</a:t>
            </a:r>
          </a:p>
        </p:txBody>
      </p:sp>
    </p:spTree>
    <p:extLst>
      <p:ext uri="{BB962C8B-B14F-4D97-AF65-F5344CB8AC3E}">
        <p14:creationId xmlns:p14="http://schemas.microsoft.com/office/powerpoint/2010/main" val="41312612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D7BA0F2B-3B0E-F38C-C2D8-5166CA650EEF}"/>
              </a:ext>
            </a:extLst>
          </p:cNvPr>
          <p:cNvGraphicFramePr>
            <a:graphicFrameLocks noGrp="1"/>
          </p:cNvGraphicFramePr>
          <p:nvPr>
            <p:extLst>
              <p:ext uri="{D42A27DB-BD31-4B8C-83A1-F6EECF244321}">
                <p14:modId xmlns:p14="http://schemas.microsoft.com/office/powerpoint/2010/main" val="3460464743"/>
              </p:ext>
            </p:extLst>
          </p:nvPr>
        </p:nvGraphicFramePr>
        <p:xfrm>
          <a:off x="384615" y="364048"/>
          <a:ext cx="11422770" cy="6030034"/>
        </p:xfrm>
        <a:graphic>
          <a:graphicData uri="http://schemas.openxmlformats.org/drawingml/2006/table">
            <a:tbl>
              <a:tblPr firstRow="1" bandRow="1">
                <a:tableStyleId>{5C22544A-7EE6-4342-B048-85BDC9FD1C3A}</a:tableStyleId>
              </a:tblPr>
              <a:tblGrid>
                <a:gridCol w="2737053">
                  <a:extLst>
                    <a:ext uri="{9D8B030D-6E8A-4147-A177-3AD203B41FA5}">
                      <a16:colId xmlns:a16="http://schemas.microsoft.com/office/drawing/2014/main" val="187361009"/>
                    </a:ext>
                  </a:extLst>
                </a:gridCol>
                <a:gridCol w="8685717">
                  <a:extLst>
                    <a:ext uri="{9D8B030D-6E8A-4147-A177-3AD203B41FA5}">
                      <a16:colId xmlns:a16="http://schemas.microsoft.com/office/drawing/2014/main" val="215229528"/>
                    </a:ext>
                  </a:extLst>
                </a:gridCol>
              </a:tblGrid>
              <a:tr h="391234">
                <a:tc>
                  <a:txBody>
                    <a:bodyPr/>
                    <a:lstStyle/>
                    <a:p>
                      <a:pPr algn="ctr"/>
                      <a:r>
                        <a:rPr kumimoji="1" lang="en-US" altLang="ja-JP" sz="1400" b="1" dirty="0">
                          <a:latin typeface="+mn-lt"/>
                        </a:rPr>
                        <a:t>Items</a:t>
                      </a:r>
                      <a:endParaRPr kumimoji="1" lang="ja-JP" altLang="en-US" sz="1400" b="1" dirty="0">
                        <a:latin typeface="+mn-lt"/>
                      </a:endParaRPr>
                    </a:p>
                  </a:txBody>
                  <a:tcPr/>
                </a:tc>
                <a:tc>
                  <a:txBody>
                    <a:bodyPr/>
                    <a:lstStyle/>
                    <a:p>
                      <a:pPr algn="ctr"/>
                      <a:r>
                        <a:rPr kumimoji="1" lang="en-US" altLang="ja-JP" sz="1400" dirty="0">
                          <a:latin typeface="+mn-lt"/>
                        </a:rPr>
                        <a:t>Stake</a:t>
                      </a:r>
                      <a:r>
                        <a:rPr kumimoji="1" lang="en-US" altLang="ja-JP" sz="1400" baseline="0" dirty="0">
                          <a:latin typeface="+mn-lt"/>
                        </a:rPr>
                        <a:t>holder position</a:t>
                      </a:r>
                      <a:endParaRPr kumimoji="1" lang="ja-JP" altLang="en-US" sz="1400" dirty="0">
                        <a:latin typeface="+mn-lt"/>
                      </a:endParaRPr>
                    </a:p>
                  </a:txBody>
                  <a:tcPr/>
                </a:tc>
                <a:extLst>
                  <a:ext uri="{0D108BD9-81ED-4DB2-BD59-A6C34878D82A}">
                    <a16:rowId xmlns:a16="http://schemas.microsoft.com/office/drawing/2014/main" val="2341554526"/>
                  </a:ext>
                </a:extLst>
              </a:tr>
              <a:tr h="1730726">
                <a:tc>
                  <a:txBody>
                    <a:bodyPr/>
                    <a:lstStyle/>
                    <a:p>
                      <a:r>
                        <a:rPr kumimoji="1" lang="en-US" altLang="ja-JP" sz="1400" b="1" dirty="0">
                          <a:latin typeface="+mn-lt"/>
                        </a:rPr>
                        <a:t>Vehicle categories</a:t>
                      </a:r>
                      <a:endParaRPr kumimoji="1" lang="ja-JP" altLang="en-US" sz="1400" b="1" dirty="0">
                        <a:latin typeface="+mn-lt"/>
                      </a:endParaRPr>
                    </a:p>
                  </a:txBody>
                  <a:tcPr/>
                </a:tc>
                <a:tc>
                  <a:txBody>
                    <a:bodyPr/>
                    <a:lstStyle/>
                    <a:p>
                      <a:r>
                        <a:rPr kumimoji="1" lang="en-US" altLang="ja-JP" sz="1400" dirty="0">
                          <a:latin typeface="+mn-lt"/>
                        </a:rPr>
                        <a:t>(CP1:J) M1</a:t>
                      </a:r>
                      <a:r>
                        <a:rPr kumimoji="1" lang="ja-JP" altLang="en-US" sz="1400" baseline="0" dirty="0">
                          <a:latin typeface="+mn-lt"/>
                        </a:rPr>
                        <a:t> </a:t>
                      </a:r>
                      <a:r>
                        <a:rPr kumimoji="1" lang="en-US" altLang="ja-JP" sz="1400" baseline="0" dirty="0">
                          <a:latin typeface="+mn-lt"/>
                        </a:rPr>
                        <a:t>and </a:t>
                      </a:r>
                      <a:r>
                        <a:rPr kumimoji="1" lang="en-US" altLang="ja-JP" sz="1400" dirty="0">
                          <a:latin typeface="+mn-lt"/>
                        </a:rPr>
                        <a:t>N1.</a:t>
                      </a:r>
                      <a:r>
                        <a:rPr kumimoji="1" lang="en-US" altLang="ja-JP" sz="1400" baseline="0" dirty="0">
                          <a:latin typeface="+mn-lt"/>
                        </a:rPr>
                        <a:t> After initial discussion M1/N1, we can discuss application and modification to </a:t>
                      </a:r>
                      <a:r>
                        <a:rPr kumimoji="1" lang="en-US" altLang="ja-JP" sz="1400" dirty="0">
                          <a:latin typeface="+mn-lt"/>
                        </a:rPr>
                        <a:t>other vehicle categories. (JNCAP: Pass car≦9P, Track≦2.8t,  JASO: M1 and N1)</a:t>
                      </a:r>
                    </a:p>
                    <a:p>
                      <a:endParaRPr kumimoji="1" lang="en-US" altLang="ja-JP" sz="1400" dirty="0">
                        <a:solidFill>
                          <a:srgbClr val="00B050"/>
                        </a:solidFill>
                        <a:latin typeface="+mn-lt"/>
                      </a:endParaRPr>
                    </a:p>
                    <a:p>
                      <a:r>
                        <a:rPr kumimoji="1" lang="en-US" altLang="ja-JP" sz="1400" b="1" dirty="0">
                          <a:solidFill>
                            <a:srgbClr val="FF0000"/>
                          </a:solidFill>
                          <a:latin typeface="+mn-lt"/>
                        </a:rPr>
                        <a:t>(CP2: DE revised position) </a:t>
                      </a:r>
                      <a:r>
                        <a:rPr kumimoji="1" lang="en-US" altLang="ja-JP" sz="1400" dirty="0">
                          <a:solidFill>
                            <a:srgbClr val="FF0000"/>
                          </a:solidFill>
                          <a:latin typeface="+mn-lt"/>
                        </a:rPr>
                        <a:t>GIDAS data shows only M1 vehicles</a:t>
                      </a:r>
                    </a:p>
                    <a:p>
                      <a:endParaRPr kumimoji="1" lang="en-US" altLang="ja-JP" sz="1400" dirty="0">
                        <a:solidFill>
                          <a:srgbClr val="FF0000"/>
                        </a:solidFill>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solidFill>
                            <a:schemeClr val="accent4">
                              <a:lumMod val="50000"/>
                            </a:schemeClr>
                          </a:solidFill>
                          <a:latin typeface="+mn-lt"/>
                        </a:rPr>
                        <a:t>(CP3:F) FR supports limitation</a:t>
                      </a:r>
                      <a:r>
                        <a:rPr kumimoji="1" lang="en-US" altLang="ja-JP" sz="1400" baseline="0" dirty="0">
                          <a:solidFill>
                            <a:schemeClr val="accent4">
                              <a:lumMod val="50000"/>
                            </a:schemeClr>
                          </a:solidFill>
                          <a:latin typeface="+mn-lt"/>
                        </a:rPr>
                        <a:t> of the work to M1/N1 vehicles in the </a:t>
                      </a:r>
                      <a:r>
                        <a:rPr kumimoji="1" lang="en-US" altLang="ja-JP" sz="1400" baseline="0" dirty="0" err="1">
                          <a:solidFill>
                            <a:schemeClr val="accent4">
                              <a:lumMod val="50000"/>
                            </a:schemeClr>
                          </a:solidFill>
                          <a:latin typeface="+mn-lt"/>
                        </a:rPr>
                        <a:t>ToR</a:t>
                      </a:r>
                      <a:r>
                        <a:rPr kumimoji="1" lang="en-US" altLang="ja-JP" sz="1400" baseline="0" dirty="0">
                          <a:solidFill>
                            <a:schemeClr val="accent4">
                              <a:lumMod val="50000"/>
                            </a:schemeClr>
                          </a:solidFill>
                          <a:latin typeface="+mn-lt"/>
                        </a:rPr>
                        <a:t> and in the coming UN reg, as we don’t see proof of evidence that this system would be necessary for heavy duty vehicles. HDV don’t react in the same acceleration as light vehicles. Moreover, heavy duty vehicles are driven by trained professional drivers.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dirty="0">
                        <a:solidFill>
                          <a:srgbClr val="FF0000"/>
                        </a:solidFill>
                        <a:latin typeface="+mn-lt"/>
                      </a:endParaRPr>
                    </a:p>
                    <a:p>
                      <a:r>
                        <a:rPr kumimoji="1" lang="en-US" altLang="ja-JP" sz="1400" b="1" dirty="0">
                          <a:solidFill>
                            <a:srgbClr val="00B050"/>
                          </a:solidFill>
                          <a:latin typeface="+mn-lt"/>
                        </a:rPr>
                        <a:t>Industry revised position: M1 [N1] (ACPE-01-03)</a:t>
                      </a:r>
                    </a:p>
                    <a:p>
                      <a:r>
                        <a:rPr kumimoji="1" lang="en-US" altLang="ja-JP" sz="1400" dirty="0">
                          <a:solidFill>
                            <a:srgbClr val="00B050"/>
                          </a:solidFill>
                          <a:latin typeface="+mn-lt"/>
                        </a:rPr>
                        <a:t>Focus the work on regulating what exists on the market (M1 [and N1])</a:t>
                      </a:r>
                    </a:p>
                    <a:p>
                      <a:r>
                        <a:rPr kumimoji="1" lang="en-US" altLang="ja-JP" sz="1400" dirty="0">
                          <a:solidFill>
                            <a:srgbClr val="00B050"/>
                          </a:solidFill>
                          <a:latin typeface="+mn-lt"/>
                        </a:rPr>
                        <a:t>N1</a:t>
                      </a:r>
                    </a:p>
                    <a:p>
                      <a:r>
                        <a:rPr kumimoji="1" lang="en-US" altLang="ja-JP" sz="1400" dirty="0">
                          <a:solidFill>
                            <a:srgbClr val="00B050"/>
                          </a:solidFill>
                          <a:latin typeface="+mn-lt"/>
                        </a:rPr>
                        <a:t>Further analysis of N1 accidents should be done to confirm N1 inclusion in scope</a:t>
                      </a:r>
                    </a:p>
                    <a:p>
                      <a:r>
                        <a:rPr kumimoji="1" lang="en-US" altLang="ja-JP" sz="1400" dirty="0">
                          <a:solidFill>
                            <a:srgbClr val="00B050"/>
                          </a:solidFill>
                          <a:latin typeface="+mn-lt"/>
                        </a:rPr>
                        <a:t>Issue of body installation on N1s, making the installation of sensors difficult (out of the manufacturers control), especially on the rear</a:t>
                      </a:r>
                    </a:p>
                    <a:p>
                      <a:r>
                        <a:rPr kumimoji="1" lang="en-US" altLang="ja-JP" sz="1400" dirty="0">
                          <a:solidFill>
                            <a:srgbClr val="00B050"/>
                          </a:solidFill>
                          <a:latin typeface="+mn-lt"/>
                        </a:rPr>
                        <a:t>HCVs</a:t>
                      </a:r>
                    </a:p>
                    <a:p>
                      <a:r>
                        <a:rPr kumimoji="1" lang="en-US" altLang="ja-JP" sz="1400" dirty="0">
                          <a:solidFill>
                            <a:srgbClr val="00B050"/>
                          </a:solidFill>
                          <a:latin typeface="+mn-lt"/>
                        </a:rPr>
                        <a:t>French LAB study shows a substantial number of N2+ vehicles.</a:t>
                      </a:r>
                    </a:p>
                    <a:p>
                      <a:r>
                        <a:rPr kumimoji="1" lang="en-US" altLang="ja-JP" sz="1400" dirty="0">
                          <a:solidFill>
                            <a:srgbClr val="00B050"/>
                          </a:solidFill>
                          <a:latin typeface="+mn-lt"/>
                        </a:rPr>
                        <a:t>Accident rate is very low, and much lower that the of passenger cars (0.02% vs 0.06%)</a:t>
                      </a:r>
                    </a:p>
                    <a:p>
                      <a:r>
                        <a:rPr kumimoji="1" lang="en-US" altLang="ja-JP" sz="1400" dirty="0">
                          <a:solidFill>
                            <a:srgbClr val="00B050"/>
                          </a:solidFill>
                          <a:latin typeface="+mn-lt"/>
                        </a:rPr>
                        <a:t>The cause is only “slipping foot between brake and accelerator pedal” (i.e. the driver is not mixing up brake and accelerator, unlike what M1 analysis shows)</a:t>
                      </a:r>
                    </a:p>
                    <a:p>
                      <a:r>
                        <a:rPr kumimoji="1" lang="en-US" altLang="ja-JP" sz="1400" dirty="0">
                          <a:solidFill>
                            <a:srgbClr val="00B050"/>
                          </a:solidFill>
                          <a:latin typeface="+mn-lt"/>
                        </a:rPr>
                        <a:t>Low severity of accidents : no fatalities nor severe injuries</a:t>
                      </a:r>
                    </a:p>
                    <a:p>
                      <a:r>
                        <a:rPr kumimoji="1" lang="en-US" altLang="ja-JP" sz="1400" dirty="0">
                          <a:solidFill>
                            <a:srgbClr val="00B050"/>
                          </a:solidFill>
                          <a:latin typeface="+mn-lt"/>
                        </a:rPr>
                        <a:t>Recognize HCV industry is focusing on other technical measures than ACPE to address VRU low speed protection </a:t>
                      </a:r>
                    </a:p>
                    <a:p>
                      <a:r>
                        <a:rPr kumimoji="1" lang="en-US" altLang="ja-JP" sz="1400" dirty="0">
                          <a:solidFill>
                            <a:srgbClr val="00B050"/>
                          </a:solidFill>
                          <a:latin typeface="+mn-lt"/>
                        </a:rPr>
                        <a:t>Conclusion: Exclude HCVs from scope / make an informed decision on ACPE for HCVs, once the effect of the decided measures on VRUs is known </a:t>
                      </a:r>
                    </a:p>
                    <a:p>
                      <a:endParaRPr kumimoji="1" lang="en-US" altLang="ja-JP" sz="1400" dirty="0">
                        <a:solidFill>
                          <a:srgbClr val="FF0000"/>
                        </a:solidFill>
                        <a:latin typeface="+mn-lt"/>
                      </a:endParaRPr>
                    </a:p>
                    <a:p>
                      <a:r>
                        <a:rPr kumimoji="1" lang="en-US" altLang="ja-JP" sz="1400" dirty="0">
                          <a:solidFill>
                            <a:srgbClr val="7030A0"/>
                          </a:solidFill>
                          <a:latin typeface="+mn-lt"/>
                        </a:rPr>
                        <a:t>(ACPE-01) CP (D, J, UK, etc.) and industry will provide the accident data in the next meeting (ACPE-02).</a:t>
                      </a:r>
                    </a:p>
                  </a:txBody>
                  <a:tcPr/>
                </a:tc>
                <a:extLst>
                  <a:ext uri="{0D108BD9-81ED-4DB2-BD59-A6C34878D82A}">
                    <a16:rowId xmlns:a16="http://schemas.microsoft.com/office/drawing/2014/main" val="1238849749"/>
                  </a:ext>
                </a:extLst>
              </a:tr>
            </a:tbl>
          </a:graphicData>
        </a:graphic>
      </p:graphicFrame>
    </p:spTree>
    <p:extLst>
      <p:ext uri="{BB962C8B-B14F-4D97-AF65-F5344CB8AC3E}">
        <p14:creationId xmlns:p14="http://schemas.microsoft.com/office/powerpoint/2010/main" val="459410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a:extLst>
              <a:ext uri="{FF2B5EF4-FFF2-40B4-BE49-F238E27FC236}">
                <a16:creationId xmlns:a16="http://schemas.microsoft.com/office/drawing/2014/main" id="{137A69D3-7006-4451-775C-AF4FA22C2C06}"/>
              </a:ext>
            </a:extLst>
          </p:cNvPr>
          <p:cNvGraphicFramePr>
            <a:graphicFrameLocks noGrp="1"/>
          </p:cNvGraphicFramePr>
          <p:nvPr>
            <p:extLst>
              <p:ext uri="{D42A27DB-BD31-4B8C-83A1-F6EECF244321}">
                <p14:modId xmlns:p14="http://schemas.microsoft.com/office/powerpoint/2010/main" val="3402940391"/>
              </p:ext>
            </p:extLst>
          </p:nvPr>
        </p:nvGraphicFramePr>
        <p:xfrm>
          <a:off x="318712" y="1115023"/>
          <a:ext cx="11554576" cy="5359474"/>
        </p:xfrm>
        <a:graphic>
          <a:graphicData uri="http://schemas.openxmlformats.org/drawingml/2006/table">
            <a:tbl>
              <a:tblPr firstRow="1" bandRow="1">
                <a:tableStyleId>{5C22544A-7EE6-4342-B048-85BDC9FD1C3A}</a:tableStyleId>
              </a:tblPr>
              <a:tblGrid>
                <a:gridCol w="2768635">
                  <a:extLst>
                    <a:ext uri="{9D8B030D-6E8A-4147-A177-3AD203B41FA5}">
                      <a16:colId xmlns:a16="http://schemas.microsoft.com/office/drawing/2014/main" val="187361009"/>
                    </a:ext>
                  </a:extLst>
                </a:gridCol>
                <a:gridCol w="8785941">
                  <a:extLst>
                    <a:ext uri="{9D8B030D-6E8A-4147-A177-3AD203B41FA5}">
                      <a16:colId xmlns:a16="http://schemas.microsoft.com/office/drawing/2014/main" val="215229528"/>
                    </a:ext>
                  </a:extLst>
                </a:gridCol>
              </a:tblGrid>
              <a:tr h="391234">
                <a:tc>
                  <a:txBody>
                    <a:bodyPr/>
                    <a:lstStyle/>
                    <a:p>
                      <a:pPr algn="ctr"/>
                      <a:r>
                        <a:rPr kumimoji="1" lang="en-US" altLang="ja-JP" sz="1600" b="1" dirty="0">
                          <a:latin typeface="+mn-lt"/>
                        </a:rPr>
                        <a:t>Items</a:t>
                      </a:r>
                      <a:endParaRPr kumimoji="1" lang="ja-JP" altLang="en-US" sz="1600" b="1" dirty="0">
                        <a:latin typeface="+mn-lt"/>
                      </a:endParaRPr>
                    </a:p>
                  </a:txBody>
                  <a:tcPr/>
                </a:tc>
                <a:tc>
                  <a:txBody>
                    <a:bodyPr/>
                    <a:lstStyle/>
                    <a:p>
                      <a:pPr algn="ctr"/>
                      <a:r>
                        <a:rPr kumimoji="1" lang="en-US" altLang="ja-JP" sz="1600" dirty="0">
                          <a:latin typeface="+mn-lt"/>
                        </a:rPr>
                        <a:t>Stake</a:t>
                      </a:r>
                      <a:r>
                        <a:rPr kumimoji="1" lang="en-US" altLang="ja-JP" sz="1600" baseline="0" dirty="0">
                          <a:latin typeface="+mn-lt"/>
                        </a:rPr>
                        <a:t>holder position</a:t>
                      </a:r>
                      <a:endParaRPr kumimoji="1" lang="ja-JP" altLang="en-US" sz="1600" dirty="0">
                        <a:latin typeface="+mn-lt"/>
                      </a:endParaRPr>
                    </a:p>
                  </a:txBody>
                  <a:tcPr/>
                </a:tc>
                <a:extLst>
                  <a:ext uri="{0D108BD9-81ED-4DB2-BD59-A6C34878D82A}">
                    <a16:rowId xmlns:a16="http://schemas.microsoft.com/office/drawing/2014/main" val="2341554526"/>
                  </a:ext>
                </a:extLst>
              </a:tr>
              <a:tr h="1730726">
                <a:tc>
                  <a:txBody>
                    <a:bodyPr/>
                    <a:lstStyle/>
                    <a:p>
                      <a:r>
                        <a:rPr kumimoji="1" lang="en-US" altLang="ja-JP" sz="1600" b="1" dirty="0">
                          <a:latin typeface="+mn-lt"/>
                        </a:rPr>
                        <a:t>Collision</a:t>
                      </a:r>
                      <a:r>
                        <a:rPr kumimoji="1" lang="en-US" altLang="ja-JP" sz="1600" b="1" baseline="0" dirty="0">
                          <a:latin typeface="+mn-lt"/>
                        </a:rPr>
                        <a:t> obstacle</a:t>
                      </a:r>
                    </a:p>
                    <a:p>
                      <a:r>
                        <a:rPr kumimoji="1" lang="en-US" altLang="ja-JP" sz="1600" b="1" dirty="0">
                          <a:latin typeface="+mn-lt"/>
                        </a:rPr>
                        <a:t>(Working</a:t>
                      </a:r>
                      <a:r>
                        <a:rPr kumimoji="1" lang="ja-JP" altLang="en-US" sz="1600" b="1" dirty="0">
                          <a:latin typeface="+mn-lt"/>
                        </a:rPr>
                        <a:t> </a:t>
                      </a:r>
                      <a:r>
                        <a:rPr kumimoji="1" lang="en-US" altLang="ja-JP" sz="1600" b="1" dirty="0">
                          <a:latin typeface="+mn-lt"/>
                        </a:rPr>
                        <a:t>direction)</a:t>
                      </a:r>
                      <a:endParaRPr kumimoji="1" lang="ja-JP" altLang="en-US" sz="1600" b="1" dirty="0">
                        <a:latin typeface="+mn-lt"/>
                      </a:endParaRPr>
                    </a:p>
                  </a:txBody>
                  <a:tcPr/>
                </a:tc>
                <a:tc>
                  <a:txBody>
                    <a:bodyPr/>
                    <a:lstStyle/>
                    <a:p>
                      <a:r>
                        <a:rPr kumimoji="1" lang="en-US" altLang="ja-JP" sz="1600" dirty="0">
                          <a:latin typeface="+mn-lt"/>
                        </a:rPr>
                        <a:t>(CP1:J)Wall, vehicle and pedestrian,</a:t>
                      </a:r>
                      <a:r>
                        <a:rPr kumimoji="1" lang="en-US" altLang="ja-JP" sz="1600" baseline="0" dirty="0">
                          <a:latin typeface="+mn-lt"/>
                        </a:rPr>
                        <a:t> but no obstacles operation</a:t>
                      </a:r>
                      <a:r>
                        <a:rPr kumimoji="1" lang="en-US" altLang="ja-JP" sz="1600" baseline="30000" dirty="0">
                          <a:latin typeface="+mn-lt"/>
                        </a:rPr>
                        <a:t>※</a:t>
                      </a:r>
                      <a:r>
                        <a:rPr kumimoji="1" lang="en-US" altLang="ja-JP" sz="1600" baseline="0" dirty="0">
                          <a:latin typeface="+mn-lt"/>
                        </a:rPr>
                        <a:t> can be accepted as alternative (JNCAP: Vehicle(2018~), Pedestrian for front and rear(2023~),  JASO: vehicles or walls for front and rear)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dirty="0">
                        <a:solidFill>
                          <a:srgbClr val="00B050"/>
                        </a:solidFill>
                        <a:latin typeface="+mn-lt"/>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600" b="1" kern="1200" baseline="0" dirty="0">
                          <a:solidFill>
                            <a:srgbClr val="FF0000"/>
                          </a:solidFill>
                          <a:latin typeface="+mn-lt"/>
                          <a:ea typeface="+mn-ea"/>
                          <a:cs typeface="+mn-cs"/>
                          <a:sym typeface="Wingdings" panose="05000000000000000000" pitchFamily="2" charset="2"/>
                        </a:rPr>
                        <a:t>(CP2:DE revised position): </a:t>
                      </a:r>
                      <a:r>
                        <a:rPr kumimoji="1" lang="en-US" altLang="ja-JP" sz="1600" kern="1200" baseline="0" dirty="0">
                          <a:solidFill>
                            <a:srgbClr val="FF0000"/>
                          </a:solidFill>
                          <a:latin typeface="+mn-lt"/>
                          <a:ea typeface="+mn-ea"/>
                          <a:cs typeface="+mn-cs"/>
                          <a:sym typeface="Wingdings" panose="05000000000000000000" pitchFamily="2" charset="2"/>
                        </a:rPr>
                        <a:t>Wall, vehicle and VRU. Unintended acceleration shall be inhibited. Technology neutrality: if detection using actuation speed fulfils the requirements, this should be allowed.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600" kern="1200" baseline="0" dirty="0">
                        <a:solidFill>
                          <a:srgbClr val="FF0000"/>
                        </a:solidFill>
                        <a:latin typeface="+mn-lt"/>
                        <a:ea typeface="+mn-ea"/>
                        <a:cs typeface="+mn-cs"/>
                        <a:sym typeface="Wingdings" panose="05000000000000000000" pitchFamily="2" charset="2"/>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600" dirty="0">
                          <a:solidFill>
                            <a:schemeClr val="accent4">
                              <a:lumMod val="50000"/>
                            </a:schemeClr>
                          </a:solidFill>
                          <a:latin typeface="+mn-lt"/>
                        </a:rPr>
                        <a:t>(CP3:F) FR would support (as said in definition) that</a:t>
                      </a:r>
                      <a:r>
                        <a:rPr kumimoji="1" lang="en-US" altLang="ja-JP" sz="1600" baseline="0" dirty="0">
                          <a:solidFill>
                            <a:schemeClr val="accent4">
                              <a:lumMod val="50000"/>
                            </a:schemeClr>
                          </a:solidFill>
                          <a:latin typeface="+mn-lt"/>
                        </a:rPr>
                        <a:t> no obstacle operation shall be accepted (only reaction to  </a:t>
                      </a:r>
                      <a:r>
                        <a:rPr kumimoji="1" lang="en-US" altLang="ja-JP" sz="1600" baseline="0" dirty="0">
                          <a:solidFill>
                            <a:schemeClr val="accent4">
                              <a:lumMod val="50000"/>
                            </a:schemeClr>
                          </a:solidFill>
                          <a:latin typeface="+mn-lt"/>
                          <a:sym typeface="Wingdings" panose="05000000000000000000" pitchFamily="2" charset="2"/>
                        </a:rPr>
                        <a:t>actuation speed of the accelerator pedal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600" kern="1200" baseline="0" dirty="0">
                        <a:solidFill>
                          <a:srgbClr val="FF0000"/>
                        </a:solidFill>
                        <a:latin typeface="+mn-lt"/>
                        <a:ea typeface="+mn-ea"/>
                        <a:cs typeface="+mn-cs"/>
                        <a:sym typeface="Wingdings" panose="05000000000000000000"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kern="1200" baseline="0" dirty="0">
                          <a:solidFill>
                            <a:srgbClr val="FF0000"/>
                          </a:solidFill>
                          <a:latin typeface="+mn-lt"/>
                          <a:ea typeface="+mn-ea"/>
                          <a:cs typeface="+mn-cs"/>
                          <a:sym typeface="Wingdings" panose="05000000000000000000" pitchFamily="2" charset="2"/>
                        </a:rPr>
                        <a:t> </a:t>
                      </a:r>
                      <a:r>
                        <a:rPr kumimoji="1" lang="en-US" altLang="ja-JP" sz="1600" b="1" dirty="0">
                          <a:solidFill>
                            <a:srgbClr val="00B050"/>
                          </a:solidFill>
                          <a:latin typeface="+mn-lt"/>
                        </a:rPr>
                        <a:t>Industry revised position: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solidFill>
                            <a:srgbClr val="00B050"/>
                          </a:solidFill>
                          <a:latin typeface="+mn-lt"/>
                        </a:rPr>
                        <a:t>Regulate what exist on the market with sufficient feedback / experience (e.g. JNCAP scenario)</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solidFill>
                            <a:srgbClr val="00B050"/>
                          </a:solidFill>
                          <a:latin typeface="+mn-lt"/>
                        </a:rPr>
                        <a:t>Limit ACPE operation to standstill vehicle-to-vehicle use case: Lack of experience / clarity, with regard to overlapping requirements with AEBS (e.g. accelerator kick down is an ACPE trigger, while also an AEBS overriding means)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solidFill>
                            <a:srgbClr val="00B050"/>
                          </a:solidFill>
                          <a:latin typeface="+mn-lt"/>
                        </a:rPr>
                        <a:t>Keep current systems on the market possible, e.g.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solidFill>
                            <a:srgbClr val="00B050"/>
                          </a:solidFill>
                          <a:latin typeface="+mn-lt"/>
                        </a:rPr>
                        <a:t>Systems without obstacle detection capability, based on actuation speed of the accelerator pedal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solidFill>
                            <a:srgbClr val="00B050"/>
                          </a:solidFill>
                          <a:latin typeface="+mn-lt"/>
                        </a:rPr>
                        <a:t>Systems with obstacle detection capability, to trigger ACPE acceleration inhibition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600" kern="1200" baseline="0" dirty="0">
                        <a:solidFill>
                          <a:srgbClr val="FF0000"/>
                        </a:solidFill>
                        <a:latin typeface="+mn-lt"/>
                        <a:ea typeface="+mn-ea"/>
                        <a:cs typeface="+mn-cs"/>
                        <a:sym typeface="Wingdings" panose="05000000000000000000" pitchFamily="2" charset="2"/>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600" dirty="0">
                          <a:solidFill>
                            <a:srgbClr val="7030A0"/>
                          </a:solidFill>
                          <a:latin typeface="+mn-lt"/>
                        </a:rPr>
                        <a:t>(ACPE-01) Japan provide the investigation result for the wall, and Germany clarify the detail of VRU in the next meeting (ACPE-02).</a:t>
                      </a:r>
                    </a:p>
                  </a:txBody>
                  <a:tcPr/>
                </a:tc>
                <a:extLst>
                  <a:ext uri="{0D108BD9-81ED-4DB2-BD59-A6C34878D82A}">
                    <a16:rowId xmlns:a16="http://schemas.microsoft.com/office/drawing/2014/main" val="4012081356"/>
                  </a:ext>
                </a:extLst>
              </a:tr>
            </a:tbl>
          </a:graphicData>
        </a:graphic>
      </p:graphicFrame>
    </p:spTree>
    <p:extLst>
      <p:ext uri="{BB962C8B-B14F-4D97-AF65-F5344CB8AC3E}">
        <p14:creationId xmlns:p14="http://schemas.microsoft.com/office/powerpoint/2010/main" val="2106116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79141ACE-EF35-AC3B-AE93-8DB76E64DC63}"/>
              </a:ext>
            </a:extLst>
          </p:cNvPr>
          <p:cNvGraphicFramePr>
            <a:graphicFrameLocks noGrp="1"/>
          </p:cNvGraphicFramePr>
          <p:nvPr>
            <p:extLst>
              <p:ext uri="{D42A27DB-BD31-4B8C-83A1-F6EECF244321}">
                <p14:modId xmlns:p14="http://schemas.microsoft.com/office/powerpoint/2010/main" val="4067634554"/>
              </p:ext>
            </p:extLst>
          </p:nvPr>
        </p:nvGraphicFramePr>
        <p:xfrm>
          <a:off x="405209" y="1304779"/>
          <a:ext cx="11381581" cy="4248441"/>
        </p:xfrm>
        <a:graphic>
          <a:graphicData uri="http://schemas.openxmlformats.org/drawingml/2006/table">
            <a:tbl>
              <a:tblPr firstRow="1" bandRow="1">
                <a:tableStyleId>{5C22544A-7EE6-4342-B048-85BDC9FD1C3A}</a:tableStyleId>
              </a:tblPr>
              <a:tblGrid>
                <a:gridCol w="2727183">
                  <a:extLst>
                    <a:ext uri="{9D8B030D-6E8A-4147-A177-3AD203B41FA5}">
                      <a16:colId xmlns:a16="http://schemas.microsoft.com/office/drawing/2014/main" val="187361009"/>
                    </a:ext>
                  </a:extLst>
                </a:gridCol>
                <a:gridCol w="8654398">
                  <a:extLst>
                    <a:ext uri="{9D8B030D-6E8A-4147-A177-3AD203B41FA5}">
                      <a16:colId xmlns:a16="http://schemas.microsoft.com/office/drawing/2014/main" val="215229528"/>
                    </a:ext>
                  </a:extLst>
                </a:gridCol>
              </a:tblGrid>
              <a:tr h="391234">
                <a:tc>
                  <a:txBody>
                    <a:bodyPr/>
                    <a:lstStyle/>
                    <a:p>
                      <a:pPr algn="ctr"/>
                      <a:r>
                        <a:rPr kumimoji="1" lang="en-US" altLang="ja-JP" sz="1400" b="1" dirty="0">
                          <a:latin typeface="+mn-lt"/>
                        </a:rPr>
                        <a:t>Items</a:t>
                      </a:r>
                      <a:endParaRPr kumimoji="1" lang="ja-JP" altLang="en-US" sz="1400" b="1" dirty="0">
                        <a:latin typeface="+mn-lt"/>
                      </a:endParaRPr>
                    </a:p>
                  </a:txBody>
                  <a:tcPr/>
                </a:tc>
                <a:tc>
                  <a:txBody>
                    <a:bodyPr/>
                    <a:lstStyle/>
                    <a:p>
                      <a:pPr algn="ctr"/>
                      <a:r>
                        <a:rPr kumimoji="1" lang="en-US" altLang="ja-JP" sz="1400" dirty="0">
                          <a:latin typeface="+mn-lt"/>
                        </a:rPr>
                        <a:t>Stake</a:t>
                      </a:r>
                      <a:r>
                        <a:rPr kumimoji="1" lang="en-US" altLang="ja-JP" sz="1400" baseline="0" dirty="0">
                          <a:latin typeface="+mn-lt"/>
                        </a:rPr>
                        <a:t>holder position</a:t>
                      </a:r>
                      <a:endParaRPr kumimoji="1" lang="ja-JP" altLang="en-US" sz="1400" dirty="0">
                        <a:latin typeface="+mn-lt"/>
                      </a:endParaRPr>
                    </a:p>
                  </a:txBody>
                  <a:tcPr/>
                </a:tc>
                <a:extLst>
                  <a:ext uri="{0D108BD9-81ED-4DB2-BD59-A6C34878D82A}">
                    <a16:rowId xmlns:a16="http://schemas.microsoft.com/office/drawing/2014/main" val="2341554526"/>
                  </a:ext>
                </a:extLst>
              </a:tr>
              <a:tr h="1730726">
                <a:tc>
                  <a:txBody>
                    <a:bodyPr/>
                    <a:lstStyle/>
                    <a:p>
                      <a:r>
                        <a:rPr kumimoji="1" lang="en-US" altLang="ja-JP" sz="1400" b="1" dirty="0">
                          <a:latin typeface="+mn-lt"/>
                        </a:rPr>
                        <a:t>Requirements</a:t>
                      </a:r>
                    </a:p>
                    <a:p>
                      <a:r>
                        <a:rPr kumimoji="1" lang="en-US" altLang="ja-JP" sz="1400" b="1" baseline="0" dirty="0">
                          <a:latin typeface="+mn-lt"/>
                        </a:rPr>
                        <a:t>(Including the collision prevention?)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400" i="0" kern="1200" dirty="0">
                          <a:solidFill>
                            <a:schemeClr val="tx1"/>
                          </a:solidFill>
                          <a:latin typeface="+mn-lt"/>
                          <a:ea typeface="+mn-ea"/>
                          <a:cs typeface="+mn-cs"/>
                        </a:rPr>
                        <a:t>(CP1:J): Ratio</a:t>
                      </a:r>
                      <a:r>
                        <a:rPr kumimoji="1" lang="en-US" altLang="ja-JP" sz="1400" i="0" kern="1200" baseline="0" dirty="0">
                          <a:solidFill>
                            <a:schemeClr val="tx1"/>
                          </a:solidFill>
                          <a:latin typeface="+mn-lt"/>
                          <a:ea typeface="+mn-ea"/>
                          <a:cs typeface="+mn-cs"/>
                        </a:rPr>
                        <a:t> of speed change shall be more than 0.3 or vehicle speed at collision shall be [5] km/h</a:t>
                      </a:r>
                      <a:r>
                        <a:rPr kumimoji="1" lang="ja-JP" altLang="en-US" sz="1400" i="0" kern="1200" baseline="0" dirty="0">
                          <a:solidFill>
                            <a:schemeClr val="tx1"/>
                          </a:solidFill>
                          <a:latin typeface="+mn-lt"/>
                          <a:ea typeface="+mn-ea"/>
                          <a:cs typeface="+mn-cs"/>
                        </a:rPr>
                        <a:t> </a:t>
                      </a:r>
                      <a:r>
                        <a:rPr kumimoji="1" lang="en-US" altLang="ja-JP" sz="1400" i="0" kern="1200" baseline="0" dirty="0">
                          <a:solidFill>
                            <a:schemeClr val="tx1"/>
                          </a:solidFill>
                          <a:latin typeface="+mn-lt"/>
                          <a:ea typeface="+mn-ea"/>
                          <a:cs typeface="+mn-cs"/>
                        </a:rPr>
                        <a:t>or less.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400" i="0" kern="1200" dirty="0">
                        <a:solidFill>
                          <a:srgbClr val="FF0000"/>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400" i="0" kern="1200" dirty="0">
                          <a:solidFill>
                            <a:srgbClr val="FF0000"/>
                          </a:solidFill>
                          <a:latin typeface="+mn-lt"/>
                          <a:ea typeface="+mn-ea"/>
                          <a:cs typeface="+mn-cs"/>
                        </a:rPr>
                        <a:t>(CP2:DE): System can prevent unintended acceleration when a pedal error is detected.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400" i="0" kern="1200" dirty="0">
                        <a:solidFill>
                          <a:srgbClr val="FF0000"/>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400" dirty="0">
                          <a:solidFill>
                            <a:schemeClr val="accent4">
                              <a:lumMod val="50000"/>
                            </a:schemeClr>
                          </a:solidFill>
                          <a:latin typeface="+mn-lt"/>
                        </a:rPr>
                        <a:t>(CP3:F) </a:t>
                      </a:r>
                      <a:r>
                        <a:rPr kumimoji="1" lang="en-US" altLang="ja-JP" sz="1400" i="0" kern="1200" dirty="0">
                          <a:solidFill>
                            <a:schemeClr val="accent4">
                              <a:lumMod val="50000"/>
                            </a:schemeClr>
                          </a:solidFill>
                          <a:latin typeface="+mn-lt"/>
                          <a:ea typeface="+mn-ea"/>
                          <a:cs typeface="+mn-cs"/>
                        </a:rPr>
                        <a:t>FR : if the system works</a:t>
                      </a:r>
                      <a:r>
                        <a:rPr kumimoji="1" lang="en-US" altLang="ja-JP" sz="1400" i="0" kern="1200" baseline="0" dirty="0">
                          <a:solidFill>
                            <a:schemeClr val="accent4">
                              <a:lumMod val="50000"/>
                            </a:schemeClr>
                          </a:solidFill>
                          <a:latin typeface="+mn-lt"/>
                          <a:ea typeface="+mn-ea"/>
                          <a:cs typeface="+mn-cs"/>
                        </a:rPr>
                        <a:t> and prevent acceleration, then collision will be avoided. Defining requirements based of specific obstacles (as walls, VRU), would not prevent situation where acceleration mistakes may cause critical situation as crossing lane marking or road departures (fall into a canal for example)</a:t>
                      </a:r>
                      <a:endParaRPr kumimoji="1" lang="en-US" altLang="ja-JP" sz="1400" i="0" kern="1200" dirty="0">
                        <a:solidFill>
                          <a:schemeClr val="accent4">
                            <a:lumMod val="50000"/>
                          </a:schemeClr>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400" i="0"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400" b="1" i="0" kern="1200" dirty="0">
                          <a:solidFill>
                            <a:srgbClr val="00B050"/>
                          </a:solidFill>
                          <a:latin typeface="+mn-lt"/>
                          <a:ea typeface="+mn-ea"/>
                          <a:cs typeface="+mn-cs"/>
                        </a:rPr>
                        <a:t>Industry: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400" i="0" kern="1200" dirty="0">
                          <a:solidFill>
                            <a:srgbClr val="00B050"/>
                          </a:solidFill>
                          <a:latin typeface="+mn-lt"/>
                          <a:ea typeface="+mn-ea"/>
                          <a:cs typeface="+mn-cs"/>
                        </a:rPr>
                        <a:t>Inhibit acceleration when pedal error is detected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400" i="0" kern="1200" dirty="0">
                          <a:solidFill>
                            <a:srgbClr val="00B050"/>
                          </a:solidFill>
                          <a:latin typeface="+mn-lt"/>
                          <a:ea typeface="+mn-ea"/>
                          <a:cs typeface="+mn-cs"/>
                        </a:rPr>
                        <a:t>Don’t prohibit the use of brakes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400" i="0" kern="1200" dirty="0">
                          <a:solidFill>
                            <a:srgbClr val="00B050"/>
                          </a:solidFill>
                          <a:latin typeface="+mn-lt"/>
                          <a:ea typeface="+mn-ea"/>
                          <a:cs typeface="+mn-cs"/>
                        </a:rPr>
                        <a:t>Collision mitigation should be accepted</a:t>
                      </a:r>
                    </a:p>
                  </a:txBody>
                  <a:tcPr/>
                </a:tc>
                <a:extLst>
                  <a:ext uri="{0D108BD9-81ED-4DB2-BD59-A6C34878D82A}">
                    <a16:rowId xmlns:a16="http://schemas.microsoft.com/office/drawing/2014/main" val="1902628773"/>
                  </a:ext>
                </a:extLst>
              </a:tr>
              <a:tr h="1205447">
                <a:tc>
                  <a:txBody>
                    <a:bodyPr/>
                    <a:lstStyle/>
                    <a:p>
                      <a:r>
                        <a:rPr kumimoji="1" lang="en-US" altLang="ja-JP" sz="1400" b="1" dirty="0">
                          <a:latin typeface="+mn-lt"/>
                        </a:rPr>
                        <a:t>Distance from obstacle</a:t>
                      </a:r>
                      <a:endParaRPr kumimoji="1" lang="ja-JP" altLang="en-US" sz="1400" b="1"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400" b="0" i="0" kern="1200" baseline="0" dirty="0">
                          <a:solidFill>
                            <a:schemeClr val="tx1"/>
                          </a:solidFill>
                          <a:latin typeface="+mn-lt"/>
                          <a:ea typeface="+mn-ea"/>
                          <a:cs typeface="+mn-cs"/>
                        </a:rPr>
                        <a:t>(</a:t>
                      </a:r>
                      <a:r>
                        <a:rPr kumimoji="1" lang="en-US" altLang="ja-JP" sz="1400" i="0" kern="1200" dirty="0">
                          <a:solidFill>
                            <a:schemeClr val="tx1"/>
                          </a:solidFill>
                          <a:latin typeface="+mn-lt"/>
                          <a:ea typeface="+mn-ea"/>
                          <a:cs typeface="+mn-cs"/>
                        </a:rPr>
                        <a:t>CP1:</a:t>
                      </a:r>
                      <a:r>
                        <a:rPr kumimoji="1" lang="en-US" altLang="ja-JP" sz="1400" b="0" i="0" kern="1200" baseline="0" dirty="0">
                          <a:solidFill>
                            <a:schemeClr val="tx1"/>
                          </a:solidFill>
                          <a:latin typeface="+mn-lt"/>
                          <a:ea typeface="+mn-ea"/>
                          <a:cs typeface="+mn-cs"/>
                        </a:rPr>
                        <a:t>J): From front edge of ego-vehicle to object; 1.0m</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400" b="0" i="0"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400" b="1" i="0" kern="1200" dirty="0">
                          <a:solidFill>
                            <a:srgbClr val="00B050"/>
                          </a:solidFill>
                          <a:latin typeface="+mn-lt"/>
                          <a:ea typeface="+mn-ea"/>
                          <a:cs typeface="+mn-cs"/>
                        </a:rPr>
                        <a:t>Industry</a:t>
                      </a:r>
                      <a:r>
                        <a:rPr kumimoji="1" lang="en-US" altLang="ja-JP" sz="1400" i="0" kern="1200" dirty="0">
                          <a:solidFill>
                            <a:srgbClr val="00B050"/>
                          </a:solidFill>
                          <a:latin typeface="+mn-lt"/>
                          <a:ea typeface="+mn-ea"/>
                          <a:cs typeface="+mn-cs"/>
                        </a:rPr>
                        <a:t>: 1m (M1)</a:t>
                      </a:r>
                      <a:endParaRPr kumimoji="1" lang="en-US" altLang="ja-JP" sz="1400" b="1" i="0" kern="1200" dirty="0">
                        <a:solidFill>
                          <a:srgbClr val="FF0000"/>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400" b="0" i="0" kern="1200" baseline="0" dirty="0">
                        <a:solidFill>
                          <a:schemeClr val="tx1"/>
                        </a:solidFill>
                        <a:latin typeface="+mn-lt"/>
                        <a:ea typeface="+mn-ea"/>
                        <a:cs typeface="+mn-cs"/>
                      </a:endParaRPr>
                    </a:p>
                  </a:txBody>
                  <a:tcPr/>
                </a:tc>
                <a:extLst>
                  <a:ext uri="{0D108BD9-81ED-4DB2-BD59-A6C34878D82A}">
                    <a16:rowId xmlns:a16="http://schemas.microsoft.com/office/drawing/2014/main" val="4012081356"/>
                  </a:ext>
                </a:extLst>
              </a:tr>
            </a:tbl>
          </a:graphicData>
        </a:graphic>
      </p:graphicFrame>
    </p:spTree>
    <p:extLst>
      <p:ext uri="{BB962C8B-B14F-4D97-AF65-F5344CB8AC3E}">
        <p14:creationId xmlns:p14="http://schemas.microsoft.com/office/powerpoint/2010/main" val="12451351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79141ACE-EF35-AC3B-AE93-8DB76E64DC63}"/>
              </a:ext>
            </a:extLst>
          </p:cNvPr>
          <p:cNvGraphicFramePr>
            <a:graphicFrameLocks noGrp="1"/>
          </p:cNvGraphicFramePr>
          <p:nvPr>
            <p:extLst>
              <p:ext uri="{D42A27DB-BD31-4B8C-83A1-F6EECF244321}">
                <p14:modId xmlns:p14="http://schemas.microsoft.com/office/powerpoint/2010/main" val="3850613962"/>
              </p:ext>
            </p:extLst>
          </p:nvPr>
        </p:nvGraphicFramePr>
        <p:xfrm>
          <a:off x="405209" y="1304779"/>
          <a:ext cx="11381581" cy="2189554"/>
        </p:xfrm>
        <a:graphic>
          <a:graphicData uri="http://schemas.openxmlformats.org/drawingml/2006/table">
            <a:tbl>
              <a:tblPr firstRow="1" bandRow="1">
                <a:tableStyleId>{5C22544A-7EE6-4342-B048-85BDC9FD1C3A}</a:tableStyleId>
              </a:tblPr>
              <a:tblGrid>
                <a:gridCol w="2727183">
                  <a:extLst>
                    <a:ext uri="{9D8B030D-6E8A-4147-A177-3AD203B41FA5}">
                      <a16:colId xmlns:a16="http://schemas.microsoft.com/office/drawing/2014/main" val="187361009"/>
                    </a:ext>
                  </a:extLst>
                </a:gridCol>
                <a:gridCol w="8654398">
                  <a:extLst>
                    <a:ext uri="{9D8B030D-6E8A-4147-A177-3AD203B41FA5}">
                      <a16:colId xmlns:a16="http://schemas.microsoft.com/office/drawing/2014/main" val="215229528"/>
                    </a:ext>
                  </a:extLst>
                </a:gridCol>
              </a:tblGrid>
              <a:tr h="391234">
                <a:tc>
                  <a:txBody>
                    <a:bodyPr/>
                    <a:lstStyle/>
                    <a:p>
                      <a:pPr algn="ctr"/>
                      <a:r>
                        <a:rPr kumimoji="1" lang="en-US" altLang="ja-JP" sz="1400" b="1" dirty="0">
                          <a:latin typeface="+mn-lt"/>
                        </a:rPr>
                        <a:t>Items</a:t>
                      </a:r>
                      <a:endParaRPr kumimoji="1" lang="ja-JP" altLang="en-US" sz="1400" b="1" dirty="0">
                        <a:latin typeface="+mn-lt"/>
                      </a:endParaRPr>
                    </a:p>
                  </a:txBody>
                  <a:tcPr/>
                </a:tc>
                <a:tc>
                  <a:txBody>
                    <a:bodyPr/>
                    <a:lstStyle/>
                    <a:p>
                      <a:pPr algn="ctr"/>
                      <a:r>
                        <a:rPr kumimoji="1" lang="en-US" altLang="ja-JP" sz="1400" dirty="0">
                          <a:latin typeface="+mn-lt"/>
                        </a:rPr>
                        <a:t>Stake</a:t>
                      </a:r>
                      <a:r>
                        <a:rPr kumimoji="1" lang="en-US" altLang="ja-JP" sz="1400" baseline="0" dirty="0">
                          <a:latin typeface="+mn-lt"/>
                        </a:rPr>
                        <a:t>holder position</a:t>
                      </a:r>
                      <a:endParaRPr kumimoji="1" lang="ja-JP" altLang="en-US" sz="1400" dirty="0">
                        <a:latin typeface="+mn-lt"/>
                      </a:endParaRPr>
                    </a:p>
                  </a:txBody>
                  <a:tcPr/>
                </a:tc>
                <a:extLst>
                  <a:ext uri="{0D108BD9-81ED-4DB2-BD59-A6C34878D82A}">
                    <a16:rowId xmlns:a16="http://schemas.microsoft.com/office/drawing/2014/main" val="2341554526"/>
                  </a:ext>
                </a:extLst>
              </a:tr>
              <a:tr h="1730726">
                <a:tc>
                  <a:txBody>
                    <a:bodyPr/>
                    <a:lstStyle/>
                    <a:p>
                      <a:r>
                        <a:rPr kumimoji="1" lang="en-US" altLang="ja-JP" sz="1400" b="1" dirty="0">
                          <a:latin typeface="+mn-lt"/>
                        </a:rPr>
                        <a:t>AEBS Interaction</a:t>
                      </a:r>
                      <a:endParaRPr kumimoji="1" lang="en-US" altLang="ja-JP" sz="1400" b="1" baseline="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400" i="0" kern="1200" dirty="0">
                          <a:solidFill>
                            <a:srgbClr val="FF0000"/>
                          </a:solidFill>
                          <a:latin typeface="+mn-lt"/>
                          <a:ea typeface="+mn-ea"/>
                          <a:cs typeface="+mn-cs"/>
                        </a:rPr>
                        <a:t>(CP2:DE): AEBS shall not be overruled when pedal error is detected.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400" i="0" kern="1200" dirty="0">
                        <a:solidFill>
                          <a:srgbClr val="FF0000"/>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400" dirty="0">
                          <a:solidFill>
                            <a:schemeClr val="accent4">
                              <a:lumMod val="50000"/>
                            </a:schemeClr>
                          </a:solidFill>
                          <a:latin typeface="+mn-lt"/>
                        </a:rPr>
                        <a:t>(CP3:F) </a:t>
                      </a:r>
                      <a:r>
                        <a:rPr kumimoji="1" lang="en-US" altLang="ja-JP" sz="1400" i="0" kern="1200" dirty="0">
                          <a:solidFill>
                            <a:schemeClr val="accent4">
                              <a:lumMod val="50000"/>
                            </a:schemeClr>
                          </a:solidFill>
                          <a:latin typeface="+mn-lt"/>
                          <a:ea typeface="+mn-ea"/>
                          <a:cs typeface="+mn-cs"/>
                        </a:rPr>
                        <a:t>FR : if the system works</a:t>
                      </a:r>
                      <a:r>
                        <a:rPr kumimoji="1" lang="en-US" altLang="ja-JP" sz="1400" i="0" kern="1200" baseline="0" dirty="0">
                          <a:solidFill>
                            <a:schemeClr val="accent4">
                              <a:lumMod val="50000"/>
                            </a:schemeClr>
                          </a:solidFill>
                          <a:latin typeface="+mn-lt"/>
                          <a:ea typeface="+mn-ea"/>
                          <a:cs typeface="+mn-cs"/>
                        </a:rPr>
                        <a:t> and prevent acceleration, then collision will be avoided. Defining requirements based of specific obstacles (as walls, VRU), would not prevent situation where acceleration mistakes may cause critical situation as crossing lane marking or road departures (fall into a canal for example)</a:t>
                      </a:r>
                      <a:endParaRPr kumimoji="1" lang="en-US" altLang="ja-JP" sz="1400" i="0" kern="1200" dirty="0">
                        <a:solidFill>
                          <a:schemeClr val="accent4">
                            <a:lumMod val="50000"/>
                          </a:schemeClr>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400" i="0"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400" b="1" i="0" kern="1200" dirty="0">
                          <a:solidFill>
                            <a:srgbClr val="00B050"/>
                          </a:solidFill>
                          <a:latin typeface="+mn-lt"/>
                          <a:ea typeface="+mn-ea"/>
                          <a:cs typeface="+mn-cs"/>
                        </a:rPr>
                        <a:t>Industry: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400" i="0" kern="1200" dirty="0">
                          <a:solidFill>
                            <a:srgbClr val="00B050"/>
                          </a:solidFill>
                          <a:latin typeface="+mn-lt"/>
                          <a:ea typeface="+mn-ea"/>
                          <a:cs typeface="+mn-cs"/>
                        </a:rPr>
                        <a:t>Hard to detect for the AEBS that kick-down is pedal error</a:t>
                      </a:r>
                    </a:p>
                  </a:txBody>
                  <a:tcPr/>
                </a:tc>
                <a:extLst>
                  <a:ext uri="{0D108BD9-81ED-4DB2-BD59-A6C34878D82A}">
                    <a16:rowId xmlns:a16="http://schemas.microsoft.com/office/drawing/2014/main" val="1902628773"/>
                  </a:ext>
                </a:extLst>
              </a:tr>
            </a:tbl>
          </a:graphicData>
        </a:graphic>
      </p:graphicFrame>
    </p:spTree>
    <p:extLst>
      <p:ext uri="{BB962C8B-B14F-4D97-AF65-F5344CB8AC3E}">
        <p14:creationId xmlns:p14="http://schemas.microsoft.com/office/powerpoint/2010/main" val="2039847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47F7138C-D13C-B403-0875-0530B5AD286E}"/>
              </a:ext>
            </a:extLst>
          </p:cNvPr>
          <p:cNvGraphicFramePr>
            <a:graphicFrameLocks noGrp="1"/>
          </p:cNvGraphicFramePr>
          <p:nvPr>
            <p:extLst>
              <p:ext uri="{D42A27DB-BD31-4B8C-83A1-F6EECF244321}">
                <p14:modId xmlns:p14="http://schemas.microsoft.com/office/powerpoint/2010/main" val="759898251"/>
              </p:ext>
            </p:extLst>
          </p:nvPr>
        </p:nvGraphicFramePr>
        <p:xfrm>
          <a:off x="405209" y="1602703"/>
          <a:ext cx="11381581" cy="3652594"/>
        </p:xfrm>
        <a:graphic>
          <a:graphicData uri="http://schemas.openxmlformats.org/drawingml/2006/table">
            <a:tbl>
              <a:tblPr firstRow="1" bandRow="1">
                <a:tableStyleId>{5C22544A-7EE6-4342-B048-85BDC9FD1C3A}</a:tableStyleId>
              </a:tblPr>
              <a:tblGrid>
                <a:gridCol w="2727183">
                  <a:extLst>
                    <a:ext uri="{9D8B030D-6E8A-4147-A177-3AD203B41FA5}">
                      <a16:colId xmlns:a16="http://schemas.microsoft.com/office/drawing/2014/main" val="187361009"/>
                    </a:ext>
                  </a:extLst>
                </a:gridCol>
                <a:gridCol w="8654398">
                  <a:extLst>
                    <a:ext uri="{9D8B030D-6E8A-4147-A177-3AD203B41FA5}">
                      <a16:colId xmlns:a16="http://schemas.microsoft.com/office/drawing/2014/main" val="215229528"/>
                    </a:ext>
                  </a:extLst>
                </a:gridCol>
              </a:tblGrid>
              <a:tr h="391234">
                <a:tc>
                  <a:txBody>
                    <a:bodyPr/>
                    <a:lstStyle/>
                    <a:p>
                      <a:pPr algn="ctr"/>
                      <a:r>
                        <a:rPr kumimoji="1" lang="en-US" altLang="ja-JP" sz="1600" b="1" dirty="0">
                          <a:latin typeface="+mn-lt"/>
                        </a:rPr>
                        <a:t>Items</a:t>
                      </a:r>
                      <a:endParaRPr kumimoji="1" lang="ja-JP" altLang="en-US" sz="1600" b="1" dirty="0">
                        <a:latin typeface="+mn-lt"/>
                      </a:endParaRPr>
                    </a:p>
                  </a:txBody>
                  <a:tcPr/>
                </a:tc>
                <a:tc>
                  <a:txBody>
                    <a:bodyPr/>
                    <a:lstStyle/>
                    <a:p>
                      <a:pPr algn="ctr"/>
                      <a:r>
                        <a:rPr kumimoji="1" lang="en-US" altLang="ja-JP" sz="1600" dirty="0">
                          <a:latin typeface="+mn-lt"/>
                        </a:rPr>
                        <a:t>Stake</a:t>
                      </a:r>
                      <a:r>
                        <a:rPr kumimoji="1" lang="en-US" altLang="ja-JP" sz="1600" baseline="0" dirty="0">
                          <a:latin typeface="+mn-lt"/>
                        </a:rPr>
                        <a:t>holder position</a:t>
                      </a:r>
                      <a:endParaRPr kumimoji="1" lang="ja-JP" altLang="en-US" sz="1600" dirty="0">
                        <a:latin typeface="+mn-lt"/>
                      </a:endParaRPr>
                    </a:p>
                  </a:txBody>
                  <a:tcPr/>
                </a:tc>
                <a:extLst>
                  <a:ext uri="{0D108BD9-81ED-4DB2-BD59-A6C34878D82A}">
                    <a16:rowId xmlns:a16="http://schemas.microsoft.com/office/drawing/2014/main" val="2341554526"/>
                  </a:ext>
                </a:extLst>
              </a:tr>
              <a:tr h="1730726">
                <a:tc>
                  <a:txBody>
                    <a:bodyPr/>
                    <a:lstStyle/>
                    <a:p>
                      <a:r>
                        <a:rPr kumimoji="1" lang="en-US" altLang="ja-JP" sz="1600" b="1" dirty="0">
                          <a:latin typeface="+mn-lt"/>
                        </a:rPr>
                        <a:t>Velocity (e.g. below 10km/h)</a:t>
                      </a:r>
                      <a:endParaRPr kumimoji="1" lang="en-US" altLang="ja-JP" sz="1600" b="1" baseline="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600" b="0" i="0" kern="1200" baseline="0" dirty="0">
                          <a:solidFill>
                            <a:schemeClr val="tx1"/>
                          </a:solidFill>
                          <a:latin typeface="+mn-lt"/>
                          <a:ea typeface="+mn-ea"/>
                          <a:cs typeface="+mn-cs"/>
                        </a:rPr>
                        <a:t>(</a:t>
                      </a:r>
                      <a:r>
                        <a:rPr kumimoji="1" lang="en-US" altLang="ja-JP" sz="1600" i="0" kern="1200" dirty="0">
                          <a:solidFill>
                            <a:schemeClr val="tx1"/>
                          </a:solidFill>
                          <a:latin typeface="+mn-lt"/>
                          <a:ea typeface="+mn-ea"/>
                          <a:cs typeface="+mn-cs"/>
                        </a:rPr>
                        <a:t>CP1:</a:t>
                      </a:r>
                      <a:r>
                        <a:rPr kumimoji="1" lang="en-US" altLang="ja-JP" sz="1600" b="0" i="0" kern="1200" baseline="0" dirty="0">
                          <a:solidFill>
                            <a:schemeClr val="tx1"/>
                          </a:solidFill>
                          <a:latin typeface="+mn-lt"/>
                          <a:ea typeface="+mn-ea"/>
                          <a:cs typeface="+mn-cs"/>
                        </a:rPr>
                        <a:t>J): 0 km/h to obstacle (change from brake pedal to acceleration pedal as soon as possible)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600" b="0" i="0"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600" i="0" kern="1200" dirty="0">
                          <a:solidFill>
                            <a:srgbClr val="FF0000"/>
                          </a:solidFill>
                          <a:latin typeface="+mn-lt"/>
                          <a:ea typeface="+mn-ea"/>
                          <a:cs typeface="+mn-cs"/>
                        </a:rPr>
                        <a:t>(CP2:DE): </a:t>
                      </a:r>
                      <a:r>
                        <a:rPr kumimoji="1" lang="en-US" altLang="ja-JP" sz="1600" dirty="0">
                          <a:solidFill>
                            <a:srgbClr val="FF0000"/>
                          </a:solidFill>
                          <a:latin typeface="+mn-lt"/>
                        </a:rPr>
                        <a:t>Prevent unintended acceleration by pedal misapplication up to [30] km/h</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600" dirty="0">
                        <a:solidFill>
                          <a:srgbClr val="FF0000"/>
                        </a:solidFill>
                        <a:latin typeface="+mn-lt"/>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600" dirty="0">
                          <a:solidFill>
                            <a:schemeClr val="accent4">
                              <a:lumMod val="50000"/>
                            </a:schemeClr>
                          </a:solidFill>
                          <a:latin typeface="+mn-lt"/>
                        </a:rPr>
                        <a:t>(CP3:F) </a:t>
                      </a:r>
                      <a:r>
                        <a:rPr kumimoji="1" lang="en-US" altLang="ja-JP" sz="1600" i="0" kern="1200" dirty="0">
                          <a:solidFill>
                            <a:schemeClr val="accent4">
                              <a:lumMod val="50000"/>
                            </a:schemeClr>
                          </a:solidFill>
                          <a:latin typeface="+mn-lt"/>
                          <a:ea typeface="+mn-ea"/>
                          <a:cs typeface="+mn-cs"/>
                        </a:rPr>
                        <a:t>FR suggests</a:t>
                      </a:r>
                      <a:r>
                        <a:rPr kumimoji="1" lang="en-US" altLang="ja-JP" sz="1600" i="0" kern="1200" baseline="0" dirty="0">
                          <a:solidFill>
                            <a:schemeClr val="accent4">
                              <a:lumMod val="50000"/>
                            </a:schemeClr>
                          </a:solidFill>
                          <a:latin typeface="+mn-lt"/>
                          <a:ea typeface="+mn-ea"/>
                          <a:cs typeface="+mn-cs"/>
                        </a:rPr>
                        <a:t> to have an application up to 30 km/h (urban low speed limit)</a:t>
                      </a:r>
                      <a:endParaRPr kumimoji="1" lang="en-US" altLang="ja-JP" sz="1600" i="0" kern="1200" dirty="0">
                        <a:solidFill>
                          <a:schemeClr val="accent4">
                            <a:lumMod val="50000"/>
                          </a:schemeClr>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600" b="0" i="0"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600" b="1" i="0" kern="1200" dirty="0">
                          <a:solidFill>
                            <a:srgbClr val="00B050"/>
                          </a:solidFill>
                          <a:latin typeface="+mn-lt"/>
                          <a:ea typeface="+mn-ea"/>
                          <a:cs typeface="+mn-cs"/>
                        </a:rPr>
                        <a:t>Industry</a:t>
                      </a:r>
                      <a:r>
                        <a:rPr kumimoji="1" lang="en-US" altLang="ja-JP" sz="1600" i="0" kern="1200" dirty="0">
                          <a:solidFill>
                            <a:srgbClr val="00B050"/>
                          </a:solidFill>
                          <a:latin typeface="+mn-lt"/>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600" i="0" kern="1200" dirty="0">
                          <a:solidFill>
                            <a:srgbClr val="00B050"/>
                          </a:solidFill>
                          <a:latin typeface="+mn-lt"/>
                          <a:ea typeface="+mn-ea"/>
                          <a:cs typeface="+mn-cs"/>
                        </a:rPr>
                        <a:t>The recommendation is to limit ACPE to </a:t>
                      </a:r>
                      <a:r>
                        <a:rPr kumimoji="1" lang="en-US" altLang="ja-JP" sz="1600" b="1" i="0" kern="1200" dirty="0">
                          <a:solidFill>
                            <a:srgbClr val="00B050"/>
                          </a:solidFill>
                          <a:latin typeface="+mn-lt"/>
                          <a:ea typeface="+mn-ea"/>
                          <a:cs typeface="+mn-cs"/>
                        </a:rPr>
                        <a:t>standstill operation</a:t>
                      </a:r>
                      <a:r>
                        <a:rPr kumimoji="1" lang="en-US" altLang="ja-JP" sz="1600" i="0" kern="1200" dirty="0">
                          <a:solidFill>
                            <a:srgbClr val="00B050"/>
                          </a:solidFill>
                          <a:latin typeface="+mn-lt"/>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600" i="0" kern="1200" dirty="0">
                          <a:solidFill>
                            <a:srgbClr val="00B050"/>
                          </a:solidFill>
                          <a:latin typeface="+mn-lt"/>
                          <a:ea typeface="+mn-ea"/>
                          <a:cs typeface="+mn-cs"/>
                        </a:rPr>
                        <a:t>Justification:</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600" i="0" kern="1200" dirty="0">
                          <a:solidFill>
                            <a:srgbClr val="00B050"/>
                          </a:solidFill>
                          <a:latin typeface="+mn-lt"/>
                          <a:ea typeface="+mn-ea"/>
                          <a:cs typeface="+mn-cs"/>
                        </a:rPr>
                        <a:t>Overlapping of requirements must me avoided</a:t>
                      </a:r>
                    </a:p>
                    <a:p>
                      <a:pPr marL="73025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600" i="0" kern="1200" dirty="0">
                          <a:solidFill>
                            <a:srgbClr val="00B050"/>
                          </a:solidFill>
                          <a:latin typeface="+mn-lt"/>
                          <a:ea typeface="+mn-ea"/>
                          <a:cs typeface="+mn-cs"/>
                        </a:rPr>
                        <a:t>(There must be a gap between ACPE and AEBS requirements).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600" i="0" kern="1200" dirty="0">
                          <a:solidFill>
                            <a:srgbClr val="00B050"/>
                          </a:solidFill>
                          <a:latin typeface="+mn-lt"/>
                          <a:ea typeface="+mn-ea"/>
                          <a:cs typeface="+mn-cs"/>
                        </a:rPr>
                        <a:t>Standstill operation is the only feature considered today in J-NCAP, where industry have sufficient experience.</a:t>
                      </a:r>
                      <a:endParaRPr kumimoji="1" lang="en-US" altLang="ja-JP" sz="1600" b="0" i="0" kern="1200" baseline="0" dirty="0">
                        <a:solidFill>
                          <a:schemeClr val="tx1"/>
                        </a:solidFill>
                        <a:latin typeface="+mn-lt"/>
                        <a:ea typeface="+mn-ea"/>
                        <a:cs typeface="+mn-cs"/>
                      </a:endParaRPr>
                    </a:p>
                  </a:txBody>
                  <a:tcPr/>
                </a:tc>
                <a:extLst>
                  <a:ext uri="{0D108BD9-81ED-4DB2-BD59-A6C34878D82A}">
                    <a16:rowId xmlns:a16="http://schemas.microsoft.com/office/drawing/2014/main" val="1069592382"/>
                  </a:ext>
                </a:extLst>
              </a:tr>
            </a:tbl>
          </a:graphicData>
        </a:graphic>
      </p:graphicFrame>
    </p:spTree>
    <p:extLst>
      <p:ext uri="{BB962C8B-B14F-4D97-AF65-F5344CB8AC3E}">
        <p14:creationId xmlns:p14="http://schemas.microsoft.com/office/powerpoint/2010/main" val="437048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C6961DC4-7812-0781-A163-0EA4C5C04A06}"/>
              </a:ext>
            </a:extLst>
          </p:cNvPr>
          <p:cNvGraphicFramePr>
            <a:graphicFrameLocks noGrp="1"/>
          </p:cNvGraphicFramePr>
          <p:nvPr>
            <p:extLst>
              <p:ext uri="{D42A27DB-BD31-4B8C-83A1-F6EECF244321}">
                <p14:modId xmlns:p14="http://schemas.microsoft.com/office/powerpoint/2010/main" val="2598597392"/>
              </p:ext>
            </p:extLst>
          </p:nvPr>
        </p:nvGraphicFramePr>
        <p:xfrm>
          <a:off x="405209" y="871183"/>
          <a:ext cx="11381581" cy="5115634"/>
        </p:xfrm>
        <a:graphic>
          <a:graphicData uri="http://schemas.openxmlformats.org/drawingml/2006/table">
            <a:tbl>
              <a:tblPr firstRow="1" bandRow="1">
                <a:tableStyleId>{5C22544A-7EE6-4342-B048-85BDC9FD1C3A}</a:tableStyleId>
              </a:tblPr>
              <a:tblGrid>
                <a:gridCol w="2727183">
                  <a:extLst>
                    <a:ext uri="{9D8B030D-6E8A-4147-A177-3AD203B41FA5}">
                      <a16:colId xmlns:a16="http://schemas.microsoft.com/office/drawing/2014/main" val="187361009"/>
                    </a:ext>
                  </a:extLst>
                </a:gridCol>
                <a:gridCol w="8654398">
                  <a:extLst>
                    <a:ext uri="{9D8B030D-6E8A-4147-A177-3AD203B41FA5}">
                      <a16:colId xmlns:a16="http://schemas.microsoft.com/office/drawing/2014/main" val="215229528"/>
                    </a:ext>
                  </a:extLst>
                </a:gridCol>
              </a:tblGrid>
              <a:tr h="391234">
                <a:tc>
                  <a:txBody>
                    <a:bodyPr/>
                    <a:lstStyle/>
                    <a:p>
                      <a:pPr algn="ctr"/>
                      <a:r>
                        <a:rPr kumimoji="1" lang="en-US" altLang="ja-JP" sz="1600" b="1" dirty="0">
                          <a:latin typeface="+mn-lt"/>
                        </a:rPr>
                        <a:t>Items</a:t>
                      </a:r>
                      <a:endParaRPr kumimoji="1" lang="ja-JP" altLang="en-US" sz="1600" b="1" dirty="0">
                        <a:latin typeface="+mn-lt"/>
                      </a:endParaRPr>
                    </a:p>
                  </a:txBody>
                  <a:tcPr/>
                </a:tc>
                <a:tc>
                  <a:txBody>
                    <a:bodyPr/>
                    <a:lstStyle/>
                    <a:p>
                      <a:pPr algn="ctr"/>
                      <a:r>
                        <a:rPr kumimoji="1" lang="en-US" altLang="ja-JP" sz="1600" dirty="0">
                          <a:latin typeface="+mn-lt"/>
                        </a:rPr>
                        <a:t>Stake</a:t>
                      </a:r>
                      <a:r>
                        <a:rPr kumimoji="1" lang="en-US" altLang="ja-JP" sz="1600" baseline="0" dirty="0">
                          <a:latin typeface="+mn-lt"/>
                        </a:rPr>
                        <a:t>holder position</a:t>
                      </a:r>
                      <a:endParaRPr kumimoji="1" lang="ja-JP" altLang="en-US" sz="1600" dirty="0">
                        <a:latin typeface="+mn-lt"/>
                      </a:endParaRPr>
                    </a:p>
                  </a:txBody>
                  <a:tcPr/>
                </a:tc>
                <a:extLst>
                  <a:ext uri="{0D108BD9-81ED-4DB2-BD59-A6C34878D82A}">
                    <a16:rowId xmlns:a16="http://schemas.microsoft.com/office/drawing/2014/main" val="2341554526"/>
                  </a:ext>
                </a:extLst>
              </a:tr>
              <a:tr h="1730726">
                <a:tc>
                  <a:txBody>
                    <a:bodyPr/>
                    <a:lstStyle/>
                    <a:p>
                      <a:r>
                        <a:rPr kumimoji="1" lang="en-US" altLang="ja-JP" sz="1600" b="1" baseline="0" dirty="0">
                          <a:latin typeface="+mn-lt"/>
                        </a:rPr>
                        <a:t>Control strategies (e.g. activation, deactivation)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600" i="0" kern="1200" dirty="0">
                          <a:solidFill>
                            <a:schemeClr val="tx1"/>
                          </a:solidFill>
                          <a:latin typeface="+mn-lt"/>
                          <a:ea typeface="+mn-ea"/>
                          <a:cs typeface="+mn-cs"/>
                        </a:rPr>
                        <a:t>(CP1:J): Pause switch can be</a:t>
                      </a:r>
                      <a:r>
                        <a:rPr kumimoji="1" lang="en-US" altLang="ja-JP" sz="1600" i="0" kern="1200" baseline="0" dirty="0">
                          <a:solidFill>
                            <a:schemeClr val="tx1"/>
                          </a:solidFill>
                          <a:latin typeface="+mn-lt"/>
                          <a:ea typeface="+mn-ea"/>
                          <a:cs typeface="+mn-cs"/>
                        </a:rPr>
                        <a:t> accepted, but paused function shall be automatically restarted. In this case, function other than regulated, such as acceleration control in lower pedal speed, may continue to be paused.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600" i="0" kern="1200" baseline="0" dirty="0">
                          <a:solidFill>
                            <a:schemeClr val="tx1"/>
                          </a:solidFill>
                          <a:latin typeface="+mn-lt"/>
                          <a:ea typeface="+mn-ea"/>
                          <a:cs typeface="+mn-cs"/>
                        </a:rPr>
                        <a:t>If driver continues to operate acceleration pedal even after [ ] second starting acceleration control, vehicle shall be accelerated gradually.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600" i="0"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600" i="0" kern="1200" baseline="0" dirty="0">
                          <a:solidFill>
                            <a:schemeClr val="accent1"/>
                          </a:solidFill>
                          <a:latin typeface="+mn-lt"/>
                          <a:ea typeface="+mn-ea"/>
                          <a:cs typeface="+mn-cs"/>
                        </a:rPr>
                        <a:t>(CP4:Finland): It could be possible to deactivate ACPE easily and preferably with the same means the vehicles other parking aids are deactivated.  (</a:t>
                      </a:r>
                      <a:r>
                        <a:rPr kumimoji="1" lang="en-US" altLang="ja-JP" sz="1600" i="0" kern="1200" baseline="0" dirty="0" err="1">
                          <a:solidFill>
                            <a:schemeClr val="accent1"/>
                          </a:solidFill>
                          <a:latin typeface="+mn-lt"/>
                          <a:ea typeface="+mn-ea"/>
                          <a:cs typeface="+mn-cs"/>
                        </a:rPr>
                        <a:t>Eg.</a:t>
                      </a:r>
                      <a:r>
                        <a:rPr kumimoji="1" lang="en-US" altLang="ja-JP" sz="1600" i="0" kern="1200" baseline="0" dirty="0">
                          <a:solidFill>
                            <a:schemeClr val="accent1"/>
                          </a:solidFill>
                          <a:latin typeface="+mn-lt"/>
                          <a:ea typeface="+mn-ea"/>
                          <a:cs typeface="+mn-cs"/>
                        </a:rPr>
                        <a:t> same button for parking sensors and for ACPE)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600" i="0" kern="1200" baseline="0" dirty="0">
                          <a:solidFill>
                            <a:schemeClr val="accent1"/>
                          </a:solidFill>
                          <a:latin typeface="+mn-lt"/>
                          <a:ea typeface="+mn-ea"/>
                          <a:cs typeface="+mn-cs"/>
                        </a:rPr>
                        <a:t>ACPE should always be reactivated when the vehicle is restarted.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600" i="0" kern="1200" baseline="0" dirty="0">
                          <a:solidFill>
                            <a:schemeClr val="accent1"/>
                          </a:solidFill>
                          <a:latin typeface="+mn-lt"/>
                          <a:ea typeface="+mn-ea"/>
                          <a:cs typeface="+mn-cs"/>
                        </a:rPr>
                        <a:t>Reason for this is that if the vehicle gets stuck, in usually winter conditions, the driver might need to use the throttle in an unusual way and the ACPE-related sensors might be obstructed by snow.</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600" i="0" kern="1200" baseline="0" dirty="0">
                          <a:solidFill>
                            <a:schemeClr val="accent1"/>
                          </a:solidFill>
                          <a:latin typeface="+mn-lt"/>
                          <a:ea typeface="+mn-ea"/>
                          <a:cs typeface="+mn-cs"/>
                        </a:rPr>
                        <a:t>ACPE-function might then hinder attempts to ease the car out of the situation. Usually regular parking sensors are also deactivated by the driver in a situation like this, so it would be best to deactivate both functions at the same time.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600" i="0" kern="1200" baseline="0" dirty="0">
                        <a:solidFill>
                          <a:schemeClr val="accent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600" b="1" i="0" kern="1200" dirty="0">
                          <a:solidFill>
                            <a:srgbClr val="00B050"/>
                          </a:solidFill>
                          <a:latin typeface="+mn-lt"/>
                          <a:ea typeface="+mn-ea"/>
                          <a:cs typeface="+mn-cs"/>
                        </a:rPr>
                        <a:t>Industry: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600" i="0" kern="1200" dirty="0">
                          <a:solidFill>
                            <a:srgbClr val="00B050"/>
                          </a:solidFill>
                          <a:latin typeface="+mn-lt"/>
                          <a:ea typeface="+mn-ea"/>
                          <a:cs typeface="+mn-cs"/>
                        </a:rPr>
                        <a:t>Easy</a:t>
                      </a:r>
                      <a:r>
                        <a:rPr kumimoji="1" lang="en-US" altLang="ja-JP" sz="1600" i="0" kern="1200" dirty="0">
                          <a:solidFill>
                            <a:srgbClr val="FF0000"/>
                          </a:solidFill>
                          <a:latin typeface="+mn-lt"/>
                          <a:ea typeface="+mn-ea"/>
                          <a:cs typeface="+mn-cs"/>
                        </a:rPr>
                        <a:t> </a:t>
                      </a:r>
                      <a:r>
                        <a:rPr kumimoji="1" lang="en-US" altLang="ja-JP" sz="1600" i="0" kern="1200" dirty="0">
                          <a:solidFill>
                            <a:srgbClr val="00B050"/>
                          </a:solidFill>
                          <a:latin typeface="+mn-lt"/>
                          <a:ea typeface="+mn-ea"/>
                          <a:cs typeface="+mn-cs"/>
                        </a:rPr>
                        <a:t>override is needed (e.g. to escape from critical situations like railway crossing)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600" i="0" kern="1200" dirty="0">
                          <a:solidFill>
                            <a:srgbClr val="00B050"/>
                          </a:solidFill>
                          <a:latin typeface="+mn-lt"/>
                          <a:ea typeface="+mn-ea"/>
                          <a:cs typeface="+mn-cs"/>
                        </a:rPr>
                        <a:t>ACPE must not interfere with emergency braking systems (e.g. AEBS), e.g. to prevent unpredictable behavior for the driver and contradictions between different regulations on the same use case</a:t>
                      </a:r>
                    </a:p>
                  </a:txBody>
                  <a:tcPr/>
                </a:tc>
                <a:extLst>
                  <a:ext uri="{0D108BD9-81ED-4DB2-BD59-A6C34878D82A}">
                    <a16:rowId xmlns:a16="http://schemas.microsoft.com/office/drawing/2014/main" val="4071241037"/>
                  </a:ext>
                </a:extLst>
              </a:tr>
            </a:tbl>
          </a:graphicData>
        </a:graphic>
      </p:graphicFrame>
    </p:spTree>
    <p:extLst>
      <p:ext uri="{BB962C8B-B14F-4D97-AF65-F5344CB8AC3E}">
        <p14:creationId xmlns:p14="http://schemas.microsoft.com/office/powerpoint/2010/main" val="3329254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a:extLst>
              <a:ext uri="{FF2B5EF4-FFF2-40B4-BE49-F238E27FC236}">
                <a16:creationId xmlns:a16="http://schemas.microsoft.com/office/drawing/2014/main" id="{7F1BEF00-1A0F-3064-6EC6-405E924BE653}"/>
              </a:ext>
            </a:extLst>
          </p:cNvPr>
          <p:cNvGraphicFramePr>
            <a:graphicFrameLocks noGrp="1"/>
          </p:cNvGraphicFramePr>
          <p:nvPr>
            <p:extLst>
              <p:ext uri="{D42A27DB-BD31-4B8C-83A1-F6EECF244321}">
                <p14:modId xmlns:p14="http://schemas.microsoft.com/office/powerpoint/2010/main" val="2569419863"/>
              </p:ext>
            </p:extLst>
          </p:nvPr>
        </p:nvGraphicFramePr>
        <p:xfrm>
          <a:off x="252653" y="642266"/>
          <a:ext cx="11381581" cy="5115634"/>
        </p:xfrm>
        <a:graphic>
          <a:graphicData uri="http://schemas.openxmlformats.org/drawingml/2006/table">
            <a:tbl>
              <a:tblPr firstRow="1" bandRow="1">
                <a:tableStyleId>{5C22544A-7EE6-4342-B048-85BDC9FD1C3A}</a:tableStyleId>
              </a:tblPr>
              <a:tblGrid>
                <a:gridCol w="2727183">
                  <a:extLst>
                    <a:ext uri="{9D8B030D-6E8A-4147-A177-3AD203B41FA5}">
                      <a16:colId xmlns:a16="http://schemas.microsoft.com/office/drawing/2014/main" val="187361009"/>
                    </a:ext>
                  </a:extLst>
                </a:gridCol>
                <a:gridCol w="8654398">
                  <a:extLst>
                    <a:ext uri="{9D8B030D-6E8A-4147-A177-3AD203B41FA5}">
                      <a16:colId xmlns:a16="http://schemas.microsoft.com/office/drawing/2014/main" val="215229528"/>
                    </a:ext>
                  </a:extLst>
                </a:gridCol>
              </a:tblGrid>
              <a:tr h="391234">
                <a:tc>
                  <a:txBody>
                    <a:bodyPr/>
                    <a:lstStyle/>
                    <a:p>
                      <a:pPr algn="ctr"/>
                      <a:r>
                        <a:rPr kumimoji="1" lang="en-US" altLang="ja-JP" sz="1600" b="1" dirty="0">
                          <a:latin typeface="+mn-lt"/>
                        </a:rPr>
                        <a:t>Items</a:t>
                      </a:r>
                      <a:endParaRPr kumimoji="1" lang="ja-JP" altLang="en-US" sz="1600" b="1" dirty="0">
                        <a:latin typeface="+mn-lt"/>
                      </a:endParaRPr>
                    </a:p>
                  </a:txBody>
                  <a:tcPr/>
                </a:tc>
                <a:tc>
                  <a:txBody>
                    <a:bodyPr/>
                    <a:lstStyle/>
                    <a:p>
                      <a:pPr algn="ctr"/>
                      <a:r>
                        <a:rPr kumimoji="1" lang="en-US" altLang="ja-JP" sz="1600" dirty="0">
                          <a:latin typeface="+mn-lt"/>
                        </a:rPr>
                        <a:t>Stake</a:t>
                      </a:r>
                      <a:r>
                        <a:rPr kumimoji="1" lang="en-US" altLang="ja-JP" sz="1600" baseline="0" dirty="0">
                          <a:latin typeface="+mn-lt"/>
                        </a:rPr>
                        <a:t>holder position</a:t>
                      </a:r>
                      <a:endParaRPr kumimoji="1" lang="ja-JP" altLang="en-US" sz="1600" dirty="0">
                        <a:latin typeface="+mn-lt"/>
                      </a:endParaRPr>
                    </a:p>
                  </a:txBody>
                  <a:tcPr/>
                </a:tc>
                <a:extLst>
                  <a:ext uri="{0D108BD9-81ED-4DB2-BD59-A6C34878D82A}">
                    <a16:rowId xmlns:a16="http://schemas.microsoft.com/office/drawing/2014/main" val="2341554526"/>
                  </a:ext>
                </a:extLst>
              </a:tr>
              <a:tr h="17307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baseline="0" dirty="0">
                          <a:latin typeface="+mn-lt"/>
                        </a:rPr>
                        <a:t>Trigger (e.g. after collision, after Risk Mitigation Function)</a:t>
                      </a:r>
                    </a:p>
                    <a:p>
                      <a:endParaRPr kumimoji="1" lang="ja-JP" altLang="en-US" sz="1600" b="1"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600" b="0" i="0" kern="1200" baseline="0" dirty="0">
                          <a:solidFill>
                            <a:schemeClr val="tx1"/>
                          </a:solidFill>
                          <a:latin typeface="+mn-lt"/>
                          <a:ea typeface="+mn-ea"/>
                          <a:cs typeface="+mn-cs"/>
                        </a:rPr>
                        <a:t>(</a:t>
                      </a:r>
                      <a:r>
                        <a:rPr kumimoji="1" lang="en-US" altLang="ja-JP" sz="1600" i="0" kern="1200" dirty="0">
                          <a:solidFill>
                            <a:schemeClr val="tx1"/>
                          </a:solidFill>
                          <a:latin typeface="+mn-lt"/>
                          <a:ea typeface="+mn-ea"/>
                          <a:cs typeface="+mn-cs"/>
                        </a:rPr>
                        <a:t>CP1:</a:t>
                      </a:r>
                      <a:r>
                        <a:rPr kumimoji="1" lang="en-US" altLang="ja-JP" sz="1600" b="0" i="0" kern="1200" baseline="0" dirty="0">
                          <a:solidFill>
                            <a:schemeClr val="tx1"/>
                          </a:solidFill>
                          <a:latin typeface="+mn-lt"/>
                          <a:ea typeface="+mn-ea"/>
                          <a:cs typeface="+mn-cs"/>
                        </a:rPr>
                        <a:t>J): After collision and during RMF operation, strong acceleration should be avoided. Range of collision to be detected should be decided considering EDR deceleration and airbag operation(more than </a:t>
                      </a:r>
                      <a:r>
                        <a:rPr kumimoji="1" lang="ja-JP" altLang="en-US" sz="1600" b="0" i="0" kern="1200" baseline="0" dirty="0">
                          <a:solidFill>
                            <a:schemeClr val="tx1"/>
                          </a:solidFill>
                          <a:latin typeface="+mn-lt"/>
                          <a:ea typeface="+mn-ea"/>
                          <a:cs typeface="+mn-cs"/>
                        </a:rPr>
                        <a:t>●</a:t>
                      </a:r>
                      <a:r>
                        <a:rPr kumimoji="1" lang="en-US" altLang="ja-JP" sz="1600" b="0" i="0" kern="1200" baseline="0" dirty="0">
                          <a:solidFill>
                            <a:schemeClr val="tx1"/>
                          </a:solidFill>
                          <a:latin typeface="+mn-lt"/>
                          <a:ea typeface="+mn-ea"/>
                          <a:cs typeface="+mn-cs"/>
                        </a:rPr>
                        <a:t>m/s2). Parameters for collision detection and trigger can be discussed within IWG.</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600" b="0" i="0"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600" b="0" i="0"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600" b="0" i="0"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600" b="0" i="0"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600" b="0" i="0"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600" b="0" i="0"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600" b="0" i="0"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600" b="0" i="0"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600" b="0" i="0"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600" b="1" i="0" kern="1200" dirty="0">
                          <a:solidFill>
                            <a:srgbClr val="00B050"/>
                          </a:solidFill>
                          <a:latin typeface="+mn-lt"/>
                          <a:ea typeface="+mn-ea"/>
                          <a:cs typeface="+mn-cs"/>
                        </a:rPr>
                        <a:t>Industry</a:t>
                      </a:r>
                      <a:r>
                        <a:rPr kumimoji="1" lang="en-US" altLang="ja-JP" sz="1600" i="0" kern="1200" dirty="0">
                          <a:solidFill>
                            <a:srgbClr val="00B050"/>
                          </a:solidFill>
                          <a:latin typeface="+mn-lt"/>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600" i="0" kern="1200" dirty="0">
                          <a:solidFill>
                            <a:srgbClr val="00B050"/>
                          </a:solidFill>
                          <a:latin typeface="+mn-lt"/>
                          <a:ea typeface="+mn-ea"/>
                          <a:cs typeface="+mn-cs"/>
                        </a:rPr>
                        <a:t>ACPE regulation should only address standstill (i.e. where industry has sufficient experience)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600" i="0" kern="1200" dirty="0">
                          <a:solidFill>
                            <a:srgbClr val="00B050"/>
                          </a:solidFill>
                          <a:latin typeface="+mn-lt"/>
                          <a:ea typeface="+mn-ea"/>
                          <a:cs typeface="+mn-cs"/>
                        </a:rPr>
                        <a:t>If ACPE is not damaged by a collision, it will still operate (thus no need to regulate what happens after a collision…?)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600" i="0" kern="1200" dirty="0">
                          <a:solidFill>
                            <a:srgbClr val="00B050"/>
                          </a:solidFill>
                          <a:latin typeface="+mn-lt"/>
                          <a:ea typeface="+mn-ea"/>
                          <a:cs typeface="+mn-cs"/>
                        </a:rPr>
                        <a:t>Considering secondary collisions is not a mature topic within industry, and is out of scope of ACPE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600" i="0" kern="1200" dirty="0">
                          <a:solidFill>
                            <a:srgbClr val="00B050"/>
                          </a:solidFill>
                          <a:latin typeface="+mn-lt"/>
                          <a:ea typeface="+mn-ea"/>
                          <a:cs typeface="+mn-cs"/>
                        </a:rPr>
                        <a:t>All collisions cannot be detected / detecting collisions involves other technologies (more related to automated driving)</a:t>
                      </a:r>
                    </a:p>
                  </a:txBody>
                  <a:tcPr/>
                </a:tc>
                <a:extLst>
                  <a:ext uri="{0D108BD9-81ED-4DB2-BD59-A6C34878D82A}">
                    <a16:rowId xmlns:a16="http://schemas.microsoft.com/office/drawing/2014/main" val="4012081356"/>
                  </a:ext>
                </a:extLst>
              </a:tr>
            </a:tbl>
          </a:graphicData>
        </a:graphic>
      </p:graphicFrame>
      <p:pic>
        <p:nvPicPr>
          <p:cNvPr id="2" name="図 1"/>
          <p:cNvPicPr>
            <a:picLocks noChangeAspect="1"/>
          </p:cNvPicPr>
          <p:nvPr/>
        </p:nvPicPr>
        <p:blipFill>
          <a:blip r:embed="rId2"/>
          <a:stretch>
            <a:fillRect/>
          </a:stretch>
        </p:blipFill>
        <p:spPr>
          <a:xfrm>
            <a:off x="3582885" y="1905665"/>
            <a:ext cx="4721116" cy="1832012"/>
          </a:xfrm>
          <a:prstGeom prst="rect">
            <a:avLst/>
          </a:prstGeom>
        </p:spPr>
      </p:pic>
    </p:spTree>
    <p:extLst>
      <p:ext uri="{BB962C8B-B14F-4D97-AF65-F5344CB8AC3E}">
        <p14:creationId xmlns:p14="http://schemas.microsoft.com/office/powerpoint/2010/main" val="3891648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1767B25D-D4C0-2D68-BCAE-69EEF7A36A95}"/>
              </a:ext>
            </a:extLst>
          </p:cNvPr>
          <p:cNvGraphicFramePr>
            <a:graphicFrameLocks noGrp="1"/>
          </p:cNvGraphicFramePr>
          <p:nvPr>
            <p:extLst>
              <p:ext uri="{D42A27DB-BD31-4B8C-83A1-F6EECF244321}">
                <p14:modId xmlns:p14="http://schemas.microsoft.com/office/powerpoint/2010/main" val="3215099652"/>
              </p:ext>
            </p:extLst>
          </p:nvPr>
        </p:nvGraphicFramePr>
        <p:xfrm>
          <a:off x="405209" y="1307040"/>
          <a:ext cx="11381581" cy="2121960"/>
        </p:xfrm>
        <a:graphic>
          <a:graphicData uri="http://schemas.openxmlformats.org/drawingml/2006/table">
            <a:tbl>
              <a:tblPr firstRow="1" bandRow="1">
                <a:tableStyleId>{5C22544A-7EE6-4342-B048-85BDC9FD1C3A}</a:tableStyleId>
              </a:tblPr>
              <a:tblGrid>
                <a:gridCol w="2727183">
                  <a:extLst>
                    <a:ext uri="{9D8B030D-6E8A-4147-A177-3AD203B41FA5}">
                      <a16:colId xmlns:a16="http://schemas.microsoft.com/office/drawing/2014/main" val="187361009"/>
                    </a:ext>
                  </a:extLst>
                </a:gridCol>
                <a:gridCol w="8654398">
                  <a:extLst>
                    <a:ext uri="{9D8B030D-6E8A-4147-A177-3AD203B41FA5}">
                      <a16:colId xmlns:a16="http://schemas.microsoft.com/office/drawing/2014/main" val="215229528"/>
                    </a:ext>
                  </a:extLst>
                </a:gridCol>
              </a:tblGrid>
              <a:tr h="391234">
                <a:tc>
                  <a:txBody>
                    <a:bodyPr/>
                    <a:lstStyle/>
                    <a:p>
                      <a:pPr algn="ctr"/>
                      <a:r>
                        <a:rPr kumimoji="1" lang="en-US" altLang="ja-JP" sz="1600" b="1" dirty="0">
                          <a:latin typeface="+mn-lt"/>
                        </a:rPr>
                        <a:t>Items</a:t>
                      </a:r>
                      <a:endParaRPr kumimoji="1" lang="ja-JP" altLang="en-US" sz="1600" b="1" dirty="0">
                        <a:latin typeface="+mn-lt"/>
                      </a:endParaRPr>
                    </a:p>
                  </a:txBody>
                  <a:tcPr/>
                </a:tc>
                <a:tc>
                  <a:txBody>
                    <a:bodyPr/>
                    <a:lstStyle/>
                    <a:p>
                      <a:pPr algn="ctr"/>
                      <a:r>
                        <a:rPr kumimoji="1" lang="en-US" altLang="ja-JP" sz="1600" dirty="0">
                          <a:latin typeface="+mn-lt"/>
                        </a:rPr>
                        <a:t>Stake</a:t>
                      </a:r>
                      <a:r>
                        <a:rPr kumimoji="1" lang="en-US" altLang="ja-JP" sz="1600" baseline="0" dirty="0">
                          <a:latin typeface="+mn-lt"/>
                        </a:rPr>
                        <a:t>holder position</a:t>
                      </a:r>
                      <a:endParaRPr kumimoji="1" lang="ja-JP" altLang="en-US" sz="1600" dirty="0">
                        <a:latin typeface="+mn-lt"/>
                      </a:endParaRPr>
                    </a:p>
                  </a:txBody>
                  <a:tcPr/>
                </a:tc>
                <a:extLst>
                  <a:ext uri="{0D108BD9-81ED-4DB2-BD59-A6C34878D82A}">
                    <a16:rowId xmlns:a16="http://schemas.microsoft.com/office/drawing/2014/main" val="2341554526"/>
                  </a:ext>
                </a:extLst>
              </a:tr>
              <a:tr h="17307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baseline="0" dirty="0">
                          <a:latin typeface="+mn-lt"/>
                        </a:rPr>
                        <a:t>Confirmation of consistency with Vienna convention and Geneva convention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600" i="0" kern="1200" dirty="0">
                          <a:solidFill>
                            <a:schemeClr val="tx1"/>
                          </a:solidFill>
                          <a:latin typeface="+mn-lt"/>
                          <a:ea typeface="+mn-ea"/>
                          <a:cs typeface="+mn-cs"/>
                        </a:rPr>
                        <a:t>(CP1:J): IWG can check this matter after making</a:t>
                      </a:r>
                      <a:r>
                        <a:rPr kumimoji="1" lang="en-US" altLang="ja-JP" sz="1600" i="0" kern="1200" baseline="0" dirty="0">
                          <a:solidFill>
                            <a:schemeClr val="tx1"/>
                          </a:solidFill>
                          <a:latin typeface="+mn-lt"/>
                          <a:ea typeface="+mn-ea"/>
                          <a:cs typeface="+mn-cs"/>
                        </a:rPr>
                        <a:t> draft of UNR.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600" i="0"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600" b="1" i="0" kern="1200" dirty="0">
                          <a:solidFill>
                            <a:srgbClr val="00B050"/>
                          </a:solidFill>
                          <a:latin typeface="+mn-lt"/>
                          <a:ea typeface="+mn-ea"/>
                          <a:cs typeface="+mn-cs"/>
                        </a:rPr>
                        <a:t>Industry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600" i="0" kern="1200" dirty="0">
                          <a:solidFill>
                            <a:srgbClr val="00B050"/>
                          </a:solidFill>
                          <a:latin typeface="+mn-lt"/>
                          <a:ea typeface="+mn-ea"/>
                          <a:cs typeface="+mn-cs"/>
                        </a:rPr>
                        <a:t>Consistency would be ensured if the possibility of an override / deactivation is provided</a:t>
                      </a:r>
                    </a:p>
                  </a:txBody>
                  <a:tcPr/>
                </a:tc>
                <a:extLst>
                  <a:ext uri="{0D108BD9-81ED-4DB2-BD59-A6C34878D82A}">
                    <a16:rowId xmlns:a16="http://schemas.microsoft.com/office/drawing/2014/main" val="1069592382"/>
                  </a:ext>
                </a:extLst>
              </a:tr>
            </a:tbl>
          </a:graphicData>
        </a:graphic>
      </p:graphicFrame>
    </p:spTree>
    <p:extLst>
      <p:ext uri="{BB962C8B-B14F-4D97-AF65-F5344CB8AC3E}">
        <p14:creationId xmlns:p14="http://schemas.microsoft.com/office/powerpoint/2010/main" val="34507998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1583</Words>
  <Application>Microsoft Office PowerPoint</Application>
  <PresentationFormat>ワイド画面</PresentationFormat>
  <Paragraphs>137</Paragraphs>
  <Slides>9</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2</vt:i4>
      </vt:variant>
      <vt:variant>
        <vt:lpstr>スライド タイトル</vt:lpstr>
      </vt:variant>
      <vt:variant>
        <vt:i4>9</vt:i4>
      </vt:variant>
    </vt:vector>
  </HeadingPairs>
  <TitlesOfParts>
    <vt:vector size="16" baseType="lpstr">
      <vt:lpstr>Arial</vt:lpstr>
      <vt:lpstr>Calibri</vt:lpstr>
      <vt:lpstr>Calibri Light</vt:lpstr>
      <vt:lpstr>Courier New</vt:lpstr>
      <vt:lpstr>Wingdings</vt:lpstr>
      <vt:lpstr>Office Theme</vt:lpstr>
      <vt:lpstr>Masque présentation OICA</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Teyssier Pierre</dc:creator>
  <cp:lastModifiedBy>廣瀬　敏也</cp:lastModifiedBy>
  <cp:revision>34</cp:revision>
  <dcterms:created xsi:type="dcterms:W3CDTF">2023-03-17T09:49:11Z</dcterms:created>
  <dcterms:modified xsi:type="dcterms:W3CDTF">2023-05-16T04:38:03Z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19540963-e559-4020-8a90-fe8a502c2801_Enabled">
    <vt:lpwstr>true</vt:lpwstr>
  </property>
  <property fmtid="{D5CDD505-2E9C-101B-9397-08002B2CF9AE}" pid="3" name="MSIP_Label_19540963-e559-4020-8a90-fe8a502c2801_SetDate">
    <vt:lpwstr>2023-03-17T09:49:12Z</vt:lpwstr>
  </property>
  <property fmtid="{D5CDD505-2E9C-101B-9397-08002B2CF9AE}" pid="4" name="MSIP_Label_19540963-e559-4020-8a90-fe8a502c2801_Method">
    <vt:lpwstr>Standard</vt:lpwstr>
  </property>
  <property fmtid="{D5CDD505-2E9C-101B-9397-08002B2CF9AE}" pid="5" name="MSIP_Label_19540963-e559-4020-8a90-fe8a502c2801_Name">
    <vt:lpwstr>19540963-e559-4020-8a90-fe8a502c2801</vt:lpwstr>
  </property>
  <property fmtid="{D5CDD505-2E9C-101B-9397-08002B2CF9AE}" pid="6" name="MSIP_Label_19540963-e559-4020-8a90-fe8a502c2801_SiteId">
    <vt:lpwstr>f25493ae-1c98-41d7-8a33-0be75f5fe603</vt:lpwstr>
  </property>
  <property fmtid="{D5CDD505-2E9C-101B-9397-08002B2CF9AE}" pid="7" name="MSIP_Label_19540963-e559-4020-8a90-fe8a502c2801_ActionId">
    <vt:lpwstr>8f6d35df-3353-4d6b-b48b-2c761a677517</vt:lpwstr>
  </property>
  <property fmtid="{D5CDD505-2E9C-101B-9397-08002B2CF9AE}" pid="8" name="MSIP_Label_19540963-e559-4020-8a90-fe8a502c2801_ContentBits">
    <vt:lpwstr>0</vt:lpwstr>
  </property>
</Properties>
</file>