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58" r:id="rId5"/>
    <p:sldId id="285" r:id="rId6"/>
    <p:sldId id="286" r:id="rId7"/>
    <p:sldId id="274" r:id="rId8"/>
    <p:sldId id="28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56B1"/>
    <a:srgbClr val="024EA2"/>
    <a:srgbClr val="024B9C"/>
    <a:srgbClr val="035DC1"/>
    <a:srgbClr val="004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69" d="100"/>
          <a:sy n="69" d="100"/>
        </p:scale>
        <p:origin x="488" y="44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11/04/2023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11/04/2023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%28CC-BY%29.pdf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Delete/update</a:t>
            </a:r>
            <a:r>
              <a:rPr lang="en-IE" baseline="0" dirty="0"/>
              <a:t> as appropriate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979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Update/add/delete parts of the</a:t>
            </a:r>
            <a:r>
              <a:rPr lang="en-IE" baseline="0" dirty="0"/>
              <a:t> copy right notice where appropriate.</a:t>
            </a:r>
          </a:p>
          <a:p>
            <a:r>
              <a:rPr lang="en-IE" baseline="0" dirty="0"/>
              <a:t>More information: </a:t>
            </a:r>
            <a:r>
              <a:rPr lang="en-GB" dirty="0">
                <a:hlinkClick r:id="rId3"/>
              </a:rPr>
              <a:t>https://myintracomm.ec.europa.eu/corp/intellectual-property/Documents/2019_Reuse-guidelines%28CC-BY%29.pdf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twitter.com/eu_commission" TargetMode="External"/><Relationship Id="rId13" Type="http://schemas.openxmlformats.org/officeDocument/2006/relationships/image" Target="../media/image11.png"/><Relationship Id="rId18" Type="http://schemas.openxmlformats.org/officeDocument/2006/relationships/image" Target="../media/image13.png"/><Relationship Id="rId3" Type="http://schemas.openxmlformats.org/officeDocument/2006/relationships/hyperlink" Target="https://open.spotify.com/user/v7ra0as4ychfdatgcjt9nabh0?si=SEs1mANESea5kzyVy7HvDw" TargetMode="External"/><Relationship Id="rId7" Type="http://schemas.openxmlformats.org/officeDocument/2006/relationships/image" Target="../media/image8.png"/><Relationship Id="rId12" Type="http://schemas.openxmlformats.org/officeDocument/2006/relationships/image" Target="../media/image10.png"/><Relationship Id="rId17" Type="http://schemas.openxmlformats.org/officeDocument/2006/relationships/hyperlink" Target="https://www.youtube.com/user/eutube" TargetMode="External"/><Relationship Id="rId2" Type="http://schemas.openxmlformats.org/officeDocument/2006/relationships/notesSlide" Target="../notesSlides/notesSlide1.xml"/><Relationship Id="rId16" Type="http://schemas.openxmlformats.org/officeDocument/2006/relationships/hyperlink" Target="https://medium.com/@EuropeanCommission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europa.eu/" TargetMode="External"/><Relationship Id="rId11" Type="http://schemas.openxmlformats.org/officeDocument/2006/relationships/hyperlink" Target="https://www.linkedin.com/company/european-commission/" TargetMode="External"/><Relationship Id="rId5" Type="http://schemas.openxmlformats.org/officeDocument/2006/relationships/hyperlink" Target="https://ec.europa.eu/" TargetMode="External"/><Relationship Id="rId15" Type="http://schemas.openxmlformats.org/officeDocument/2006/relationships/image" Target="../media/image12.png"/><Relationship Id="rId10" Type="http://schemas.openxmlformats.org/officeDocument/2006/relationships/image" Target="../media/image9.png"/><Relationship Id="rId19" Type="http://schemas.openxmlformats.org/officeDocument/2006/relationships/image" Target="../media/image14.png"/><Relationship Id="rId4" Type="http://schemas.openxmlformats.org/officeDocument/2006/relationships/image" Target="../media/image7.png"/><Relationship Id="rId9" Type="http://schemas.openxmlformats.org/officeDocument/2006/relationships/hyperlink" Target="https://www.facebook.com/EuropeanCommission" TargetMode="External"/><Relationship Id="rId14" Type="http://schemas.openxmlformats.org/officeDocument/2006/relationships/hyperlink" Target="https://www.instagram.com/europeancommission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dirty="0"/>
              <a:t>DCAS schedule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EC-JRC suggestion DCAS work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1371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EC-JRC suggests to prioritize the submission of DCAS regulation in this year for those </a:t>
            </a:r>
            <a:r>
              <a:rPr lang="en-US" dirty="0" smtClean="0"/>
              <a:t>use-cases/features/vehicle categories </a:t>
            </a:r>
            <a:r>
              <a:rPr lang="en-US" dirty="0"/>
              <a:t>where the discussion is mature enough for the proper definition of regulatory </a:t>
            </a:r>
            <a:r>
              <a:rPr lang="en-US" dirty="0" smtClean="0"/>
              <a:t>text</a:t>
            </a:r>
            <a:endParaRPr lang="en-GB" dirty="0" smtClean="0"/>
          </a:p>
          <a:p>
            <a:pPr>
              <a:spcAft>
                <a:spcPts val="600"/>
              </a:spcAft>
            </a:pPr>
            <a:r>
              <a:rPr lang="en-GB" dirty="0" smtClean="0"/>
              <a:t>Hands-off driving needs further studies:</a:t>
            </a:r>
          </a:p>
          <a:p>
            <a:pPr lvl="1">
              <a:spcAft>
                <a:spcPts val="600"/>
              </a:spcAft>
            </a:pPr>
            <a:r>
              <a:rPr lang="en-GB" dirty="0" smtClean="0"/>
              <a:t>For </a:t>
            </a:r>
            <a:r>
              <a:rPr lang="en-GB" dirty="0"/>
              <a:t>other vehicle categories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Other ODDs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Safety critical scenarios, etc. </a:t>
            </a:r>
          </a:p>
          <a:p>
            <a:pPr>
              <a:spcAft>
                <a:spcPts val="600"/>
              </a:spcAft>
            </a:pPr>
            <a:r>
              <a:rPr lang="en-GB" dirty="0"/>
              <a:t>Hands-on DCAS </a:t>
            </a:r>
            <a:r>
              <a:rPr lang="en-GB" dirty="0" smtClean="0"/>
              <a:t>also needs </a:t>
            </a:r>
            <a:r>
              <a:rPr lang="en-GB" dirty="0"/>
              <a:t>a lot of work to do and these works are also needed for hands-off features, so this can be </a:t>
            </a:r>
            <a:r>
              <a:rPr lang="en-GB" dirty="0" smtClean="0"/>
              <a:t>discussed </a:t>
            </a:r>
            <a:r>
              <a:rPr lang="en-GB" dirty="0"/>
              <a:t>consecutively </a:t>
            </a:r>
          </a:p>
          <a:p>
            <a:pPr>
              <a:spcAft>
                <a:spcPts val="600"/>
              </a:spcAft>
            </a:pP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Background</a:t>
            </a:r>
          </a:p>
        </p:txBody>
      </p:sp>
    </p:spTree>
    <p:extLst>
      <p:ext uri="{BB962C8B-B14F-4D97-AF65-F5344CB8AC3E}">
        <p14:creationId xmlns:p14="http://schemas.microsoft.com/office/powerpoint/2010/main" val="2951229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75672" y="1382278"/>
            <a:ext cx="10905699" cy="4889211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sz="2000" b="1" dirty="0"/>
              <a:t>Phase 1– Hands-on, </a:t>
            </a:r>
            <a:r>
              <a:rPr lang="en-GB" sz="2000" b="1" dirty="0" smtClean="0"/>
              <a:t>currently available manoeuvres (driver or system initiated)</a:t>
            </a:r>
            <a:endParaRPr lang="en-GB" sz="2000" b="1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800" dirty="0"/>
              <a:t>Master </a:t>
            </a:r>
            <a:r>
              <a:rPr lang="en-GB" sz="1800" dirty="0" smtClean="0"/>
              <a:t>document (still missing/i</a:t>
            </a:r>
            <a:r>
              <a:rPr lang="en-GB" sz="1800" dirty="0"/>
              <a:t>m</a:t>
            </a:r>
            <a:r>
              <a:rPr lang="en-GB" sz="1800" dirty="0" smtClean="0"/>
              <a:t>mature parts)</a:t>
            </a:r>
            <a:endParaRPr lang="en-GB" sz="1800" dirty="0"/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GB" sz="1600" dirty="0"/>
              <a:t>HMI, DMS, other manoeuvres, etc</a:t>
            </a:r>
            <a:r>
              <a:rPr lang="en-GB" sz="1600" dirty="0" smtClean="0"/>
              <a:t>.</a:t>
            </a:r>
            <a:endParaRPr lang="en-GB" sz="1600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800" dirty="0"/>
              <a:t>In-Service monitoring and reporting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800" dirty="0"/>
              <a:t>Audit and safety assessment according to risk </a:t>
            </a:r>
            <a:r>
              <a:rPr lang="en-GB" sz="1800" dirty="0" smtClean="0"/>
              <a:t>assessment</a:t>
            </a:r>
            <a:endParaRPr lang="en-GB" sz="1800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800" dirty="0"/>
              <a:t>Testing and validation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GB" sz="1600" dirty="0"/>
              <a:t>Defining ODD and features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800" dirty="0"/>
              <a:t>Update of master document, annexes and submit to </a:t>
            </a:r>
            <a:r>
              <a:rPr lang="en-GB" sz="1800" dirty="0">
                <a:solidFill>
                  <a:srgbClr val="FF0000"/>
                </a:solidFill>
              </a:rPr>
              <a:t>GRVA</a:t>
            </a:r>
            <a:r>
              <a:rPr lang="en-GB" sz="1800" dirty="0"/>
              <a:t> </a:t>
            </a:r>
            <a:r>
              <a:rPr lang="en-GB" sz="1800" dirty="0">
                <a:solidFill>
                  <a:srgbClr val="FF0000"/>
                </a:solidFill>
              </a:rPr>
              <a:t>17</a:t>
            </a:r>
            <a:r>
              <a:rPr lang="en-GB" sz="1800" baseline="30000" dirty="0">
                <a:solidFill>
                  <a:srgbClr val="FF0000"/>
                </a:solidFill>
              </a:rPr>
              <a:t>th</a:t>
            </a:r>
            <a:r>
              <a:rPr lang="en-GB" sz="1800" dirty="0">
                <a:solidFill>
                  <a:srgbClr val="FF0000"/>
                </a:solidFill>
              </a:rPr>
              <a:t> </a:t>
            </a:r>
            <a:r>
              <a:rPr lang="en-GB" sz="1800" dirty="0" smtClean="0">
                <a:solidFill>
                  <a:srgbClr val="FF0000"/>
                </a:solidFill>
              </a:rPr>
              <a:t>(Submission in June  </a:t>
            </a:r>
            <a:r>
              <a:rPr lang="en-GB" sz="1800" dirty="0">
                <a:solidFill>
                  <a:srgbClr val="FF0000"/>
                </a:solidFill>
              </a:rPr>
              <a:t>2023</a:t>
            </a:r>
            <a:r>
              <a:rPr lang="en-GB" sz="1800" dirty="0" smtClean="0">
                <a:solidFill>
                  <a:srgbClr val="FF0000"/>
                </a:solidFill>
              </a:rPr>
              <a:t>)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/>
              <a:t>Address the possibility of pre-deployment testing of systems upon submission and assessment of the preliminary Information </a:t>
            </a:r>
            <a:r>
              <a:rPr lang="en-US" sz="1800" dirty="0" smtClean="0"/>
              <a:t>Document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/>
              <a:t>Establish a dedicated subgroup for continuing the discussion on hands-off systems </a:t>
            </a:r>
            <a:r>
              <a:rPr lang="en-US" sz="1800" dirty="0" smtClean="0"/>
              <a:t>in parallel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GB" sz="2000" b="1" dirty="0" smtClean="0"/>
              <a:t>Phase 2 – General hands-off features (mostly)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/>
              <a:t>DCAS features for </a:t>
            </a:r>
            <a:r>
              <a:rPr lang="en-US" sz="1800" dirty="0"/>
              <a:t>which the discussion is not mature enough </a:t>
            </a:r>
            <a:r>
              <a:rPr lang="en-US" sz="1800" dirty="0" smtClean="0"/>
              <a:t>in </a:t>
            </a:r>
            <a:r>
              <a:rPr lang="en-US" sz="1800" dirty="0"/>
              <a:t>Phase </a:t>
            </a:r>
            <a:r>
              <a:rPr lang="en-US" sz="1800" dirty="0" smtClean="0"/>
              <a:t>1</a:t>
            </a:r>
            <a:endParaRPr lang="en-GB" sz="1800" dirty="0" smtClean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800" dirty="0" smtClean="0"/>
              <a:t>Update </a:t>
            </a:r>
            <a:r>
              <a:rPr lang="en-GB" sz="1800" dirty="0"/>
              <a:t>of master document, annexes and submit to</a:t>
            </a:r>
            <a:r>
              <a:rPr lang="en-GB" sz="1800" dirty="0">
                <a:solidFill>
                  <a:srgbClr val="FF0000"/>
                </a:solidFill>
              </a:rPr>
              <a:t> GRVA 20</a:t>
            </a:r>
            <a:r>
              <a:rPr lang="en-GB" sz="1800" baseline="30000" dirty="0">
                <a:solidFill>
                  <a:srgbClr val="FF0000"/>
                </a:solidFill>
              </a:rPr>
              <a:t>th</a:t>
            </a:r>
            <a:r>
              <a:rPr lang="en-GB" sz="1800" dirty="0">
                <a:solidFill>
                  <a:srgbClr val="FF0000"/>
                </a:solidFill>
              </a:rPr>
              <a:t> (Sept. 2024)</a:t>
            </a:r>
            <a:r>
              <a:rPr lang="en-GB" sz="1800" dirty="0"/>
              <a:t> </a:t>
            </a:r>
          </a:p>
          <a:p>
            <a:pPr marL="457200" lvl="1" indent="0">
              <a:spcAft>
                <a:spcPts val="600"/>
              </a:spcAft>
              <a:buNone/>
            </a:pPr>
            <a:endParaRPr lang="en-GB" sz="1800" dirty="0">
              <a:solidFill>
                <a:srgbClr val="FF0000"/>
              </a:solidFill>
            </a:endParaRPr>
          </a:p>
          <a:p>
            <a:pPr lvl="2">
              <a:spcAft>
                <a:spcPts val="600"/>
              </a:spcAft>
            </a:pPr>
            <a:endParaRPr lang="en-GB" sz="1600" dirty="0"/>
          </a:p>
          <a:p>
            <a:pPr>
              <a:spcAft>
                <a:spcPts val="600"/>
              </a:spcAft>
            </a:pP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Schedule – Proposal </a:t>
            </a:r>
            <a:r>
              <a:rPr lang="en-GB" dirty="0" smtClean="0"/>
              <a:t>for prioritization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5923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Keep in touch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270177" y="4714827"/>
            <a:ext cx="3617290" cy="361995"/>
          </a:xfrm>
        </p:spPr>
        <p:txBody>
          <a:bodyPr/>
          <a:lstStyle/>
          <a:p>
            <a:pPr marL="0" indent="0">
              <a:buNone/>
            </a:pPr>
            <a:r>
              <a:rPr lang="en-IE" sz="1600" dirty="0">
                <a:hlinkClick r:id="rId3"/>
              </a:rPr>
              <a:t>EU Spotify</a:t>
            </a:r>
            <a:endParaRPr lang="en-GB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722" y="1630238"/>
            <a:ext cx="684199" cy="75014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819504" y="1774881"/>
            <a:ext cx="14398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hlinkClick r:id="rId5"/>
              </a:rPr>
              <a:t>ec.europa.eu/</a:t>
            </a:r>
            <a:endParaRPr lang="en-IE" sz="1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722" y="2635213"/>
            <a:ext cx="684199" cy="75014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819504" y="2841009"/>
            <a:ext cx="11657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hlinkClick r:id="rId6"/>
              </a:rPr>
              <a:t>europa.eu/</a:t>
            </a:r>
            <a:endParaRPr lang="en-GB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722" y="3587900"/>
            <a:ext cx="640631" cy="70223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819504" y="3736212"/>
            <a:ext cx="19752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>
                <a:hlinkClick r:id="rId8"/>
              </a:rPr>
              <a:t>@</a:t>
            </a:r>
            <a:r>
              <a:rPr lang="en-IE" sz="1600" dirty="0" err="1">
                <a:hlinkClick r:id="rId8"/>
              </a:rPr>
              <a:t>EU_Commission</a:t>
            </a:r>
            <a:r>
              <a:rPr lang="en-IE" sz="1600" dirty="0">
                <a:hlinkClick r:id="rId8"/>
              </a:rPr>
              <a:t> </a:t>
            </a:r>
            <a:endParaRPr lang="en-GB" sz="1200" dirty="0"/>
          </a:p>
        </p:txBody>
      </p:sp>
      <p:sp>
        <p:nvSpPr>
          <p:cNvPr id="10" name="Rectangle 9"/>
          <p:cNvSpPr/>
          <p:nvPr/>
        </p:nvSpPr>
        <p:spPr>
          <a:xfrm>
            <a:off x="1819504" y="4710652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E" sz="1600" dirty="0">
                <a:hlinkClick r:id="rId9"/>
              </a:rPr>
              <a:t>@</a:t>
            </a:r>
            <a:r>
              <a:rPr lang="en-IE" sz="1600" dirty="0" err="1">
                <a:hlinkClick r:id="rId9"/>
              </a:rPr>
              <a:t>EuropeanCommission</a:t>
            </a:r>
            <a:r>
              <a:rPr lang="en-IE" sz="1600" dirty="0">
                <a:hlinkClick r:id="rId9"/>
              </a:rPr>
              <a:t> </a:t>
            </a:r>
            <a:endParaRPr lang="en-GB" sz="12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922" y="4538287"/>
            <a:ext cx="620230" cy="68150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819504" y="5661644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E" sz="1600" dirty="0">
                <a:hlinkClick r:id="rId11"/>
              </a:rPr>
              <a:t>European Commission</a:t>
            </a:r>
            <a:endParaRPr lang="en-GB" sz="1200" dirty="0">
              <a:hlinkClick r:id="rId11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922" y="5491270"/>
            <a:ext cx="620230" cy="68150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060" y="1661642"/>
            <a:ext cx="647562" cy="711537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156397" y="1792054"/>
            <a:ext cx="379807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600" dirty="0">
                <a:hlinkClick r:id="rId14"/>
              </a:rPr>
              <a:t>europeancommission</a:t>
            </a:r>
            <a:r>
              <a:rPr lang="en-IE" sz="1600" dirty="0"/>
              <a:t> </a:t>
            </a:r>
            <a:endParaRPr lang="en-GB" sz="12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348" y="2611751"/>
            <a:ext cx="568985" cy="623695"/>
          </a:xfrm>
          <a:prstGeom prst="rect">
            <a:avLst/>
          </a:prstGeom>
        </p:spPr>
      </p:pic>
      <p:sp>
        <p:nvSpPr>
          <p:cNvPr id="17" name="Rectangle 16">
            <a:hlinkClick r:id="rId16"/>
          </p:cNvPr>
          <p:cNvSpPr/>
          <p:nvPr/>
        </p:nvSpPr>
        <p:spPr>
          <a:xfrm>
            <a:off x="6156397" y="2749321"/>
            <a:ext cx="2465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hlinkClick r:id="rId16"/>
              </a:rPr>
              <a:t>@</a:t>
            </a:r>
            <a:r>
              <a:rPr lang="en-GB" sz="1600" dirty="0" err="1">
                <a:hlinkClick r:id="rId16"/>
              </a:rPr>
              <a:t>EuropeanCommission</a:t>
            </a:r>
            <a:endParaRPr lang="en-GB" sz="1200" dirty="0"/>
          </a:p>
        </p:txBody>
      </p:sp>
      <p:sp>
        <p:nvSpPr>
          <p:cNvPr id="18" name="Rectangle 17"/>
          <p:cNvSpPr/>
          <p:nvPr/>
        </p:nvSpPr>
        <p:spPr>
          <a:xfrm>
            <a:off x="6270177" y="3733427"/>
            <a:ext cx="9272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1600" dirty="0">
                <a:hlinkClick r:id="rId17"/>
              </a:rPr>
              <a:t>EUTube</a:t>
            </a:r>
            <a:endParaRPr lang="en-IE" sz="12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9823" y="3542487"/>
            <a:ext cx="660728" cy="72600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661" y="4514763"/>
            <a:ext cx="695271" cy="76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639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/>
              <a:t>Thank you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9575" y="4646435"/>
            <a:ext cx="8941016" cy="1853519"/>
          </a:xfrm>
        </p:spPr>
        <p:txBody>
          <a:bodyPr wrap="square" anchor="b" anchorCtr="0"/>
          <a:lstStyle/>
          <a:p>
            <a:r>
              <a:rPr lang="en-US" sz="1050" b="1" dirty="0"/>
              <a:t>© European Union </a:t>
            </a:r>
            <a:r>
              <a:rPr lang="en-US" sz="1050" b="1" dirty="0" smtClean="0"/>
              <a:t>2023</a:t>
            </a:r>
            <a:endParaRPr lang="en-US" sz="1050" b="1" dirty="0"/>
          </a:p>
          <a:p>
            <a:r>
              <a:rPr lang="en-US" sz="1050" dirty="0"/>
              <a:t>Unless otherwise noted the reuse of this presentation is </a:t>
            </a:r>
            <a:r>
              <a:rPr lang="en-US" sz="1050" dirty="0" err="1"/>
              <a:t>authorised</a:t>
            </a:r>
            <a:r>
              <a:rPr lang="en-US" sz="1050" dirty="0"/>
              <a:t> under the </a:t>
            </a:r>
            <a:r>
              <a:rPr lang="en-US" sz="1050" dirty="0">
                <a:hlinkClick r:id="rId3"/>
              </a:rPr>
              <a:t>CC BY 4.0 </a:t>
            </a:r>
            <a:r>
              <a:rPr lang="en-US" sz="1050" dirty="0"/>
              <a:t>license. For any use or reproduction of elements that are not owned by the EU, permission may need to be sought directly from the respective right holders.</a:t>
            </a:r>
          </a:p>
          <a:p>
            <a:r>
              <a:rPr lang="en-US" sz="1050" dirty="0"/>
              <a:t>Slide </a:t>
            </a:r>
            <a:r>
              <a:rPr lang="en-US" sz="1050" dirty="0">
                <a:solidFill>
                  <a:schemeClr val="accent6"/>
                </a:solidFill>
              </a:rPr>
              <a:t>xx</a:t>
            </a:r>
            <a:r>
              <a:rPr lang="en-US" sz="1050" dirty="0"/>
              <a:t>: </a:t>
            </a:r>
            <a:r>
              <a:rPr lang="en-US" sz="1050" dirty="0">
                <a:solidFill>
                  <a:schemeClr val="accent6"/>
                </a:solidFill>
              </a:rPr>
              <a:t>element concerned</a:t>
            </a:r>
            <a:r>
              <a:rPr lang="en-US" sz="1050" dirty="0"/>
              <a:t>, source</a:t>
            </a:r>
            <a:r>
              <a:rPr lang="en-US" sz="1050" dirty="0">
                <a:solidFill>
                  <a:schemeClr val="accent6"/>
                </a:solidFill>
              </a:rPr>
              <a:t>: e.g. Fotolia.com</a:t>
            </a:r>
            <a:r>
              <a:rPr lang="en-US" sz="1050" dirty="0"/>
              <a:t>; Slide </a:t>
            </a:r>
            <a:r>
              <a:rPr lang="en-US" sz="1050" dirty="0">
                <a:solidFill>
                  <a:schemeClr val="accent6"/>
                </a:solidFill>
              </a:rPr>
              <a:t>xx</a:t>
            </a:r>
            <a:r>
              <a:rPr lang="en-US" sz="1050" dirty="0"/>
              <a:t>: </a:t>
            </a:r>
            <a:r>
              <a:rPr lang="en-US" sz="1050" dirty="0">
                <a:solidFill>
                  <a:schemeClr val="accent6"/>
                </a:solidFill>
              </a:rPr>
              <a:t>element concerned</a:t>
            </a:r>
            <a:r>
              <a:rPr lang="en-US" sz="1050" dirty="0"/>
              <a:t>, source: </a:t>
            </a:r>
            <a:r>
              <a:rPr lang="en-US" sz="1050" dirty="0">
                <a:solidFill>
                  <a:schemeClr val="accent6"/>
                </a:solidFill>
              </a:rPr>
              <a:t>e.g. iStock.com</a:t>
            </a:r>
            <a:endParaRPr lang="en-GB" sz="1050" dirty="0">
              <a:solidFill>
                <a:schemeClr val="accent6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24" y="4858246"/>
            <a:ext cx="1023496" cy="35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619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.potx" id="{4E874F3A-6BB1-4334-AA3C-CB69D53C2FB0}" vid="{CFDAC62F-BBD6-4674-995E-7A3058955A7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a54b14-608b-44ba-8621-4287d9574b27" xsi:nil="true"/>
    <lcf76f155ced4ddcb4097134ff3c332f xmlns="33e07890-6196-4e26-9dd2-53178dae8e48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FDF3D715AA394A9B15E0E0FAA07E37" ma:contentTypeVersion="15" ma:contentTypeDescription="Create a new document." ma:contentTypeScope="" ma:versionID="2da26ef648f06feca21a5620dbf8c5cf">
  <xsd:schema xmlns:xsd="http://www.w3.org/2001/XMLSchema" xmlns:xs="http://www.w3.org/2001/XMLSchema" xmlns:p="http://schemas.microsoft.com/office/2006/metadata/properties" xmlns:ns2="33e07890-6196-4e26-9dd2-53178dae8e48" xmlns:ns3="faa54b14-608b-44ba-8621-4287d9574b27" targetNamespace="http://schemas.microsoft.com/office/2006/metadata/properties" ma:root="true" ma:fieldsID="0b1b2931052163b1a524131baed7e6ce" ns2:_="" ns3:_="">
    <xsd:import namespace="33e07890-6196-4e26-9dd2-53178dae8e48"/>
    <xsd:import namespace="faa54b14-608b-44ba-8621-4287d9574b2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e07890-6196-4e26-9dd2-53178dae8e4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22b2fad6-9d2c-441c-a321-3f5f1e9bd9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a54b14-608b-44ba-8621-4287d9574b2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eba82a43-00f8-4be0-a88d-be6e456ac583}" ma:internalName="TaxCatchAll" ma:showField="CatchAllData" ma:web="faa54b14-608b-44ba-8621-4287d9574b2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7F3D55E-05A8-4D2D-BBCE-D8E404DA6E1C}">
  <ds:schemaRefs>
    <ds:schemaRef ds:uri="http://purl.org/dc/elements/1.1/"/>
    <ds:schemaRef ds:uri="http://purl.org/dc/dcmitype/"/>
    <ds:schemaRef ds:uri="http://www.w3.org/XML/1998/namespace"/>
    <ds:schemaRef ds:uri="http://schemas.microsoft.com/office/infopath/2007/PartnerControls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faa54b14-608b-44ba-8621-4287d9574b27"/>
    <ds:schemaRef ds:uri="33e07890-6196-4e26-9dd2-53178dae8e48"/>
  </ds:schemaRefs>
</ds:datastoreItem>
</file>

<file path=customXml/itemProps2.xml><?xml version="1.0" encoding="utf-8"?>
<ds:datastoreItem xmlns:ds="http://schemas.openxmlformats.org/officeDocument/2006/customXml" ds:itemID="{027A9BCB-CA09-427C-8311-04288872F43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EA485B4-1EEB-4120-BAAC-7AACF8C2EF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3e07890-6196-4e26-9dd2-53178dae8e48"/>
    <ds:schemaRef ds:uri="faa54b14-608b-44ba-8621-4287d9574b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247</TotalTime>
  <Words>333</Words>
  <Application>Microsoft Office PowerPoint</Application>
  <PresentationFormat>Widescreen</PresentationFormat>
  <Paragraphs>43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DCAS schedule</vt:lpstr>
      <vt:lpstr>Background</vt:lpstr>
      <vt:lpstr>Schedule – Proposal for prioritization</vt:lpstr>
      <vt:lpstr>Keep in touch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DCAS schedule</dc:title>
  <dc:creator>KRISTON Akos (JRC-ISPRA)</dc:creator>
  <cp:lastModifiedBy>KRISTON Akos (JRC-ISPRA)</cp:lastModifiedBy>
  <cp:revision>14</cp:revision>
  <dcterms:created xsi:type="dcterms:W3CDTF">2023-03-20T10:10:43Z</dcterms:created>
  <dcterms:modified xsi:type="dcterms:W3CDTF">2023-04-11T15:28:29Z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bd9ddd1-4d20-43f6-abfa-fc3c07406f94_Enabled">
    <vt:lpwstr>true</vt:lpwstr>
  </property>
  <property fmtid="{D5CDD505-2E9C-101B-9397-08002B2CF9AE}" pid="3" name="MSIP_Label_6bd9ddd1-4d20-43f6-abfa-fc3c07406f94_SetDate">
    <vt:lpwstr>2023-03-21T22:30:51Z</vt:lpwstr>
  </property>
  <property fmtid="{D5CDD505-2E9C-101B-9397-08002B2CF9AE}" pid="4" name="MSIP_Label_6bd9ddd1-4d20-43f6-abfa-fc3c07406f94_Method">
    <vt:lpwstr>Standard</vt:lpwstr>
  </property>
  <property fmtid="{D5CDD505-2E9C-101B-9397-08002B2CF9AE}" pid="5" name="MSIP_Label_6bd9ddd1-4d20-43f6-abfa-fc3c07406f94_Name">
    <vt:lpwstr>Commission Use</vt:lpwstr>
  </property>
  <property fmtid="{D5CDD505-2E9C-101B-9397-08002B2CF9AE}" pid="6" name="MSIP_Label_6bd9ddd1-4d20-43f6-abfa-fc3c07406f94_SiteId">
    <vt:lpwstr>b24c8b06-522c-46fe-9080-70926f8dddb1</vt:lpwstr>
  </property>
  <property fmtid="{D5CDD505-2E9C-101B-9397-08002B2CF9AE}" pid="7" name="MSIP_Label_6bd9ddd1-4d20-43f6-abfa-fc3c07406f94_ActionId">
    <vt:lpwstr>3abe6c01-d4b5-4fd5-86e0-4c10adbde708</vt:lpwstr>
  </property>
  <property fmtid="{D5CDD505-2E9C-101B-9397-08002B2CF9AE}" pid="8" name="MSIP_Label_6bd9ddd1-4d20-43f6-abfa-fc3c07406f94_ContentBits">
    <vt:lpwstr>0</vt:lpwstr>
  </property>
  <property fmtid="{D5CDD505-2E9C-101B-9397-08002B2CF9AE}" pid="9" name="ContentTypeId">
    <vt:lpwstr>0x010100ECFDF3D715AA394A9B15E0E0FAA07E37</vt:lpwstr>
  </property>
</Properties>
</file>