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2"/>
  </p:sldMasterIdLst>
  <p:sldIdLst>
    <p:sldId id="256" r:id="rId3"/>
    <p:sldId id="293" r:id="rId4"/>
    <p:sldId id="297" r:id="rId5"/>
    <p:sldId id="299" r:id="rId6"/>
    <p:sldId id="315" r:id="rId7"/>
    <p:sldId id="316" r:id="rId8"/>
    <p:sldId id="306" r:id="rId9"/>
    <p:sldId id="307" r:id="rId10"/>
    <p:sldId id="308" r:id="rId11"/>
    <p:sldId id="318" r:id="rId12"/>
    <p:sldId id="319" r:id="rId13"/>
    <p:sldId id="320" r:id="rId14"/>
    <p:sldId id="310" r:id="rId15"/>
    <p:sldId id="321" r:id="rId16"/>
    <p:sldId id="322" r:id="rId17"/>
    <p:sldId id="323" r:id="rId18"/>
    <p:sldId id="311" r:id="rId19"/>
    <p:sldId id="285" r:id="rId20"/>
    <p:sldId id="292" r:id="rId21"/>
  </p:sldIdLst>
  <p:sldSz cx="12192000" cy="6858000"/>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howGuides="1">
      <p:cViewPr varScale="1">
        <p:scale>
          <a:sx n="110" d="100"/>
          <a:sy n="110" d="100"/>
        </p:scale>
        <p:origin x="630"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pPr fontAlgn="base"/>
            <a:r>
              <a:rPr lang="zh-CN" altLang="en-US" strike="noStrike" noProof="1"/>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base"/>
            <a:r>
              <a:rPr lang="zh-CN" altLang="en-US" strike="noStrike" noProof="1"/>
              <a:t>单击此处编辑母版副标题样式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pPr fontAlgn="base"/>
            <a:r>
              <a:rPr lang="zh-CN" altLang="en-US" strike="noStrike" noProof="1"/>
              <a:t>单击此处编辑母版标题样式</a:t>
            </a:r>
          </a:p>
        </p:txBody>
      </p:sp>
      <p:sp>
        <p:nvSpPr>
          <p:cNvPr id="3" name="竖排文字占位符 2"/>
          <p:cNvSpPr>
            <a:spLocks noGrp="1"/>
          </p:cNvSpPr>
          <p:nvPr>
            <p:ph type="body" orient="vert" idx="1"/>
          </p:nvPr>
        </p:nvSpPr>
        <p:spPr>
          <a:xfrm>
            <a:off x="609600" y="274638"/>
            <a:ext cx="8070574" cy="5851525"/>
          </a:xfrm>
        </p:spPr>
        <p:txBody>
          <a:bodyPr vert="eaVert"/>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4500"/>
            </a:lvl1p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base"/>
            <a:r>
              <a:rPr lang="zh-CN" altLang="en-US" strike="noStrike" noProof="1"/>
              <a:t>单击此处编辑母版文本样式</a:t>
            </a:r>
          </a:p>
        </p:txBody>
      </p:sp>
      <p:sp>
        <p:nvSpPr>
          <p:cNvPr id="4" name="日期占位符 3"/>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5" name="页脚占位符 4"/>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内容占位符 2"/>
          <p:cNvSpPr>
            <a:spLocks noGrp="1"/>
          </p:cNvSpPr>
          <p:nvPr>
            <p:ph sz="half" idx="1"/>
          </p:nvPr>
        </p:nvSpPr>
        <p:spPr>
          <a:xfrm>
            <a:off x="609600"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内容占位符 3"/>
          <p:cNvSpPr>
            <a:spLocks noGrp="1"/>
          </p:cNvSpPr>
          <p:nvPr>
            <p:ph sz="half" idx="2"/>
          </p:nvPr>
        </p:nvSpPr>
        <p:spPr>
          <a:xfrm>
            <a:off x="6205728" y="1600200"/>
            <a:ext cx="5376672" cy="4525963"/>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pPr fontAlgn="base"/>
            <a:r>
              <a:rPr lang="zh-CN" altLang="en-US" strike="noStrike" noProof="1"/>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fontAlgn="base"/>
            <a:r>
              <a:rPr lang="zh-CN" altLang="en-US" strike="noStrike" noProof="1"/>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7" name="日期占位符 6"/>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8" name="页脚占位符 7"/>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p>
        </p:txBody>
      </p:sp>
      <p:sp>
        <p:nvSpPr>
          <p:cNvPr id="3" name="日期占位符 2"/>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4" name="页脚占位符 3"/>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3" name="页脚占位符 2"/>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pPr fontAlgn="base"/>
            <a:r>
              <a:rPr lang="zh-CN" altLang="en-US" strike="noStrike" noProof="1"/>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fontAlgn="base"/>
            <a:r>
              <a:rPr lang="zh-CN" altLang="en-US" strike="noStrike" noProof="1"/>
              <a:t>单击此处编辑母版文本样式</a:t>
            </a:r>
          </a:p>
          <a:p>
            <a:pPr lvl="1" fontAlgn="base"/>
            <a:r>
              <a:rPr lang="zh-CN" altLang="en-US" strike="noStrike" noProof="1"/>
              <a:t>第二级</a:t>
            </a:r>
          </a:p>
          <a:p>
            <a:pPr lvl="2" fontAlgn="base"/>
            <a:r>
              <a:rPr lang="zh-CN" altLang="en-US" strike="noStrike" noProof="1"/>
              <a:t>第三级</a:t>
            </a:r>
          </a:p>
          <a:p>
            <a:pPr lvl="3" fontAlgn="base"/>
            <a:r>
              <a:rPr lang="zh-CN" altLang="en-US" strike="noStrike" noProof="1"/>
              <a:t>第四级</a:t>
            </a:r>
          </a:p>
          <a:p>
            <a:pPr lvl="4" fontAlgn="base"/>
            <a:r>
              <a:rPr lang="zh-CN" altLang="en-US" strike="noStrike" noProof="1"/>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2400"/>
            </a:lvl1pPr>
          </a:lstStyle>
          <a:p>
            <a:pPr fontAlgn="base"/>
            <a:r>
              <a:rPr lang="zh-CN" altLang="en-US" strike="noStrike" noProof="1"/>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base"/>
            <a:endParaRPr lang="zh-CN" altLang="en-US" strike="noStrike" noProof="1"/>
          </a:p>
        </p:txBody>
      </p:sp>
      <p:sp>
        <p:nvSpPr>
          <p:cNvPr id="4" name="文本占位符 3"/>
          <p:cNvSpPr>
            <a:spLocks noGrp="1"/>
          </p:cNvSpPr>
          <p:nvPr>
            <p:ph type="body" sz="half" idx="2"/>
          </p:nvPr>
        </p:nvSpPr>
        <p:spPr>
          <a:xfrm>
            <a:off x="839788" y="2057400"/>
            <a:ext cx="4165349"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a:t>单击此处编辑母版文本样式</a:t>
            </a:r>
          </a:p>
        </p:txBody>
      </p:sp>
      <p:sp>
        <p:nvSpPr>
          <p:cNvPr id="5" name="日期占位符 4"/>
          <p:cNvSpPr>
            <a:spLocks noGrp="1"/>
          </p:cNvSpPr>
          <p:nvPr>
            <p:ph type="dt" sz="half" idx="10"/>
          </p:nvPr>
        </p:nvSpPr>
        <p:spPr/>
        <p:txBody>
          <a:bodyPr/>
          <a:lstStyle/>
          <a:p>
            <a:pPr lvl="0" fontAlgn="base"/>
            <a:endParaRPr lang="zh-CN" altLang="en-US" strike="noStrike" noProof="1">
              <a:latin typeface="Arial" panose="020B0604020202020204" pitchFamily="34" charset="0"/>
            </a:endParaRPr>
          </a:p>
        </p:txBody>
      </p:sp>
      <p:sp>
        <p:nvSpPr>
          <p:cNvPr id="6" name="页脚占位符 5"/>
          <p:cNvSpPr>
            <a:spLocks noGrp="1"/>
          </p:cNvSpPr>
          <p:nvPr>
            <p:ph type="ftr" sz="quarter" idx="11"/>
          </p:nvPr>
        </p:nvSpPr>
        <p:spPr/>
        <p:txBody>
          <a:bodyPr/>
          <a:lstStyle/>
          <a:p>
            <a:pPr lvl="0" fontAlgn="base"/>
            <a:endParaRPr lang="zh-CN" altLang="en-US" strike="noStrike" noProof="1">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 1025"/>
          <p:cNvSpPr>
            <a:spLocks noGrp="1"/>
          </p:cNvSpPr>
          <p:nvPr>
            <p:ph type="title"/>
          </p:nvPr>
        </p:nvSpPr>
        <p:spPr>
          <a:xfrm>
            <a:off x="609600" y="274638"/>
            <a:ext cx="10972800" cy="1143000"/>
          </a:xfrm>
          <a:prstGeom prst="rect">
            <a:avLst/>
          </a:prstGeom>
          <a:noFill/>
          <a:ln w="9525">
            <a:noFill/>
          </a:ln>
        </p:spPr>
        <p:txBody>
          <a:bodyPr anchor="ctr" anchorCtr="0"/>
          <a:lstStyle/>
          <a:p>
            <a:pPr lvl="0"/>
            <a:r>
              <a:rPr lang="zh-CN" altLang="en-US"/>
              <a:t>单击此处编辑母版标题样式</a:t>
            </a:r>
          </a:p>
        </p:txBody>
      </p:sp>
      <p:sp>
        <p:nvSpPr>
          <p:cNvPr id="1027" name="文本占位符 1026"/>
          <p:cNvSpPr>
            <a:spLocks noGrp="1"/>
          </p:cNvSpPr>
          <p:nvPr>
            <p:ph type="body"/>
          </p:nvPr>
        </p:nvSpPr>
        <p:spPr>
          <a:xfrm>
            <a:off x="609600" y="1600200"/>
            <a:ext cx="10972800" cy="4525963"/>
          </a:xfrm>
          <a:prstGeom prst="rect">
            <a:avLst/>
          </a:prstGeom>
          <a:noFill/>
          <a:ln w="9525">
            <a:noFill/>
          </a:ln>
        </p:spPr>
        <p:txBody>
          <a:bodyPr anchor="t" anchorCtr="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日期占位符 1027"/>
          <p:cNvSpPr>
            <a:spLocks noGrp="1"/>
          </p:cNvSpPr>
          <p:nvPr>
            <p:ph type="dt" sz="half" idx="2"/>
          </p:nvPr>
        </p:nvSpPr>
        <p:spPr>
          <a:xfrm>
            <a:off x="609600" y="6245225"/>
            <a:ext cx="2844800" cy="476250"/>
          </a:xfrm>
          <a:prstGeom prst="rect">
            <a:avLst/>
          </a:prstGeom>
          <a:noFill/>
          <a:ln w="9525">
            <a:noFill/>
          </a:ln>
        </p:spPr>
        <p:txBody>
          <a:bodyPr/>
          <a:lstStyle>
            <a:lvl1pPr>
              <a:defRPr sz="1400"/>
            </a:lvl1pPr>
          </a:lstStyle>
          <a:p>
            <a:pPr lvl="0" fontAlgn="base"/>
            <a:endParaRPr lang="zh-CN" altLang="en-US" strike="noStrike" noProof="1">
              <a:latin typeface="Arial" panose="020B0604020202020204" pitchFamily="34" charset="0"/>
            </a:endParaRPr>
          </a:p>
        </p:txBody>
      </p:sp>
      <p:sp>
        <p:nvSpPr>
          <p:cNvPr id="1029" name="页脚占位符 1028"/>
          <p:cNvSpPr>
            <a:spLocks noGrp="1"/>
          </p:cNvSpPr>
          <p:nvPr>
            <p:ph type="ftr" sz="quarter" idx="3"/>
          </p:nvPr>
        </p:nvSpPr>
        <p:spPr>
          <a:xfrm>
            <a:off x="4165600" y="6245225"/>
            <a:ext cx="3860800" cy="476250"/>
          </a:xfrm>
          <a:prstGeom prst="rect">
            <a:avLst/>
          </a:prstGeom>
          <a:noFill/>
          <a:ln w="9525">
            <a:noFill/>
          </a:ln>
        </p:spPr>
        <p:txBody>
          <a:bodyPr/>
          <a:lstStyle>
            <a:lvl1pPr algn="ctr">
              <a:defRPr sz="1400"/>
            </a:lvl1pPr>
          </a:lstStyle>
          <a:p>
            <a:pPr lvl="0" fontAlgn="base"/>
            <a:endParaRPr lang="zh-CN" altLang="en-US" strike="noStrike" noProof="1">
              <a:latin typeface="Arial" panose="020B0604020202020204" pitchFamily="34" charset="0"/>
            </a:endParaRPr>
          </a:p>
        </p:txBody>
      </p:sp>
      <p:sp>
        <p:nvSpPr>
          <p:cNvPr id="1030" name="灯片编号占位符 1029"/>
          <p:cNvSpPr>
            <a:spLocks noGrp="1"/>
          </p:cNvSpPr>
          <p:nvPr>
            <p:ph type="sldNum" sz="quarter" idx="4"/>
          </p:nvPr>
        </p:nvSpPr>
        <p:spPr>
          <a:xfrm>
            <a:off x="8737600" y="6245225"/>
            <a:ext cx="2844800" cy="476250"/>
          </a:xfrm>
          <a:prstGeom prst="rect">
            <a:avLst/>
          </a:prstGeom>
          <a:noFill/>
          <a:ln w="9525">
            <a:noFill/>
          </a:ln>
        </p:spPr>
        <p:txBody>
          <a:bodyPr/>
          <a:lstStyle>
            <a:lvl1pPr algn="r">
              <a:defRPr sz="1400"/>
            </a:lvl1pPr>
          </a:lstStyle>
          <a:p>
            <a:pPr lvl="0" fontAlgn="base"/>
            <a:fld id="{9A0DB2DC-4C9A-4742-B13C-FB6460FD3503}" type="slidenum">
              <a:rPr lang="zh-CN" altLang="en-US" strike="noStrike" noProof="1">
                <a:latin typeface="Arial" panose="020B0604020202020204" pitchFamily="34" charset="0"/>
                <a:ea typeface="宋体" panose="02010600030101010101" pitchFamily="2" charset="-122"/>
                <a:cs typeface="+mn-cs"/>
              </a:rPr>
              <a:t>‹#›</a:t>
            </a:fld>
            <a:endParaRPr lang="zh-CN" altLang="en-US" strike="noStrike" noProof="1">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073"/>
          <p:cNvSpPr>
            <a:spLocks noGrp="1"/>
          </p:cNvSpPr>
          <p:nvPr>
            <p:ph type="ctrTitle"/>
          </p:nvPr>
        </p:nvSpPr>
        <p:spPr>
          <a:xfrm>
            <a:off x="1199456" y="2276872"/>
            <a:ext cx="9793088" cy="1470025"/>
          </a:xfrm>
        </p:spPr>
        <p:txBody>
          <a:bodyPr anchor="ctr" anchorCtr="0"/>
          <a:lstStyle/>
          <a:p>
            <a:pPr defTabSz="914400">
              <a:buClrTx/>
              <a:buSzTx/>
              <a:buFontTx/>
              <a:buNone/>
            </a:pPr>
            <a:r>
              <a:rPr lang="en-US" altLang="zh-CN" sz="4400" b="1" kern="1200" baseline="0" dirty="0">
                <a:latin typeface="+mj-lt"/>
                <a:ea typeface="+mj-ea"/>
                <a:cs typeface="+mj-cs"/>
              </a:rPr>
              <a:t>TP-TF report for 27</a:t>
            </a:r>
            <a:r>
              <a:rPr lang="en-US" altLang="zh-CN" sz="4400" b="1" kern="1200" baseline="30000" dirty="0">
                <a:latin typeface="+mj-lt"/>
                <a:ea typeface="+mj-ea"/>
                <a:cs typeface="+mj-cs"/>
              </a:rPr>
              <a:t>th</a:t>
            </a:r>
            <a:r>
              <a:rPr lang="en-US" altLang="zh-CN" sz="4400" b="1" kern="1200" baseline="0" dirty="0">
                <a:latin typeface="+mj-lt"/>
                <a:ea typeface="+mj-ea"/>
                <a:cs typeface="+mj-cs"/>
              </a:rPr>
              <a:t> IWG meeting</a:t>
            </a:r>
          </a:p>
        </p:txBody>
      </p:sp>
      <p:sp>
        <p:nvSpPr>
          <p:cNvPr id="5122" name="副标题 3074"/>
          <p:cNvSpPr>
            <a:spLocks noGrp="1"/>
          </p:cNvSpPr>
          <p:nvPr>
            <p:ph type="subTitle" idx="1"/>
          </p:nvPr>
        </p:nvSpPr>
        <p:spPr>
          <a:xfrm>
            <a:off x="2881313" y="4869160"/>
            <a:ext cx="6400800" cy="1752600"/>
          </a:xfrm>
        </p:spPr>
        <p:txBody>
          <a:bodyPr anchor="t" anchorCtr="0"/>
          <a:lstStyle/>
          <a:p>
            <a:pPr defTabSz="914400">
              <a:buClrTx/>
              <a:buSzTx/>
              <a:buFontTx/>
            </a:pPr>
            <a:r>
              <a:rPr lang="en-US" altLang="zh-CN" sz="2800" dirty="0"/>
              <a:t>2023.6</a:t>
            </a:r>
            <a:endParaRPr lang="en-US" altLang="zh-CN" sz="2800" kern="1200" baseline="0" dirty="0">
              <a:latin typeface="+mn-lt"/>
              <a:ea typeface="+mn-ea"/>
              <a:cs typeface="+mn-cs"/>
            </a:endParaRPr>
          </a:p>
        </p:txBody>
      </p:sp>
      <p:sp>
        <p:nvSpPr>
          <p:cNvPr id="2" name="标题 1">
            <a:extLst>
              <a:ext uri="{FF2B5EF4-FFF2-40B4-BE49-F238E27FC236}">
                <a16:creationId xmlns:a16="http://schemas.microsoft.com/office/drawing/2014/main" id="{1172ED17-8783-F03E-2855-FB36510F5792}"/>
              </a:ext>
            </a:extLst>
          </p:cNvPr>
          <p:cNvSpPr txBox="1">
            <a:spLocks/>
          </p:cNvSpPr>
          <p:nvPr/>
        </p:nvSpPr>
        <p:spPr>
          <a:xfrm>
            <a:off x="-6350" y="188595"/>
            <a:ext cx="12198350" cy="871855"/>
          </a:xfrm>
          <a:prstGeom prst="rect">
            <a:avLst/>
          </a:prstGeom>
          <a:solidFill>
            <a:schemeClr val="bg1">
              <a:lumMod val="85000"/>
            </a:schemeClr>
          </a:solidFill>
          <a:ln w="9525">
            <a:noFill/>
          </a:ln>
        </p:spPr>
        <p:txBody>
          <a:bodyPr anchor="ctr" anchorCtr="0"/>
          <a:lstStyle>
            <a:lvl1pPr marL="0" lvl="0" indent="0" algn="ctr" defTabSz="914400" eaLnBrk="1" fontAlgn="base" latinLnBrk="0" hangingPunct="1">
              <a:lnSpc>
                <a:spcPct val="100000"/>
              </a:lnSpc>
              <a:spcBef>
                <a:spcPct val="0"/>
              </a:spcBef>
              <a:spcAft>
                <a:spcPct val="0"/>
              </a:spcAft>
              <a:buNone/>
              <a:defRPr sz="4500" b="0" i="0" u="none" kern="1200" baseline="0">
                <a:solidFill>
                  <a:schemeClr val="tx2"/>
                </a:solidFill>
                <a:latin typeface="+mj-lt"/>
                <a:ea typeface="+mj-ea"/>
                <a:cs typeface="+mj-cs"/>
              </a:defRPr>
            </a:lvl1pPr>
          </a:lstStyle>
          <a:p>
            <a:pPr algn="l"/>
            <a:r>
              <a:rPr lang="en-US" altLang="zh-CN" sz="2800" b="1"/>
              <a:t>EVS-GTR</a:t>
            </a:r>
            <a:endParaRPr lang="zh-CN" sz="2800" b="1"/>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C. Test level</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3413968"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Preliminary conclusion</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961289"/>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Continue to discuss based on China</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s proposal? (need confirmation in IWG,</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especially for some points beyond technical issues, such as CP option)</a:t>
            </a:r>
          </a:p>
        </p:txBody>
      </p:sp>
      <p:sp>
        <p:nvSpPr>
          <p:cNvPr id="4" name="文本框 3">
            <a:extLst>
              <a:ext uri="{FF2B5EF4-FFF2-40B4-BE49-F238E27FC236}">
                <a16:creationId xmlns:a16="http://schemas.microsoft.com/office/drawing/2014/main" id="{6CDC64BF-247A-D4A0-5C04-2ACA13A25C05}"/>
              </a:ext>
            </a:extLst>
          </p:cNvPr>
          <p:cNvSpPr txBox="1"/>
          <p:nvPr/>
        </p:nvSpPr>
        <p:spPr>
          <a:xfrm>
            <a:off x="233760" y="3237553"/>
            <a:ext cx="360040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China’s proposal</a:t>
            </a:r>
          </a:p>
        </p:txBody>
      </p:sp>
      <p:sp>
        <p:nvSpPr>
          <p:cNvPr id="5" name="文本框 4">
            <a:extLst>
              <a:ext uri="{FF2B5EF4-FFF2-40B4-BE49-F238E27FC236}">
                <a16:creationId xmlns:a16="http://schemas.microsoft.com/office/drawing/2014/main" id="{98DE15B3-FF0D-C897-93E4-E1AFB103792B}"/>
              </a:ext>
            </a:extLst>
          </p:cNvPr>
          <p:cNvSpPr txBox="1"/>
          <p:nvPr/>
        </p:nvSpPr>
        <p:spPr>
          <a:xfrm>
            <a:off x="233760" y="3861048"/>
            <a:ext cx="11724480" cy="2346283"/>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Considering test efficiency, cost and enforceability,</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For all vehicles of Category 1-1 and vehicles of Categories 1-2 and 2 with GVM of 4,536 kg or less: Vehicle level, REESS level could be alternative choice depending on CP option.</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For vehicles of Category 1-2 and Category 2 with GVM exceeding 3,500 kg: Vehicle level or REESS level, Manufacturers choose the test level to be conducted.  </a:t>
            </a:r>
          </a:p>
        </p:txBody>
      </p:sp>
    </p:spTree>
    <p:extLst>
      <p:ext uri="{BB962C8B-B14F-4D97-AF65-F5344CB8AC3E}">
        <p14:creationId xmlns:p14="http://schemas.microsoft.com/office/powerpoint/2010/main" val="142085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C. Test level</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3413968"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4093428"/>
          </a:xfrm>
          <a:prstGeom prst="rect">
            <a:avLst/>
          </a:prstGeom>
          <a:solidFill>
            <a:schemeClr val="bg1">
              <a:lumMod val="95000"/>
            </a:schemeClr>
          </a:solidFill>
          <a:ln w="9525">
            <a:noFill/>
          </a:ln>
        </p:spPr>
        <p:txBody>
          <a:bodyPr wrap="square" anchor="t" anchorCtr="0">
            <a:spAutoFit/>
          </a:bodyPr>
          <a:lstStyle/>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Japan shared a presentation to clarify that difference of severity between vehicle level test and pack level test is not observed and occupant safety are explained by documentation and/or supplemental component level test. As a result, Japan noted that component level test should be kept in GTR.</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Canada generally agree with China’s proposal but they noted that further discussion is necessary on pass/fail criteria and hazardous condition in component level. </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OICA emphasized that the situation of HDV is different with passenger vehicle so that HDV and passenger vehicle should be discussed separately. </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EU/JRC acknowledged that different safety risks may need to be considered for heavy-duty vehicles. JRC also acknowledge testing limitations associated with vehicle-level tests for heavy-duty vehicles. JRC recognize the need for further discussion on these  aspects.</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Korea noted that an agreement is needed on how to avoid regulations regarding the intrusion of toxic gases into the vehicle compartment.</a:t>
            </a:r>
          </a:p>
        </p:txBody>
      </p:sp>
      <p:sp>
        <p:nvSpPr>
          <p:cNvPr id="6" name="文本框 5">
            <a:extLst>
              <a:ext uri="{FF2B5EF4-FFF2-40B4-BE49-F238E27FC236}">
                <a16:creationId xmlns:a16="http://schemas.microsoft.com/office/drawing/2014/main" id="{34D86F88-1AF4-F845-FEEA-36BECC5209F0}"/>
              </a:ext>
            </a:extLst>
          </p:cNvPr>
          <p:cNvSpPr txBox="1"/>
          <p:nvPr/>
        </p:nvSpPr>
        <p:spPr>
          <a:xfrm>
            <a:off x="19405" y="6611779"/>
            <a:ext cx="6120680" cy="246221"/>
          </a:xfrm>
          <a:prstGeom prst="rect">
            <a:avLst/>
          </a:prstGeom>
          <a:noFill/>
        </p:spPr>
        <p:txBody>
          <a:bodyPr wrap="square" rtlCol="0">
            <a:spAutoFit/>
          </a:bodyPr>
          <a:lstStyle/>
          <a:p>
            <a:r>
              <a:rPr lang="en-US" altLang="zh-CN" sz="1000" dirty="0"/>
              <a:t>*EU and Korea provide their feedback after the meeting</a:t>
            </a:r>
            <a:endParaRPr lang="zh-CN" altLang="en-US" sz="1000" dirty="0"/>
          </a:p>
        </p:txBody>
      </p:sp>
    </p:spTree>
    <p:extLst>
      <p:ext uri="{BB962C8B-B14F-4D97-AF65-F5344CB8AC3E}">
        <p14:creationId xmlns:p14="http://schemas.microsoft.com/office/powerpoint/2010/main" val="4190134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D. Target cell selection </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0584" y="3626333"/>
            <a:ext cx="3273127"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Preliminary conclusion</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C46FB36F-78CB-DBCA-757F-6CE56D753413}"/>
              </a:ext>
            </a:extLst>
          </p:cNvPr>
          <p:cNvSpPr txBox="1"/>
          <p:nvPr/>
        </p:nvSpPr>
        <p:spPr>
          <a:xfrm>
            <a:off x="233760" y="1196752"/>
            <a:ext cx="2333848" cy="461665"/>
          </a:xfrm>
          <a:prstGeom prst="rect">
            <a:avLst/>
          </a:prstGeom>
          <a:solidFill>
            <a:srgbClr val="00A249"/>
          </a:solidFill>
          <a:ln>
            <a:noFill/>
          </a:ln>
        </p:spPr>
        <p:txBody>
          <a:bodyPr wrap="square" rtlCol="0">
            <a:spAutoFit/>
          </a:bodyPr>
          <a:lstStyle/>
          <a:p>
            <a:r>
              <a:rPr lang="en-US" altLang="zh-CN" sz="2400" dirty="0">
                <a:solidFill>
                  <a:schemeClr val="bg1"/>
                </a:solidFill>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3434A649-39B4-815F-2638-5C818C2DC155}"/>
              </a:ext>
            </a:extLst>
          </p:cNvPr>
          <p:cNvSpPr txBox="1"/>
          <p:nvPr/>
        </p:nvSpPr>
        <p:spPr>
          <a:xfrm>
            <a:off x="230585" y="1836615"/>
            <a:ext cx="11724480" cy="1422954"/>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Canada provide a proposal on target cell selection, including the installation shall minimize modifications to thermal insulators and structure and cell shall be selected represents the worst case conditions for thermal propagation.</a:t>
            </a:r>
          </a:p>
        </p:txBody>
      </p:sp>
      <p:sp>
        <p:nvSpPr>
          <p:cNvPr id="6" name="文本框 5">
            <a:extLst>
              <a:ext uri="{FF2B5EF4-FFF2-40B4-BE49-F238E27FC236}">
                <a16:creationId xmlns:a16="http://schemas.microsoft.com/office/drawing/2014/main" id="{13A6E3F1-28B1-66D4-A3D9-B104A0242ABC}"/>
              </a:ext>
            </a:extLst>
          </p:cNvPr>
          <p:cNvSpPr txBox="1"/>
          <p:nvPr/>
        </p:nvSpPr>
        <p:spPr>
          <a:xfrm>
            <a:off x="230585" y="4335189"/>
            <a:ext cx="11724480" cy="499624"/>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Continue discussing with the basis of Canada proposal.</a:t>
            </a:r>
          </a:p>
        </p:txBody>
      </p:sp>
    </p:spTree>
    <p:extLst>
      <p:ext uri="{BB962C8B-B14F-4D97-AF65-F5344CB8AC3E}">
        <p14:creationId xmlns:p14="http://schemas.microsoft.com/office/powerpoint/2010/main" val="15471488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D. Target cell selection </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4001095"/>
          </a:xfrm>
          <a:prstGeom prst="rect">
            <a:avLst/>
          </a:prstGeom>
          <a:solidFill>
            <a:schemeClr val="bg1">
              <a:lumMod val="95000"/>
            </a:schemeClr>
          </a:solidFill>
          <a:ln w="9525">
            <a:noFill/>
          </a:ln>
        </p:spPr>
        <p:txBody>
          <a:bodyPr wrap="square" anchor="t" anchorCtr="0">
            <a:spAutoFit/>
          </a:bodyPr>
          <a:lstStyle/>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China generally agree the cell selection principle in Canada’s proposal and further comments will be provided later.</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OICA suggest to consider “severe” condition rather than “worst” case.</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US questioned whether different test agencies select cell independently, Canada answered that different test labs would choose the same target cell in principle, but further research is needed.</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JP considered that disabled cooling system represent worse scenario and should be allowed.</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EU/JRC will provide feedback on Canada’s proposal for the selection of the initiation cell at the next IWG meeting after reviewing the proposal.</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Korea agree with CA proposal but they noted that additional sentences below are required.</a:t>
            </a:r>
          </a:p>
          <a:p>
            <a:r>
              <a:rPr lang="en-US" altLang="zh-CN" i="1" dirty="0">
                <a:latin typeface="微软雅黑" panose="020B0503020204020204" pitchFamily="34" charset="-122"/>
                <a:ea typeface="微软雅黑" panose="020B0503020204020204" pitchFamily="34" charset="-122"/>
              </a:rPr>
              <a:t>    Note. If the heating element is inserted between two cells, then thermal runaway may be  initiated in two cells simultaneously unless sufficient thermal insulation or barriers are added that does not impede natural RESS functionality.</a:t>
            </a:r>
          </a:p>
        </p:txBody>
      </p:sp>
      <p:sp>
        <p:nvSpPr>
          <p:cNvPr id="6" name="文本框 5">
            <a:extLst>
              <a:ext uri="{FF2B5EF4-FFF2-40B4-BE49-F238E27FC236}">
                <a16:creationId xmlns:a16="http://schemas.microsoft.com/office/drawing/2014/main" id="{1292D1DC-23A7-A385-05EF-80F67B7FB61B}"/>
              </a:ext>
            </a:extLst>
          </p:cNvPr>
          <p:cNvSpPr txBox="1"/>
          <p:nvPr/>
        </p:nvSpPr>
        <p:spPr>
          <a:xfrm>
            <a:off x="233760" y="1239143"/>
            <a:ext cx="3413968"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7" name="文本框 6">
            <a:extLst>
              <a:ext uri="{FF2B5EF4-FFF2-40B4-BE49-F238E27FC236}">
                <a16:creationId xmlns:a16="http://schemas.microsoft.com/office/drawing/2014/main" id="{CE337746-86B0-AE06-4AD8-7C23591D824D}"/>
              </a:ext>
            </a:extLst>
          </p:cNvPr>
          <p:cNvSpPr txBox="1"/>
          <p:nvPr/>
        </p:nvSpPr>
        <p:spPr>
          <a:xfrm>
            <a:off x="19405" y="6611779"/>
            <a:ext cx="6120680" cy="246221"/>
          </a:xfrm>
          <a:prstGeom prst="rect">
            <a:avLst/>
          </a:prstGeom>
          <a:noFill/>
        </p:spPr>
        <p:txBody>
          <a:bodyPr wrap="square" rtlCol="0">
            <a:spAutoFit/>
          </a:bodyPr>
          <a:lstStyle/>
          <a:p>
            <a:r>
              <a:rPr lang="en-US" altLang="zh-CN" sz="1000" dirty="0"/>
              <a:t>*EU and Korea provide their feedback after the meeting</a:t>
            </a:r>
            <a:endParaRPr lang="zh-CN" altLang="en-US" sz="1000" dirty="0"/>
          </a:p>
        </p:txBody>
      </p:sp>
    </p:spTree>
    <p:extLst>
      <p:ext uri="{BB962C8B-B14F-4D97-AF65-F5344CB8AC3E}">
        <p14:creationId xmlns:p14="http://schemas.microsoft.com/office/powerpoint/2010/main" val="703722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E. Hazardous situation clarification </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3804901"/>
            <a:ext cx="334196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Preliminary conclusion</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C46FB36F-78CB-DBCA-757F-6CE56D753413}"/>
              </a:ext>
            </a:extLst>
          </p:cNvPr>
          <p:cNvSpPr txBox="1"/>
          <p:nvPr/>
        </p:nvSpPr>
        <p:spPr>
          <a:xfrm>
            <a:off x="233760" y="1196752"/>
            <a:ext cx="2333848" cy="461665"/>
          </a:xfrm>
          <a:prstGeom prst="rect">
            <a:avLst/>
          </a:prstGeom>
          <a:solidFill>
            <a:srgbClr val="00A249"/>
          </a:solidFill>
          <a:ln>
            <a:noFill/>
          </a:ln>
        </p:spPr>
        <p:txBody>
          <a:bodyPr wrap="square" rtlCol="0">
            <a:spAutoFit/>
          </a:bodyPr>
          <a:lstStyle/>
          <a:p>
            <a:r>
              <a:rPr lang="en-US" altLang="zh-CN" sz="2400" dirty="0">
                <a:solidFill>
                  <a:schemeClr val="bg1"/>
                </a:solidFill>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3434A649-39B4-815F-2638-5C818C2DC155}"/>
              </a:ext>
            </a:extLst>
          </p:cNvPr>
          <p:cNvSpPr txBox="1"/>
          <p:nvPr/>
        </p:nvSpPr>
        <p:spPr>
          <a:xfrm>
            <a:off x="230585" y="1836615"/>
            <a:ext cx="11724480" cy="1422954"/>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Hazardous situation should be clarified.</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According to the previous discussion, external fire, explosion and smoke in the cabin are regard as temporary hazardous situation in the test approach</a:t>
            </a:r>
          </a:p>
        </p:txBody>
      </p:sp>
      <p:sp>
        <p:nvSpPr>
          <p:cNvPr id="6" name="文本框 5">
            <a:extLst>
              <a:ext uri="{FF2B5EF4-FFF2-40B4-BE49-F238E27FC236}">
                <a16:creationId xmlns:a16="http://schemas.microsoft.com/office/drawing/2014/main" id="{13A6E3F1-28B1-66D4-A3D9-B104A0242ABC}"/>
              </a:ext>
            </a:extLst>
          </p:cNvPr>
          <p:cNvSpPr txBox="1"/>
          <p:nvPr/>
        </p:nvSpPr>
        <p:spPr>
          <a:xfrm>
            <a:off x="233760" y="4437112"/>
            <a:ext cx="11724480" cy="499624"/>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Discussion on OICA’s proposal in IWG meeting </a:t>
            </a:r>
          </a:p>
        </p:txBody>
      </p:sp>
    </p:spTree>
    <p:extLst>
      <p:ext uri="{BB962C8B-B14F-4D97-AF65-F5344CB8AC3E}">
        <p14:creationId xmlns:p14="http://schemas.microsoft.com/office/powerpoint/2010/main" val="15825151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E. Hazardous situation clarification </a:t>
            </a:r>
            <a:endParaRPr lang="zh-CN" sz="2800" b="1" dirty="0"/>
          </a:p>
        </p:txBody>
      </p:sp>
      <p:sp>
        <p:nvSpPr>
          <p:cNvPr id="4" name="文本框 3">
            <a:extLst>
              <a:ext uri="{FF2B5EF4-FFF2-40B4-BE49-F238E27FC236}">
                <a16:creationId xmlns:a16="http://schemas.microsoft.com/office/drawing/2014/main" id="{C46FB36F-78CB-DBCA-757F-6CE56D753413}"/>
              </a:ext>
            </a:extLst>
          </p:cNvPr>
          <p:cNvSpPr txBox="1"/>
          <p:nvPr/>
        </p:nvSpPr>
        <p:spPr>
          <a:xfrm>
            <a:off x="233760" y="1196752"/>
            <a:ext cx="3341960" cy="461665"/>
          </a:xfrm>
          <a:prstGeom prst="rect">
            <a:avLst/>
          </a:prstGeom>
          <a:solidFill>
            <a:srgbClr val="00A249"/>
          </a:solidFill>
          <a:ln>
            <a:noFill/>
          </a:ln>
        </p:spPr>
        <p:txBody>
          <a:bodyPr wrap="square" rtlCol="0">
            <a:spAutoFit/>
          </a:bodyPr>
          <a:lstStyle/>
          <a:p>
            <a:r>
              <a:rPr lang="en-US" altLang="zh-CN" sz="2400" dirty="0">
                <a:solidFill>
                  <a:schemeClr val="bg1"/>
                </a:solidFill>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3434A649-39B4-815F-2638-5C818C2DC155}"/>
              </a:ext>
            </a:extLst>
          </p:cNvPr>
          <p:cNvSpPr txBox="1"/>
          <p:nvPr/>
        </p:nvSpPr>
        <p:spPr>
          <a:xfrm>
            <a:off x="230585" y="1836615"/>
            <a:ext cx="11724480" cy="4708981"/>
          </a:xfrm>
          <a:prstGeom prst="rect">
            <a:avLst/>
          </a:prstGeom>
          <a:solidFill>
            <a:schemeClr val="bg1">
              <a:lumMod val="95000"/>
            </a:schemeClr>
          </a:solidFill>
          <a:ln w="9525">
            <a:noFill/>
          </a:ln>
        </p:spPr>
        <p:txBody>
          <a:bodyPr wrap="square" anchor="t" anchorCtr="0">
            <a:spAutoFit/>
          </a:bodyPr>
          <a:lstStyle/>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OICA noted that the definition of hazardous situation is essential(reflected in their proposal in IWG meeting).</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Canada agree with the importance of the definition of hazardous situation and suggest to discuss it as a independent item in the upcoming IWG meeting.</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EU/JRC noted that they do not see the need to make the regulation more lenient. At the moment setting up quantitative requirements for exposure is not feasible for various reasons, including the lack of sufficiently selective and robust verification methods.</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China suggest to maintain the temporary hazardous situation criteria until new consensus achieved in the IWG.</a:t>
            </a:r>
          </a:p>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Korea noted that Verification of Hazardous condition can only rely on visual inspection and gas detectors. In the case of vehicle-level testing, it can be challenging due to the larger test space compared to battery testing. Additionally, confirming whether explosions or other incidents occurred after testing becomes difficult if a fire spreads throughout the entire vehicle. To ensure accurate verification of criteria, it is believed that a DTC (Diagnostic Trouble Code) for TR or TP warning signals would be necessary. </a:t>
            </a:r>
          </a:p>
        </p:txBody>
      </p:sp>
      <p:sp>
        <p:nvSpPr>
          <p:cNvPr id="3" name="文本框 2">
            <a:extLst>
              <a:ext uri="{FF2B5EF4-FFF2-40B4-BE49-F238E27FC236}">
                <a16:creationId xmlns:a16="http://schemas.microsoft.com/office/drawing/2014/main" id="{CB7CF39A-86EC-D273-60EE-16AACB6D8637}"/>
              </a:ext>
            </a:extLst>
          </p:cNvPr>
          <p:cNvSpPr txBox="1"/>
          <p:nvPr/>
        </p:nvSpPr>
        <p:spPr>
          <a:xfrm>
            <a:off x="19405" y="6611779"/>
            <a:ext cx="6120680" cy="246221"/>
          </a:xfrm>
          <a:prstGeom prst="rect">
            <a:avLst/>
          </a:prstGeom>
          <a:noFill/>
        </p:spPr>
        <p:txBody>
          <a:bodyPr wrap="square" rtlCol="0">
            <a:spAutoFit/>
          </a:bodyPr>
          <a:lstStyle/>
          <a:p>
            <a:r>
              <a:rPr lang="en-US" altLang="zh-CN" sz="1000" dirty="0"/>
              <a:t>*EU and Korea provide their feedback after the meeting</a:t>
            </a:r>
            <a:endParaRPr lang="zh-CN" altLang="en-US" sz="1000" dirty="0"/>
          </a:p>
        </p:txBody>
      </p:sp>
    </p:spTree>
    <p:extLst>
      <p:ext uri="{BB962C8B-B14F-4D97-AF65-F5344CB8AC3E}">
        <p14:creationId xmlns:p14="http://schemas.microsoft.com/office/powerpoint/2010/main" val="27163420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F. Clarification Warning indication to allow egress or 5 minutes”</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50262" y="4069836"/>
            <a:ext cx="3469474"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Preliminary conclusion</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4" name="文本框 3">
            <a:extLst>
              <a:ext uri="{FF2B5EF4-FFF2-40B4-BE49-F238E27FC236}">
                <a16:creationId xmlns:a16="http://schemas.microsoft.com/office/drawing/2014/main" id="{C46FB36F-78CB-DBCA-757F-6CE56D753413}"/>
              </a:ext>
            </a:extLst>
          </p:cNvPr>
          <p:cNvSpPr txBox="1"/>
          <p:nvPr/>
        </p:nvSpPr>
        <p:spPr>
          <a:xfrm>
            <a:off x="233760" y="1196752"/>
            <a:ext cx="5862240" cy="461665"/>
          </a:xfrm>
          <a:prstGeom prst="rect">
            <a:avLst/>
          </a:prstGeom>
          <a:solidFill>
            <a:srgbClr val="00A249"/>
          </a:solidFill>
          <a:ln>
            <a:noFill/>
          </a:ln>
        </p:spPr>
        <p:txBody>
          <a:bodyPr wrap="square" rtlCol="0">
            <a:spAutoFit/>
          </a:bodyPr>
          <a:lstStyle/>
          <a:p>
            <a:r>
              <a:rPr lang="en-US" altLang="zh-CN" sz="2400" dirty="0">
                <a:solidFill>
                  <a:schemeClr val="bg1"/>
                </a:solidFill>
                <a:cs typeface="Arial" panose="020B0604020202020204" pitchFamily="34" charset="0"/>
              </a:rPr>
              <a:t>OICA proposal in last IWG meeting</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6" name="文本框 5">
            <a:extLst>
              <a:ext uri="{FF2B5EF4-FFF2-40B4-BE49-F238E27FC236}">
                <a16:creationId xmlns:a16="http://schemas.microsoft.com/office/drawing/2014/main" id="{13A6E3F1-28B1-66D4-A3D9-B104A0242ABC}"/>
              </a:ext>
            </a:extLst>
          </p:cNvPr>
          <p:cNvSpPr txBox="1"/>
          <p:nvPr/>
        </p:nvSpPr>
        <p:spPr>
          <a:xfrm>
            <a:off x="240920" y="4725144"/>
            <a:ext cx="11682986" cy="400110"/>
          </a:xfrm>
          <a:prstGeom prst="rect">
            <a:avLst/>
          </a:prstGeom>
          <a:solidFill>
            <a:schemeClr val="bg1">
              <a:lumMod val="95000"/>
            </a:schemeClr>
          </a:solidFill>
          <a:ln w="9525">
            <a:noFill/>
          </a:ln>
        </p:spPr>
        <p:txBody>
          <a:bodyPr wrap="square" anchor="t" anchorCtr="0">
            <a:spAutoFit/>
          </a:bodyPr>
          <a:lstStyle/>
          <a:p>
            <a:pPr marL="285750" indent="-285750">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List all possible scenarios and discuss the corresponding judgment</a:t>
            </a:r>
          </a:p>
        </p:txBody>
      </p:sp>
      <p:pic>
        <p:nvPicPr>
          <p:cNvPr id="7" name="图片 6">
            <a:extLst>
              <a:ext uri="{FF2B5EF4-FFF2-40B4-BE49-F238E27FC236}">
                <a16:creationId xmlns:a16="http://schemas.microsoft.com/office/drawing/2014/main" id="{F97826BC-487F-10E4-AC87-A3E8457FDB86}"/>
              </a:ext>
            </a:extLst>
          </p:cNvPr>
          <p:cNvPicPr>
            <a:picLocks noChangeAspect="1"/>
          </p:cNvPicPr>
          <p:nvPr/>
        </p:nvPicPr>
        <p:blipFill rotWithShape="1">
          <a:blip r:embed="rId2">
            <a:extLst>
              <a:ext uri="{28A0092B-C50C-407E-A947-70E740481C1C}">
                <a14:useLocalDpi xmlns:a14="http://schemas.microsoft.com/office/drawing/2010/main" val="0"/>
              </a:ext>
            </a:extLst>
          </a:blip>
          <a:srcRect b="11812"/>
          <a:stretch/>
        </p:blipFill>
        <p:spPr>
          <a:xfrm>
            <a:off x="479376" y="1725601"/>
            <a:ext cx="10230376" cy="2150593"/>
          </a:xfrm>
          <a:prstGeom prst="rect">
            <a:avLst/>
          </a:prstGeom>
        </p:spPr>
      </p:pic>
    </p:spTree>
    <p:extLst>
      <p:ext uri="{BB962C8B-B14F-4D97-AF65-F5344CB8AC3E}">
        <p14:creationId xmlns:p14="http://schemas.microsoft.com/office/powerpoint/2010/main" val="4000407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0" y="188595"/>
            <a:ext cx="12192000" cy="871855"/>
          </a:xfrm>
          <a:solidFill>
            <a:schemeClr val="bg1">
              <a:lumMod val="85000"/>
            </a:schemeClr>
          </a:solidFill>
        </p:spPr>
        <p:txBody>
          <a:bodyPr anchor="ctr" anchorCtr="0"/>
          <a:lstStyle/>
          <a:p>
            <a:pPr algn="l"/>
            <a:r>
              <a:rPr lang="en-US" altLang="zh-CN" sz="2800" b="1" dirty="0"/>
              <a:t>02 Discussion in TP-TF F. Clarification Warning indication to allow egress or 5 minutes”</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3774008"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5845014"/>
            <a:ext cx="11724480" cy="787523"/>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1600" dirty="0">
                <a:latin typeface="微软雅黑" panose="020B0503020204020204" pitchFamily="34" charset="-122"/>
                <a:ea typeface="微软雅黑" panose="020B0503020204020204" pitchFamily="34" charset="-122"/>
              </a:rPr>
              <a:t>OICA suggested to divided the column of hazardous situation into “fire, explosion” and “smoke”, because they require different consideration</a:t>
            </a:r>
            <a:r>
              <a:rPr lang="en-US" altLang="zh-CN" sz="1100" dirty="0">
                <a:latin typeface="微软雅黑" panose="020B0503020204020204" pitchFamily="34" charset="-122"/>
                <a:ea typeface="微软雅黑" panose="020B0503020204020204" pitchFamily="34" charset="-122"/>
              </a:rPr>
              <a:t>. </a:t>
            </a:r>
          </a:p>
        </p:txBody>
      </p:sp>
      <p:graphicFrame>
        <p:nvGraphicFramePr>
          <p:cNvPr id="4" name="表格 3">
            <a:extLst>
              <a:ext uri="{FF2B5EF4-FFF2-40B4-BE49-F238E27FC236}">
                <a16:creationId xmlns:a16="http://schemas.microsoft.com/office/drawing/2014/main" id="{389864EF-8C93-4395-48A4-F7E6470866F4}"/>
              </a:ext>
            </a:extLst>
          </p:cNvPr>
          <p:cNvGraphicFramePr/>
          <p:nvPr>
            <p:custDataLst>
              <p:tags r:id="rId1"/>
            </p:custDataLst>
            <p:extLst>
              <p:ext uri="{D42A27DB-BD31-4B8C-83A1-F6EECF244321}">
                <p14:modId xmlns:p14="http://schemas.microsoft.com/office/powerpoint/2010/main" val="1104943564"/>
              </p:ext>
            </p:extLst>
          </p:nvPr>
        </p:nvGraphicFramePr>
        <p:xfrm>
          <a:off x="551384" y="1997619"/>
          <a:ext cx="11305257" cy="3712542"/>
        </p:xfrm>
        <a:graphic>
          <a:graphicData uri="http://schemas.openxmlformats.org/drawingml/2006/table">
            <a:tbl>
              <a:tblPr/>
              <a:tblGrid>
                <a:gridCol w="603476">
                  <a:extLst>
                    <a:ext uri="{9D8B030D-6E8A-4147-A177-3AD203B41FA5}">
                      <a16:colId xmlns:a16="http://schemas.microsoft.com/office/drawing/2014/main" val="20000"/>
                    </a:ext>
                  </a:extLst>
                </a:gridCol>
                <a:gridCol w="728522">
                  <a:extLst>
                    <a:ext uri="{9D8B030D-6E8A-4147-A177-3AD203B41FA5}">
                      <a16:colId xmlns:a16="http://schemas.microsoft.com/office/drawing/2014/main" val="20001"/>
                    </a:ext>
                  </a:extLst>
                </a:gridCol>
                <a:gridCol w="759969">
                  <a:extLst>
                    <a:ext uri="{9D8B030D-6E8A-4147-A177-3AD203B41FA5}">
                      <a16:colId xmlns:a16="http://schemas.microsoft.com/office/drawing/2014/main" val="20002"/>
                    </a:ext>
                  </a:extLst>
                </a:gridCol>
                <a:gridCol w="1292409">
                  <a:extLst>
                    <a:ext uri="{9D8B030D-6E8A-4147-A177-3AD203B41FA5}">
                      <a16:colId xmlns:a16="http://schemas.microsoft.com/office/drawing/2014/main" val="20003"/>
                    </a:ext>
                  </a:extLst>
                </a:gridCol>
                <a:gridCol w="1571388">
                  <a:extLst>
                    <a:ext uri="{9D8B030D-6E8A-4147-A177-3AD203B41FA5}">
                      <a16:colId xmlns:a16="http://schemas.microsoft.com/office/drawing/2014/main" val="20004"/>
                    </a:ext>
                  </a:extLst>
                </a:gridCol>
                <a:gridCol w="1269898">
                  <a:extLst>
                    <a:ext uri="{9D8B030D-6E8A-4147-A177-3AD203B41FA5}">
                      <a16:colId xmlns:a16="http://schemas.microsoft.com/office/drawing/2014/main" val="1951683257"/>
                    </a:ext>
                  </a:extLst>
                </a:gridCol>
                <a:gridCol w="1269899">
                  <a:extLst>
                    <a:ext uri="{9D8B030D-6E8A-4147-A177-3AD203B41FA5}">
                      <a16:colId xmlns:a16="http://schemas.microsoft.com/office/drawing/2014/main" val="180707343"/>
                    </a:ext>
                  </a:extLst>
                </a:gridCol>
                <a:gridCol w="1269899">
                  <a:extLst>
                    <a:ext uri="{9D8B030D-6E8A-4147-A177-3AD203B41FA5}">
                      <a16:colId xmlns:a16="http://schemas.microsoft.com/office/drawing/2014/main" val="3741430203"/>
                    </a:ext>
                  </a:extLst>
                </a:gridCol>
                <a:gridCol w="1269899">
                  <a:extLst>
                    <a:ext uri="{9D8B030D-6E8A-4147-A177-3AD203B41FA5}">
                      <a16:colId xmlns:a16="http://schemas.microsoft.com/office/drawing/2014/main" val="4229542741"/>
                    </a:ext>
                  </a:extLst>
                </a:gridCol>
                <a:gridCol w="1269898">
                  <a:extLst>
                    <a:ext uri="{9D8B030D-6E8A-4147-A177-3AD203B41FA5}">
                      <a16:colId xmlns:a16="http://schemas.microsoft.com/office/drawing/2014/main" val="3450832409"/>
                    </a:ext>
                  </a:extLst>
                </a:gridCol>
              </a:tblGrid>
              <a:tr h="362585">
                <a:tc rowSpan="3">
                  <a:txBody>
                    <a:bodyPr/>
                    <a:lstStyle/>
                    <a:p>
                      <a:pPr algn="ctr">
                        <a:buNone/>
                      </a:pPr>
                      <a:r>
                        <a:rPr lang="en-US" sz="1800">
                          <a:solidFill>
                            <a:srgbClr val="000000"/>
                          </a:solidFill>
                          <a:latin typeface="+mj-lt"/>
                          <a:ea typeface="黑体" panose="02010609060101010101" pitchFamily="49" charset="-122"/>
                          <a:cs typeface="+mj-lt"/>
                        </a:rPr>
                        <a:t>Item</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9">
                  <a:txBody>
                    <a:bodyPr/>
                    <a:lstStyle/>
                    <a:p>
                      <a:pPr algn="ctr">
                        <a:buNone/>
                      </a:pPr>
                      <a:r>
                        <a:rPr lang="en-US" sz="1800" dirty="0">
                          <a:solidFill>
                            <a:srgbClr val="000000"/>
                          </a:solidFill>
                          <a:latin typeface="+mj-lt"/>
                          <a:ea typeface="黑体" panose="02010609060101010101" pitchFamily="49" charset="-122"/>
                          <a:cs typeface="+mj-lt"/>
                        </a:rPr>
                        <a:t>Situations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tcPr>
                </a:tc>
                <a:tc hMerge="1">
                  <a:txBody>
                    <a:bodyPr/>
                    <a:lstStyle/>
                    <a:p>
                      <a:pPr algn="ctr">
                        <a:buNone/>
                      </a:pP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440690">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rowSpan="2">
                  <a:txBody>
                    <a:bodyPr/>
                    <a:lstStyle/>
                    <a:p>
                      <a:pPr algn="ctr">
                        <a:buNone/>
                      </a:pPr>
                      <a:r>
                        <a:rPr lang="en-US" sz="1800">
                          <a:solidFill>
                            <a:srgbClr val="000000"/>
                          </a:solidFill>
                          <a:latin typeface="+mj-lt"/>
                          <a:ea typeface="黑体" panose="02010609060101010101" pitchFamily="49" charset="-122"/>
                          <a:cs typeface="+mj-lt"/>
                        </a:rPr>
                        <a:t>TR of cell</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lstStyle/>
                    <a:p>
                      <a:pPr algn="ctr">
                        <a:buNone/>
                      </a:pPr>
                      <a:r>
                        <a:rPr lang="en-US" sz="1800">
                          <a:solidFill>
                            <a:srgbClr val="000000"/>
                          </a:solidFill>
                          <a:latin typeface="+mj-lt"/>
                          <a:ea typeface="黑体" panose="02010609060101010101" pitchFamily="49" charset="-122"/>
                          <a:cs typeface="+mj-lt"/>
                        </a:rPr>
                        <a:t>TP of system</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lstStyle/>
                    <a:p>
                      <a:pPr algn="ctr">
                        <a:buNone/>
                      </a:pPr>
                      <a:r>
                        <a:rPr lang="en-US" sz="1800" dirty="0">
                          <a:solidFill>
                            <a:srgbClr val="000000"/>
                          </a:solidFill>
                          <a:latin typeface="+mj-lt"/>
                          <a:ea typeface="黑体" panose="02010609060101010101" pitchFamily="49" charset="-122"/>
                          <a:cs typeface="+mj-lt"/>
                        </a:rPr>
                        <a:t>Hazardous situation occurs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gridSpan="6">
                  <a:txBody>
                    <a:bodyPr/>
                    <a:lstStyle/>
                    <a:p>
                      <a:pPr algn="ctr">
                        <a:buNone/>
                      </a:pPr>
                      <a:r>
                        <a:rPr lang="en-US" altLang="en-US" sz="1800" dirty="0">
                          <a:solidFill>
                            <a:srgbClr val="000000"/>
                          </a:solidFill>
                          <a:latin typeface="+mj-lt"/>
                          <a:ea typeface="黑体" panose="02010609060101010101" pitchFamily="49" charset="-122"/>
                          <a:cs typeface="+mj-lt"/>
                        </a:rPr>
                        <a:t>W</a:t>
                      </a:r>
                      <a:r>
                        <a:rPr lang="en-US" altLang="zh-CN" sz="1800" dirty="0">
                          <a:solidFill>
                            <a:srgbClr val="000000"/>
                          </a:solidFill>
                          <a:latin typeface="+mj-lt"/>
                          <a:ea typeface="黑体" panose="02010609060101010101" pitchFamily="49" charset="-122"/>
                          <a:cs typeface="+mj-lt"/>
                        </a:rPr>
                        <a:t>arning signal needed</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algn="ctr">
                        <a:buNone/>
                      </a:pP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algn="ctr">
                        <a:buNone/>
                      </a:pP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pPr algn="ctr">
                        <a:buNone/>
                      </a:pP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pPr algn="ctr">
                        <a:buNone/>
                      </a:pP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069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a:buNone/>
                      </a:pPr>
                      <a:r>
                        <a:rPr lang="en-US" altLang="en-US" sz="1800" dirty="0">
                          <a:solidFill>
                            <a:srgbClr val="000000"/>
                          </a:solidFill>
                          <a:latin typeface="+mj-lt"/>
                          <a:ea typeface="黑体" panose="02010609060101010101" pitchFamily="49" charset="-122"/>
                          <a:cs typeface="+mj-lt"/>
                        </a:rPr>
                        <a:t>C</a:t>
                      </a:r>
                      <a:r>
                        <a:rPr lang="en-US" altLang="zh-CN" sz="1800" dirty="0">
                          <a:solidFill>
                            <a:srgbClr val="000000"/>
                          </a:solidFill>
                          <a:latin typeface="+mj-lt"/>
                          <a:ea typeface="黑体" panose="02010609060101010101" pitchFamily="49" charset="-122"/>
                          <a:cs typeface="+mj-lt"/>
                        </a:rPr>
                        <a:t>hina</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J</a:t>
                      </a:r>
                      <a:r>
                        <a:rPr lang="en-US" altLang="zh-CN" sz="1800" dirty="0">
                          <a:solidFill>
                            <a:srgbClr val="000000"/>
                          </a:solidFill>
                          <a:latin typeface="+mj-lt"/>
                          <a:ea typeface="黑体" panose="02010609060101010101" pitchFamily="49" charset="-122"/>
                          <a:cs typeface="+mj-lt"/>
                        </a:rPr>
                        <a:t>apan</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EU</a:t>
                      </a: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German</a:t>
                      </a: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K</a:t>
                      </a:r>
                      <a:r>
                        <a:rPr lang="en-US" altLang="zh-CN" sz="1800" dirty="0">
                          <a:solidFill>
                            <a:srgbClr val="000000"/>
                          </a:solidFill>
                          <a:latin typeface="+mj-lt"/>
                          <a:ea typeface="黑体" panose="02010609060101010101" pitchFamily="49" charset="-122"/>
                          <a:cs typeface="+mj-lt"/>
                        </a:rPr>
                        <a:t>orea</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C</a:t>
                      </a:r>
                      <a:r>
                        <a:rPr lang="en-US" altLang="zh-CN" sz="1800" dirty="0">
                          <a:solidFill>
                            <a:srgbClr val="000000"/>
                          </a:solidFill>
                          <a:latin typeface="+mj-lt"/>
                          <a:ea typeface="黑体" panose="02010609060101010101" pitchFamily="49" charset="-122"/>
                          <a:cs typeface="+mj-lt"/>
                        </a:rPr>
                        <a:t>anada</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41498869"/>
                  </a:ext>
                </a:extLst>
              </a:tr>
              <a:tr h="362585">
                <a:tc>
                  <a:txBody>
                    <a:bodyPr/>
                    <a:lstStyle/>
                    <a:p>
                      <a:pPr algn="ctr">
                        <a:buNone/>
                      </a:pPr>
                      <a:r>
                        <a:rPr lang="en-US" sz="1800">
                          <a:solidFill>
                            <a:srgbClr val="000000"/>
                          </a:solidFill>
                          <a:latin typeface="+mj-lt"/>
                          <a:ea typeface="黑体" panose="02010609060101010101" pitchFamily="49" charset="-122"/>
                          <a:cs typeface="+mj-lt"/>
                        </a:rPr>
                        <a:t>1</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a:solidFill>
                            <a:srgbClr val="000000"/>
                          </a:solidFill>
                          <a:latin typeface="+mj-lt"/>
                          <a:ea typeface="黑体" panose="02010609060101010101" pitchFamily="49" charset="-122"/>
                          <a:cs typeface="+mj-lt"/>
                        </a:rPr>
                        <a:t>No</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a:solidFill>
                            <a:srgbClr val="000000"/>
                          </a:solidFill>
                          <a:latin typeface="+mj-lt"/>
                          <a:ea typeface="黑体" panose="02010609060101010101" pitchFamily="49" charset="-122"/>
                          <a:cs typeface="+mj-lt"/>
                        </a:rPr>
                        <a:t>No</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No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No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No</a:t>
                      </a: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N</a:t>
                      </a:r>
                      <a:r>
                        <a:rPr lang="en-US" altLang="zh-CN" sz="1800" dirty="0">
                          <a:solidFill>
                            <a:srgbClr val="000000"/>
                          </a:solidFill>
                          <a:latin typeface="+mj-lt"/>
                          <a:ea typeface="黑体" panose="02010609060101010101" pitchFamily="49" charset="-122"/>
                          <a:cs typeface="+mj-lt"/>
                        </a:rPr>
                        <a:t>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No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No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N</a:t>
                      </a:r>
                      <a:r>
                        <a:rPr lang="en-US" altLang="zh-CN" sz="1800" dirty="0">
                          <a:solidFill>
                            <a:srgbClr val="000000"/>
                          </a:solidFill>
                          <a:latin typeface="+mj-lt"/>
                          <a:ea typeface="黑体" panose="02010609060101010101" pitchFamily="49" charset="-122"/>
                          <a:cs typeface="+mj-lt"/>
                        </a:rPr>
                        <a:t>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2585">
                <a:tc>
                  <a:txBody>
                    <a:bodyPr/>
                    <a:lstStyle/>
                    <a:p>
                      <a:pPr algn="ctr">
                        <a:buNone/>
                      </a:pPr>
                      <a:r>
                        <a:rPr lang="en-US" sz="1800">
                          <a:solidFill>
                            <a:srgbClr val="000000"/>
                          </a:solidFill>
                          <a:latin typeface="+mj-lt"/>
                          <a:ea typeface="黑体" panose="02010609060101010101" pitchFamily="49" charset="-122"/>
                          <a:cs typeface="+mj-lt"/>
                        </a:rPr>
                        <a:t>2</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4">
                  <a:txBody>
                    <a:bodyPr/>
                    <a:lstStyle/>
                    <a:p>
                      <a:pPr algn="ctr">
                        <a:buNone/>
                      </a:pPr>
                      <a:r>
                        <a:rPr lang="en-US" sz="1800">
                          <a:solidFill>
                            <a:srgbClr val="000000"/>
                          </a:solidFill>
                          <a:latin typeface="+mj-lt"/>
                          <a:ea typeface="黑体" panose="02010609060101010101" pitchFamily="49" charset="-122"/>
                          <a:cs typeface="+mj-lt"/>
                        </a:rPr>
                        <a:t>Yes</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rowSpan="2">
                  <a:txBody>
                    <a:bodyPr/>
                    <a:lstStyle/>
                    <a:p>
                      <a:pPr algn="ctr">
                        <a:buNone/>
                      </a:pPr>
                      <a:r>
                        <a:rPr lang="en-US" sz="1800">
                          <a:solidFill>
                            <a:srgbClr val="000000"/>
                          </a:solidFill>
                          <a:latin typeface="+mj-lt"/>
                          <a:ea typeface="黑体" panose="02010609060101010101" pitchFamily="49" charset="-122"/>
                          <a:cs typeface="+mj-lt"/>
                        </a:rPr>
                        <a:t>No</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a:solidFill>
                            <a:srgbClr val="000000"/>
                          </a:solidFill>
                          <a:latin typeface="+mj-lt"/>
                          <a:ea typeface="黑体" panose="02010609060101010101" pitchFamily="49" charset="-122"/>
                          <a:cs typeface="+mj-lt"/>
                        </a:rPr>
                        <a:t>No</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C000"/>
                    </a:solid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solidFill>
                      <a:srgbClr val="FFC000"/>
                    </a:solidFill>
                  </a:tcPr>
                </a:tc>
                <a:tc>
                  <a:txBody>
                    <a:bodyPr/>
                    <a:lstStyle/>
                    <a:p>
                      <a:pPr algn="ctr">
                        <a:buNone/>
                      </a:pPr>
                      <a:r>
                        <a:rPr lang="en-US" altLang="en-US" sz="1800" dirty="0">
                          <a:solidFill>
                            <a:srgbClr val="000000"/>
                          </a:solidFill>
                          <a:latin typeface="+mj-lt"/>
                          <a:ea typeface="黑体" panose="02010609060101010101" pitchFamily="49" charset="-122"/>
                          <a:cs typeface="+mj-lt"/>
                        </a:rPr>
                        <a:t>No</a:t>
                      </a: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000"/>
                    </a:solidFill>
                  </a:tcPr>
                </a:tc>
                <a:tc>
                  <a:txBody>
                    <a:bodyPr/>
                    <a:lstStyle/>
                    <a:p>
                      <a:pPr algn="ctr">
                        <a:buNone/>
                      </a:pPr>
                      <a:r>
                        <a:rPr lang="en-US" altLang="en-US" sz="1800" dirty="0">
                          <a:solidFill>
                            <a:srgbClr val="000000"/>
                          </a:solidFill>
                          <a:latin typeface="+mj-lt"/>
                          <a:ea typeface="黑体" panose="02010609060101010101" pitchFamily="49" charset="-122"/>
                          <a:cs typeface="+mj-lt"/>
                        </a:rPr>
                        <a:t>N</a:t>
                      </a:r>
                      <a:r>
                        <a:rPr lang="en-US" altLang="zh-CN" sz="1800" dirty="0">
                          <a:solidFill>
                            <a:srgbClr val="000000"/>
                          </a:solidFill>
                          <a:latin typeface="+mj-lt"/>
                          <a:ea typeface="黑体" panose="02010609060101010101" pitchFamily="49" charset="-122"/>
                          <a:cs typeface="+mj-lt"/>
                        </a:rPr>
                        <a:t>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000"/>
                    </a:solid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000"/>
                    </a:solid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000"/>
                    </a:solidFill>
                  </a:tcPr>
                </a:tc>
                <a:tc>
                  <a:txBody>
                    <a:bodyPr/>
                    <a:lstStyle/>
                    <a:p>
                      <a:pPr algn="ctr">
                        <a:buNone/>
                      </a:pPr>
                      <a:r>
                        <a:rPr lang="en-US" altLang="en-US" sz="1800" dirty="0">
                          <a:solidFill>
                            <a:srgbClr val="000000"/>
                          </a:solidFill>
                          <a:latin typeface="+mj-lt"/>
                          <a:ea typeface="黑体" panose="02010609060101010101" pitchFamily="49" charset="-122"/>
                          <a:cs typeface="+mj-lt"/>
                        </a:rPr>
                        <a:t>M</a:t>
                      </a:r>
                      <a:r>
                        <a:rPr lang="en-US" altLang="zh-CN" sz="1800" dirty="0">
                          <a:solidFill>
                            <a:srgbClr val="000000"/>
                          </a:solidFill>
                          <a:latin typeface="+mj-lt"/>
                          <a:ea typeface="黑体" panose="02010609060101010101" pitchFamily="49" charset="-122"/>
                          <a:cs typeface="+mj-lt"/>
                        </a:rPr>
                        <a:t>aybe No</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000"/>
                    </a:solidFill>
                  </a:tcPr>
                </a:tc>
                <a:extLst>
                  <a:ext uri="{0D108BD9-81ED-4DB2-BD59-A6C34878D82A}">
                    <a16:rowId xmlns:a16="http://schemas.microsoft.com/office/drawing/2014/main" val="10003"/>
                  </a:ext>
                </a:extLst>
              </a:tr>
              <a:tr h="362585">
                <a:tc>
                  <a:txBody>
                    <a:bodyPr/>
                    <a:lstStyle/>
                    <a:p>
                      <a:pPr algn="ctr">
                        <a:buNone/>
                      </a:pPr>
                      <a:r>
                        <a:rPr lang="en-US" sz="1800">
                          <a:solidFill>
                            <a:srgbClr val="000000"/>
                          </a:solidFill>
                          <a:latin typeface="+mj-lt"/>
                          <a:ea typeface="黑体" panose="02010609060101010101" pitchFamily="49" charset="-122"/>
                          <a:cs typeface="+mj-lt"/>
                        </a:rPr>
                        <a:t>3</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Yes</a:t>
                      </a: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Y</a:t>
                      </a:r>
                      <a:r>
                        <a:rPr lang="en-US" altLang="zh-CN" sz="1800" dirty="0">
                          <a:solidFill>
                            <a:srgbClr val="000000"/>
                          </a:solidFill>
                          <a:latin typeface="+mj-lt"/>
                          <a:ea typeface="黑体" panose="02010609060101010101" pitchFamily="49" charset="-122"/>
                          <a:cs typeface="+mj-lt"/>
                        </a:rPr>
                        <a:t>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2585">
                <a:tc>
                  <a:txBody>
                    <a:bodyPr/>
                    <a:lstStyle/>
                    <a:p>
                      <a:pPr algn="ctr">
                        <a:buNone/>
                      </a:pPr>
                      <a:r>
                        <a:rPr lang="en-US" sz="1800">
                          <a:solidFill>
                            <a:srgbClr val="000000"/>
                          </a:solidFill>
                          <a:latin typeface="+mj-lt"/>
                          <a:ea typeface="黑体" panose="02010609060101010101" pitchFamily="49" charset="-122"/>
                          <a:cs typeface="+mj-lt"/>
                        </a:rPr>
                        <a:t>4</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tcPr>
                </a:tc>
                <a:tc rowSpan="2">
                  <a:txBody>
                    <a:bodyPr/>
                    <a:lstStyle/>
                    <a:p>
                      <a:pPr algn="ctr">
                        <a:buNone/>
                      </a:pPr>
                      <a:r>
                        <a:rPr lang="en-US" sz="1800">
                          <a:solidFill>
                            <a:srgbClr val="000000"/>
                          </a:solidFill>
                          <a:latin typeface="+mj-lt"/>
                          <a:ea typeface="黑体" panose="02010609060101010101" pitchFamily="49" charset="-122"/>
                          <a:cs typeface="+mj-lt"/>
                        </a:rPr>
                        <a:t>Yes</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a:solidFill>
                            <a:srgbClr val="000000"/>
                          </a:solidFill>
                          <a:latin typeface="+mj-lt"/>
                          <a:ea typeface="黑体" panose="02010609060101010101" pitchFamily="49" charset="-122"/>
                          <a:cs typeface="+mj-lt"/>
                        </a:rPr>
                        <a:t>No</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 field data needed</a:t>
                      </a: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FFC000"/>
                    </a:solidFill>
                  </a:tcPr>
                </a:tc>
                <a:tc>
                  <a:txBody>
                    <a:bodyPr/>
                    <a:lstStyle/>
                    <a:p>
                      <a:pPr algn="ctr">
                        <a:buNone/>
                      </a:pPr>
                      <a:r>
                        <a:rPr lang="en-US" altLang="en-US" sz="1800" dirty="0">
                          <a:solidFill>
                            <a:srgbClr val="000000"/>
                          </a:solidFill>
                          <a:latin typeface="+mj-lt"/>
                          <a:ea typeface="黑体" panose="02010609060101010101" pitchFamily="49" charset="-122"/>
                          <a:cs typeface="+mj-lt"/>
                        </a:rPr>
                        <a:t>Y</a:t>
                      </a:r>
                      <a:r>
                        <a:rPr lang="en-US" altLang="zh-CN" sz="1800" dirty="0">
                          <a:solidFill>
                            <a:srgbClr val="000000"/>
                          </a:solidFill>
                          <a:latin typeface="+mj-lt"/>
                          <a:ea typeface="黑体" panose="02010609060101010101" pitchFamily="49" charset="-122"/>
                          <a:cs typeface="+mj-lt"/>
                        </a:rPr>
                        <a:t>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2585">
                <a:tc>
                  <a:txBody>
                    <a:bodyPr/>
                    <a:lstStyle/>
                    <a:p>
                      <a:pPr algn="ctr">
                        <a:buNone/>
                      </a:pPr>
                      <a:r>
                        <a:rPr lang="en-US" sz="1800">
                          <a:solidFill>
                            <a:srgbClr val="000000"/>
                          </a:solidFill>
                          <a:latin typeface="+mj-lt"/>
                          <a:ea typeface="黑体" panose="02010609060101010101" pitchFamily="49" charset="-122"/>
                          <a:cs typeface="+mj-lt"/>
                        </a:rPr>
                        <a:t>5</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vMerge="1">
                  <a:txBody>
                    <a:bodyPr/>
                    <a:lstStyle/>
                    <a:p>
                      <a:endParaRPr lang="zh-CN"/>
                    </a:p>
                  </a:txBody>
                  <a:tcP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B w="6350" cap="flat" cmpd="sng">
                      <a:solidFill>
                        <a:srgbClr val="000000"/>
                      </a:solidFill>
                      <a:prstDash val="solid"/>
                      <a:headEnd type="none" w="med" len="med"/>
                      <a:tailEnd type="none" w="med" len="med"/>
                    </a:lnB>
                  </a:tcPr>
                </a:tc>
                <a:tc>
                  <a:txBody>
                    <a:bodyPr/>
                    <a:lstStyle/>
                    <a:p>
                      <a:pPr algn="ctr">
                        <a:buNone/>
                      </a:pPr>
                      <a:r>
                        <a:rPr lang="en-US" sz="1800">
                          <a:solidFill>
                            <a:srgbClr val="000000"/>
                          </a:solidFill>
                          <a:latin typeface="+mj-lt"/>
                          <a:ea typeface="黑体" panose="02010609060101010101" pitchFamily="49" charset="-122"/>
                          <a:cs typeface="+mj-lt"/>
                        </a:rPr>
                        <a:t>Yes</a:t>
                      </a:r>
                      <a:endParaRPr lang="en-US" altLang="en-US" sz="180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Yes</a:t>
                      </a: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altLang="en-US" sz="1800" dirty="0">
                          <a:solidFill>
                            <a:srgbClr val="000000"/>
                          </a:solidFill>
                          <a:latin typeface="+mj-lt"/>
                          <a:ea typeface="黑体" panose="02010609060101010101" pitchFamily="49" charset="-122"/>
                          <a:cs typeface="+mj-lt"/>
                        </a:rPr>
                        <a:t>Y</a:t>
                      </a:r>
                      <a:r>
                        <a:rPr lang="en-US" altLang="zh-CN" sz="1800" dirty="0">
                          <a:solidFill>
                            <a:srgbClr val="000000"/>
                          </a:solidFill>
                          <a:latin typeface="+mj-lt"/>
                          <a:ea typeface="黑体" panose="02010609060101010101" pitchFamily="49" charset="-122"/>
                          <a:cs typeface="+mj-lt"/>
                        </a:rPr>
                        <a:t>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algn="ctr">
                        <a:buNone/>
                      </a:pPr>
                      <a:r>
                        <a:rPr lang="en-US" sz="1800" dirty="0">
                          <a:solidFill>
                            <a:srgbClr val="000000"/>
                          </a:solidFill>
                          <a:latin typeface="+mj-lt"/>
                          <a:ea typeface="黑体" panose="02010609060101010101" pitchFamily="49" charset="-122"/>
                          <a:cs typeface="+mj-lt"/>
                        </a:rPr>
                        <a:t>Yes</a:t>
                      </a:r>
                      <a:endParaRPr lang="en-US" altLang="en-US" sz="1800" dirty="0">
                        <a:solidFill>
                          <a:srgbClr val="000000"/>
                        </a:solidFill>
                        <a:latin typeface="+mj-lt"/>
                        <a:ea typeface="黑体" panose="02010609060101010101" pitchFamily="49" charset="-122"/>
                        <a:cs typeface="+mj-lt"/>
                      </a:endParaRPr>
                    </a:p>
                  </a:txBody>
                  <a:tcPr marL="12700" marR="12700" marT="1270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11177">
                <a:tc gridSpan="10">
                  <a:txBody>
                    <a:bodyPr/>
                    <a:lstStyle/>
                    <a:p>
                      <a:pPr algn="ctr">
                        <a:buNone/>
                      </a:pPr>
                      <a:r>
                        <a:rPr lang="zh-CN" sz="1800" dirty="0">
                          <a:solidFill>
                            <a:srgbClr val="000000"/>
                          </a:solidFill>
                          <a:latin typeface="+mj-lt"/>
                          <a:ea typeface="黑体" panose="02010609060101010101" pitchFamily="49" charset="-122"/>
                          <a:cs typeface="+mj-lt"/>
                        </a:rPr>
                        <a:t>The warning signal based on （TR？TP？Hazardous situation occurs？）</a:t>
                      </a:r>
                      <a:endParaRPr lang="zh-CN"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p>
                  </a:txBody>
                  <a:tcPr>
                    <a:lnT w="6350" cap="flat" cmpd="sng">
                      <a:solidFill>
                        <a:srgbClr val="000000"/>
                      </a:solidFill>
                      <a:prstDash val="solid"/>
                      <a:headEnd type="none" w="med" len="med"/>
                      <a:tailEnd type="none" w="med" len="med"/>
                    </a:lnT>
                  </a:tcPr>
                </a:tc>
                <a:tc hMerge="1">
                  <a:txBody>
                    <a:bodyPr/>
                    <a:lstStyle/>
                    <a:p>
                      <a:endParaRPr lang="zh-CN"/>
                    </a:p>
                  </a:txBody>
                  <a:tcPr>
                    <a:lnT w="6350" cap="flat" cmpd="sng">
                      <a:solidFill>
                        <a:srgbClr val="000000"/>
                      </a:solidFill>
                      <a:prstDash val="solid"/>
                      <a:headEnd type="none" w="med" len="med"/>
                      <a:tailEnd type="none" w="med" len="med"/>
                    </a:lnT>
                  </a:tcPr>
                </a:tc>
                <a:tc hMerge="1">
                  <a:txBody>
                    <a:bodyPr/>
                    <a:lstStyle/>
                    <a:p>
                      <a:endParaRPr lang="zh-CN"/>
                    </a:p>
                  </a:txBody>
                  <a:tcPr>
                    <a:lnT w="6350" cap="flat" cmpd="sng">
                      <a:solidFill>
                        <a:srgbClr val="000000"/>
                      </a:solidFill>
                      <a:prstDash val="solid"/>
                      <a:headEnd type="none" w="med" len="med"/>
                      <a:tailEnd type="none" w="med" len="med"/>
                    </a:lnT>
                  </a:tcPr>
                </a:tc>
                <a:tc hMerge="1">
                  <a:txBody>
                    <a:bodyPr/>
                    <a:lstStyle/>
                    <a:p>
                      <a:endParaRPr lang="zh-CN"/>
                    </a:p>
                  </a:txBody>
                  <a:tcPr>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tcPr>
                </a:tc>
                <a:tc hMerge="1">
                  <a:txBody>
                    <a:bodyPr/>
                    <a:lstStyle/>
                    <a:p>
                      <a:pPr algn="ctr">
                        <a:buNone/>
                      </a:pPr>
                      <a:endParaRPr lang="zh-CN" altLang="en-US" sz="1800" dirty="0">
                        <a:solidFill>
                          <a:srgbClr val="000000"/>
                        </a:solidFill>
                        <a:latin typeface="+mj-lt"/>
                        <a:ea typeface="黑体" panose="02010609060101010101" pitchFamily="49" charset="-122"/>
                        <a:cs typeface="+mj-lt"/>
                      </a:endParaRPr>
                    </a:p>
                  </a:txBody>
                  <a:tcPr marL="12700" marR="12700" marT="1270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040185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a:t>03 Next-step work</a:t>
            </a:r>
            <a:endParaRPr lang="zh-CN" altLang="en-US" sz="2800" b="1"/>
          </a:p>
        </p:txBody>
      </p:sp>
      <p:sp>
        <p:nvSpPr>
          <p:cNvPr id="2" name="文本框 1">
            <a:extLst>
              <a:ext uri="{FF2B5EF4-FFF2-40B4-BE49-F238E27FC236}">
                <a16:creationId xmlns:a16="http://schemas.microsoft.com/office/drawing/2014/main" id="{723DE441-7B4A-4EE7-93F6-ACFC984E0C03}"/>
              </a:ext>
            </a:extLst>
          </p:cNvPr>
          <p:cNvSpPr txBox="1"/>
          <p:nvPr/>
        </p:nvSpPr>
        <p:spPr>
          <a:xfrm>
            <a:off x="262572" y="1365319"/>
            <a:ext cx="11050905" cy="1131848"/>
          </a:xfrm>
          <a:prstGeom prst="rect">
            <a:avLst/>
          </a:prstGeom>
          <a:noFill/>
        </p:spPr>
        <p:txBody>
          <a:bodyPr wrap="square" rtlCol="0">
            <a:spAutoFit/>
          </a:bodyPr>
          <a:lstStyle/>
          <a:p>
            <a:pPr marL="342900" indent="-342900">
              <a:lnSpc>
                <a:spcPct val="150000"/>
              </a:lnSpc>
              <a:buFont typeface="Wingdings" panose="05000000000000000000" charset="0"/>
              <a:buChar char="n"/>
            </a:pPr>
            <a:r>
              <a:rPr lang="en-US" altLang="zh-CN" sz="2400" dirty="0"/>
              <a:t>Next TP-TF meeting will be held between 27</a:t>
            </a:r>
            <a:r>
              <a:rPr lang="en-US" altLang="zh-CN" sz="2400" baseline="30000" dirty="0"/>
              <a:t>th</a:t>
            </a:r>
            <a:r>
              <a:rPr lang="en-US" altLang="zh-CN" sz="2400" dirty="0"/>
              <a:t>  and 28</a:t>
            </a:r>
            <a:r>
              <a:rPr lang="en-US" altLang="zh-CN" sz="2400" baseline="30000" dirty="0"/>
              <a:t>th</a:t>
            </a:r>
            <a:r>
              <a:rPr lang="en-US" altLang="zh-CN" sz="2400" dirty="0"/>
              <a:t> IWG meeting (meeting date is still need to be discussed between TF-leaders).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标题 3073"/>
          <p:cNvSpPr>
            <a:spLocks noGrp="1"/>
          </p:cNvSpPr>
          <p:nvPr>
            <p:ph type="ctrTitle"/>
          </p:nvPr>
        </p:nvSpPr>
        <p:spPr>
          <a:xfrm>
            <a:off x="2209800" y="2130425"/>
            <a:ext cx="7772400" cy="1470025"/>
          </a:xfrm>
        </p:spPr>
        <p:txBody>
          <a:bodyPr anchor="ctr" anchorCtr="0"/>
          <a:lstStyle/>
          <a:p>
            <a:pPr defTabSz="914400">
              <a:buClrTx/>
              <a:buSzTx/>
              <a:buFontTx/>
              <a:buNone/>
            </a:pPr>
            <a:r>
              <a:rPr lang="en-US" altLang="zh-CN" sz="4400" b="1" kern="1200" baseline="0">
                <a:latin typeface="+mj-lt"/>
                <a:ea typeface="+mj-ea"/>
                <a:cs typeface="+mj-cs"/>
              </a:rPr>
              <a:t>Thanks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a:t>Outline</a:t>
            </a:r>
            <a:endParaRPr lang="zh-CN" sz="2800" b="1"/>
          </a:p>
        </p:txBody>
      </p:sp>
      <p:sp>
        <p:nvSpPr>
          <p:cNvPr id="5" name="文本框 4">
            <a:extLst>
              <a:ext uri="{FF2B5EF4-FFF2-40B4-BE49-F238E27FC236}">
                <a16:creationId xmlns:a16="http://schemas.microsoft.com/office/drawing/2014/main" id="{194B972E-F0D8-277E-1D1F-B38E5A9003FC}"/>
              </a:ext>
            </a:extLst>
          </p:cNvPr>
          <p:cNvSpPr txBox="1"/>
          <p:nvPr/>
        </p:nvSpPr>
        <p:spPr>
          <a:xfrm>
            <a:off x="767408" y="1412776"/>
            <a:ext cx="5126724" cy="2894190"/>
          </a:xfrm>
          <a:prstGeom prst="rect">
            <a:avLst/>
          </a:prstGeom>
          <a:noFill/>
        </p:spPr>
        <p:txBody>
          <a:bodyPr wrap="none" rtlCol="0">
            <a:spAutoFit/>
          </a:bodyPr>
          <a:lstStyle/>
          <a:p>
            <a:pPr>
              <a:lnSpc>
                <a:spcPct val="200000"/>
              </a:lnSpc>
            </a:pPr>
            <a:r>
              <a:rPr lang="en-US" altLang="zh-CN" sz="3200" dirty="0">
                <a:latin typeface="+mj-lt"/>
                <a:ea typeface="黑体" panose="02010609060101010101" pitchFamily="49" charset="-122"/>
              </a:rPr>
              <a:t>01 Recent work &amp; meeting</a:t>
            </a:r>
          </a:p>
          <a:p>
            <a:pPr>
              <a:lnSpc>
                <a:spcPct val="200000"/>
              </a:lnSpc>
            </a:pPr>
            <a:r>
              <a:rPr lang="en-US" altLang="zh-CN" sz="3200" dirty="0">
                <a:latin typeface="+mj-lt"/>
                <a:ea typeface="黑体" panose="02010609060101010101" pitchFamily="49" charset="-122"/>
              </a:rPr>
              <a:t>02 Discussion in TP-TF </a:t>
            </a:r>
          </a:p>
          <a:p>
            <a:pPr>
              <a:lnSpc>
                <a:spcPct val="200000"/>
              </a:lnSpc>
            </a:pPr>
            <a:r>
              <a:rPr lang="en-US" altLang="zh-CN" sz="3200" dirty="0">
                <a:latin typeface="+mj-lt"/>
                <a:ea typeface="黑体" panose="02010609060101010101" pitchFamily="49" charset="-122"/>
              </a:rPr>
              <a:t>03 Next-step work</a:t>
            </a:r>
          </a:p>
        </p:txBody>
      </p:sp>
    </p:spTree>
    <p:extLst>
      <p:ext uri="{BB962C8B-B14F-4D97-AF65-F5344CB8AC3E}">
        <p14:creationId xmlns:p14="http://schemas.microsoft.com/office/powerpoint/2010/main" val="2807444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a:t>01 </a:t>
            </a:r>
            <a:r>
              <a:rPr lang="en-US" altLang="zh-CN" sz="2800">
                <a:latin typeface="+mj-lt"/>
                <a:ea typeface="黑体" panose="02010609060101010101" pitchFamily="49" charset="-122"/>
              </a:rPr>
              <a:t>Recent work &amp; meeting</a:t>
            </a:r>
            <a:endParaRPr lang="zh-CN" sz="2800" b="1"/>
          </a:p>
        </p:txBody>
      </p:sp>
      <p:sp>
        <p:nvSpPr>
          <p:cNvPr id="4" name="文本框 3">
            <a:extLst>
              <a:ext uri="{FF2B5EF4-FFF2-40B4-BE49-F238E27FC236}">
                <a16:creationId xmlns:a16="http://schemas.microsoft.com/office/drawing/2014/main" id="{988754DD-541A-E0A7-5950-18FE40696E95}"/>
              </a:ext>
            </a:extLst>
          </p:cNvPr>
          <p:cNvSpPr txBox="1"/>
          <p:nvPr/>
        </p:nvSpPr>
        <p:spPr>
          <a:xfrm>
            <a:off x="479376" y="1412776"/>
            <a:ext cx="11233248" cy="4401205"/>
          </a:xfrm>
          <a:prstGeom prst="rect">
            <a:avLst/>
          </a:prstGeom>
          <a:noFill/>
        </p:spPr>
        <p:txBody>
          <a:bodyPr wrap="square" rtlCol="0">
            <a:spAutoFit/>
          </a:bodyPr>
          <a:lstStyle/>
          <a:p>
            <a:pPr marL="285750" indent="-285750">
              <a:buFont typeface="Wingdings" panose="05000000000000000000" pitchFamily="2" charset="2"/>
              <a:buChar char="p"/>
            </a:pPr>
            <a:r>
              <a:rPr lang="en-US" altLang="zh-CN" sz="2800" dirty="0"/>
              <a:t>Apr,</a:t>
            </a:r>
            <a:r>
              <a:rPr lang="zh-CN" altLang="en-US" sz="2800" dirty="0"/>
              <a:t> </a:t>
            </a:r>
            <a:r>
              <a:rPr lang="en-US" altLang="zh-CN" sz="2800" dirty="0"/>
              <a:t>2023——26</a:t>
            </a:r>
            <a:r>
              <a:rPr lang="en-US" altLang="zh-CN" sz="2800" baseline="30000" dirty="0"/>
              <a:t>th</a:t>
            </a:r>
            <a:r>
              <a:rPr lang="en-US" altLang="zh-CN" sz="2800" dirty="0"/>
              <a:t> IWG meeting</a:t>
            </a:r>
          </a:p>
          <a:p>
            <a:pPr marL="742950" lvl="1" indent="-285750">
              <a:buFont typeface="Wingdings" panose="05000000000000000000" pitchFamily="2" charset="2"/>
              <a:buChar char="p"/>
            </a:pPr>
            <a:r>
              <a:rPr lang="en-US" altLang="zh-CN" sz="2800" dirty="0"/>
              <a:t>TP-TF report</a:t>
            </a:r>
          </a:p>
          <a:p>
            <a:pPr marL="742950" lvl="1" indent="-285750">
              <a:buFont typeface="Wingdings" panose="05000000000000000000" pitchFamily="2" charset="2"/>
              <a:buChar char="p"/>
            </a:pPr>
            <a:r>
              <a:rPr lang="en-US" altLang="zh-CN" sz="2800" dirty="0"/>
              <a:t>Remaining issues</a:t>
            </a:r>
          </a:p>
          <a:p>
            <a:pPr marL="1200150" lvl="2" indent="-285750">
              <a:buFont typeface="Wingdings" panose="05000000000000000000" pitchFamily="2" charset="2"/>
              <a:buChar char="p"/>
            </a:pPr>
            <a:r>
              <a:rPr lang="en-US" altLang="zh-CN" sz="2800" dirty="0"/>
              <a:t>IWG meeting-test/documentation approach harmonization</a:t>
            </a:r>
          </a:p>
          <a:p>
            <a:pPr marL="1200150" lvl="2" indent="-285750">
              <a:buFont typeface="Wingdings" panose="05000000000000000000" pitchFamily="2" charset="2"/>
              <a:buChar char="p"/>
            </a:pPr>
            <a:r>
              <a:rPr lang="en-US" altLang="zh-CN" sz="2800" dirty="0"/>
              <a:t>TP-TF-Technical topics</a:t>
            </a:r>
          </a:p>
          <a:p>
            <a:pPr marL="1200150" lvl="2" indent="-285750">
              <a:buFont typeface="Wingdings" panose="05000000000000000000" pitchFamily="2" charset="2"/>
              <a:buChar char="p"/>
            </a:pPr>
            <a:r>
              <a:rPr lang="en-US" altLang="zh-CN" sz="2800" dirty="0"/>
              <a:t>Test family</a:t>
            </a:r>
          </a:p>
          <a:p>
            <a:pPr marL="1200150" lvl="2" indent="-285750">
              <a:buFont typeface="Wingdings" panose="05000000000000000000" pitchFamily="2" charset="2"/>
              <a:buChar char="p"/>
            </a:pPr>
            <a:r>
              <a:rPr lang="en-US" altLang="zh-CN" sz="2800" dirty="0"/>
              <a:t>Round robin test</a:t>
            </a:r>
          </a:p>
          <a:p>
            <a:pPr marL="285750" indent="-285750">
              <a:buFont typeface="Wingdings" panose="05000000000000000000" pitchFamily="2" charset="2"/>
              <a:buChar char="p"/>
            </a:pPr>
            <a:r>
              <a:rPr lang="en-US" altLang="zh-CN" sz="2800" dirty="0"/>
              <a:t>Jun 8, 2023 ——TP-TF meeting</a:t>
            </a:r>
          </a:p>
          <a:p>
            <a:pPr marL="742950" lvl="1" indent="-285750">
              <a:buFont typeface="Wingdings" panose="05000000000000000000" pitchFamily="2" charset="2"/>
              <a:buChar char="p"/>
            </a:pPr>
            <a:r>
              <a:rPr lang="en-US" altLang="zh-CN" sz="2800" dirty="0"/>
              <a:t>Discussion on technical topics determined in the 26</a:t>
            </a:r>
            <a:r>
              <a:rPr lang="en-US" altLang="zh-CN" sz="2800" baseline="30000" dirty="0"/>
              <a:t>th </a:t>
            </a:r>
            <a:r>
              <a:rPr lang="en-US" altLang="zh-CN" sz="2800" dirty="0"/>
              <a:t>IWG meeting</a:t>
            </a:r>
            <a:endParaRPr lang="zh-CN" altLang="en-US" sz="2800" dirty="0"/>
          </a:p>
        </p:txBody>
      </p:sp>
    </p:spTree>
    <p:extLst>
      <p:ext uri="{BB962C8B-B14F-4D97-AF65-F5344CB8AC3E}">
        <p14:creationId xmlns:p14="http://schemas.microsoft.com/office/powerpoint/2010/main" val="1521412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A. Initiation method</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2346283"/>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In the current regulation draft, localized rapid external heating from ISO 6469-1 AMD1:2022</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is the only mentioned initiation method</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Alternative initiation method</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Technology neutrality and feasibility</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Equivalency of main and alternative methods: Whether TR initiated successfully?</a:t>
            </a:r>
          </a:p>
        </p:txBody>
      </p:sp>
    </p:spTree>
    <p:extLst>
      <p:ext uri="{BB962C8B-B14F-4D97-AF65-F5344CB8AC3E}">
        <p14:creationId xmlns:p14="http://schemas.microsoft.com/office/powerpoint/2010/main" val="3943573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A. Initiation method</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3485976"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4654608"/>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China suggest that Localized rapid external heating could be regard as main method, but alternative initiation methods are also necessary, such as nail penetration and internal heating in the ISO 6469-1 AMD:2022. Different kinds of initiation methods are suitable for different cell and Every initiation method has limitations.</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Japan showed a presentation emphasizing that nail penetration initiation method should be kept from a technology neutral perspective. Nail method could initiate single cell TR successfully and is feasible for vehicle test. Sidewall rupture is observed in nail and heater initiation.  </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Canada noted that a proposal text on nail penetration initiation method is important for each CP to evaluate it. </a:t>
            </a:r>
          </a:p>
        </p:txBody>
      </p:sp>
    </p:spTree>
    <p:extLst>
      <p:ext uri="{BB962C8B-B14F-4D97-AF65-F5344CB8AC3E}">
        <p14:creationId xmlns:p14="http://schemas.microsoft.com/office/powerpoint/2010/main" val="2953718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A. Initiation method</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3485976"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0585" y="1879501"/>
            <a:ext cx="11724480" cy="4654608"/>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OICA emphasized that alternative method would be beneficial and equivalency has widely influence factors.</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EU expressed technical concern about nail penetration method, such as insufficient information on how it compares to other initiation methods,</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extensive modification not intended by design and Geometric dependence combined with high precision required for nail positioning.</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As a result, they proposed to focus on localized rapid external heating in Phase 2</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Korea noted that the main initiation method is localized rapid external heating, and other initiation methods in ISO can only be used as alternative methods when the main initiation method fails. Methods not found in ISO are proposed for discussion in Phase 3.</a:t>
            </a:r>
          </a:p>
        </p:txBody>
      </p:sp>
      <p:sp>
        <p:nvSpPr>
          <p:cNvPr id="4" name="文本框 3">
            <a:extLst>
              <a:ext uri="{FF2B5EF4-FFF2-40B4-BE49-F238E27FC236}">
                <a16:creationId xmlns:a16="http://schemas.microsoft.com/office/drawing/2014/main" id="{0D55A29B-0E0E-DDB2-D394-161A2797997B}"/>
              </a:ext>
            </a:extLst>
          </p:cNvPr>
          <p:cNvSpPr txBox="1"/>
          <p:nvPr/>
        </p:nvSpPr>
        <p:spPr>
          <a:xfrm>
            <a:off x="19405" y="6611779"/>
            <a:ext cx="6120680" cy="246221"/>
          </a:xfrm>
          <a:prstGeom prst="rect">
            <a:avLst/>
          </a:prstGeom>
          <a:noFill/>
        </p:spPr>
        <p:txBody>
          <a:bodyPr wrap="square" rtlCol="0">
            <a:spAutoFit/>
          </a:bodyPr>
          <a:lstStyle/>
          <a:p>
            <a:r>
              <a:rPr lang="en-US" altLang="zh-CN" sz="1000" dirty="0"/>
              <a:t>*EU and Korea provide their feedback after the meeting</a:t>
            </a:r>
            <a:endParaRPr lang="zh-CN" altLang="en-US" sz="1000" dirty="0"/>
          </a:p>
        </p:txBody>
      </p:sp>
    </p:spTree>
    <p:extLst>
      <p:ext uri="{BB962C8B-B14F-4D97-AF65-F5344CB8AC3E}">
        <p14:creationId xmlns:p14="http://schemas.microsoft.com/office/powerpoint/2010/main" val="224024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B. Criteria of thermal runaway</a:t>
            </a:r>
            <a:endParaRPr lang="zh-CN" sz="2800" b="1" dirty="0"/>
          </a:p>
        </p:txBody>
      </p:sp>
      <p:sp>
        <p:nvSpPr>
          <p:cNvPr id="4" name="文本框 3">
            <a:extLst>
              <a:ext uri="{FF2B5EF4-FFF2-40B4-BE49-F238E27FC236}">
                <a16:creationId xmlns:a16="http://schemas.microsoft.com/office/drawing/2014/main" id="{45A25F46-531D-9B36-5FDF-759E78D5A70A}"/>
              </a:ext>
            </a:extLst>
          </p:cNvPr>
          <p:cNvSpPr txBox="1"/>
          <p:nvPr/>
        </p:nvSpPr>
        <p:spPr>
          <a:xfrm>
            <a:off x="152165" y="1120631"/>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0FFA631A-2AA5-FFAF-7BF0-3AED0036C519}"/>
              </a:ext>
            </a:extLst>
          </p:cNvPr>
          <p:cNvSpPr txBox="1"/>
          <p:nvPr/>
        </p:nvSpPr>
        <p:spPr>
          <a:xfrm>
            <a:off x="152165" y="1701788"/>
            <a:ext cx="11724480" cy="961289"/>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In the regulation draft from EU/JRC, the criteria of thermal runaway is as follows and OICA also provided a proposal based on ISO 6469-1 AMD: 2022</a:t>
            </a:r>
          </a:p>
        </p:txBody>
      </p:sp>
      <p:sp>
        <p:nvSpPr>
          <p:cNvPr id="2" name="文本框 1">
            <a:extLst>
              <a:ext uri="{FF2B5EF4-FFF2-40B4-BE49-F238E27FC236}">
                <a16:creationId xmlns:a16="http://schemas.microsoft.com/office/drawing/2014/main" id="{4DEB4515-D43B-E1AD-8BF6-BB3706AE31E8}"/>
              </a:ext>
            </a:extLst>
          </p:cNvPr>
          <p:cNvSpPr txBox="1"/>
          <p:nvPr/>
        </p:nvSpPr>
        <p:spPr>
          <a:xfrm>
            <a:off x="152165" y="2793991"/>
            <a:ext cx="11724480" cy="3785652"/>
          </a:xfrm>
          <a:prstGeom prst="rect">
            <a:avLst/>
          </a:prstGeom>
          <a:noFill/>
        </p:spPr>
        <p:txBody>
          <a:bodyPr wrap="square">
            <a:spAutoFit/>
          </a:bodyPr>
          <a:lstStyle/>
          <a:p>
            <a:pPr fontAlgn="base">
              <a:spcBef>
                <a:spcPts val="0"/>
              </a:spcBef>
            </a:pPr>
            <a:r>
              <a:rPr lang="en-GB" altLang="zh-CN" sz="1000" b="1" dirty="0">
                <a:effectLst/>
                <a:highlight>
                  <a:srgbClr val="FFFF00"/>
                </a:highlight>
                <a:latin typeface="Cambria" panose="02040503050406030204" pitchFamily="18" charset="0"/>
                <a:ea typeface="MS Mincho" panose="02020609040205080304" pitchFamily="49" charset="-128"/>
                <a:cs typeface="Cambria" panose="02040503050406030204" pitchFamily="18" charset="0"/>
              </a:rPr>
              <a:t>Main criteria</a:t>
            </a:r>
            <a:endParaRPr lang="zh-CN" altLang="zh-CN" sz="1000" b="1" dirty="0">
              <a:effectLst/>
              <a:highlight>
                <a:srgbClr val="FFFF00"/>
              </a:highlight>
              <a:latin typeface="Times New Roman" panose="02020603050405020304" pitchFamily="18" charset="0"/>
              <a:ea typeface="Times New Roman" panose="02020603050405020304" pitchFamily="18" charset="0"/>
            </a:endParaRPr>
          </a:p>
          <a:p>
            <a:pPr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Thermal runaway can be detected by the following conditions: </a:t>
            </a:r>
            <a:endParaRPr lang="zh-CN" altLang="zh-CN" sz="1000" b="1" dirty="0">
              <a:effectLst/>
              <a:latin typeface="Times New Roman" panose="02020603050405020304" pitchFamily="18" charset="0"/>
              <a:ea typeface="Times New Roman" panose="02020603050405020304" pitchFamily="18" charset="0"/>
            </a:endParaRPr>
          </a:p>
          <a:p>
            <a:pPr marL="457200"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a:t>
            </a:r>
            <a:r>
              <a:rPr lang="en-GB" altLang="zh-CN" sz="1000" b="1" dirty="0" err="1">
                <a:effectLst/>
                <a:latin typeface="Cambria" panose="02040503050406030204" pitchFamily="18" charset="0"/>
                <a:ea typeface="MS Mincho" panose="02020609040205080304" pitchFamily="49" charset="-128"/>
                <a:cs typeface="Cambria" panose="02040503050406030204" pitchFamily="18" charset="0"/>
              </a:rPr>
              <a:t>i</a:t>
            </a: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The measured voltage of the initiation cell drops, and the drop value exceeds 25% of the initial voltage; </a:t>
            </a:r>
            <a:endParaRPr lang="zh-CN" altLang="zh-CN" sz="1000" b="1" dirty="0">
              <a:effectLst/>
              <a:latin typeface="Times New Roman" panose="02020603050405020304" pitchFamily="18" charset="0"/>
              <a:ea typeface="Times New Roman" panose="02020603050405020304" pitchFamily="18" charset="0"/>
            </a:endParaRPr>
          </a:p>
          <a:p>
            <a:pPr marL="457200"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(ii) The measured temperature of the initiation cell exceeds the maximum operating temperature defined by the manufacturer; </a:t>
            </a:r>
            <a:endParaRPr lang="zh-CN" altLang="zh-CN" sz="1000" b="1" dirty="0">
              <a:effectLst/>
              <a:latin typeface="Times New Roman" panose="02020603050405020304" pitchFamily="18" charset="0"/>
              <a:ea typeface="Times New Roman" panose="02020603050405020304" pitchFamily="18" charset="0"/>
            </a:endParaRPr>
          </a:p>
          <a:p>
            <a:pPr marL="457200"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(iii) dT/dt ≥ 1 °C/s of the measured temperature of the initiation cell for at least 3s.</a:t>
            </a:r>
            <a:endParaRPr lang="zh-CN" altLang="zh-CN" sz="1000" b="1" dirty="0">
              <a:effectLst/>
              <a:latin typeface="Times New Roman" panose="02020603050405020304" pitchFamily="18" charset="0"/>
              <a:ea typeface="Times New Roman" panose="02020603050405020304" pitchFamily="18" charset="0"/>
            </a:endParaRPr>
          </a:p>
          <a:p>
            <a:pPr algn="just">
              <a:spcBef>
                <a:spcPts val="0"/>
              </a:spcBef>
            </a:pPr>
            <a:r>
              <a:rPr lang="en-GB" altLang="zh-CN" sz="1000" b="1" dirty="0">
                <a:effectLst/>
                <a:highlight>
                  <a:srgbClr val="FFFF00"/>
                </a:highlight>
                <a:latin typeface="Cambria" panose="02040503050406030204" pitchFamily="18" charset="0"/>
                <a:ea typeface="MS Mincho" panose="02020609040205080304" pitchFamily="49" charset="-128"/>
                <a:cs typeface="Cambria" panose="02040503050406030204" pitchFamily="18" charset="0"/>
              </a:rPr>
              <a:t>Supplementary criteria</a:t>
            </a:r>
            <a:endParaRPr lang="zh-CN" altLang="zh-CN" sz="1000" b="1" dirty="0">
              <a:effectLst/>
              <a:highlight>
                <a:srgbClr val="FFFF00"/>
              </a:highligh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The following indicators can be considered as supportive evidence of occurrence for thermal runaway:</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a:t>
            </a:r>
            <a:r>
              <a:rPr lang="en-GB" altLang="zh-CN" sz="1000" b="1" dirty="0" err="1">
                <a:effectLst/>
                <a:latin typeface="Cambria" panose="02040503050406030204" pitchFamily="18" charset="0"/>
                <a:ea typeface="MS Mincho" panose="02020609040205080304" pitchFamily="49" charset="-128"/>
                <a:cs typeface="Cambria" panose="02040503050406030204" pitchFamily="18" charset="0"/>
              </a:rPr>
              <a:t>dP</a:t>
            </a: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/dt ≥ 0.01 bar/s of the measured pressure in the pack for at least 3s;</a:t>
            </a:r>
            <a:r>
              <a:rPr lang="en-US" altLang="zh-CN" sz="1000" b="1" dirty="0">
                <a:effectLst/>
                <a:latin typeface="Cambria" panose="02040503050406030204" pitchFamily="18" charset="0"/>
                <a:ea typeface="MS Mincho" panose="02020609040205080304" pitchFamily="49" charset="-128"/>
                <a:cs typeface="Times New Roman" panose="02020603050405020304" pitchFamily="18" charset="0"/>
              </a:rPr>
              <a:t> </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smoke release;</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occurrence of ejected solid material;</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failure of the BMS or signal faults (if the BMS is still active). Logged faults in the BMS shall be analysed. Thermal runaway indicators shall be specified and documented if required. </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The following indicators are post-analysis criteria as evidence of whether a thermal runaway has occurred in the initiation cell and whether this has resulted in thermal propagation in the REESS or REESS subsystem:</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mass loss greater than its electrolyte mass of the initiation cell;</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REESS or cell rupture;</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REESS deformation;</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material formation indicating high temperatures (e.g. molten and re-solidified aluminium or copper);</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specific reaction products such as e.g. metallic nickel or cobalt, lithium-aluminium oxide;</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marL="254000" indent="-254000"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current collector foil absence (partial or total);</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algn="just">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thermal decomposition of polymer materials, e.g. separator, isolation material.</a:t>
            </a:r>
            <a:endParaRPr lang="zh-CN" altLang="zh-CN" sz="1000" b="1" dirty="0">
              <a:effectLst/>
              <a:latin typeface="Cambria" panose="02040503050406030204" pitchFamily="18" charset="0"/>
              <a:ea typeface="MS Mincho" panose="02020609040205080304" pitchFamily="49" charset="-128"/>
              <a:cs typeface="Times New Roman" panose="02020603050405020304" pitchFamily="18" charset="0"/>
            </a:endParaRPr>
          </a:p>
          <a:p>
            <a:pPr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Thermal runaway can be judged when: </a:t>
            </a:r>
            <a:endParaRPr lang="zh-CN" altLang="zh-CN" sz="1000" b="1" dirty="0">
              <a:effectLst/>
              <a:latin typeface="Times New Roman" panose="02020603050405020304" pitchFamily="18" charset="0"/>
              <a:ea typeface="Times New Roman" panose="02020603050405020304" pitchFamily="18" charset="0"/>
            </a:endParaRPr>
          </a:p>
          <a:p>
            <a:pPr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(a) Both (</a:t>
            </a:r>
            <a:r>
              <a:rPr lang="en-GB" altLang="zh-CN" sz="1000" b="1" dirty="0" err="1">
                <a:effectLst/>
                <a:latin typeface="Cambria" panose="02040503050406030204" pitchFamily="18" charset="0"/>
                <a:ea typeface="MS Mincho" panose="02020609040205080304" pitchFamily="49" charset="-128"/>
                <a:cs typeface="Cambria" panose="02040503050406030204" pitchFamily="18" charset="0"/>
              </a:rPr>
              <a:t>i</a:t>
            </a: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 and (iii) are detected;</a:t>
            </a:r>
            <a:endParaRPr lang="zh-CN" altLang="zh-CN" sz="1000" b="1" dirty="0">
              <a:effectLst/>
              <a:latin typeface="Times New Roman" panose="02020603050405020304" pitchFamily="18" charset="0"/>
              <a:ea typeface="Times New Roman" panose="02020603050405020304" pitchFamily="18" charset="0"/>
            </a:endParaRPr>
          </a:p>
          <a:p>
            <a:pPr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(b) Both (ii) and (iii) are detected; or</a:t>
            </a:r>
            <a:endParaRPr lang="zh-CN" altLang="zh-CN" sz="1000" b="1" dirty="0">
              <a:effectLst/>
              <a:latin typeface="Times New Roman" panose="02020603050405020304" pitchFamily="18" charset="0"/>
              <a:ea typeface="Times New Roman" panose="02020603050405020304" pitchFamily="18" charset="0"/>
            </a:endParaRPr>
          </a:p>
          <a:p>
            <a:pPr fontAlgn="base">
              <a:spcBef>
                <a:spcPts val="0"/>
              </a:spcBef>
            </a:pPr>
            <a:r>
              <a:rPr lang="en-GB" altLang="zh-CN" sz="1000" b="1" dirty="0">
                <a:effectLst/>
                <a:latin typeface="Cambria" panose="02040503050406030204" pitchFamily="18" charset="0"/>
                <a:ea typeface="MS Mincho" panose="02020609040205080304" pitchFamily="49" charset="-128"/>
                <a:cs typeface="Cambria" panose="02040503050406030204" pitchFamily="18" charset="0"/>
              </a:rPr>
              <a:t>(c) At least two supplementary criteria and (iii) are detected.</a:t>
            </a:r>
            <a:endParaRPr lang="zh-CN" altLang="zh-CN" sz="1000" b="1"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36705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B. Criteria of thermal runaway</a:t>
            </a:r>
            <a:endParaRPr lang="zh-CN" sz="2800" b="1" dirty="0"/>
          </a:p>
        </p:txBody>
      </p:sp>
      <p:sp>
        <p:nvSpPr>
          <p:cNvPr id="6" name="文本框 5">
            <a:extLst>
              <a:ext uri="{FF2B5EF4-FFF2-40B4-BE49-F238E27FC236}">
                <a16:creationId xmlns:a16="http://schemas.microsoft.com/office/drawing/2014/main" id="{4ADDDCE2-3647-CC66-4E51-526E5C1E27CC}"/>
              </a:ext>
            </a:extLst>
          </p:cNvPr>
          <p:cNvSpPr txBox="1"/>
          <p:nvPr/>
        </p:nvSpPr>
        <p:spPr>
          <a:xfrm>
            <a:off x="119336" y="1412776"/>
            <a:ext cx="360040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Preliminary conclusion</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7" name="文本框 6">
            <a:extLst>
              <a:ext uri="{FF2B5EF4-FFF2-40B4-BE49-F238E27FC236}">
                <a16:creationId xmlns:a16="http://schemas.microsoft.com/office/drawing/2014/main" id="{8DA35C1D-7728-2F26-4AFD-3CEF360689B2}"/>
              </a:ext>
            </a:extLst>
          </p:cNvPr>
          <p:cNvSpPr txBox="1"/>
          <p:nvPr/>
        </p:nvSpPr>
        <p:spPr>
          <a:xfrm>
            <a:off x="107406" y="2060848"/>
            <a:ext cx="11724480" cy="961289"/>
          </a:xfrm>
          <a:prstGeom prst="rect">
            <a:avLst/>
          </a:prstGeom>
          <a:solidFill>
            <a:schemeClr val="bg1">
              <a:lumMod val="95000"/>
            </a:schemeClr>
          </a:solidFill>
          <a:ln w="9525">
            <a:noFill/>
          </a:ln>
        </p:spPr>
        <p:txBody>
          <a:bodyPr wrap="square" anchor="t" anchorCtr="0">
            <a:spAutoFit/>
          </a:bodyPr>
          <a:lstStyle/>
          <a:p>
            <a:pPr marL="342900" indent="-342900">
              <a:lnSpc>
                <a:spcPct val="150000"/>
              </a:lnSpc>
              <a:buFont typeface="Wingdings" panose="05000000000000000000" pitchFamily="2" charset="2"/>
              <a:buChar char="n"/>
            </a:pPr>
            <a:r>
              <a:rPr lang="en-US" altLang="zh-CN" sz="2000" dirty="0">
                <a:latin typeface="微软雅黑" panose="020B0503020204020204" pitchFamily="34" charset="-122"/>
                <a:ea typeface="微软雅黑" panose="020B0503020204020204" pitchFamily="34" charset="-122"/>
              </a:rPr>
              <a:t>Post-analysis, which provide further evidence and help ascertain the occurrence of TR, could be moved to Rationale part.</a:t>
            </a:r>
          </a:p>
        </p:txBody>
      </p:sp>
      <p:sp>
        <p:nvSpPr>
          <p:cNvPr id="2" name="文本框 1">
            <a:extLst>
              <a:ext uri="{FF2B5EF4-FFF2-40B4-BE49-F238E27FC236}">
                <a16:creationId xmlns:a16="http://schemas.microsoft.com/office/drawing/2014/main" id="{C3897FC9-06B3-63C3-8DCD-ADB4DF045687}"/>
              </a:ext>
            </a:extLst>
          </p:cNvPr>
          <p:cNvSpPr txBox="1"/>
          <p:nvPr/>
        </p:nvSpPr>
        <p:spPr>
          <a:xfrm>
            <a:off x="119336" y="3374199"/>
            <a:ext cx="360040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Discussion Summary</a:t>
            </a:r>
          </a:p>
        </p:txBody>
      </p:sp>
      <p:sp>
        <p:nvSpPr>
          <p:cNvPr id="8" name="文本框 7">
            <a:extLst>
              <a:ext uri="{FF2B5EF4-FFF2-40B4-BE49-F238E27FC236}">
                <a16:creationId xmlns:a16="http://schemas.microsoft.com/office/drawing/2014/main" id="{EB0688B9-4DB6-E55C-64DC-249636BA0730}"/>
              </a:ext>
            </a:extLst>
          </p:cNvPr>
          <p:cNvSpPr txBox="1"/>
          <p:nvPr/>
        </p:nvSpPr>
        <p:spPr>
          <a:xfrm>
            <a:off x="131168" y="4022535"/>
            <a:ext cx="11724480" cy="2346283"/>
          </a:xfrm>
          <a:prstGeom prst="rect">
            <a:avLst/>
          </a:prstGeom>
          <a:solidFill>
            <a:schemeClr val="bg1">
              <a:lumMod val="95000"/>
            </a:schemeClr>
          </a:solidFill>
          <a:ln w="9525">
            <a:noFill/>
          </a:ln>
        </p:spPr>
        <p:txBody>
          <a:bodyPr wrap="square" anchor="t" anchorCtr="0">
            <a:spAutoFit/>
          </a:bodyPr>
          <a:lstStyle/>
          <a:p>
            <a:pPr marL="342900" indent="-342900">
              <a:lnSpc>
                <a:spcPct val="150000"/>
              </a:lnSpc>
              <a:buFont typeface="Wingdings" panose="05000000000000000000" pitchFamily="2" charset="2"/>
              <a:buChar char="n"/>
            </a:pPr>
            <a:r>
              <a:rPr lang="en-US" altLang="zh-CN" sz="2000" dirty="0">
                <a:latin typeface="微软雅黑" panose="020B0503020204020204" pitchFamily="34" charset="-122"/>
                <a:ea typeface="微软雅黑" panose="020B0503020204020204" pitchFamily="34" charset="-122"/>
              </a:rPr>
              <a:t>China suggest to continue discussing it based on JRC</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s proposal,</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which</a:t>
            </a:r>
            <a:r>
              <a:rPr lang="zh-CN" altLang="en-US" sz="2000" dirty="0">
                <a:latin typeface="微软雅黑" panose="020B0503020204020204" pitchFamily="34" charset="-122"/>
                <a:ea typeface="微软雅黑" panose="020B0503020204020204" pitchFamily="34" charset="-122"/>
              </a:rPr>
              <a:t> </a:t>
            </a:r>
            <a:r>
              <a:rPr lang="en-US" altLang="zh-CN" sz="2000" dirty="0">
                <a:latin typeface="微软雅黑" panose="020B0503020204020204" pitchFamily="34" charset="-122"/>
                <a:ea typeface="微软雅黑" panose="020B0503020204020204" pitchFamily="34" charset="-122"/>
              </a:rPr>
              <a:t>is referred to several regulation and standards and has been discussed for several meeting. For the new parameter proposed, it could be added into criteria after agreement in IWG.</a:t>
            </a:r>
          </a:p>
          <a:p>
            <a:pPr marL="342900" indent="-342900">
              <a:lnSpc>
                <a:spcPct val="150000"/>
              </a:lnSpc>
              <a:buFont typeface="Wingdings" panose="05000000000000000000" pitchFamily="2" charset="2"/>
              <a:buChar char="n"/>
            </a:pPr>
            <a:r>
              <a:rPr lang="en-US" altLang="zh-CN" sz="2000" dirty="0">
                <a:latin typeface="微软雅黑" panose="020B0503020204020204" pitchFamily="34" charset="-122"/>
                <a:ea typeface="微软雅黑" panose="020B0503020204020204" pitchFamily="34" charset="-122"/>
              </a:rPr>
              <a:t>OICA emphasized that the printed version of ISO 6469-1 AMD:2022 should be a reference, in which TR detection criteria is divided into 2 parts according to energy density of cell. </a:t>
            </a:r>
          </a:p>
        </p:txBody>
      </p:sp>
    </p:spTree>
    <p:extLst>
      <p:ext uri="{BB962C8B-B14F-4D97-AF65-F5344CB8AC3E}">
        <p14:creationId xmlns:p14="http://schemas.microsoft.com/office/powerpoint/2010/main" val="41637931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a:spLocks noGrp="1"/>
          </p:cNvSpPr>
          <p:nvPr>
            <p:ph type="title"/>
          </p:nvPr>
        </p:nvSpPr>
        <p:spPr>
          <a:xfrm>
            <a:off x="-6350" y="188595"/>
            <a:ext cx="12198350" cy="871855"/>
          </a:xfrm>
          <a:solidFill>
            <a:schemeClr val="bg1">
              <a:lumMod val="85000"/>
            </a:schemeClr>
          </a:solidFill>
        </p:spPr>
        <p:txBody>
          <a:bodyPr anchor="ctr" anchorCtr="0"/>
          <a:lstStyle/>
          <a:p>
            <a:pPr algn="l"/>
            <a:r>
              <a:rPr lang="en-US" altLang="zh-CN" sz="2800" b="1" dirty="0"/>
              <a:t>02 Discussion in TP-TF C. Test level</a:t>
            </a:r>
            <a:endParaRPr lang="zh-CN" sz="2800" b="1" dirty="0"/>
          </a:p>
        </p:txBody>
      </p:sp>
      <p:sp>
        <p:nvSpPr>
          <p:cNvPr id="2" name="文本框 1">
            <a:extLst>
              <a:ext uri="{FF2B5EF4-FFF2-40B4-BE49-F238E27FC236}">
                <a16:creationId xmlns:a16="http://schemas.microsoft.com/office/drawing/2014/main" id="{8FCB2653-444A-69BE-8B62-3884B98DD3BC}"/>
              </a:ext>
            </a:extLst>
          </p:cNvPr>
          <p:cNvSpPr txBox="1"/>
          <p:nvPr/>
        </p:nvSpPr>
        <p:spPr>
          <a:xfrm>
            <a:off x="233760" y="1239143"/>
            <a:ext cx="1869440" cy="461665"/>
          </a:xfrm>
          <a:prstGeom prst="rect">
            <a:avLst/>
          </a:prstGeom>
          <a:solidFill>
            <a:srgbClr val="00A249"/>
          </a:solidFill>
          <a:ln>
            <a:noFill/>
          </a:ln>
        </p:spPr>
        <p:txBody>
          <a:bodyPr wrap="square" rtlCol="0">
            <a:spAutoFit/>
          </a:bodyPr>
          <a:lstStyle/>
          <a:p>
            <a:r>
              <a:rPr lang="en-US" altLang="zh-CN" sz="2400" dirty="0">
                <a:solidFill>
                  <a:schemeClr val="bg1"/>
                </a:solidFill>
                <a:latin typeface="Arial" panose="020B0604020202020204" pitchFamily="34" charset="0"/>
                <a:cs typeface="Arial" panose="020B0604020202020204" pitchFamily="34" charset="0"/>
              </a:rPr>
              <a:t>Background</a:t>
            </a:r>
            <a:endParaRPr lang="zh-CN" altLang="en-US" sz="2400" dirty="0">
              <a:solidFill>
                <a:schemeClr val="bg1"/>
              </a:solidFill>
              <a:latin typeface="Arial" panose="020B0604020202020204" pitchFamily="34" charset="0"/>
              <a:cs typeface="Arial" panose="020B0604020202020204" pitchFamily="34" charset="0"/>
            </a:endParaRPr>
          </a:p>
        </p:txBody>
      </p:sp>
      <p:sp>
        <p:nvSpPr>
          <p:cNvPr id="3" name="文本框 2">
            <a:extLst>
              <a:ext uri="{FF2B5EF4-FFF2-40B4-BE49-F238E27FC236}">
                <a16:creationId xmlns:a16="http://schemas.microsoft.com/office/drawing/2014/main" id="{7606C39F-765B-6E9F-72F6-FEE12F220215}"/>
              </a:ext>
            </a:extLst>
          </p:cNvPr>
          <p:cNvSpPr txBox="1"/>
          <p:nvPr/>
        </p:nvSpPr>
        <p:spPr>
          <a:xfrm>
            <a:off x="233760" y="1913641"/>
            <a:ext cx="11724480" cy="2807948"/>
          </a:xfrm>
          <a:prstGeom prst="rect">
            <a:avLst/>
          </a:prstGeom>
          <a:solidFill>
            <a:schemeClr val="bg1">
              <a:lumMod val="95000"/>
            </a:schemeClr>
          </a:solidFill>
          <a:ln w="9525">
            <a:noFill/>
          </a:ln>
        </p:spPr>
        <p:txBody>
          <a:bodyPr wrap="square" anchor="t" anchorCtr="0">
            <a:spAutoFit/>
          </a:bodyPr>
          <a:lstStyle/>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In the current regulation draft, only vehicle level test is proposed</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Component level is necessary: </a:t>
            </a:r>
          </a:p>
          <a:p>
            <a:pPr marL="800100" lvl="1" indent="-342900">
              <a:lnSpc>
                <a:spcPct val="150000"/>
              </a:lnSpc>
              <a:buFont typeface="Wingdings" panose="05000000000000000000" pitchFamily="2" charset="2"/>
              <a:buChar char="n"/>
            </a:pPr>
            <a:r>
              <a:rPr lang="en-US" altLang="zh-CN" sz="2000" dirty="0">
                <a:latin typeface="微软雅黑" panose="020B0503020204020204" pitchFamily="34" charset="-122"/>
                <a:ea typeface="微软雅黑" panose="020B0503020204020204" pitchFamily="34" charset="-122"/>
              </a:rPr>
              <a:t>Low cost and easy to implement</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Vehicle level TP test is challenging for heavy-duty vehicle</a:t>
            </a:r>
          </a:p>
          <a:p>
            <a:pPr marL="285750"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Component level isn’t necessary: </a:t>
            </a:r>
          </a:p>
          <a:p>
            <a:pPr marL="742950" lvl="1" indent="-285750">
              <a:lnSpc>
                <a:spcPct val="150000"/>
              </a:lnSpc>
              <a:buFont typeface="Wingdings" panose="05000000000000000000" charset="0"/>
              <a:buChar char="n"/>
            </a:pPr>
            <a:r>
              <a:rPr lang="en-US" altLang="zh-CN" sz="2000" dirty="0">
                <a:latin typeface="微软雅黑" panose="020B0503020204020204" pitchFamily="34" charset="-122"/>
                <a:ea typeface="微软雅黑" panose="020B0503020204020204" pitchFamily="34" charset="-122"/>
              </a:rPr>
              <a:t>Equivalency between component and vehicle level should be confirmed</a:t>
            </a:r>
          </a:p>
        </p:txBody>
      </p:sp>
    </p:spTree>
    <p:extLst>
      <p:ext uri="{BB962C8B-B14F-4D97-AF65-F5344CB8AC3E}">
        <p14:creationId xmlns:p14="http://schemas.microsoft.com/office/powerpoint/2010/main" val="60518073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ad8b37af-d54c-4148-b80f-72b76c717a7c}"/>
  <p:tag name="TABLE_ENDDRAG_ORIGIN_RECT" val="854*228"/>
  <p:tag name="TABLE_ENDDRAG_RECT" val="38*167*854*228"/>
</p:tagLst>
</file>

<file path=ppt/theme/theme1.xml><?xml version="1.0" encoding="utf-8"?>
<a:theme xmlns:a="http://schemas.openxmlformats.org/drawingml/2006/main" name="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customData xmlns="http://www.wps.cn/officeDocument/2013/wpsCustomData" xmlns:s="http://www.wps.cn/officeDocument/2013/wpsCustomData">
  <extobjs>
    <extobj name="ECB019B1-382A-4266-B25C-5B523AA43C14-1">
      <extobjdata type="ECB019B1-382A-4266-B25C-5B523AA43C14" data="ewoJIkZpbGVJZCIgOiAiMTY0NjYzMzY4MTI2IiwKCSJHcm91cElkIiA6ICI0MDg0NTU2ODUiLAoJIkltYWdlIiA6ICJpVkJPUncwS0dnb0FBQUFOU1VoRVVnQUFBRHdBQUFBOENBWUFBQUE2L05seUFBQUFDWEJJV1hNQUFBc1RBQUFMRXdFQW1wd1lBQUFBSkVsRVFWUm9nZTNCTVFFQUFBRENvUFZQN1drSm9BQUFBQUFBQUFBQUFBQUFBQUFBYmpoOEFBRnRlMTFqQUFBQUFFbEZUa1N1UW1DQyIsCgkiVGhlbWUiIDogIiIsCgkiVHlwZSIgOiAiZmxvdyIsCgkiVmVyc2lvbiIgOiAiIgp9Cg=="/>
    </extobj>
  </extobjs>
</s:customData>
</file>

<file path=customXml/itemProps1.xml><?xml version="1.0" encoding="utf-8"?>
<ds:datastoreItem xmlns:ds="http://schemas.openxmlformats.org/officeDocument/2006/customXml" ds:itemID="{26EA09E2-F02F-4C7D-AF21-4651E94C9C3E}">
  <ds:schemaRefs>
    <ds:schemaRef ds:uri="http://www.wps.cn/officeDocument/2013/wpsCustomData"/>
  </ds:schemaRefs>
</ds:datastoreItem>
</file>

<file path=docProps/app.xml><?xml version="1.0" encoding="utf-8"?>
<Properties xmlns="http://schemas.openxmlformats.org/officeDocument/2006/extended-properties" xmlns:vt="http://schemas.openxmlformats.org/officeDocument/2006/docPropsVTypes">
  <TotalTime>4509</TotalTime>
  <Words>1915</Words>
  <Application>Microsoft Office PowerPoint</Application>
  <PresentationFormat>宽屏</PresentationFormat>
  <Paragraphs>187</Paragraphs>
  <Slides>19</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19</vt:i4>
      </vt:variant>
    </vt:vector>
  </HeadingPairs>
  <TitlesOfParts>
    <vt:vector size="25" baseType="lpstr">
      <vt:lpstr>微软雅黑</vt:lpstr>
      <vt:lpstr>Arial</vt:lpstr>
      <vt:lpstr>Cambria</vt:lpstr>
      <vt:lpstr>Times New Roman</vt:lpstr>
      <vt:lpstr>Wingdings</vt:lpstr>
      <vt:lpstr>默认设计模板</vt:lpstr>
      <vt:lpstr>TP-TF report for 27th IWG meeting</vt:lpstr>
      <vt:lpstr>Outline</vt:lpstr>
      <vt:lpstr>01 Recent work &amp; meeting</vt:lpstr>
      <vt:lpstr>02 Discussion in TP-TF  A. Initiation method</vt:lpstr>
      <vt:lpstr>02 Discussion in TP-TF  A. Initiation method</vt:lpstr>
      <vt:lpstr>02 Discussion in TP-TF  A. Initiation method</vt:lpstr>
      <vt:lpstr>02 Discussion in TP-TF B. Criteria of thermal runaway</vt:lpstr>
      <vt:lpstr>02 Discussion in TP-TF B. Criteria of thermal runaway</vt:lpstr>
      <vt:lpstr>02 Discussion in TP-TF C. Test level</vt:lpstr>
      <vt:lpstr>02 Discussion in TP-TF C. Test level</vt:lpstr>
      <vt:lpstr>02 Discussion in TP-TF C. Test level</vt:lpstr>
      <vt:lpstr>02 Discussion in TP-TF D. Target cell selection </vt:lpstr>
      <vt:lpstr>02 Discussion in TP-TF D. Target cell selection </vt:lpstr>
      <vt:lpstr>02 Discussion in TP-TF E. Hazardous situation clarification </vt:lpstr>
      <vt:lpstr>02 Discussion in TP-TF E. Hazardous situation clarification </vt:lpstr>
      <vt:lpstr>02 Discussion in TP-TF F. Clarification Warning indication to allow egress or 5 minutes”</vt:lpstr>
      <vt:lpstr>02 Discussion in TP-TF F. Clarification Warning indication to allow egress or 5 minutes”</vt:lpstr>
      <vt:lpstr>03 Next-step work</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Round-table questions for test approach for TP</dc:title>
  <dc:creator>LL</dc:creator>
  <cp:lastModifiedBy>Weijian Hao</cp:lastModifiedBy>
  <cp:revision>132</cp:revision>
  <dcterms:created xsi:type="dcterms:W3CDTF">2022-02-15T03:02:00Z</dcterms:created>
  <dcterms:modified xsi:type="dcterms:W3CDTF">2023-06-19T12:57:27Z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2052-11.1.0.11365</vt:lpwstr>
  </property>
  <property fmtid="{D5CDD505-2E9C-101B-9397-08002B2CF9AE}" pid="3" name="ICV">
    <vt:lpwstr>655435F3D6F84761A6BD58D149684D50</vt:lpwstr>
  </property>
</Properties>
</file>