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89" r:id="rId3"/>
    <p:sldId id="299" r:id="rId4"/>
    <p:sldId id="297" r:id="rId5"/>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803" autoAdjust="0"/>
    <p:restoredTop sz="94660"/>
  </p:normalViewPr>
  <p:slideViewPr>
    <p:cSldViewPr snapToGrid="0">
      <p:cViewPr varScale="1">
        <p:scale>
          <a:sx n="108" d="100"/>
          <a:sy n="108" d="100"/>
        </p:scale>
        <p:origin x="99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fr-FR"/>
              <a:t>Modifiez le style du titre</a:t>
            </a:r>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e la date 3"/>
          <p:cNvSpPr>
            <a:spLocks noGrp="1"/>
          </p:cNvSpPr>
          <p:nvPr>
            <p:ph type="dt" sz="half" idx="10"/>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5" name="Espace réservé du pied de page 4"/>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6" name="Espace réservé du numéro de diapositive 5"/>
          <p:cNvSpPr>
            <a:spLocks noGrp="1"/>
          </p:cNvSpPr>
          <p:nvPr>
            <p:ph type="sldNum" sz="quarter" idx="12"/>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1151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5" name="Espace réservé du pied de page 4"/>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6" name="Espace réservé du numéro de diapositive 5"/>
          <p:cNvSpPr>
            <a:spLocks noGrp="1"/>
          </p:cNvSpPr>
          <p:nvPr>
            <p:ph type="sldNum" sz="quarter" idx="12"/>
          </p:nvPr>
        </p:nvSpPr>
        <p:spPr/>
        <p:txBody>
          <a:bodyPr/>
          <a:lstStyle>
            <a:lvl1pPr>
              <a:defRPr/>
            </a:lvl1pPr>
          </a:lstStyle>
          <a:p>
            <a:pPr fontAlgn="base">
              <a:spcBef>
                <a:spcPct val="0"/>
              </a:spcBef>
              <a:spcAft>
                <a:spcPct val="0"/>
              </a:spcAft>
            </a:pPr>
            <a:fld id="{876E22B0-3A17-45B7-AF4B-28357ACE90C3}"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4436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5" name="Espace réservé du pied de page 4"/>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6" name="Espace réservé du numéro de diapositive 5"/>
          <p:cNvSpPr>
            <a:spLocks noGrp="1"/>
          </p:cNvSpPr>
          <p:nvPr>
            <p:ph type="sldNum" sz="quarter" idx="12"/>
          </p:nvPr>
        </p:nvSpPr>
        <p:spPr/>
        <p:txBody>
          <a:bodyPr/>
          <a:lstStyle>
            <a:lvl1pPr>
              <a:defRPr/>
            </a:lvl1pPr>
          </a:lstStyle>
          <a:p>
            <a:pPr fontAlgn="base">
              <a:spcBef>
                <a:spcPct val="0"/>
              </a:spcBef>
              <a:spcAft>
                <a:spcPct val="0"/>
              </a:spcAft>
            </a:pPr>
            <a:fld id="{D04D32B0-8A42-44E7-9B4D-3C2296BFBD2E}"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75376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endParaRPr lang="fr-FR" dirty="0"/>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5" name="Espace réservé du pied de page 4"/>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6" name="Espace réservé du numéro de diapositive 5"/>
          <p:cNvSpPr>
            <a:spLocks noGrp="1"/>
          </p:cNvSpPr>
          <p:nvPr>
            <p:ph type="sldNum" sz="quarter" idx="12"/>
          </p:nvPr>
        </p:nvSpPr>
        <p:spPr/>
        <p:txBody>
          <a:bodyPr/>
          <a:lstStyle>
            <a:lvl1pPr>
              <a:defRPr/>
            </a:lvl1pPr>
          </a:lstStyle>
          <a:p>
            <a:pPr fontAlgn="base">
              <a:spcBef>
                <a:spcPct val="0"/>
              </a:spcBef>
              <a:spcAft>
                <a:spcPct val="0"/>
              </a:spcAft>
            </a:pPr>
            <a:fld id="{E4A5D464-134C-4C80-B41F-7081051DEBC1}"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78020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Modifier les styles du texte du masque</a:t>
            </a:r>
          </a:p>
        </p:txBody>
      </p:sp>
      <p:sp>
        <p:nvSpPr>
          <p:cNvPr id="4" name="Espace réservé de la date 3"/>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5" name="Espace réservé du pied de page 4"/>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6" name="Espace réservé du numéro de diapositive 5"/>
          <p:cNvSpPr>
            <a:spLocks noGrp="1"/>
          </p:cNvSpPr>
          <p:nvPr>
            <p:ph type="sldNum" sz="quarter" idx="12"/>
          </p:nvPr>
        </p:nvSpPr>
        <p:spPr/>
        <p:txBody>
          <a:bodyPr/>
          <a:lstStyle>
            <a:lvl1pPr>
              <a:defRPr/>
            </a:lvl1pPr>
          </a:lstStyle>
          <a:p>
            <a:pPr fontAlgn="base">
              <a:spcBef>
                <a:spcPct val="0"/>
              </a:spcBef>
              <a:spcAft>
                <a:spcPct val="0"/>
              </a:spcAft>
            </a:pPr>
            <a:fld id="{FD7F56F4-53F4-4744-8FEF-840AE151320B}"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5367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6" name="Espace réservé du pied de page 5"/>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7" name="Espace réservé du numéro de diapositive 6"/>
          <p:cNvSpPr>
            <a:spLocks noGrp="1"/>
          </p:cNvSpPr>
          <p:nvPr>
            <p:ph type="sldNum" sz="quarter" idx="12"/>
          </p:nvPr>
        </p:nvSpPr>
        <p:spPr/>
        <p:txBody>
          <a:bodyPr/>
          <a:lstStyle>
            <a:lvl1pPr>
              <a:defRPr/>
            </a:lvl1pPr>
          </a:lstStyle>
          <a:p>
            <a:pPr fontAlgn="base">
              <a:spcBef>
                <a:spcPct val="0"/>
              </a:spcBef>
              <a:spcAft>
                <a:spcPct val="0"/>
              </a:spcAft>
            </a:pPr>
            <a:fld id="{3ADCAE38-802C-4BCD-8E23-F653FABC34F1}"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4229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8" name="Espace réservé du pied de page 7"/>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9" name="Espace réservé du numéro de diapositive 8"/>
          <p:cNvSpPr>
            <a:spLocks noGrp="1"/>
          </p:cNvSpPr>
          <p:nvPr>
            <p:ph type="sldNum" sz="quarter" idx="12"/>
          </p:nvPr>
        </p:nvSpPr>
        <p:spPr/>
        <p:txBody>
          <a:bodyPr/>
          <a:lstStyle>
            <a:lvl1pPr>
              <a:defRPr/>
            </a:lvl1pPr>
          </a:lstStyle>
          <a:p>
            <a:pPr fontAlgn="base">
              <a:spcBef>
                <a:spcPct val="0"/>
              </a:spcBef>
              <a:spcAft>
                <a:spcPct val="0"/>
              </a:spcAft>
            </a:pPr>
            <a:fld id="{36CF7609-A126-430D-864C-5251E8DC0566}"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8133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fr-FR"/>
              <a:t>Modifiez le style du titre</a:t>
            </a:r>
          </a:p>
        </p:txBody>
      </p:sp>
      <p:sp>
        <p:nvSpPr>
          <p:cNvPr id="3" name="Espace réservé de la date 2"/>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4" name="Espace réservé du pied de page 3"/>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5" name="Espace réservé du numéro de diapositive 4"/>
          <p:cNvSpPr>
            <a:spLocks noGrp="1"/>
          </p:cNvSpPr>
          <p:nvPr>
            <p:ph type="sldNum" sz="quarter" idx="12"/>
          </p:nvPr>
        </p:nvSpPr>
        <p:spPr/>
        <p:txBody>
          <a:bodyPr/>
          <a:lstStyle>
            <a:lvl1pPr>
              <a:defRPr/>
            </a:lvl1pPr>
          </a:lstStyle>
          <a:p>
            <a:pPr fontAlgn="base">
              <a:spcBef>
                <a:spcPct val="0"/>
              </a:spcBef>
              <a:spcAft>
                <a:spcPct val="0"/>
              </a:spcAft>
            </a:pPr>
            <a:fld id="{21C2F580-C48E-4C14-8111-BE255E1134ED}"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45503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3" name="Espace réservé du pied de page 2"/>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4" name="Espace réservé du numéro de diapositive 3"/>
          <p:cNvSpPr>
            <a:spLocks noGrp="1"/>
          </p:cNvSpPr>
          <p:nvPr>
            <p:ph type="sldNum" sz="quarter" idx="12"/>
          </p:nvPr>
        </p:nvSpPr>
        <p:spPr/>
        <p:txBody>
          <a:bodyPr/>
          <a:lstStyle>
            <a:lvl1pPr>
              <a:defRPr/>
            </a:lvl1pPr>
          </a:lstStyle>
          <a:p>
            <a:pPr fontAlgn="base">
              <a:spcBef>
                <a:spcPct val="0"/>
              </a:spcBef>
              <a:spcAft>
                <a:spcPct val="0"/>
              </a:spcAft>
            </a:pPr>
            <a:fld id="{D09A974D-1DC4-4C29-960C-4F23E42A2DA2}"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808116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6" name="Espace réservé du pied de page 5"/>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7" name="Espace réservé du numéro de diapositive 6"/>
          <p:cNvSpPr>
            <a:spLocks noGrp="1"/>
          </p:cNvSpPr>
          <p:nvPr>
            <p:ph type="sldNum" sz="quarter" idx="12"/>
          </p:nvPr>
        </p:nvSpPr>
        <p:spPr/>
        <p:txBody>
          <a:bodyPr/>
          <a:lstStyle>
            <a:lvl1pPr>
              <a:defRPr/>
            </a:lvl1pPr>
          </a:lstStyle>
          <a:p>
            <a:pPr fontAlgn="base">
              <a:spcBef>
                <a:spcPct val="0"/>
              </a:spcBef>
              <a:spcAft>
                <a:spcPct val="0"/>
              </a:spcAft>
            </a:pPr>
            <a:fld id="{A4050A2B-ED20-46DB-805A-96BB748EB760}"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12658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lvl1pPr>
              <a:defRPr/>
            </a:lvl1pPr>
          </a:lstStyle>
          <a:p>
            <a:pPr fontAlgn="base">
              <a:spcBef>
                <a:spcPct val="0"/>
              </a:spcBef>
              <a:spcAft>
                <a:spcPct val="0"/>
              </a:spcAft>
            </a:pPr>
            <a:endParaRPr lang="fr-FR" altLang="ja-JP">
              <a:solidFill>
                <a:srgbClr val="000000"/>
              </a:solidFill>
              <a:latin typeface="Times New Roman" panose="02020603050405020304" pitchFamily="18" charset="0"/>
              <a:cs typeface="Times New Roman" panose="02020603050405020304" pitchFamily="18" charset="0"/>
            </a:endParaRPr>
          </a:p>
        </p:txBody>
      </p:sp>
      <p:sp>
        <p:nvSpPr>
          <p:cNvPr id="6" name="Espace réservé du pied de page 5"/>
          <p:cNvSpPr>
            <a:spLocks noGrp="1"/>
          </p:cNvSpPr>
          <p:nvPr>
            <p:ph type="ftr" sz="quarter" idx="11"/>
          </p:nvPr>
        </p:nvSpPr>
        <p:spPr/>
        <p:txBody>
          <a:bodyPr/>
          <a:lstStyle>
            <a:lvl1pPr>
              <a:defRPr/>
            </a:lvl1pPr>
          </a:lstStyle>
          <a:p>
            <a:pPr fontAlgn="base">
              <a:spcBef>
                <a:spcPct val="0"/>
              </a:spcBef>
              <a:spcAft>
                <a:spcPct val="0"/>
              </a:spcAft>
            </a:pPr>
            <a:endParaRPr lang="fr-FR" altLang="ja-JP" dirty="0">
              <a:solidFill>
                <a:srgbClr val="000000"/>
              </a:solidFill>
              <a:latin typeface="Times New Roman" panose="02020603050405020304" pitchFamily="18" charset="0"/>
              <a:cs typeface="Times New Roman" panose="02020603050405020304" pitchFamily="18" charset="0"/>
            </a:endParaRPr>
          </a:p>
        </p:txBody>
      </p:sp>
      <p:sp>
        <p:nvSpPr>
          <p:cNvPr id="7" name="Espace réservé du numéro de diapositive 6"/>
          <p:cNvSpPr>
            <a:spLocks noGrp="1"/>
          </p:cNvSpPr>
          <p:nvPr>
            <p:ph type="sldNum" sz="quarter" idx="12"/>
          </p:nvPr>
        </p:nvSpPr>
        <p:spPr/>
        <p:txBody>
          <a:bodyPr/>
          <a:lstStyle>
            <a:lvl1pPr>
              <a:defRPr/>
            </a:lvl1pPr>
          </a:lstStyle>
          <a:p>
            <a:pPr fontAlgn="base">
              <a:spcBef>
                <a:spcPct val="0"/>
              </a:spcBef>
              <a:spcAft>
                <a:spcPct val="0"/>
              </a:spcAft>
            </a:pPr>
            <a:fld id="{67F7C1A6-5432-4A88-9199-948E52B80477}" type="slidenum">
              <a:rPr lang="ja-JP" altLang="fr-FR" smtClean="0">
                <a:solidFill>
                  <a:srgbClr val="000000"/>
                </a:solidFill>
                <a:latin typeface="Times New Roman" panose="02020603050405020304" pitchFamily="18" charset="0"/>
                <a:cs typeface="Times New Roman" panose="02020603050405020304" pitchFamily="18" charset="0"/>
              </a:rPr>
              <a:pPr fontAlgn="base">
                <a:spcBef>
                  <a:spcPct val="0"/>
                </a:spcBef>
                <a:spcAft>
                  <a:spcPct val="0"/>
                </a:spcAft>
              </a:pPr>
              <a:t>‹N°›</a:t>
            </a:fld>
            <a:endParaRPr lang="fr-FR" altLang="ja-JP">
              <a:solidFill>
                <a:srgbClr val="0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9083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pPr fontAlgn="base">
              <a:spcBef>
                <a:spcPct val="0"/>
              </a:spcBef>
              <a:spcAft>
                <a:spcPct val="0"/>
              </a:spcAft>
            </a:pPr>
            <a:endParaRPr lang="fr-FR" altLang="ja-JP">
              <a:solidFill>
                <a:srgbClr val="000000"/>
              </a:solidFill>
              <a:cs typeface="Times New Roman" panose="02020603050405020304" pitchFamily="18" charset="0"/>
            </a:endParaRPr>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pPr fontAlgn="base">
              <a:spcBef>
                <a:spcPct val="0"/>
              </a:spcBef>
              <a:spcAft>
                <a:spcPct val="0"/>
              </a:spcAft>
            </a:pPr>
            <a:r>
              <a:rPr lang="ja-JP" altLang="fr-FR">
                <a:solidFill>
                  <a:srgbClr val="000000"/>
                </a:solidFill>
                <a:cs typeface="Times New Roman" panose="02020603050405020304" pitchFamily="18" charset="0"/>
              </a:rPr>
              <a:t>YvdS - 28 May 06</a:t>
            </a:r>
            <a:endParaRPr lang="fr-FR" altLang="ja-JP">
              <a:solidFill>
                <a:srgbClr val="000000"/>
              </a:solidFill>
              <a:cs typeface="Times New Roman" panose="02020603050405020304" pitchFamily="18" charset="0"/>
            </a:endParaRPr>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pPr fontAlgn="base">
              <a:spcBef>
                <a:spcPct val="0"/>
              </a:spcBef>
              <a:spcAft>
                <a:spcPct val="0"/>
              </a:spcAft>
            </a:pPr>
            <a:fld id="{841ADF96-E6CA-4184-9617-4AA0842E2F41}" type="slidenum">
              <a:rPr lang="ja-JP" altLang="fr-FR" smtClean="0">
                <a:solidFill>
                  <a:srgbClr val="000000"/>
                </a:solidFill>
                <a:cs typeface="Times New Roman" panose="02020603050405020304" pitchFamily="18" charset="0"/>
              </a:rPr>
              <a:pPr fontAlgn="base">
                <a:spcBef>
                  <a:spcPct val="0"/>
                </a:spcBef>
                <a:spcAft>
                  <a:spcPct val="0"/>
                </a:spcAft>
              </a:pPr>
              <a:t>‹N°›</a:t>
            </a:fld>
            <a:endParaRPr lang="fr-FR" altLang="ja-JP">
              <a:solidFill>
                <a:srgbClr val="000000"/>
              </a:solidFill>
              <a:cs typeface="Times New Roman" panose="02020603050405020304" pitchFamily="18" charset="0"/>
            </a:endParaRPr>
          </a:p>
        </p:txBody>
      </p:sp>
      <p:pic>
        <p:nvPicPr>
          <p:cNvPr id="7" name="Image 6">
            <a:extLst>
              <a:ext uri="{FF2B5EF4-FFF2-40B4-BE49-F238E27FC236}">
                <a16:creationId xmlns:a16="http://schemas.microsoft.com/office/drawing/2014/main" id="{55F9AB65-48AB-4ADF-A9A1-A51ECD7198C2}"/>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60660" y="197221"/>
            <a:ext cx="2674289" cy="1080000"/>
          </a:xfrm>
          <a:prstGeom prst="rect">
            <a:avLst/>
          </a:prstGeom>
        </p:spPr>
      </p:pic>
    </p:spTree>
    <p:extLst>
      <p:ext uri="{BB962C8B-B14F-4D97-AF65-F5344CB8AC3E}">
        <p14:creationId xmlns:p14="http://schemas.microsoft.com/office/powerpoint/2010/main" val="6616493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Blip>
          <a:blip r:embed="rId14"/>
        </a:buBlip>
        <a:defRPr sz="2800">
          <a:solidFill>
            <a:schemeClr val="tx1"/>
          </a:solidFill>
          <a:latin typeface="+mn-lt"/>
        </a:defRPr>
      </a:lvl2pPr>
      <a:lvl3pPr marL="1143000" indent="-228600" algn="l" rtl="0" eaLnBrk="1" fontAlgn="base" hangingPunct="1">
        <a:spcBef>
          <a:spcPct val="20000"/>
        </a:spcBef>
        <a:spcAft>
          <a:spcPct val="0"/>
        </a:spcAft>
        <a:buFont typeface="Wingdings" pitchFamily="2" charset="2"/>
        <a:buChar char="v"/>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010695" y="1753542"/>
            <a:ext cx="10179781" cy="3749042"/>
          </a:xfrm>
        </p:spPr>
        <p:txBody>
          <a:bodyPr>
            <a:normAutofit/>
          </a:bodyPr>
          <a:lstStyle/>
          <a:p>
            <a:r>
              <a:rPr lang="de-DE" dirty="0"/>
              <a:t>OICA proposal on </a:t>
            </a:r>
            <a:r>
              <a:rPr lang="de-DE" dirty="0" err="1"/>
              <a:t>family</a:t>
            </a:r>
            <a:r>
              <a:rPr lang="de-DE" dirty="0"/>
              <a:t> </a:t>
            </a:r>
            <a:r>
              <a:rPr lang="de-DE" dirty="0">
                <a:solidFill>
                  <a:schemeClr val="tx1"/>
                </a:solidFill>
              </a:rPr>
              <a:t>concept for thermal propagation certification</a:t>
            </a:r>
            <a:br>
              <a:rPr lang="en-US" dirty="0"/>
            </a:br>
            <a:r>
              <a:rPr lang="de-DE" sz="4000" dirty="0">
                <a:latin typeface="Calibri" panose="020F0502020204030204" pitchFamily="34" charset="0"/>
                <a:cs typeface="Calibri" panose="020F0502020204030204" pitchFamily="34" charset="0"/>
              </a:rPr>
              <a:t>EVS #27 meeting</a:t>
            </a:r>
            <a:br>
              <a:rPr lang="de-DE" sz="4000" dirty="0">
                <a:latin typeface="Calibri" panose="020F0502020204030204" pitchFamily="34" charset="0"/>
                <a:cs typeface="Calibri" panose="020F0502020204030204" pitchFamily="34" charset="0"/>
              </a:rPr>
            </a:br>
            <a:r>
              <a:rPr lang="de-DE" sz="4000" dirty="0">
                <a:latin typeface="Calibri" panose="020F0502020204030204" pitchFamily="34" charset="0"/>
                <a:cs typeface="Calibri" panose="020F0502020204030204" pitchFamily="34" charset="0"/>
              </a:rPr>
              <a:t>2023</a:t>
            </a:r>
          </a:p>
        </p:txBody>
      </p:sp>
      <p:sp>
        <p:nvSpPr>
          <p:cNvPr id="3" name="Titre 1"/>
          <p:cNvSpPr txBox="1">
            <a:spLocks/>
          </p:cNvSpPr>
          <p:nvPr/>
        </p:nvSpPr>
        <p:spPr>
          <a:xfrm>
            <a:off x="3637723" y="274638"/>
            <a:ext cx="8229600" cy="1143000"/>
          </a:xfrm>
          <a:prstGeom prst="rect">
            <a:avLst/>
          </a:prstGeom>
        </p:spPr>
        <p:txBody>
          <a:bodyPr/>
          <a:lst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a:lstStyle>
          <a:p>
            <a:pPr algn="r"/>
            <a:r>
              <a:rPr lang="en-GB" kern="0" dirty="0"/>
              <a:t>UNECE EVS-IWG</a:t>
            </a:r>
            <a:br>
              <a:rPr lang="en-GB" kern="0" dirty="0"/>
            </a:br>
            <a:endParaRPr lang="en-GB" kern="0" dirty="0"/>
          </a:p>
        </p:txBody>
      </p:sp>
    </p:spTree>
    <p:extLst>
      <p:ext uri="{BB962C8B-B14F-4D97-AF65-F5344CB8AC3E}">
        <p14:creationId xmlns:p14="http://schemas.microsoft.com/office/powerpoint/2010/main" val="2946154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6844" y="1408708"/>
            <a:ext cx="11535220" cy="3011081"/>
          </a:xfrm>
          <a:prstGeom prst="rect">
            <a:avLst/>
          </a:prstGeom>
          <a:noFill/>
        </p:spPr>
        <p:txBody>
          <a:bodyPr wrap="square" rtlCol="0">
            <a:spAutoFit/>
          </a:bodyPr>
          <a:lstStyle/>
          <a:p>
            <a:pPr marL="285750" indent="-285750">
              <a:buFont typeface="Wingdings" panose="05000000000000000000" pitchFamily="2" charset="2"/>
              <a:buChar char="Ø"/>
            </a:pPr>
            <a:r>
              <a:rPr lang="en-US" sz="2000" dirty="0"/>
              <a:t>Add this new paragraph in part C Technical background 3 Thermal propagation</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GB" sz="1800" dirty="0">
                <a:effectLst/>
                <a:latin typeface="Times New Roman" panose="02020603050405020304" pitchFamily="18" charset="0"/>
                <a:ea typeface="Times New Roman" panose="02020603050405020304" pitchFamily="18" charset="0"/>
              </a:rPr>
              <a:t>XX.	To support this verification process, whilst minimising the burden of increased testing for manufacturers, two family concepts were developed within the GTR for thermal </a:t>
            </a:r>
            <a:r>
              <a:rPr lang="en-GB" dirty="0">
                <a:latin typeface="Times New Roman" panose="02020603050405020304" pitchFamily="18" charset="0"/>
                <a:ea typeface="Times New Roman" panose="02020603050405020304" pitchFamily="18" charset="0"/>
              </a:rPr>
              <a:t>propagation testing: a REESS family and a vehicle family. </a:t>
            </a:r>
            <a:r>
              <a:rPr lang="en-GB" sz="1800" dirty="0">
                <a:effectLst/>
                <a:latin typeface="Times New Roman" panose="02020603050405020304" pitchFamily="18" charset="0"/>
                <a:ea typeface="Times New Roman" panose="02020603050405020304" pitchFamily="18" charset="0"/>
              </a:rPr>
              <a:t>This is likely to reduce the need for additional testing where multiple REESS and vehicles may have the same characteristics with respect to verification of the thermal propagation protection. In addition, the thermal propagation verification for the REESS/vehicles in the same REESS/vehicle family may be combined between different regions with the agreement of all Contracting Parties involved. This contributes not only to minimise the testing burden but also to increase the verification robustness. </a:t>
            </a:r>
            <a:endParaRPr lang="en-US" dirty="0"/>
          </a:p>
          <a:p>
            <a:pPr>
              <a:lnSpc>
                <a:spcPct val="150000"/>
              </a:lnSpc>
            </a:pPr>
            <a:endParaRPr lang="en-US" dirty="0"/>
          </a:p>
        </p:txBody>
      </p:sp>
      <p:sp>
        <p:nvSpPr>
          <p:cNvPr id="2" name="TextBox 5">
            <a:extLst>
              <a:ext uri="{FF2B5EF4-FFF2-40B4-BE49-F238E27FC236}">
                <a16:creationId xmlns:a16="http://schemas.microsoft.com/office/drawing/2014/main" id="{50AD7FB2-68BD-DFB9-41F4-F1D763AD45F0}"/>
              </a:ext>
            </a:extLst>
          </p:cNvPr>
          <p:cNvSpPr txBox="1"/>
          <p:nvPr/>
        </p:nvSpPr>
        <p:spPr>
          <a:xfrm>
            <a:off x="3013542" y="389614"/>
            <a:ext cx="8833899" cy="461665"/>
          </a:xfrm>
          <a:prstGeom prst="rect">
            <a:avLst/>
          </a:prstGeom>
          <a:noFill/>
        </p:spPr>
        <p:txBody>
          <a:bodyPr wrap="square" rtlCol="0">
            <a:spAutoFit/>
          </a:bodyPr>
          <a:lstStyle/>
          <a:p>
            <a:pPr algn="r"/>
            <a:r>
              <a:rPr lang="en-US" sz="2400" dirty="0"/>
              <a:t>family concept for thermal propagation certification</a:t>
            </a:r>
            <a:endParaRPr lang="en-US" sz="2400" strike="sngStrike" dirty="0">
              <a:solidFill>
                <a:srgbClr val="FF0000"/>
              </a:solidFill>
            </a:endParaRPr>
          </a:p>
        </p:txBody>
      </p:sp>
    </p:spTree>
    <p:extLst>
      <p:ext uri="{BB962C8B-B14F-4D97-AF65-F5344CB8AC3E}">
        <p14:creationId xmlns:p14="http://schemas.microsoft.com/office/powerpoint/2010/main" val="3136431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013542" y="389614"/>
            <a:ext cx="8833899" cy="461665"/>
          </a:xfrm>
          <a:prstGeom prst="rect">
            <a:avLst/>
          </a:prstGeom>
          <a:noFill/>
        </p:spPr>
        <p:txBody>
          <a:bodyPr wrap="square" rtlCol="0">
            <a:spAutoFit/>
          </a:bodyPr>
          <a:lstStyle/>
          <a:p>
            <a:pPr algn="r"/>
            <a:r>
              <a:rPr lang="en-US" sz="2400" dirty="0"/>
              <a:t>family concept for thermal propagation certification</a:t>
            </a:r>
            <a:endParaRPr lang="en-US" sz="2400" strike="sngStrike" dirty="0"/>
          </a:p>
        </p:txBody>
      </p:sp>
      <p:sp>
        <p:nvSpPr>
          <p:cNvPr id="2" name="TextBox 6">
            <a:extLst>
              <a:ext uri="{FF2B5EF4-FFF2-40B4-BE49-F238E27FC236}">
                <a16:creationId xmlns:a16="http://schemas.microsoft.com/office/drawing/2014/main" id="{3F1AC68F-7EEE-FC2E-1CC8-E54D35146FC1}"/>
              </a:ext>
            </a:extLst>
          </p:cNvPr>
          <p:cNvSpPr txBox="1"/>
          <p:nvPr/>
        </p:nvSpPr>
        <p:spPr>
          <a:xfrm>
            <a:off x="406844" y="1408708"/>
            <a:ext cx="11535220" cy="3847207"/>
          </a:xfrm>
          <a:prstGeom prst="rect">
            <a:avLst/>
          </a:prstGeom>
          <a:noFill/>
        </p:spPr>
        <p:txBody>
          <a:bodyPr wrap="square" rtlCol="0">
            <a:spAutoFit/>
          </a:bodyPr>
          <a:lstStyle/>
          <a:p>
            <a:pPr marL="285750" indent="-285750">
              <a:buFont typeface="Wingdings" panose="05000000000000000000" pitchFamily="2" charset="2"/>
              <a:buChar char="Ø"/>
            </a:pPr>
            <a:r>
              <a:rPr lang="en-US" dirty="0"/>
              <a:t>Add this new paragraph before Documentation approach and Thermal propagation test</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sz="1600" dirty="0">
                <a:effectLst/>
                <a:latin typeface="Times New Roman" panose="02020603050405020304" pitchFamily="18" charset="0"/>
                <a:ea typeface="Times New Roman" panose="02020603050405020304" pitchFamily="18" charset="0"/>
              </a:rPr>
              <a:t>Definitions of </a:t>
            </a:r>
            <a:r>
              <a:rPr lang="en-US" sz="1600" dirty="0">
                <a:latin typeface="Times New Roman" panose="02020603050405020304" pitchFamily="18" charset="0"/>
                <a:ea typeface="Times New Roman" panose="02020603050405020304" pitchFamily="18" charset="0"/>
              </a:rPr>
              <a:t>F</a:t>
            </a:r>
            <a:r>
              <a:rPr lang="en-US" sz="1600" dirty="0">
                <a:effectLst/>
                <a:latin typeface="Times New Roman" panose="02020603050405020304" pitchFamily="18" charset="0"/>
                <a:ea typeface="Times New Roman" panose="02020603050405020304" pitchFamily="18" charset="0"/>
              </a:rPr>
              <a:t>amilies</a:t>
            </a:r>
          </a:p>
          <a:p>
            <a:pPr marL="742950" lvl="1" indent="-285750">
              <a:buFont typeface="Wingdings" panose="05000000000000000000" pitchFamily="2" charset="2"/>
              <a:buChar char="Ø"/>
            </a:pPr>
            <a:r>
              <a:rPr lang="en-US" sz="1600" dirty="0">
                <a:effectLst/>
                <a:latin typeface="Times New Roman" panose="02020603050405020304" pitchFamily="18" charset="0"/>
                <a:ea typeface="Times New Roman" panose="02020603050405020304" pitchFamily="18" charset="0"/>
              </a:rPr>
              <a:t>Vehicles/REESS having the same characteristics with respect to their evaluation on the criteria below </a:t>
            </a:r>
            <a:r>
              <a:rPr lang="en-US" sz="1600" dirty="0">
                <a:latin typeface="Times New Roman" panose="02020603050405020304" pitchFamily="18" charset="0"/>
                <a:ea typeface="Times New Roman" panose="02020603050405020304" pitchFamily="18" charset="0"/>
              </a:rPr>
              <a:t>may </a:t>
            </a:r>
            <a:r>
              <a:rPr lang="en-US" sz="1600" dirty="0">
                <a:effectLst/>
                <a:latin typeface="Times New Roman" panose="02020603050405020304" pitchFamily="18" charset="0"/>
                <a:ea typeface="Times New Roman" panose="02020603050405020304" pitchFamily="18" charset="0"/>
              </a:rPr>
              <a:t>be grouped into vehicle/REESS families for the purpose of compliance verification</a:t>
            </a:r>
            <a:r>
              <a:rPr lang="en-US" sz="1600" strike="sngStrike" dirty="0">
                <a:solidFill>
                  <a:srgbClr val="00B0F0"/>
                </a:solidFill>
                <a:effectLst/>
                <a:latin typeface="Times New Roman" panose="02020603050405020304" pitchFamily="18" charset="0"/>
                <a:ea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rPr>
              <a:t>of the thermal propagation protection. </a:t>
            </a:r>
          </a:p>
          <a:p>
            <a:pPr marL="742950" lvl="1" indent="-285750">
              <a:buFont typeface="Wingdings" panose="05000000000000000000" pitchFamily="2" charset="2"/>
              <a:buChar char="Ø"/>
            </a:pPr>
            <a:r>
              <a:rPr lang="en-US" sz="1600" dirty="0">
                <a:effectLst/>
                <a:latin typeface="Times New Roman" panose="02020603050405020304" pitchFamily="18" charset="0"/>
                <a:ea typeface="Times New Roman" panose="02020603050405020304" pitchFamily="18" charset="0"/>
              </a:rPr>
              <a:t>Families with the same characteristics with respect to compliance verification shall be defined as follows: </a:t>
            </a:r>
          </a:p>
          <a:p>
            <a:pPr marL="285750" indent="-285750">
              <a:buFont typeface="Wingdings" panose="05000000000000000000" pitchFamily="2" charset="2"/>
              <a:buChar char="Ø"/>
            </a:pPr>
            <a:r>
              <a:rPr lang="en-US" sz="1600" dirty="0">
                <a:effectLst/>
                <a:latin typeface="Times New Roman" panose="02020603050405020304" pitchFamily="18" charset="0"/>
                <a:ea typeface="Times New Roman" panose="02020603050405020304" pitchFamily="18" charset="0"/>
              </a:rPr>
              <a:t>REESS family criteria for thermal propagation certification</a:t>
            </a:r>
            <a:endParaRPr lang="en-US" sz="1600" strike="sngStrike"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Ø"/>
            </a:pPr>
            <a:r>
              <a:rPr lang="en-US" sz="1600" dirty="0">
                <a:effectLst/>
                <a:latin typeface="Times New Roman" panose="02020603050405020304" pitchFamily="18" charset="0"/>
                <a:ea typeface="Times New Roman" panose="02020603050405020304" pitchFamily="18" charset="0"/>
              </a:rPr>
              <a:t>REESS</a:t>
            </a:r>
            <a:r>
              <a:rPr lang="en-US" sz="1600" dirty="0">
                <a:solidFill>
                  <a:srgbClr val="00B0F0"/>
                </a:solidFill>
                <a:latin typeface="Times New Roman" panose="02020603050405020304" pitchFamily="18" charset="0"/>
                <a:ea typeface="Times New Roman" panose="02020603050405020304" pitchFamily="18" charset="0"/>
              </a:rPr>
              <a:t>s</a:t>
            </a:r>
            <a:r>
              <a:rPr lang="en-US" sz="1600" dirty="0">
                <a:effectLst/>
                <a:latin typeface="Times New Roman" panose="02020603050405020304" pitchFamily="18" charset="0"/>
                <a:ea typeface="Times New Roman" panose="02020603050405020304" pitchFamily="18" charset="0"/>
              </a:rPr>
              <a:t> that are substantially similar with respect to the following elements may consist of the same REESS family:</a:t>
            </a:r>
          </a:p>
          <a:p>
            <a:pPr lvl="1"/>
            <a:r>
              <a:rPr lang="en-US" sz="1600" dirty="0">
                <a:latin typeface="Times New Roman" panose="02020603050405020304" pitchFamily="18" charset="0"/>
                <a:cs typeface="Times New Roman" panose="02020603050405020304" pitchFamily="18" charset="0"/>
              </a:rPr>
              <a:t>	(a) The chemistry, capacity and physical dimensions of its cells; </a:t>
            </a:r>
          </a:p>
          <a:p>
            <a:pPr lvl="1"/>
            <a:r>
              <a:rPr lang="en-US" sz="1600" dirty="0">
                <a:latin typeface="Times New Roman" panose="02020603050405020304" pitchFamily="18" charset="0"/>
                <a:cs typeface="Times New Roman" panose="02020603050405020304" pitchFamily="18" charset="0"/>
              </a:rPr>
              <a:t>	(b) REESS design </a:t>
            </a:r>
            <a:r>
              <a:rPr lang="en-US" sz="1600" dirty="0">
                <a:effectLst/>
                <a:latin typeface="Times New Roman" panose="02020603050405020304" pitchFamily="18" charset="0"/>
                <a:ea typeface="Times New Roman" panose="02020603050405020304" pitchFamily="18" charset="0"/>
              </a:rPr>
              <a:t>influencing the thermal propagation protection;</a:t>
            </a:r>
            <a:endParaRPr lang="en-US" sz="1600" dirty="0">
              <a:latin typeface="Times New Roman" panose="02020603050405020304" pitchFamily="18" charset="0"/>
              <a:cs typeface="Times New Roman" panose="02020603050405020304" pitchFamily="18" charset="0"/>
            </a:endParaRPr>
          </a:p>
          <a:p>
            <a:pPr lvl="1"/>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en-US" sz="1600" dirty="0">
                <a:effectLst/>
                <a:latin typeface="Times New Roman" panose="02020603050405020304" pitchFamily="18" charset="0"/>
                <a:ea typeface="Times New Roman" panose="02020603050405020304" pitchFamily="18" charset="0"/>
              </a:rPr>
              <a:t>(c) Battery </a:t>
            </a:r>
            <a:r>
              <a:rPr lang="en-US" sz="1600" dirty="0">
                <a:latin typeface="Times New Roman" panose="02020603050405020304" pitchFamily="18" charset="0"/>
                <a:ea typeface="Times New Roman" panose="02020603050405020304" pitchFamily="18" charset="0"/>
              </a:rPr>
              <a:t>M</a:t>
            </a:r>
            <a:r>
              <a:rPr lang="en-US" sz="1600" dirty="0">
                <a:effectLst/>
                <a:latin typeface="Times New Roman" panose="02020603050405020304" pitchFamily="18" charset="0"/>
                <a:ea typeface="Times New Roman" panose="02020603050405020304" pitchFamily="18" charset="0"/>
              </a:rPr>
              <a:t>anagement </a:t>
            </a:r>
            <a:r>
              <a:rPr lang="en-US" sz="1600" dirty="0">
                <a:latin typeface="Times New Roman" panose="02020603050405020304" pitchFamily="18" charset="0"/>
                <a:ea typeface="Times New Roman" panose="02020603050405020304" pitchFamily="18" charset="0"/>
              </a:rPr>
              <a:t>S</a:t>
            </a:r>
            <a:r>
              <a:rPr lang="en-US" sz="1600" dirty="0">
                <a:effectLst/>
                <a:latin typeface="Times New Roman" panose="02020603050405020304" pitchFamily="18" charset="0"/>
                <a:ea typeface="Times New Roman" panose="02020603050405020304" pitchFamily="18" charset="0"/>
              </a:rPr>
              <a:t>ystem (BMS) (with regards to thermal propagation protection);</a:t>
            </a:r>
          </a:p>
          <a:p>
            <a:pPr lvl="1"/>
            <a:r>
              <a:rPr lang="en-US" sz="1600" dirty="0">
                <a:effectLst/>
                <a:latin typeface="Times New Roman" panose="02020603050405020304" pitchFamily="18" charset="0"/>
                <a:ea typeface="Times New Roman" panose="02020603050405020304" pitchFamily="18" charset="0"/>
              </a:rPr>
              <a:t>	(d) Operation strategy of all components influencing the thermal propagation protection;</a:t>
            </a:r>
          </a:p>
          <a:p>
            <a:pPr lvl="2"/>
            <a:r>
              <a:rPr lang="en-US" sz="1600" dirty="0">
                <a:latin typeface="Times New Roman" panose="02020603050405020304" pitchFamily="18" charset="0"/>
                <a:ea typeface="Times New Roman" panose="02020603050405020304" pitchFamily="18" charset="0"/>
              </a:rPr>
              <a:t>(e) Venting strategy</a:t>
            </a:r>
            <a:endParaRPr lang="en-US" sz="1600"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Ø"/>
            </a:pPr>
            <a:r>
              <a:rPr lang="en-US" sz="1600" dirty="0">
                <a:effectLst/>
                <a:latin typeface="Times New Roman" panose="02020603050405020304" pitchFamily="18" charset="0"/>
                <a:ea typeface="Times New Roman" panose="02020603050405020304" pitchFamily="18" charset="0"/>
              </a:rPr>
              <a:t>At the request of the manufacturer, </a:t>
            </a:r>
            <a:r>
              <a:rPr lang="en-US" sz="1600" dirty="0">
                <a:latin typeface="Times New Roman" panose="02020603050405020304" pitchFamily="18" charset="0"/>
                <a:ea typeface="Times New Roman" panose="02020603050405020304" pitchFamily="18" charset="0"/>
              </a:rPr>
              <a:t>with appropriate technical justification</a:t>
            </a:r>
            <a:r>
              <a:rPr lang="en-US" sz="1600" strike="sngStrike" dirty="0">
                <a:solidFill>
                  <a:srgbClr val="FF0000"/>
                </a:solidFill>
                <a:latin typeface="Times New Roman" panose="02020603050405020304" pitchFamily="18" charset="0"/>
                <a:ea typeface="Times New Roman" panose="02020603050405020304" pitchFamily="18" charset="0"/>
              </a:rPr>
              <a:t>,</a:t>
            </a:r>
            <a:r>
              <a:rPr lang="en-US" sz="1600" dirty="0">
                <a:latin typeface="Times New Roman" panose="02020603050405020304" pitchFamily="18" charset="0"/>
                <a:ea typeface="Times New Roman" panose="02020603050405020304" pitchFamily="18" charset="0"/>
              </a:rPr>
              <a:t> and</a:t>
            </a:r>
            <a:r>
              <a:rPr lang="en-US" sz="1600" strike="sngStrike" dirty="0">
                <a:solidFill>
                  <a:srgbClr val="FF0000"/>
                </a:solidFill>
                <a:latin typeface="Times New Roman" panose="02020603050405020304" pitchFamily="18" charset="0"/>
                <a:ea typeface="Times New Roman" panose="02020603050405020304" pitchFamily="18" charset="0"/>
              </a:rPr>
              <a:t>,</a:t>
            </a:r>
            <a:r>
              <a:rPr lang="en-US" sz="1600" dirty="0">
                <a:latin typeface="Times New Roman" panose="02020603050405020304" pitchFamily="18" charset="0"/>
                <a:ea typeface="Times New Roman" panose="02020603050405020304" pitchFamily="18" charset="0"/>
              </a:rPr>
              <a:t> with </a:t>
            </a:r>
            <a:r>
              <a:rPr lang="en-US" sz="1600" dirty="0">
                <a:effectLst/>
                <a:latin typeface="Times New Roman" panose="02020603050405020304" pitchFamily="18" charset="0"/>
                <a:ea typeface="Times New Roman" panose="02020603050405020304" pitchFamily="18" charset="0"/>
              </a:rPr>
              <a:t>the approval of the technical service, if applicable, the manufacturer may deviate from the above criteria for families. </a:t>
            </a:r>
          </a:p>
        </p:txBody>
      </p:sp>
      <p:sp>
        <p:nvSpPr>
          <p:cNvPr id="3" name="テキスト ボックス 2">
            <a:extLst>
              <a:ext uri="{FF2B5EF4-FFF2-40B4-BE49-F238E27FC236}">
                <a16:creationId xmlns:a16="http://schemas.microsoft.com/office/drawing/2014/main" id="{89042844-45F0-D410-551A-26C90BA34E54}"/>
              </a:ext>
            </a:extLst>
          </p:cNvPr>
          <p:cNvSpPr txBox="1"/>
          <p:nvPr/>
        </p:nvSpPr>
        <p:spPr>
          <a:xfrm>
            <a:off x="6096000" y="126289"/>
            <a:ext cx="5029200" cy="338554"/>
          </a:xfrm>
          <a:prstGeom prst="rect">
            <a:avLst/>
          </a:prstGeom>
          <a:noFill/>
        </p:spPr>
        <p:txBody>
          <a:bodyPr wrap="square" rtlCol="0">
            <a:spAutoFit/>
          </a:bodyPr>
          <a:lstStyle/>
          <a:p>
            <a:r>
              <a:rPr kumimoji="1" lang="en-US" altLang="ja-JP" sz="1600" i="1" dirty="0"/>
              <a:t>This concept apply to both documentation and testing </a:t>
            </a:r>
            <a:endParaRPr kumimoji="1" lang="ja-JP" altLang="en-US" sz="1600" i="1" dirty="0"/>
          </a:p>
        </p:txBody>
      </p:sp>
    </p:spTree>
    <p:extLst>
      <p:ext uri="{BB962C8B-B14F-4D97-AF65-F5344CB8AC3E}">
        <p14:creationId xmlns:p14="http://schemas.microsoft.com/office/powerpoint/2010/main" val="2315761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a:extLst>
              <a:ext uri="{FF2B5EF4-FFF2-40B4-BE49-F238E27FC236}">
                <a16:creationId xmlns:a16="http://schemas.microsoft.com/office/drawing/2014/main" id="{3F1AC68F-7EEE-FC2E-1CC8-E54D35146FC1}"/>
              </a:ext>
            </a:extLst>
          </p:cNvPr>
          <p:cNvSpPr txBox="1"/>
          <p:nvPr/>
        </p:nvSpPr>
        <p:spPr>
          <a:xfrm>
            <a:off x="406844" y="1408708"/>
            <a:ext cx="11535220" cy="3842077"/>
          </a:xfrm>
          <a:prstGeom prst="rect">
            <a:avLst/>
          </a:prstGeom>
          <a:noFill/>
        </p:spPr>
        <p:txBody>
          <a:bodyPr wrap="square" rtlCol="0">
            <a:spAutoFit/>
          </a:bodyPr>
          <a:lstStyle/>
          <a:p>
            <a:pPr marL="285750" indent="-285750">
              <a:buFont typeface="Wingdings" panose="05000000000000000000" pitchFamily="2" charset="2"/>
              <a:buChar char="Ø"/>
            </a:pPr>
            <a:r>
              <a:rPr lang="en-US" sz="2000" dirty="0"/>
              <a:t>Add this new paragraph before Documentation approach and Thermal propagation test</a:t>
            </a:r>
          </a:p>
          <a:p>
            <a:pPr marL="285750" indent="-285750">
              <a:buFont typeface="Wingdings" panose="05000000000000000000" pitchFamily="2" charset="2"/>
              <a:buChar char="Ø"/>
            </a:pPr>
            <a:endParaRPr lang="en-US" sz="2000" dirty="0"/>
          </a:p>
          <a:p>
            <a:pPr marL="285750" indent="-285750">
              <a:buFont typeface="Wingdings" panose="05000000000000000000" pitchFamily="2" charset="2"/>
              <a:buChar char="Ø"/>
            </a:pPr>
            <a:r>
              <a:rPr lang="en-US" sz="1800" dirty="0">
                <a:effectLst/>
                <a:latin typeface="Times New Roman" panose="02020603050405020304" pitchFamily="18" charset="0"/>
                <a:ea typeface="Times New Roman" panose="02020603050405020304" pitchFamily="18" charset="0"/>
              </a:rPr>
              <a:t>Vehicle family criteria for </a:t>
            </a:r>
            <a:r>
              <a:rPr lang="en-US" sz="1800" dirty="0">
                <a:solidFill>
                  <a:srgbClr val="FF0000"/>
                </a:solidFill>
                <a:effectLst/>
                <a:latin typeface="Times New Roman" panose="02020603050405020304" pitchFamily="18" charset="0"/>
                <a:ea typeface="Times New Roman" panose="02020603050405020304" pitchFamily="18" charset="0"/>
              </a:rPr>
              <a:t>Light Duty vehicle </a:t>
            </a:r>
            <a:r>
              <a:rPr lang="en-US" sz="1800" dirty="0">
                <a:effectLst/>
                <a:latin typeface="Times New Roman" panose="02020603050405020304" pitchFamily="18" charset="0"/>
                <a:ea typeface="Times New Roman" panose="02020603050405020304" pitchFamily="18" charset="0"/>
              </a:rPr>
              <a:t>thermal propagation certification</a:t>
            </a:r>
          </a:p>
          <a:p>
            <a:pPr marL="285750" indent="-285750">
              <a:buFont typeface="Wingdings" panose="05000000000000000000" pitchFamily="2" charset="2"/>
              <a:buChar char="Ø"/>
            </a:pPr>
            <a:r>
              <a:rPr lang="en-US" sz="1800" dirty="0">
                <a:effectLst/>
                <a:latin typeface="Times New Roman" panose="02020603050405020304" pitchFamily="18" charset="0"/>
                <a:ea typeface="MS Mincho" panose="02020609040205080304" pitchFamily="49" charset="-128"/>
              </a:rPr>
              <a:t>Light Duty Vehicles that are substantially similar with respect to the following elements may consist of the same LDV family</a:t>
            </a:r>
            <a:r>
              <a:rPr lang="en-US" dirty="0">
                <a:effectLst/>
                <a:latin typeface="Times New Roman" panose="02020603050405020304" pitchFamily="18" charset="0"/>
                <a:ea typeface="Times New Roman" panose="02020603050405020304" pitchFamily="18" charset="0"/>
              </a:rPr>
              <a:t>:</a:t>
            </a:r>
          </a:p>
          <a:p>
            <a:pPr lvl="1"/>
            <a:r>
              <a:rPr lang="en-US" dirty="0">
                <a:effectLst/>
                <a:latin typeface="Times New Roman" panose="02020603050405020304" pitchFamily="18" charset="0"/>
                <a:ea typeface="Times New Roman" panose="02020603050405020304" pitchFamily="18" charset="0"/>
              </a:rPr>
              <a:t>	(</a:t>
            </a:r>
            <a:r>
              <a:rPr lang="en-US" dirty="0">
                <a:latin typeface="Times New Roman" panose="02020603050405020304" pitchFamily="18" charset="0"/>
                <a:ea typeface="Times New Roman" panose="02020603050405020304" pitchFamily="18" charset="0"/>
              </a:rPr>
              <a:t>a</a:t>
            </a:r>
            <a:r>
              <a:rPr lang="en-US" dirty="0">
                <a:effectLst/>
                <a:latin typeface="Times New Roman" panose="02020603050405020304" pitchFamily="18" charset="0"/>
                <a:ea typeface="Times New Roman" panose="02020603050405020304" pitchFamily="18" charset="0"/>
              </a:rPr>
              <a:t>)	Underbody layout;</a:t>
            </a:r>
          </a:p>
          <a:p>
            <a:pPr lvl="1"/>
            <a:r>
              <a:rPr lang="en-US" dirty="0">
                <a:effectLst/>
                <a:latin typeface="Times New Roman" panose="02020603050405020304" pitchFamily="18" charset="0"/>
                <a:ea typeface="Times New Roman" panose="02020603050405020304" pitchFamily="18" charset="0"/>
              </a:rPr>
              <a:t>	(b)	</a:t>
            </a:r>
            <a:r>
              <a:rPr lang="en-US" dirty="0">
                <a:latin typeface="Times New Roman" panose="02020603050405020304" pitchFamily="18" charset="0"/>
                <a:ea typeface="Times New Roman" panose="02020603050405020304" pitchFamily="18" charset="0"/>
              </a:rPr>
              <a:t>REESS venting strategy;</a:t>
            </a:r>
            <a:endParaRPr lang="en-US" dirty="0">
              <a:effectLst/>
              <a:latin typeface="Times New Roman" panose="02020603050405020304" pitchFamily="18" charset="0"/>
              <a:ea typeface="Times New Roman" panose="02020603050405020304" pitchFamily="18" charset="0"/>
            </a:endParaRPr>
          </a:p>
          <a:p>
            <a:pPr lvl="1"/>
            <a:r>
              <a:rPr lang="en-US" dirty="0">
                <a:latin typeface="Times New Roman" panose="02020603050405020304" pitchFamily="18" charset="0"/>
                <a:ea typeface="Times New Roman" panose="02020603050405020304" pitchFamily="18" charset="0"/>
              </a:rPr>
              <a:t>	(c)	</a:t>
            </a:r>
            <a:r>
              <a:rPr lang="en-US" dirty="0">
                <a:effectLst/>
                <a:latin typeface="Times New Roman" panose="02020603050405020304" pitchFamily="18" charset="0"/>
                <a:ea typeface="Times New Roman" panose="02020603050405020304" pitchFamily="18" charset="0"/>
              </a:rPr>
              <a:t>REESS clearance with vehicle body and floor;</a:t>
            </a:r>
          </a:p>
          <a:p>
            <a:pPr lvl="1"/>
            <a:r>
              <a:rPr lang="en-US" dirty="0">
                <a:latin typeface="Times New Roman" panose="02020603050405020304" pitchFamily="18" charset="0"/>
                <a:ea typeface="Times New Roman" panose="02020603050405020304" pitchFamily="18" charset="0"/>
              </a:rPr>
              <a:t>	(d) 	REESS family</a:t>
            </a:r>
          </a:p>
          <a:p>
            <a:pPr marL="742950" lvl="1" indent="-285750">
              <a:buFont typeface="Wingdings" panose="05000000000000000000" pitchFamily="2" charset="2"/>
              <a:buChar char="Ø"/>
            </a:pPr>
            <a:endParaRPr lang="en-US" dirty="0">
              <a:effectLst/>
              <a:latin typeface="Times New Roman" panose="02020603050405020304" pitchFamily="18" charset="0"/>
              <a:ea typeface="Times New Roman" panose="02020603050405020304" pitchFamily="18" charset="0"/>
            </a:endParaRPr>
          </a:p>
          <a:p>
            <a:pPr marL="742950" lvl="1" indent="-285750">
              <a:buFont typeface="Wingdings" panose="05000000000000000000" pitchFamily="2" charset="2"/>
              <a:buChar char="Ø"/>
            </a:pPr>
            <a:r>
              <a:rPr lang="en-US" dirty="0">
                <a:effectLst/>
                <a:latin typeface="Times New Roman" panose="02020603050405020304" pitchFamily="18" charset="0"/>
                <a:ea typeface="Times New Roman" panose="02020603050405020304" pitchFamily="18" charset="0"/>
              </a:rPr>
              <a:t>At the request of the manufacturer, </a:t>
            </a:r>
            <a:r>
              <a:rPr lang="en-US" dirty="0">
                <a:latin typeface="Times New Roman" panose="02020603050405020304" pitchFamily="18" charset="0"/>
                <a:ea typeface="Times New Roman" panose="02020603050405020304" pitchFamily="18" charset="0"/>
              </a:rPr>
              <a:t>with appropriate technical justification</a:t>
            </a:r>
            <a:r>
              <a:rPr lang="en-US" strike="sngStrike" dirty="0">
                <a:solidFill>
                  <a:srgbClr val="00B0F0"/>
                </a:solidFill>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 and</a:t>
            </a:r>
            <a:r>
              <a:rPr lang="en-US" strike="sngStrike" dirty="0">
                <a:solidFill>
                  <a:srgbClr val="00B0F0"/>
                </a:solidFill>
                <a:latin typeface="Times New Roman" panose="02020603050405020304" pitchFamily="18" charset="0"/>
                <a:ea typeface="Times New Roman" panose="02020603050405020304" pitchFamily="18" charset="0"/>
              </a:rPr>
              <a:t>,</a:t>
            </a:r>
            <a:r>
              <a:rPr lang="en-US" dirty="0">
                <a:latin typeface="Times New Roman" panose="02020603050405020304" pitchFamily="18" charset="0"/>
                <a:ea typeface="Times New Roman" panose="02020603050405020304" pitchFamily="18" charset="0"/>
              </a:rPr>
              <a:t> with </a:t>
            </a:r>
            <a:r>
              <a:rPr lang="en-US" dirty="0">
                <a:effectLst/>
                <a:latin typeface="Times New Roman" panose="02020603050405020304" pitchFamily="18" charset="0"/>
                <a:ea typeface="Times New Roman" panose="02020603050405020304" pitchFamily="18" charset="0"/>
              </a:rPr>
              <a:t>the approval of the technical service</a:t>
            </a:r>
            <a:r>
              <a:rPr lang="en-US" sz="1800" dirty="0">
                <a:effectLst/>
                <a:latin typeface="Times New Roman" panose="02020603050405020304" pitchFamily="18" charset="0"/>
                <a:ea typeface="Times New Roman" panose="02020603050405020304" pitchFamily="18" charset="0"/>
              </a:rPr>
              <a:t>, if applicable,</a:t>
            </a:r>
            <a:r>
              <a:rPr lang="en-US" dirty="0">
                <a:effectLst/>
                <a:latin typeface="Times New Roman" panose="02020603050405020304" pitchFamily="18" charset="0"/>
                <a:ea typeface="Times New Roman" panose="02020603050405020304" pitchFamily="18" charset="0"/>
              </a:rPr>
              <a:t> the manufacturer may deviate from the above criteria for families. </a:t>
            </a:r>
          </a:p>
          <a:p>
            <a:pPr>
              <a:lnSpc>
                <a:spcPct val="150000"/>
              </a:lnSpc>
            </a:pPr>
            <a:endParaRPr lang="en-US" dirty="0"/>
          </a:p>
        </p:txBody>
      </p:sp>
      <p:sp>
        <p:nvSpPr>
          <p:cNvPr id="3" name="TextBox 5">
            <a:extLst>
              <a:ext uri="{FF2B5EF4-FFF2-40B4-BE49-F238E27FC236}">
                <a16:creationId xmlns:a16="http://schemas.microsoft.com/office/drawing/2014/main" id="{71E7BAE1-F902-8E60-925C-F8F57400DB6D}"/>
              </a:ext>
            </a:extLst>
          </p:cNvPr>
          <p:cNvSpPr txBox="1"/>
          <p:nvPr/>
        </p:nvSpPr>
        <p:spPr>
          <a:xfrm>
            <a:off x="3013542" y="389614"/>
            <a:ext cx="8833899" cy="461665"/>
          </a:xfrm>
          <a:prstGeom prst="rect">
            <a:avLst/>
          </a:prstGeom>
          <a:noFill/>
        </p:spPr>
        <p:txBody>
          <a:bodyPr wrap="square" rtlCol="0">
            <a:spAutoFit/>
          </a:bodyPr>
          <a:lstStyle/>
          <a:p>
            <a:pPr algn="r"/>
            <a:r>
              <a:rPr lang="en-US" sz="2400" dirty="0"/>
              <a:t>family concept for thermal propagation certification</a:t>
            </a:r>
            <a:endParaRPr lang="en-US" sz="2400" strike="sngStrike" dirty="0"/>
          </a:p>
        </p:txBody>
      </p:sp>
    </p:spTree>
    <p:extLst>
      <p:ext uri="{BB962C8B-B14F-4D97-AF65-F5344CB8AC3E}">
        <p14:creationId xmlns:p14="http://schemas.microsoft.com/office/powerpoint/2010/main" val="2450215177"/>
      </p:ext>
    </p:extLst>
  </p:cSld>
  <p:clrMapOvr>
    <a:masterClrMapping/>
  </p:clrMapOvr>
</p:sld>
</file>

<file path=ppt/theme/theme1.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Metadata/LabelInfo.xml><?xml version="1.0" encoding="utf-8"?>
<clbl:labelList xmlns:clbl="http://schemas.microsoft.com/office/2020/mipLabelMetadata">
  <clbl:label id="{fd1c0902-ed92-4fed-896d-2e7725de02d4}" enabled="1" method="Standard" siteId="{d6b0bbee-7cd9-4d60-bce6-4a67b543e2ae}" contentBits="2" removed="0"/>
</clbl:labelList>
</file>

<file path=docProps/app.xml><?xml version="1.0" encoding="utf-8"?>
<Properties xmlns="http://schemas.openxmlformats.org/officeDocument/2006/extended-properties" xmlns:vt="http://schemas.openxmlformats.org/officeDocument/2006/docPropsVTypes">
  <TotalTime>13580</TotalTime>
  <Words>486</Words>
  <Application>Microsoft Office PowerPoint</Application>
  <PresentationFormat>Grand écran</PresentationFormat>
  <Paragraphs>32</Paragraphs>
  <Slides>4</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4</vt:i4>
      </vt:variant>
    </vt:vector>
  </HeadingPairs>
  <TitlesOfParts>
    <vt:vector size="9" baseType="lpstr">
      <vt:lpstr>Arial</vt:lpstr>
      <vt:lpstr>Calibri</vt:lpstr>
      <vt:lpstr>Times New Roman</vt:lpstr>
      <vt:lpstr>Wingdings</vt:lpstr>
      <vt:lpstr>1_Masque présentation OICA</vt:lpstr>
      <vt:lpstr>OICA proposal on family concept for thermal propagation certification EVS #27 meeting 2023</vt:lpstr>
      <vt:lpstr>Présentation PowerPoint</vt:lpstr>
      <vt:lpstr>Présentation PowerPoint</vt:lpstr>
      <vt:lpstr>Présentation PowerPoint</vt:lpstr>
    </vt:vector>
  </TitlesOfParts>
  <Company>Hyundai Motor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UNECE EVE-IWG In-Vehicle Battery Durability</dc:title>
  <dc:creator>Klein, Norbert</dc:creator>
  <cp:lastModifiedBy>GERALD CREPEAU</cp:lastModifiedBy>
  <cp:revision>121</cp:revision>
  <cp:lastPrinted>2023-03-28T11:21:18Z</cp:lastPrinted>
  <dcterms:created xsi:type="dcterms:W3CDTF">2020-10-30T08:51:44Z</dcterms:created>
  <dcterms:modified xsi:type="dcterms:W3CDTF">2023-06-07T11:44:35Z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fd53d93-3f4c-4b90-b511-bd6bdbb4fba9_Enabled">
    <vt:lpwstr>true</vt:lpwstr>
  </property>
  <property fmtid="{D5CDD505-2E9C-101B-9397-08002B2CF9AE}" pid="3" name="MSIP_Label_2fd53d93-3f4c-4b90-b511-bd6bdbb4fba9_SetDate">
    <vt:lpwstr>2022-07-11T05:55:56Z</vt:lpwstr>
  </property>
  <property fmtid="{D5CDD505-2E9C-101B-9397-08002B2CF9AE}" pid="4" name="MSIP_Label_2fd53d93-3f4c-4b90-b511-bd6bdbb4fba9_Method">
    <vt:lpwstr>Standard</vt:lpwstr>
  </property>
  <property fmtid="{D5CDD505-2E9C-101B-9397-08002B2CF9AE}" pid="5" name="MSIP_Label_2fd53d93-3f4c-4b90-b511-bd6bdbb4fba9_Name">
    <vt:lpwstr>2fd53d93-3f4c-4b90-b511-bd6bdbb4fba9</vt:lpwstr>
  </property>
  <property fmtid="{D5CDD505-2E9C-101B-9397-08002B2CF9AE}" pid="6" name="MSIP_Label_2fd53d93-3f4c-4b90-b511-bd6bdbb4fba9_SiteId">
    <vt:lpwstr>d852d5cd-724c-4128-8812-ffa5db3f8507</vt:lpwstr>
  </property>
  <property fmtid="{D5CDD505-2E9C-101B-9397-08002B2CF9AE}" pid="7" name="MSIP_Label_2fd53d93-3f4c-4b90-b511-bd6bdbb4fba9_ActionId">
    <vt:lpwstr>a1a1270f-ca57-4360-a3ec-d3aa7ade4291</vt:lpwstr>
  </property>
  <property fmtid="{D5CDD505-2E9C-101B-9397-08002B2CF9AE}" pid="8" name="MSIP_Label_2fd53d93-3f4c-4b90-b511-bd6bdbb4fba9_ContentBits">
    <vt:lpwstr>0</vt:lpwstr>
  </property>
</Properties>
</file>