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147479003" r:id="rId3"/>
    <p:sldId id="2147478996" r:id="rId4"/>
    <p:sldId id="2147479007" r:id="rId5"/>
    <p:sldId id="2147479011" r:id="rId6"/>
    <p:sldId id="2147479006" r:id="rId7"/>
    <p:sldId id="2147479001" r:id="rId8"/>
    <p:sldId id="2147479008" r:id="rId9"/>
    <p:sldId id="2147479010" r:id="rId10"/>
    <p:sldId id="2147479012" r:id="rId11"/>
  </p:sldIdLst>
  <p:sldSz cx="12192000" cy="6858000"/>
  <p:notesSz cx="6805613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4171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29" autoAdjust="0"/>
    <p:restoredTop sz="94660"/>
  </p:normalViewPr>
  <p:slideViewPr>
    <p:cSldViewPr snapToGrid="0">
      <p:cViewPr varScale="1">
        <p:scale>
          <a:sx n="74" d="100"/>
          <a:sy n="74" d="100"/>
        </p:scale>
        <p:origin x="106" y="149"/>
      </p:cViewPr>
      <p:guideLst/>
    </p:cSldViewPr>
  </p:slideViewPr>
  <p:notesTextViewPr>
    <p:cViewPr>
      <p:scale>
        <a:sx n="66" d="100"/>
        <a:sy n="66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C0A775-C983-4B6D-B4CE-EF7CB4F7EB55}" type="datetimeFigureOut">
              <a:rPr kumimoji="1" lang="ja-JP" altLang="en-US" smtClean="0"/>
              <a:t>2023/6/20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1063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562" y="4783307"/>
            <a:ext cx="544449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099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4939" y="9440647"/>
            <a:ext cx="2949099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EF3330-3656-41A8-A74E-6A9E5FFDC4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2427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noFill/>
          <a:effectLst/>
        </p:spPr>
        <p:txBody>
          <a:bodyPr>
            <a:normAutofit/>
          </a:bodyPr>
          <a:lstStyle>
            <a:lvl1pPr algn="ctr">
              <a:defRPr sz="3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789041"/>
            <a:ext cx="8534400" cy="677863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7A2AC-A7BD-442F-AACE-5656494C77C8}" type="datetime1">
              <a:rPr kumimoji="1" lang="ja-JP" altLang="en-US" smtClean="0"/>
              <a:t>2023/6/20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83851B3-B5FA-4CE8-9121-B2E7106A4B41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pic>
        <p:nvPicPr>
          <p:cNvPr id="7" name="Picture 7" descr="修正後2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9937" y="4564064"/>
            <a:ext cx="11303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8"/>
          <p:cNvSpPr>
            <a:spLocks noChangeArrowheads="1"/>
          </p:cNvSpPr>
          <p:nvPr userDrawn="1"/>
        </p:nvSpPr>
        <p:spPr bwMode="auto">
          <a:xfrm>
            <a:off x="3646757" y="5452239"/>
            <a:ext cx="4876656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tabLst>
                <a:tab pos="2700338" algn="ctr"/>
                <a:tab pos="5400675" algn="r"/>
              </a:tabLst>
            </a:pP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J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APAN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A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UTOMOBILE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S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TANDARDS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NTERNATIONALIZATION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C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ENTER</a:t>
            </a:r>
          </a:p>
        </p:txBody>
      </p:sp>
    </p:spTree>
    <p:extLst>
      <p:ext uri="{BB962C8B-B14F-4D97-AF65-F5344CB8AC3E}">
        <p14:creationId xmlns:p14="http://schemas.microsoft.com/office/powerpoint/2010/main" val="1469606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DDFBA-1654-40D7-8C4F-FADCF61981E9}" type="datetime1">
              <a:rPr kumimoji="1" lang="ja-JP" altLang="en-US" smtClean="0"/>
              <a:t>2023/6/20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7" name="Picture 7" descr="修正後2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86927" y="1564"/>
            <a:ext cx="735917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90161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CFB22-D820-48F3-B5BA-3A2232FE40EA}" type="datetime1">
              <a:rPr kumimoji="1" lang="ja-JP" altLang="en-US" smtClean="0"/>
              <a:t>2023/6/20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68645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0E94-5E85-4F52-873F-8CC9D78AFCCC}" type="datetime1">
              <a:rPr kumimoji="1" lang="ja-JP" altLang="en-US" smtClean="0"/>
              <a:t>2023/6/20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fld id="{983851B3-B5FA-4CE8-9121-B2E7106A4B41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pic>
        <p:nvPicPr>
          <p:cNvPr id="7" name="Picture 7" descr="修正後2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86927" y="70913"/>
            <a:ext cx="735917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正方形/長方形 7"/>
          <p:cNvSpPr/>
          <p:nvPr userDrawn="1"/>
        </p:nvSpPr>
        <p:spPr>
          <a:xfrm>
            <a:off x="1" y="1"/>
            <a:ext cx="11386927" cy="546021"/>
          </a:xfrm>
          <a:prstGeom prst="rect">
            <a:avLst/>
          </a:prstGeom>
          <a:gradFill>
            <a:gsLst>
              <a:gs pos="0">
                <a:schemeClr val="accent1">
                  <a:shade val="51000"/>
                  <a:satMod val="130000"/>
                </a:schemeClr>
              </a:gs>
              <a:gs pos="90000">
                <a:schemeClr val="accent1">
                  <a:shade val="93000"/>
                  <a:satMod val="130000"/>
                </a:schemeClr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" y="0"/>
            <a:ext cx="11386927" cy="548680"/>
          </a:xfrm>
          <a:noFill/>
          <a:effectLst/>
        </p:spPr>
        <p:txBody>
          <a:bodyPr/>
          <a:lstStyle/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72323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5360" y="1988841"/>
            <a:ext cx="11521280" cy="1362075"/>
          </a:xfrm>
          <a:noFill/>
          <a:effectLst/>
        </p:spPr>
        <p:txBody>
          <a:bodyPr anchor="t">
            <a:normAutofit/>
          </a:bodyPr>
          <a:lstStyle>
            <a:lvl1pPr algn="ctr">
              <a:defRPr sz="3600" b="0" cap="all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D8B14-C155-41D7-8C51-1B8929EFDE1F}" type="datetime1">
              <a:rPr kumimoji="1" lang="ja-JP" altLang="en-US" smtClean="0"/>
              <a:t>2023/6/20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48550042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326-624B-4033-884D-0D3E535DB7E6}" type="datetime1">
              <a:rPr kumimoji="1" lang="ja-JP" altLang="en-US" smtClean="0"/>
              <a:t>2023/6/20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8" name="Picture 7" descr="修正後2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86927" y="1564"/>
            <a:ext cx="735917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80718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91B4-3819-43F6-B403-2FAD10971C9E}" type="datetime1">
              <a:rPr kumimoji="1" lang="ja-JP" altLang="en-US" smtClean="0"/>
              <a:t>2023/6/20</a:t>
            </a:fld>
            <a:endParaRPr kumimoji="1"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10" name="Picture 7" descr="修正後2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86927" y="1564"/>
            <a:ext cx="735917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39853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DD658-CBAA-442C-98F3-C3837E39FC9D}" type="datetime1">
              <a:rPr kumimoji="1" lang="ja-JP" altLang="en-US" smtClean="0"/>
              <a:t>2023/6/20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6" name="Picture 7" descr="修正後2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86927" y="1564"/>
            <a:ext cx="735917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48713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9CFEC-45C9-4B31-BED1-13CAACEFBB4B}" type="datetime1">
              <a:rPr kumimoji="1" lang="ja-JP" altLang="en-US" smtClean="0"/>
              <a:t>2023/6/20</a:t>
            </a:fld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68884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3467C-43FA-4156-9E93-0F4BA7685E66}" type="datetime1">
              <a:rPr kumimoji="1" lang="ja-JP" altLang="en-US" smtClean="0"/>
              <a:t>2023/6/20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43392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37DDD-9303-47A6-8BAF-AF7F02EE8657}" type="datetime1">
              <a:rPr kumimoji="1" lang="ja-JP" altLang="en-US" smtClean="0"/>
              <a:t>2023/6/20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01822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404664"/>
          </a:xfrm>
          <a:prstGeom prst="rect">
            <a:avLst/>
          </a:prstGeom>
          <a:gradFill>
            <a:gsLst>
              <a:gs pos="0">
                <a:schemeClr val="accent1">
                  <a:shade val="51000"/>
                  <a:satMod val="130000"/>
                </a:schemeClr>
              </a:gs>
              <a:gs pos="75000">
                <a:schemeClr val="accent1">
                  <a:shade val="93000"/>
                  <a:satMod val="130000"/>
                </a:schemeClr>
              </a:gs>
              <a:gs pos="90000">
                <a:schemeClr val="bg1"/>
              </a:gs>
            </a:gsLst>
            <a:lin ang="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A86EF2-52B6-49BB-95CA-F9E0B9EC395A}" type="datetime1">
              <a:rPr kumimoji="1" lang="ja-JP" altLang="en-US" smtClean="0"/>
              <a:t>2023/6/20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4720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i="1">
                <a:solidFill>
                  <a:schemeClr val="tx1">
                    <a:tint val="75000"/>
                  </a:schemeClr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fld id="{983851B3-B5FA-4CE8-9121-B2E7106A4B41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32226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kumimoji="1"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tm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835EA05-AA99-387D-1B72-241ABBF67A74}"/>
              </a:ext>
            </a:extLst>
          </p:cNvPr>
          <p:cNvSpPr txBox="1"/>
          <p:nvPr/>
        </p:nvSpPr>
        <p:spPr>
          <a:xfrm>
            <a:off x="1976888" y="2340227"/>
            <a:ext cx="7133684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800" b="1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Japan Proposal for Thermal Propagation</a:t>
            </a:r>
            <a:endParaRPr kumimoji="1" lang="ja-JP" altLang="en-US" sz="2800" b="1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D076A80-4565-1AA0-7CC2-1D716FAE428B}"/>
              </a:ext>
            </a:extLst>
          </p:cNvPr>
          <p:cNvSpPr txBox="1"/>
          <p:nvPr/>
        </p:nvSpPr>
        <p:spPr>
          <a:xfrm>
            <a:off x="4102067" y="3256774"/>
            <a:ext cx="3696627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EVS-GTR IWG#27</a:t>
            </a:r>
          </a:p>
          <a:p>
            <a:pPr algn="ctr"/>
            <a:r>
              <a:rPr kumimoji="1" lang="en-US" altLang="ja-JP" sz="20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June 27, 2023</a:t>
            </a:r>
            <a:endParaRPr kumimoji="1" lang="ja-JP" altLang="en-US" sz="20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33157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9071E270-E6B2-2AE7-5974-FB7096406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lang="ja-JP" altLang="en-US" smtClean="0"/>
              <a:pPr/>
              <a:t>10</a:t>
            </a:fld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C465C3B-7FC9-E1DF-80A1-F918C62B3460}"/>
              </a:ext>
            </a:extLst>
          </p:cNvPr>
          <p:cNvSpPr txBox="1"/>
          <p:nvPr/>
        </p:nvSpPr>
        <p:spPr>
          <a:xfrm>
            <a:off x="4001054" y="3167390"/>
            <a:ext cx="4877475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28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Thank you for your attention</a:t>
            </a:r>
            <a:r>
              <a:rPr lang="en-US" altLang="ja-JP" sz="28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!</a:t>
            </a:r>
            <a:endParaRPr kumimoji="1" lang="en-US" altLang="ja-JP" sz="28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0139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3851B3-B5FA-4CE8-9121-B2E7106A4B41}" type="slidenum">
              <a:rPr kumimoji="1" lang="ja-JP" altLang="en-US" sz="1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ja-JP" altLang="en-US" sz="18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7DDB010-3187-4A1F-8ACF-5BD3A88AD80E}"/>
              </a:ext>
            </a:extLst>
          </p:cNvPr>
          <p:cNvSpPr txBox="1"/>
          <p:nvPr/>
        </p:nvSpPr>
        <p:spPr>
          <a:xfrm>
            <a:off x="1823197" y="463308"/>
            <a:ext cx="8928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71550" marR="0" lvl="1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+mj-ea"/>
              <a:buAutoNum type="circleNumDbPlain"/>
              <a:tabLst/>
              <a:defRPr/>
            </a:pP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3" name="タイトル 12">
            <a:extLst>
              <a:ext uri="{FF2B5EF4-FFF2-40B4-BE49-F238E27FC236}">
                <a16:creationId xmlns:a16="http://schemas.microsoft.com/office/drawing/2014/main" id="{BAFFAE7E-754F-4284-82D8-411E765B8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err="1"/>
              <a:t>Agenga</a:t>
            </a:r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CDBE43F-FCC8-FDFC-AC0B-AF4D7B22422F}"/>
              </a:ext>
            </a:extLst>
          </p:cNvPr>
          <p:cNvSpPr txBox="1"/>
          <p:nvPr/>
        </p:nvSpPr>
        <p:spPr>
          <a:xfrm>
            <a:off x="407662" y="1305122"/>
            <a:ext cx="5117106" cy="34778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A</a:t>
            </a:r>
            <a:r>
              <a:rPr kumimoji="1" lang="en-US" altLang="ja-JP" sz="20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lternative method (ex. Nail penetration)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kumimoji="1" lang="en-US" altLang="ja-JP" sz="20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Vehicle level test</a:t>
            </a:r>
          </a:p>
          <a:p>
            <a:pPr lvl="1"/>
            <a:endParaRPr kumimoji="1" lang="en-US" altLang="ja-JP" sz="20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  <a:p>
            <a:pPr marL="800100" lvl="1" indent="-342900">
              <a:buFont typeface="Wingdings" panose="05000000000000000000" pitchFamily="2" charset="2"/>
              <a:buChar char="Ø"/>
            </a:pPr>
            <a:endParaRPr kumimoji="1" lang="en-US" altLang="ja-JP" sz="20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Component level test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altLang="ja-JP" sz="20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Severity comparison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kumimoji="1" lang="en-US" altLang="ja-JP" sz="20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Validation for occupant safety 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altLang="ja-JP" sz="20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Merit </a:t>
            </a:r>
            <a:endParaRPr kumimoji="1" lang="en-US" altLang="ja-JP" sz="20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  <a:p>
            <a:pPr marL="800100" lvl="1" indent="-342900">
              <a:buFont typeface="Wingdings" panose="05000000000000000000" pitchFamily="2" charset="2"/>
              <a:buChar char="Ø"/>
            </a:pPr>
            <a:endParaRPr kumimoji="1" lang="en-US" altLang="ja-JP" sz="20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kumimoji="1" lang="en-US" altLang="ja-JP" sz="20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Regulatory draft revised proposal</a:t>
            </a:r>
            <a:endParaRPr kumimoji="1" lang="en-US" altLang="ja-JP" sz="20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1262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3851B3-B5FA-4CE8-9121-B2E7106A4B41}" type="slidenum">
              <a:rPr kumimoji="1" lang="ja-JP" altLang="en-US" sz="1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ja-JP" altLang="en-US" sz="18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7DDB010-3187-4A1F-8ACF-5BD3A88AD80E}"/>
              </a:ext>
            </a:extLst>
          </p:cNvPr>
          <p:cNvSpPr txBox="1"/>
          <p:nvPr/>
        </p:nvSpPr>
        <p:spPr>
          <a:xfrm>
            <a:off x="1823197" y="463308"/>
            <a:ext cx="8928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71550" marR="0" lvl="1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+mj-ea"/>
              <a:buAutoNum type="circleNumDbPlain"/>
              <a:tabLst/>
              <a:defRPr/>
            </a:pP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3" name="タイトル 12">
            <a:extLst>
              <a:ext uri="{FF2B5EF4-FFF2-40B4-BE49-F238E27FC236}">
                <a16:creationId xmlns:a16="http://schemas.microsoft.com/office/drawing/2014/main" id="{BAFFAE7E-754F-4284-82D8-411E765B8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kumimoji="1" lang="en-US" altLang="ja-JP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Nail penetration on the vehicle level test</a:t>
            </a:r>
            <a:endParaRPr kumimoji="1" lang="ja-JP" altLang="en-US" sz="28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F42B0604-5484-C222-B557-33DB04EFECF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833" y="1388281"/>
            <a:ext cx="6096000" cy="3123144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A32EDBAB-A1E7-9B8F-53CE-A25D0074E5E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500" y="3035909"/>
            <a:ext cx="6556664" cy="3456967"/>
          </a:xfrm>
          <a:prstGeom prst="rect">
            <a:avLst/>
          </a:prstGeom>
        </p:spPr>
      </p:pic>
      <p:sp>
        <p:nvSpPr>
          <p:cNvPr id="21" name="四角形: 角を丸くする 20">
            <a:extLst>
              <a:ext uri="{FF2B5EF4-FFF2-40B4-BE49-F238E27FC236}">
                <a16:creationId xmlns:a16="http://schemas.microsoft.com/office/drawing/2014/main" id="{1B6333C4-0439-EDA0-9D4C-5B46D91E8420}"/>
              </a:ext>
            </a:extLst>
          </p:cNvPr>
          <p:cNvSpPr/>
          <p:nvPr/>
        </p:nvSpPr>
        <p:spPr>
          <a:xfrm>
            <a:off x="688258" y="633045"/>
            <a:ext cx="10316763" cy="449996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F7F60EF-C7E2-D080-9987-D43C551C2536}"/>
              </a:ext>
            </a:extLst>
          </p:cNvPr>
          <p:cNvSpPr txBox="1"/>
          <p:nvPr/>
        </p:nvSpPr>
        <p:spPr>
          <a:xfrm>
            <a:off x="688258" y="689319"/>
            <a:ext cx="1044056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Vehicle pe</a:t>
            </a:r>
            <a:r>
              <a:rPr lang="en-US" altLang="ja-JP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netration test are feasible as JPN reported in TP-TF #4 in Feb.2023</a:t>
            </a:r>
            <a:endParaRPr kumimoji="1" lang="en-US" altLang="ja-JP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CFE890B5-43EA-E8CB-F35A-9176C6EC4E9C}"/>
              </a:ext>
            </a:extLst>
          </p:cNvPr>
          <p:cNvSpPr txBox="1"/>
          <p:nvPr/>
        </p:nvSpPr>
        <p:spPr>
          <a:xfrm>
            <a:off x="7187555" y="110104"/>
            <a:ext cx="3421002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Remind </a:t>
            </a:r>
            <a:r>
              <a:rPr lang="en-US" altLang="ja-JP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reported in TP-TF #4</a:t>
            </a:r>
            <a:endParaRPr kumimoji="1" lang="en-US" altLang="ja-JP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470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9071E270-E6B2-2AE7-5974-FB7096406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lang="ja-JP" altLang="en-US" smtClean="0"/>
              <a:pPr/>
              <a:t>4</a:t>
            </a:fld>
            <a:endParaRPr lang="ja-JP" altLang="en-US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D6F4320F-8DD8-721A-E257-8772D60388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472" y="976205"/>
            <a:ext cx="9665208" cy="5516671"/>
          </a:xfrm>
          <a:prstGeom prst="rect">
            <a:avLst/>
          </a:prstGeom>
        </p:spPr>
      </p:pic>
      <p:sp>
        <p:nvSpPr>
          <p:cNvPr id="6" name="タイトル 12">
            <a:extLst>
              <a:ext uri="{FF2B5EF4-FFF2-40B4-BE49-F238E27FC236}">
                <a16:creationId xmlns:a16="http://schemas.microsoft.com/office/drawing/2014/main" id="{F0BEAFEA-8A8D-CF8A-16C7-FFA5E33C11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0"/>
            <a:ext cx="11386927" cy="548680"/>
          </a:xfrm>
        </p:spPr>
        <p:txBody>
          <a:bodyPr>
            <a:normAutofit/>
          </a:bodyPr>
          <a:lstStyle/>
          <a:p>
            <a:pPr algn="l"/>
            <a:r>
              <a:rPr kumimoji="1" lang="en-US" altLang="ja-JP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[Video] Nail penetration on the vehicle level test</a:t>
            </a:r>
            <a:endParaRPr kumimoji="1" lang="ja-JP" altLang="en-US" sz="28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DA7CE6F5-F441-87A0-6C1F-AED8A4793BD4}"/>
              </a:ext>
            </a:extLst>
          </p:cNvPr>
          <p:cNvSpPr/>
          <p:nvPr/>
        </p:nvSpPr>
        <p:spPr>
          <a:xfrm>
            <a:off x="2682240" y="2209800"/>
            <a:ext cx="1432560" cy="4724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69F5188-1481-B506-4C76-AABB39DF40F7}"/>
              </a:ext>
            </a:extLst>
          </p:cNvPr>
          <p:cNvSpPr/>
          <p:nvPr/>
        </p:nvSpPr>
        <p:spPr>
          <a:xfrm>
            <a:off x="7292340" y="2385060"/>
            <a:ext cx="1866900" cy="5562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86089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3851B3-B5FA-4CE8-9121-B2E7106A4B41}" type="slidenum">
              <a:rPr kumimoji="1" lang="ja-JP" altLang="en-US" sz="1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ja-JP" altLang="en-US" sz="18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1" name="四角形: 角を丸くする 20">
            <a:extLst>
              <a:ext uri="{FF2B5EF4-FFF2-40B4-BE49-F238E27FC236}">
                <a16:creationId xmlns:a16="http://schemas.microsoft.com/office/drawing/2014/main" id="{B41999A2-A8A6-4ADD-238A-68217D0A8C48}"/>
              </a:ext>
            </a:extLst>
          </p:cNvPr>
          <p:cNvSpPr/>
          <p:nvPr/>
        </p:nvSpPr>
        <p:spPr>
          <a:xfrm>
            <a:off x="1561519" y="633045"/>
            <a:ext cx="8693833" cy="436099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8F9289E-717E-0152-95E4-86B4936A0296}"/>
              </a:ext>
            </a:extLst>
          </p:cNvPr>
          <p:cNvSpPr txBox="1"/>
          <p:nvPr/>
        </p:nvSpPr>
        <p:spPr>
          <a:xfrm>
            <a:off x="1589654" y="679433"/>
            <a:ext cx="865163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Difference of severity between vehicle level test and pack level test is not observed.</a:t>
            </a:r>
          </a:p>
        </p:txBody>
      </p:sp>
      <p:graphicFrame>
        <p:nvGraphicFramePr>
          <p:cNvPr id="24" name="表 9">
            <a:extLst>
              <a:ext uri="{FF2B5EF4-FFF2-40B4-BE49-F238E27FC236}">
                <a16:creationId xmlns:a16="http://schemas.microsoft.com/office/drawing/2014/main" id="{EC15D13E-B8C5-31D9-3640-8E7536D7FAEE}"/>
              </a:ext>
            </a:extLst>
          </p:cNvPr>
          <p:cNvGraphicFramePr>
            <a:graphicFrameLocks noGrp="1"/>
          </p:cNvGraphicFramePr>
          <p:nvPr/>
        </p:nvGraphicFramePr>
        <p:xfrm>
          <a:off x="4451649" y="3896362"/>
          <a:ext cx="6239802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4316">
                  <a:extLst>
                    <a:ext uri="{9D8B030D-6E8A-4147-A177-3AD203B41FA5}">
                      <a16:colId xmlns:a16="http://schemas.microsoft.com/office/drawing/2014/main" val="2176511085"/>
                    </a:ext>
                  </a:extLst>
                </a:gridCol>
                <a:gridCol w="1176159">
                  <a:extLst>
                    <a:ext uri="{9D8B030D-6E8A-4147-A177-3AD203B41FA5}">
                      <a16:colId xmlns:a16="http://schemas.microsoft.com/office/drawing/2014/main" val="2279636670"/>
                    </a:ext>
                  </a:extLst>
                </a:gridCol>
                <a:gridCol w="1176159">
                  <a:extLst>
                    <a:ext uri="{9D8B030D-6E8A-4147-A177-3AD203B41FA5}">
                      <a16:colId xmlns:a16="http://schemas.microsoft.com/office/drawing/2014/main" val="3015716684"/>
                    </a:ext>
                  </a:extLst>
                </a:gridCol>
                <a:gridCol w="1176159">
                  <a:extLst>
                    <a:ext uri="{9D8B030D-6E8A-4147-A177-3AD203B41FA5}">
                      <a16:colId xmlns:a16="http://schemas.microsoft.com/office/drawing/2014/main" val="2062005657"/>
                    </a:ext>
                  </a:extLst>
                </a:gridCol>
                <a:gridCol w="937009">
                  <a:extLst>
                    <a:ext uri="{9D8B030D-6E8A-4147-A177-3AD203B41FA5}">
                      <a16:colId xmlns:a16="http://schemas.microsoft.com/office/drawing/2014/main" val="742248584"/>
                    </a:ext>
                  </a:extLst>
                </a:gridCol>
              </a:tblGrid>
              <a:tr h="243226">
                <a:tc rowSpan="3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Run time (sec)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9891378"/>
                  </a:ext>
                </a:extLst>
              </a:tr>
              <a:tr h="243226">
                <a:tc vMerge="1">
                  <a:txBody>
                    <a:bodyPr/>
                    <a:lstStyle/>
                    <a:p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Heater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Nail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0211390"/>
                  </a:ext>
                </a:extLst>
              </a:tr>
              <a:tr h="243226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Pack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Vehicle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Pack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Vehicle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5084146"/>
                  </a:ext>
                </a:extLst>
              </a:tr>
              <a:tr h="243226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Gas-1</a:t>
                      </a:r>
                      <a:r>
                        <a:rPr kumimoji="1" lang="en-US" altLang="ja-JP" sz="14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</a:t>
                      </a:r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venting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7305300"/>
                  </a:ext>
                </a:extLst>
              </a:tr>
              <a:tr h="24322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Gas-2</a:t>
                      </a:r>
                      <a:r>
                        <a:rPr kumimoji="1" lang="en-US" altLang="ja-JP" sz="14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nd</a:t>
                      </a:r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venting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6436438"/>
                  </a:ext>
                </a:extLst>
              </a:tr>
              <a:tr h="24322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Gas-3</a:t>
                      </a:r>
                      <a:r>
                        <a:rPr kumimoji="1" lang="en-US" altLang="ja-JP" sz="14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rd</a:t>
                      </a:r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venting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123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183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151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151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5598550"/>
                  </a:ext>
                </a:extLst>
              </a:tr>
              <a:tr h="243226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Gas-4</a:t>
                      </a:r>
                      <a:r>
                        <a:rPr kumimoji="1" lang="en-US" altLang="ja-JP" sz="14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</a:t>
                      </a:r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venting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278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3214308"/>
                  </a:ext>
                </a:extLst>
              </a:tr>
              <a:tr h="24322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Gas-5</a:t>
                      </a:r>
                      <a:r>
                        <a:rPr kumimoji="1" lang="en-US" altLang="ja-JP" sz="14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</a:t>
                      </a:r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venting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265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283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8004579"/>
                  </a:ext>
                </a:extLst>
              </a:tr>
              <a:tr h="24322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Gas-6</a:t>
                      </a:r>
                      <a:r>
                        <a:rPr kumimoji="1" lang="en-US" altLang="ja-JP" sz="14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</a:t>
                      </a:r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venting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3224495"/>
                  </a:ext>
                </a:extLst>
              </a:tr>
            </a:tbl>
          </a:graphicData>
        </a:graphic>
      </p:graphicFrame>
      <p:pic>
        <p:nvPicPr>
          <p:cNvPr id="25" name="図 24" descr="テーブル&#10;&#10;自動的に生成された説明">
            <a:extLst>
              <a:ext uri="{FF2B5EF4-FFF2-40B4-BE49-F238E27FC236}">
                <a16:creationId xmlns:a16="http://schemas.microsoft.com/office/drawing/2014/main" id="{64774B3C-475F-5915-AA7B-1262D080DF3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75053" y="1209822"/>
            <a:ext cx="6020972" cy="2447779"/>
          </a:xfrm>
          <a:prstGeom prst="rect">
            <a:avLst/>
          </a:prstGeom>
        </p:spPr>
      </p:pic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C0AB823E-B667-4337-B9E6-D618D0A6F3A6}"/>
              </a:ext>
            </a:extLst>
          </p:cNvPr>
          <p:cNvSpPr txBox="1"/>
          <p:nvPr/>
        </p:nvSpPr>
        <p:spPr>
          <a:xfrm>
            <a:off x="6935376" y="6344530"/>
            <a:ext cx="1686680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16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No-identifiability </a:t>
            </a:r>
            <a:endParaRPr kumimoji="1" lang="ja-JP" altLang="en-US" sz="16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4ADEB3B1-A1B4-525C-5EDE-C2AC35DB3FF6}"/>
              </a:ext>
            </a:extLst>
          </p:cNvPr>
          <p:cNvSpPr txBox="1"/>
          <p:nvPr/>
        </p:nvSpPr>
        <p:spPr>
          <a:xfrm>
            <a:off x="773723" y="1434904"/>
            <a:ext cx="184319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b="1" i="1" dirty="0">
                <a:solidFill>
                  <a:srgbClr val="0000FF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JRC’s test data</a:t>
            </a:r>
            <a:endParaRPr kumimoji="1" lang="ja-JP" altLang="en-US" b="1" i="1" dirty="0">
              <a:solidFill>
                <a:srgbClr val="0000FF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353F5127-43DD-C069-08F0-487624B7DA12}"/>
              </a:ext>
            </a:extLst>
          </p:cNvPr>
          <p:cNvSpPr txBox="1"/>
          <p:nvPr/>
        </p:nvSpPr>
        <p:spPr>
          <a:xfrm>
            <a:off x="773723" y="3924885"/>
            <a:ext cx="204838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b="1" i="1" dirty="0">
                <a:solidFill>
                  <a:srgbClr val="0000FF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Japan’s test data</a:t>
            </a:r>
            <a:endParaRPr kumimoji="1" lang="ja-JP" altLang="en-US" b="1" i="1" dirty="0">
              <a:solidFill>
                <a:srgbClr val="0000FF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7F32B0AA-697B-61E4-90F6-2F05D3537A86}"/>
              </a:ext>
            </a:extLst>
          </p:cNvPr>
          <p:cNvSpPr txBox="1"/>
          <p:nvPr/>
        </p:nvSpPr>
        <p:spPr>
          <a:xfrm>
            <a:off x="900332" y="1983545"/>
            <a:ext cx="2926079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16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EVS26-E2TG-0300 [EC]Gas emissions in thermal runaway</a:t>
            </a:r>
            <a:endParaRPr kumimoji="1" lang="ja-JP" altLang="en-US" sz="16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pic>
        <p:nvPicPr>
          <p:cNvPr id="30" name="図 29" descr="座る, キッチン, 電車, 男 が含まれている画像&#10;&#10;自動的に生成された説明">
            <a:extLst>
              <a:ext uri="{FF2B5EF4-FFF2-40B4-BE49-F238E27FC236}">
                <a16:creationId xmlns:a16="http://schemas.microsoft.com/office/drawing/2014/main" id="{FB5C1B48-F381-92F7-7950-BD18784C8C4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765023" y="4994302"/>
            <a:ext cx="1557050" cy="903352"/>
          </a:xfrm>
          <a:prstGeom prst="rect">
            <a:avLst/>
          </a:prstGeom>
        </p:spPr>
      </p:pic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F929C03E-BEDC-3147-BCD5-99A8D450D6F3}"/>
              </a:ext>
            </a:extLst>
          </p:cNvPr>
          <p:cNvGrpSpPr/>
          <p:nvPr/>
        </p:nvGrpSpPr>
        <p:grpSpPr>
          <a:xfrm>
            <a:off x="787787" y="4658383"/>
            <a:ext cx="2166425" cy="1770551"/>
            <a:chOff x="1161884" y="2947842"/>
            <a:chExt cx="2091952" cy="1824183"/>
          </a:xfrm>
        </p:grpSpPr>
        <p:pic>
          <p:nvPicPr>
            <p:cNvPr id="32" name="図 31" descr="警察の車&#10;&#10;自動的に生成された説明">
              <a:extLst>
                <a:ext uri="{FF2B5EF4-FFF2-40B4-BE49-F238E27FC236}">
                  <a16:creationId xmlns:a16="http://schemas.microsoft.com/office/drawing/2014/main" id="{F9069990-A4CD-2B96-D277-9B07C36FC7F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61884" y="2947842"/>
              <a:ext cx="2091952" cy="1824183"/>
            </a:xfrm>
            <a:prstGeom prst="rect">
              <a:avLst/>
            </a:prstGeom>
          </p:spPr>
        </p:pic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169953F2-C133-1025-D53E-AD6B3B5F05C6}"/>
                </a:ext>
              </a:extLst>
            </p:cNvPr>
            <p:cNvSpPr/>
            <p:nvPr/>
          </p:nvSpPr>
          <p:spPr>
            <a:xfrm>
              <a:off x="1772529" y="3798277"/>
              <a:ext cx="900333" cy="2672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" name="タイトル 2">
            <a:extLst>
              <a:ext uri="{FF2B5EF4-FFF2-40B4-BE49-F238E27FC236}">
                <a16:creationId xmlns:a16="http://schemas.microsoft.com/office/drawing/2014/main" id="{C537BA2B-BF27-9CB4-04E6-C696553A37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Component level test</a:t>
            </a:r>
            <a:endParaRPr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9DBA296-EC59-3988-5DCD-A54AEEF2443D}"/>
              </a:ext>
            </a:extLst>
          </p:cNvPr>
          <p:cNvSpPr txBox="1"/>
          <p:nvPr/>
        </p:nvSpPr>
        <p:spPr>
          <a:xfrm>
            <a:off x="7187555" y="110104"/>
            <a:ext cx="3421002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Remind </a:t>
            </a:r>
            <a:r>
              <a:rPr lang="en-US" altLang="ja-JP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reported in TP-TF #5</a:t>
            </a:r>
            <a:endParaRPr kumimoji="1" lang="en-US" altLang="ja-JP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461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F6F7ECF2-503F-570E-1CF8-92BC76E66AB1}"/>
              </a:ext>
            </a:extLst>
          </p:cNvPr>
          <p:cNvGrpSpPr/>
          <p:nvPr/>
        </p:nvGrpSpPr>
        <p:grpSpPr>
          <a:xfrm>
            <a:off x="6420317" y="3330934"/>
            <a:ext cx="3723641" cy="2378636"/>
            <a:chOff x="262515" y="2763851"/>
            <a:chExt cx="3723641" cy="2378636"/>
          </a:xfrm>
        </p:grpSpPr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AB8E78E4-2390-8B89-9482-77814C23DACA}"/>
                </a:ext>
              </a:extLst>
            </p:cNvPr>
            <p:cNvGrpSpPr/>
            <p:nvPr/>
          </p:nvGrpSpPr>
          <p:grpSpPr>
            <a:xfrm>
              <a:off x="262515" y="2763851"/>
              <a:ext cx="3723641" cy="2378636"/>
              <a:chOff x="2362787" y="4032852"/>
              <a:chExt cx="2833076" cy="1809750"/>
            </a:xfrm>
          </p:grpSpPr>
          <p:pic>
            <p:nvPicPr>
              <p:cNvPr id="80" name="図 79">
                <a:extLst>
                  <a:ext uri="{FF2B5EF4-FFF2-40B4-BE49-F238E27FC236}">
                    <a16:creationId xmlns:a16="http://schemas.microsoft.com/office/drawing/2014/main" id="{7F7DE4FA-A553-3172-1517-7F747E8585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500288" y="4032852"/>
                <a:ext cx="2695575" cy="1809750"/>
              </a:xfrm>
              <a:prstGeom prst="rect">
                <a:avLst/>
              </a:prstGeom>
              <a:solidFill>
                <a:schemeClr val="bg1"/>
              </a:solidFill>
            </p:spPr>
          </p:pic>
          <p:sp>
            <p:nvSpPr>
              <p:cNvPr id="81" name="正方形/長方形 80">
                <a:extLst>
                  <a:ext uri="{FF2B5EF4-FFF2-40B4-BE49-F238E27FC236}">
                    <a16:creationId xmlns:a16="http://schemas.microsoft.com/office/drawing/2014/main" id="{2C24A7DD-1785-64C7-3714-78C9047E7C18}"/>
                  </a:ext>
                </a:extLst>
              </p:cNvPr>
              <p:cNvSpPr/>
              <p:nvPr/>
            </p:nvSpPr>
            <p:spPr>
              <a:xfrm>
                <a:off x="2362787" y="5172268"/>
                <a:ext cx="932525" cy="53511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正方形/長方形 81">
                <a:extLst>
                  <a:ext uri="{FF2B5EF4-FFF2-40B4-BE49-F238E27FC236}">
                    <a16:creationId xmlns:a16="http://schemas.microsoft.com/office/drawing/2014/main" id="{6D5E877D-AEAF-9963-2633-2E38AF51B564}"/>
                  </a:ext>
                </a:extLst>
              </p:cNvPr>
              <p:cNvSpPr/>
              <p:nvPr/>
            </p:nvSpPr>
            <p:spPr>
              <a:xfrm>
                <a:off x="2451673" y="5037046"/>
                <a:ext cx="172212" cy="35971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正方形/長方形 82">
                <a:extLst>
                  <a:ext uri="{FF2B5EF4-FFF2-40B4-BE49-F238E27FC236}">
                    <a16:creationId xmlns:a16="http://schemas.microsoft.com/office/drawing/2014/main" id="{F9744537-F281-27CA-24DB-CFB6BDE656FB}"/>
                  </a:ext>
                </a:extLst>
              </p:cNvPr>
              <p:cNvSpPr/>
              <p:nvPr/>
            </p:nvSpPr>
            <p:spPr>
              <a:xfrm rot="20667478">
                <a:off x="2548960" y="5555414"/>
                <a:ext cx="1213524" cy="24905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206D0296-1839-7C51-3C6E-B02426A03464}"/>
                  </a:ext>
                </a:extLst>
              </p:cNvPr>
              <p:cNvSpPr/>
              <p:nvPr/>
            </p:nvSpPr>
            <p:spPr>
              <a:xfrm>
                <a:off x="3354323" y="4826195"/>
                <a:ext cx="969291" cy="597821"/>
              </a:xfrm>
              <a:prstGeom prst="ellipse">
                <a:avLst/>
              </a:prstGeom>
              <a:noFill/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74" name="直線コネクタ 73">
              <a:extLst>
                <a:ext uri="{FF2B5EF4-FFF2-40B4-BE49-F238E27FC236}">
                  <a16:creationId xmlns:a16="http://schemas.microsoft.com/office/drawing/2014/main" id="{DF21E969-BA8E-3363-9009-8292E6A68F87}"/>
                </a:ext>
              </a:extLst>
            </p:cNvPr>
            <p:cNvCxnSpPr>
              <a:cxnSpLocks/>
            </p:cNvCxnSpPr>
            <p:nvPr/>
          </p:nvCxnSpPr>
          <p:spPr>
            <a:xfrm>
              <a:off x="2078783" y="4536665"/>
              <a:ext cx="282278" cy="154059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線コネクタ 74">
              <a:extLst>
                <a:ext uri="{FF2B5EF4-FFF2-40B4-BE49-F238E27FC236}">
                  <a16:creationId xmlns:a16="http://schemas.microsoft.com/office/drawing/2014/main" id="{EFAC18F2-DDE9-2F37-DAF3-1FE3F5A52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3219" y="4199448"/>
              <a:ext cx="265060" cy="146589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線コネクタ 75">
              <a:extLst>
                <a:ext uri="{FF2B5EF4-FFF2-40B4-BE49-F238E27FC236}">
                  <a16:creationId xmlns:a16="http://schemas.microsoft.com/office/drawing/2014/main" id="{5F13B6E5-DC43-FD37-37A4-343F619F807F}"/>
                </a:ext>
              </a:extLst>
            </p:cNvPr>
            <p:cNvCxnSpPr>
              <a:cxnSpLocks/>
            </p:cNvCxnSpPr>
            <p:nvPr/>
          </p:nvCxnSpPr>
          <p:spPr>
            <a:xfrm>
              <a:off x="2315693" y="4457343"/>
              <a:ext cx="265060" cy="146589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線コネクタ 76">
              <a:extLst>
                <a:ext uri="{FF2B5EF4-FFF2-40B4-BE49-F238E27FC236}">
                  <a16:creationId xmlns:a16="http://schemas.microsoft.com/office/drawing/2014/main" id="{A953794B-FE82-27B8-7510-D23EC4185820}"/>
                </a:ext>
              </a:extLst>
            </p:cNvPr>
            <p:cNvCxnSpPr>
              <a:cxnSpLocks/>
            </p:cNvCxnSpPr>
            <p:nvPr/>
          </p:nvCxnSpPr>
          <p:spPr>
            <a:xfrm>
              <a:off x="2652730" y="4097516"/>
              <a:ext cx="265060" cy="146589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線コネクタ 77">
              <a:extLst>
                <a:ext uri="{FF2B5EF4-FFF2-40B4-BE49-F238E27FC236}">
                  <a16:creationId xmlns:a16="http://schemas.microsoft.com/office/drawing/2014/main" id="{08CF3CC5-D8E8-3DC0-229A-A0870032B754}"/>
                </a:ext>
              </a:extLst>
            </p:cNvPr>
            <p:cNvCxnSpPr>
              <a:cxnSpLocks/>
            </p:cNvCxnSpPr>
            <p:nvPr/>
          </p:nvCxnSpPr>
          <p:spPr>
            <a:xfrm>
              <a:off x="2736068" y="4064955"/>
              <a:ext cx="265060" cy="146589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線コネクタ 78">
              <a:extLst>
                <a:ext uri="{FF2B5EF4-FFF2-40B4-BE49-F238E27FC236}">
                  <a16:creationId xmlns:a16="http://schemas.microsoft.com/office/drawing/2014/main" id="{CE141D9C-B6AA-4229-F6E6-9D487AFD2F1B}"/>
                </a:ext>
              </a:extLst>
            </p:cNvPr>
            <p:cNvCxnSpPr>
              <a:cxnSpLocks/>
            </p:cNvCxnSpPr>
            <p:nvPr/>
          </p:nvCxnSpPr>
          <p:spPr>
            <a:xfrm>
              <a:off x="1589631" y="4001685"/>
              <a:ext cx="114927" cy="63270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7DDB010-3187-4A1F-8ACF-5BD3A88AD80E}"/>
              </a:ext>
            </a:extLst>
          </p:cNvPr>
          <p:cNvSpPr txBox="1"/>
          <p:nvPr/>
        </p:nvSpPr>
        <p:spPr>
          <a:xfrm>
            <a:off x="1823197" y="463308"/>
            <a:ext cx="8928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71550" marR="0" lvl="1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+mj-ea"/>
              <a:buAutoNum type="circleNumDbPlain"/>
              <a:tabLst/>
              <a:defRPr/>
            </a:pP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3" name="タイトル 12">
            <a:extLst>
              <a:ext uri="{FF2B5EF4-FFF2-40B4-BE49-F238E27FC236}">
                <a16:creationId xmlns:a16="http://schemas.microsoft.com/office/drawing/2014/main" id="{BAFFAE7E-754F-4284-82D8-411E765B8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ja-JP" sz="28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Validation for occupant safety </a:t>
            </a:r>
          </a:p>
        </p:txBody>
      </p:sp>
      <p:sp>
        <p:nvSpPr>
          <p:cNvPr id="33" name="四角形: 角を丸くする 32">
            <a:extLst>
              <a:ext uri="{FF2B5EF4-FFF2-40B4-BE49-F238E27FC236}">
                <a16:creationId xmlns:a16="http://schemas.microsoft.com/office/drawing/2014/main" id="{53968A27-279F-43E5-2F3C-34E898B2EE35}"/>
              </a:ext>
            </a:extLst>
          </p:cNvPr>
          <p:cNvSpPr/>
          <p:nvPr/>
        </p:nvSpPr>
        <p:spPr>
          <a:xfrm>
            <a:off x="688258" y="633045"/>
            <a:ext cx="10316763" cy="449996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59BD7563-B278-3743-7122-94236CA8DEDE}"/>
              </a:ext>
            </a:extLst>
          </p:cNvPr>
          <p:cNvSpPr txBox="1"/>
          <p:nvPr/>
        </p:nvSpPr>
        <p:spPr>
          <a:xfrm>
            <a:off x="688258" y="689319"/>
            <a:ext cx="1044056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altLang="ja-JP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C</a:t>
            </a:r>
            <a:r>
              <a:rPr kumimoji="1" lang="en-US" altLang="ja-JP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learer to explain </a:t>
            </a:r>
            <a:r>
              <a:rPr lang="en-US" altLang="ja-JP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of occupant safety by the component level test in case of n</a:t>
            </a:r>
            <a:r>
              <a:rPr kumimoji="1" lang="en-US" altLang="ja-JP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o propagation batteries 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99737677-68E9-9F31-56E3-213F48D63FD9}"/>
              </a:ext>
            </a:extLst>
          </p:cNvPr>
          <p:cNvSpPr txBox="1"/>
          <p:nvPr/>
        </p:nvSpPr>
        <p:spPr>
          <a:xfrm>
            <a:off x="7546292" y="1640544"/>
            <a:ext cx="1120820" cy="3077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b="1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Example 2 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2B208042-4E99-5FD9-A413-9F8AC9BEC7ED}"/>
              </a:ext>
            </a:extLst>
          </p:cNvPr>
          <p:cNvSpPr txBox="1"/>
          <p:nvPr/>
        </p:nvSpPr>
        <p:spPr>
          <a:xfrm>
            <a:off x="1245087" y="1711740"/>
            <a:ext cx="1120820" cy="3077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b="1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Example 1 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C7A9F339-ADA8-589F-5C00-570A348E1FF7}"/>
              </a:ext>
            </a:extLst>
          </p:cNvPr>
          <p:cNvSpPr txBox="1"/>
          <p:nvPr/>
        </p:nvSpPr>
        <p:spPr>
          <a:xfrm>
            <a:off x="254096" y="2221913"/>
            <a:ext cx="3921202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b="1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Component level TP test + visual inspection</a:t>
            </a:r>
          </a:p>
        </p:txBody>
      </p:sp>
      <p:sp>
        <p:nvSpPr>
          <p:cNvPr id="52" name="思考の吹き出し: 雲形 51">
            <a:extLst>
              <a:ext uri="{FF2B5EF4-FFF2-40B4-BE49-F238E27FC236}">
                <a16:creationId xmlns:a16="http://schemas.microsoft.com/office/drawing/2014/main" id="{67438635-890C-416C-86A4-5866024950F9}"/>
              </a:ext>
            </a:extLst>
          </p:cNvPr>
          <p:cNvSpPr/>
          <p:nvPr/>
        </p:nvSpPr>
        <p:spPr>
          <a:xfrm>
            <a:off x="8231311" y="5688051"/>
            <a:ext cx="1688561" cy="813343"/>
          </a:xfrm>
          <a:prstGeom prst="cloudCallout">
            <a:avLst>
              <a:gd name="adj1" fmla="val -88960"/>
              <a:gd name="adj2" fmla="val -12449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3B8134E6-A90A-F79A-5C18-E79691BE01A6}"/>
              </a:ext>
            </a:extLst>
          </p:cNvPr>
          <p:cNvSpPr txBox="1"/>
          <p:nvPr/>
        </p:nvSpPr>
        <p:spPr>
          <a:xfrm>
            <a:off x="6304179" y="2273428"/>
            <a:ext cx="3962881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b="1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Component level TP test + Cell gas analysis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137C293F-4FB7-CCCA-0957-5306AF7086F9}"/>
              </a:ext>
            </a:extLst>
          </p:cNvPr>
          <p:cNvSpPr txBox="1"/>
          <p:nvPr/>
        </p:nvSpPr>
        <p:spPr>
          <a:xfrm>
            <a:off x="309641" y="6094723"/>
            <a:ext cx="5101076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b="1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(Documentation : structure explanation might be needed) 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5457F687-D159-A630-F0B4-EDC841406E29}"/>
              </a:ext>
            </a:extLst>
          </p:cNvPr>
          <p:cNvSpPr txBox="1"/>
          <p:nvPr/>
        </p:nvSpPr>
        <p:spPr>
          <a:xfrm>
            <a:off x="9766450" y="6335335"/>
            <a:ext cx="242555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>
                <a:solidFill>
                  <a:srgbClr val="0070C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Gas</a:t>
            </a:r>
            <a:r>
              <a:rPr lang="ja-JP" altLang="en-US" sz="1400" b="1" dirty="0">
                <a:solidFill>
                  <a:srgbClr val="0070C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　</a:t>
            </a:r>
            <a:r>
              <a:rPr lang="en-US" altLang="ja-JP" sz="1400" b="1" dirty="0">
                <a:solidFill>
                  <a:srgbClr val="0070C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amount &lt; Hazardous content inside the cabin</a:t>
            </a:r>
          </a:p>
        </p:txBody>
      </p:sp>
      <p:sp>
        <p:nvSpPr>
          <p:cNvPr id="56" name="フローチャート: 順次アクセス記憶 55">
            <a:extLst>
              <a:ext uri="{FF2B5EF4-FFF2-40B4-BE49-F238E27FC236}">
                <a16:creationId xmlns:a16="http://schemas.microsoft.com/office/drawing/2014/main" id="{445CC862-5C2A-A16E-068D-9360BA9DABC6}"/>
              </a:ext>
            </a:extLst>
          </p:cNvPr>
          <p:cNvSpPr/>
          <p:nvPr/>
        </p:nvSpPr>
        <p:spPr>
          <a:xfrm flipH="1">
            <a:off x="10257819" y="4873287"/>
            <a:ext cx="1591923" cy="1476754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Cell level</a:t>
            </a:r>
          </a:p>
          <a:p>
            <a:pPr algn="ctr"/>
            <a:r>
              <a:rPr kumimoji="1" lang="en-US" altLang="ja-JP" dirty="0"/>
              <a:t>Gas analysis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94745E0B-4907-057E-88E1-8D07F278D8B5}"/>
              </a:ext>
            </a:extLst>
          </p:cNvPr>
          <p:cNvSpPr txBox="1"/>
          <p:nvPr/>
        </p:nvSpPr>
        <p:spPr>
          <a:xfrm>
            <a:off x="135868" y="2881390"/>
            <a:ext cx="242555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>
                <a:solidFill>
                  <a:srgbClr val="0070C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No Fire and explosion</a:t>
            </a:r>
          </a:p>
          <a:p>
            <a:pPr algn="ctr"/>
            <a:r>
              <a:rPr lang="en-US" altLang="ja-JP" sz="1400" b="1" dirty="0">
                <a:solidFill>
                  <a:srgbClr val="0070C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During Pack TP test</a:t>
            </a:r>
          </a:p>
          <a:p>
            <a:pPr algn="ctr"/>
            <a:endParaRPr lang="en-US" altLang="ja-JP" sz="1400" b="1" dirty="0">
              <a:solidFill>
                <a:srgbClr val="0070C0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C3DFDEFC-03E3-9D66-6C72-17A129345488}"/>
              </a:ext>
            </a:extLst>
          </p:cNvPr>
          <p:cNvGrpSpPr/>
          <p:nvPr/>
        </p:nvGrpSpPr>
        <p:grpSpPr>
          <a:xfrm>
            <a:off x="254096" y="3453391"/>
            <a:ext cx="3723641" cy="2378636"/>
            <a:chOff x="262515" y="2763851"/>
            <a:chExt cx="3723641" cy="2378636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0AB14442-A85D-F318-3488-F685B1709EE9}"/>
                </a:ext>
              </a:extLst>
            </p:cNvPr>
            <p:cNvGrpSpPr/>
            <p:nvPr/>
          </p:nvGrpSpPr>
          <p:grpSpPr>
            <a:xfrm>
              <a:off x="262515" y="2763851"/>
              <a:ext cx="3723641" cy="2378636"/>
              <a:chOff x="2362787" y="4032852"/>
              <a:chExt cx="2833076" cy="1809750"/>
            </a:xfrm>
          </p:grpSpPr>
          <p:pic>
            <p:nvPicPr>
              <p:cNvPr id="39" name="図 38">
                <a:extLst>
                  <a:ext uri="{FF2B5EF4-FFF2-40B4-BE49-F238E27FC236}">
                    <a16:creationId xmlns:a16="http://schemas.microsoft.com/office/drawing/2014/main" id="{A955FA00-FCDB-A7BD-F99E-6614606009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500288" y="4032852"/>
                <a:ext cx="2695575" cy="1809750"/>
              </a:xfrm>
              <a:prstGeom prst="rect">
                <a:avLst/>
              </a:prstGeom>
              <a:solidFill>
                <a:schemeClr val="bg1"/>
              </a:solidFill>
            </p:spPr>
          </p:pic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86E9BD05-7714-31FB-33B1-114654286BF0}"/>
                  </a:ext>
                </a:extLst>
              </p:cNvPr>
              <p:cNvSpPr/>
              <p:nvPr/>
            </p:nvSpPr>
            <p:spPr>
              <a:xfrm>
                <a:off x="2362787" y="5172268"/>
                <a:ext cx="932525" cy="53511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正方形/長方形 40">
                <a:extLst>
                  <a:ext uri="{FF2B5EF4-FFF2-40B4-BE49-F238E27FC236}">
                    <a16:creationId xmlns:a16="http://schemas.microsoft.com/office/drawing/2014/main" id="{13A28916-8014-F7AD-3592-441DE8CB69A6}"/>
                  </a:ext>
                </a:extLst>
              </p:cNvPr>
              <p:cNvSpPr/>
              <p:nvPr/>
            </p:nvSpPr>
            <p:spPr>
              <a:xfrm>
                <a:off x="2451673" y="5037046"/>
                <a:ext cx="172212" cy="35971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正方形/長方形 41">
                <a:extLst>
                  <a:ext uri="{FF2B5EF4-FFF2-40B4-BE49-F238E27FC236}">
                    <a16:creationId xmlns:a16="http://schemas.microsoft.com/office/drawing/2014/main" id="{4B5A0AFD-2F1A-4D40-CBF2-1E61FB8EDA3F}"/>
                  </a:ext>
                </a:extLst>
              </p:cNvPr>
              <p:cNvSpPr/>
              <p:nvPr/>
            </p:nvSpPr>
            <p:spPr>
              <a:xfrm rot="20667478">
                <a:off x="2548960" y="5555414"/>
                <a:ext cx="1213524" cy="24905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FC041232-2791-13D5-AF0D-FC7BF4E792C6}"/>
                  </a:ext>
                </a:extLst>
              </p:cNvPr>
              <p:cNvSpPr/>
              <p:nvPr/>
            </p:nvSpPr>
            <p:spPr>
              <a:xfrm>
                <a:off x="3354323" y="4826195"/>
                <a:ext cx="969291" cy="597821"/>
              </a:xfrm>
              <a:prstGeom prst="ellipse">
                <a:avLst/>
              </a:prstGeom>
              <a:noFill/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60" name="直線コネクタ 59">
              <a:extLst>
                <a:ext uri="{FF2B5EF4-FFF2-40B4-BE49-F238E27FC236}">
                  <a16:creationId xmlns:a16="http://schemas.microsoft.com/office/drawing/2014/main" id="{59E53BB9-EA12-B20D-1C8E-30D96E3885C7}"/>
                </a:ext>
              </a:extLst>
            </p:cNvPr>
            <p:cNvCxnSpPr>
              <a:cxnSpLocks/>
            </p:cNvCxnSpPr>
            <p:nvPr/>
          </p:nvCxnSpPr>
          <p:spPr>
            <a:xfrm>
              <a:off x="2078783" y="4536665"/>
              <a:ext cx="282278" cy="154059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線コネクタ 63">
              <a:extLst>
                <a:ext uri="{FF2B5EF4-FFF2-40B4-BE49-F238E27FC236}">
                  <a16:creationId xmlns:a16="http://schemas.microsoft.com/office/drawing/2014/main" id="{BED98511-19BD-F08E-27A1-20FEDE2437DF}"/>
                </a:ext>
              </a:extLst>
            </p:cNvPr>
            <p:cNvCxnSpPr>
              <a:cxnSpLocks/>
            </p:cNvCxnSpPr>
            <p:nvPr/>
          </p:nvCxnSpPr>
          <p:spPr>
            <a:xfrm>
              <a:off x="1523219" y="4199448"/>
              <a:ext cx="265060" cy="146589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線コネクタ 65">
              <a:extLst>
                <a:ext uri="{FF2B5EF4-FFF2-40B4-BE49-F238E27FC236}">
                  <a16:creationId xmlns:a16="http://schemas.microsoft.com/office/drawing/2014/main" id="{9FE4996E-42A0-F9F7-DD77-55D4B18739A4}"/>
                </a:ext>
              </a:extLst>
            </p:cNvPr>
            <p:cNvCxnSpPr>
              <a:cxnSpLocks/>
            </p:cNvCxnSpPr>
            <p:nvPr/>
          </p:nvCxnSpPr>
          <p:spPr>
            <a:xfrm>
              <a:off x="2315693" y="4457343"/>
              <a:ext cx="265060" cy="146589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線コネクタ 66">
              <a:extLst>
                <a:ext uri="{FF2B5EF4-FFF2-40B4-BE49-F238E27FC236}">
                  <a16:creationId xmlns:a16="http://schemas.microsoft.com/office/drawing/2014/main" id="{EC12CA1A-AC2C-987C-D8CB-E9AFC376F14D}"/>
                </a:ext>
              </a:extLst>
            </p:cNvPr>
            <p:cNvCxnSpPr>
              <a:cxnSpLocks/>
            </p:cNvCxnSpPr>
            <p:nvPr/>
          </p:nvCxnSpPr>
          <p:spPr>
            <a:xfrm>
              <a:off x="2652730" y="4097516"/>
              <a:ext cx="265060" cy="146589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線コネクタ 67">
              <a:extLst>
                <a:ext uri="{FF2B5EF4-FFF2-40B4-BE49-F238E27FC236}">
                  <a16:creationId xmlns:a16="http://schemas.microsoft.com/office/drawing/2014/main" id="{8809FF02-F3FF-9406-FB4E-979D6DE9A410}"/>
                </a:ext>
              </a:extLst>
            </p:cNvPr>
            <p:cNvCxnSpPr>
              <a:cxnSpLocks/>
            </p:cNvCxnSpPr>
            <p:nvPr/>
          </p:nvCxnSpPr>
          <p:spPr>
            <a:xfrm>
              <a:off x="2736068" y="4064955"/>
              <a:ext cx="265060" cy="146589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線コネクタ 68">
              <a:extLst>
                <a:ext uri="{FF2B5EF4-FFF2-40B4-BE49-F238E27FC236}">
                  <a16:creationId xmlns:a16="http://schemas.microsoft.com/office/drawing/2014/main" id="{A2306DE1-2082-9359-83E4-8AEAA7CC1082}"/>
                </a:ext>
              </a:extLst>
            </p:cNvPr>
            <p:cNvCxnSpPr>
              <a:cxnSpLocks/>
            </p:cNvCxnSpPr>
            <p:nvPr/>
          </p:nvCxnSpPr>
          <p:spPr>
            <a:xfrm>
              <a:off x="1589631" y="4001685"/>
              <a:ext cx="114927" cy="63270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思考の吹き出し: 雲形 50">
            <a:extLst>
              <a:ext uri="{FF2B5EF4-FFF2-40B4-BE49-F238E27FC236}">
                <a16:creationId xmlns:a16="http://schemas.microsoft.com/office/drawing/2014/main" id="{F0A20117-CCAC-48D5-4E4E-C1E47A2DDE1F}"/>
              </a:ext>
            </a:extLst>
          </p:cNvPr>
          <p:cNvSpPr/>
          <p:nvPr/>
        </p:nvSpPr>
        <p:spPr>
          <a:xfrm>
            <a:off x="4165728" y="5009644"/>
            <a:ext cx="1688561" cy="813343"/>
          </a:xfrm>
          <a:prstGeom prst="cloudCallout">
            <a:avLst>
              <a:gd name="adj1" fmla="val -63340"/>
              <a:gd name="adj2" fmla="val 60082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6DC5B872-910B-4515-920E-7945280E02D2}"/>
              </a:ext>
            </a:extLst>
          </p:cNvPr>
          <p:cNvSpPr txBox="1"/>
          <p:nvPr/>
        </p:nvSpPr>
        <p:spPr>
          <a:xfrm>
            <a:off x="3502844" y="4495455"/>
            <a:ext cx="242555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>
                <a:solidFill>
                  <a:srgbClr val="0070C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Gas emitting to out of occupant compartment</a:t>
            </a: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A633028E-B640-A4FB-2C7A-B858E73919BD}"/>
              </a:ext>
            </a:extLst>
          </p:cNvPr>
          <p:cNvSpPr txBox="1"/>
          <p:nvPr/>
        </p:nvSpPr>
        <p:spPr>
          <a:xfrm>
            <a:off x="6159867" y="2881390"/>
            <a:ext cx="242555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>
                <a:solidFill>
                  <a:srgbClr val="0070C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No Fire and explosion</a:t>
            </a:r>
          </a:p>
          <a:p>
            <a:pPr algn="ctr"/>
            <a:r>
              <a:rPr lang="en-US" altLang="ja-JP" sz="1400" b="1" dirty="0">
                <a:solidFill>
                  <a:srgbClr val="0070C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During Pack TP test</a:t>
            </a:r>
          </a:p>
          <a:p>
            <a:pPr algn="ctr"/>
            <a:endParaRPr lang="en-US" altLang="ja-JP" sz="1400" b="1" dirty="0">
              <a:solidFill>
                <a:srgbClr val="0070C0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86" name="直方体 85">
            <a:extLst>
              <a:ext uri="{FF2B5EF4-FFF2-40B4-BE49-F238E27FC236}">
                <a16:creationId xmlns:a16="http://schemas.microsoft.com/office/drawing/2014/main" id="{43629D4A-8B77-FE89-D5EC-BA1DC70AB37A}"/>
              </a:ext>
            </a:extLst>
          </p:cNvPr>
          <p:cNvSpPr/>
          <p:nvPr/>
        </p:nvSpPr>
        <p:spPr>
          <a:xfrm>
            <a:off x="6963366" y="5933463"/>
            <a:ext cx="784067" cy="435851"/>
          </a:xfrm>
          <a:prstGeom prst="cube">
            <a:avLst>
              <a:gd name="adj" fmla="val 163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Cell</a:t>
            </a:r>
            <a:endParaRPr kumimoji="1" lang="ja-JP" altLang="en-US" dirty="0"/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D2CFD8B5-1E46-8FC8-9304-55AB6C6B5AAC}"/>
              </a:ext>
            </a:extLst>
          </p:cNvPr>
          <p:cNvSpPr txBox="1"/>
          <p:nvPr/>
        </p:nvSpPr>
        <p:spPr>
          <a:xfrm>
            <a:off x="6159867" y="5486291"/>
            <a:ext cx="242555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>
                <a:solidFill>
                  <a:srgbClr val="0070C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During Cell TR test</a:t>
            </a:r>
          </a:p>
          <a:p>
            <a:pPr algn="ctr"/>
            <a:endParaRPr lang="en-US" altLang="ja-JP" sz="1400" b="1" dirty="0">
              <a:solidFill>
                <a:srgbClr val="0070C0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72997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円: 塗りつぶしなし 35">
            <a:extLst>
              <a:ext uri="{FF2B5EF4-FFF2-40B4-BE49-F238E27FC236}">
                <a16:creationId xmlns:a16="http://schemas.microsoft.com/office/drawing/2014/main" id="{0AFE2EB9-222E-987B-0705-898135E71DD2}"/>
              </a:ext>
            </a:extLst>
          </p:cNvPr>
          <p:cNvSpPr/>
          <p:nvPr/>
        </p:nvSpPr>
        <p:spPr>
          <a:xfrm>
            <a:off x="8679550" y="3518952"/>
            <a:ext cx="2615878" cy="2615878"/>
          </a:xfrm>
          <a:prstGeom prst="donut">
            <a:avLst>
              <a:gd name="adj" fmla="val 14202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7" name="円: 塗りつぶしなし 36">
            <a:extLst>
              <a:ext uri="{FF2B5EF4-FFF2-40B4-BE49-F238E27FC236}">
                <a16:creationId xmlns:a16="http://schemas.microsoft.com/office/drawing/2014/main" id="{07AC0767-80F1-D728-E560-0E4928E01598}"/>
              </a:ext>
            </a:extLst>
          </p:cNvPr>
          <p:cNvSpPr/>
          <p:nvPr/>
        </p:nvSpPr>
        <p:spPr>
          <a:xfrm>
            <a:off x="533303" y="3518952"/>
            <a:ext cx="2615878" cy="2615878"/>
          </a:xfrm>
          <a:prstGeom prst="donut">
            <a:avLst>
              <a:gd name="adj" fmla="val 14202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9347200" y="6502709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3851B3-B5FA-4CE8-9121-B2E7106A4B41}" type="slidenum">
              <a:rPr kumimoji="1" lang="ja-JP" altLang="en-US" sz="1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ja-JP" altLang="en-US" sz="18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3" name="タイトル 12">
            <a:extLst>
              <a:ext uri="{FF2B5EF4-FFF2-40B4-BE49-F238E27FC236}">
                <a16:creationId xmlns:a16="http://schemas.microsoft.com/office/drawing/2014/main" id="{BAFFAE7E-754F-4284-82D8-411E765B8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kumimoji="1" lang="en-US" altLang="ja-JP" sz="20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Component level test </a:t>
            </a:r>
            <a:endParaRPr kumimoji="1" lang="ja-JP" altLang="en-US" sz="20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A6884AB5-32AC-3EA0-5FCF-94ACA0CC5991}"/>
              </a:ext>
            </a:extLst>
          </p:cNvPr>
          <p:cNvSpPr/>
          <p:nvPr/>
        </p:nvSpPr>
        <p:spPr>
          <a:xfrm>
            <a:off x="1561519" y="633045"/>
            <a:ext cx="8693833" cy="436099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599AC981-64ED-7305-9674-AB296B348048}"/>
              </a:ext>
            </a:extLst>
          </p:cNvPr>
          <p:cNvSpPr txBox="1"/>
          <p:nvPr/>
        </p:nvSpPr>
        <p:spPr>
          <a:xfrm>
            <a:off x="1589654" y="679433"/>
            <a:ext cx="865163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Component level tests can cover the various future battery business scheme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9BE40CC4-BDF1-CDC5-F795-767F56C9944D}"/>
              </a:ext>
            </a:extLst>
          </p:cNvPr>
          <p:cNvSpPr txBox="1"/>
          <p:nvPr/>
        </p:nvSpPr>
        <p:spPr>
          <a:xfrm>
            <a:off x="4512934" y="2316390"/>
            <a:ext cx="3013952" cy="40011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20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Battery upgrade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B6B743F6-CB55-C165-1D19-D3B4824EB5AA}"/>
              </a:ext>
            </a:extLst>
          </p:cNvPr>
          <p:cNvSpPr txBox="1"/>
          <p:nvPr/>
        </p:nvSpPr>
        <p:spPr>
          <a:xfrm>
            <a:off x="8382920" y="2347168"/>
            <a:ext cx="3140972" cy="369332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Battery exchange system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60CF0015-00DD-A6E7-5632-BCB016A2F4CA}"/>
              </a:ext>
            </a:extLst>
          </p:cNvPr>
          <p:cNvSpPr txBox="1"/>
          <p:nvPr/>
        </p:nvSpPr>
        <p:spPr>
          <a:xfrm>
            <a:off x="466670" y="2316390"/>
            <a:ext cx="3013952" cy="40011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2000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Battery replacement</a:t>
            </a:r>
          </a:p>
        </p:txBody>
      </p:sp>
      <p:pic>
        <p:nvPicPr>
          <p:cNvPr id="29" name="図 28">
            <a:extLst>
              <a:ext uri="{FF2B5EF4-FFF2-40B4-BE49-F238E27FC236}">
                <a16:creationId xmlns:a16="http://schemas.microsoft.com/office/drawing/2014/main" id="{634363F1-D89E-E088-98D0-E773AB0F2C7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4926" y1="33136" x2="34926" y2="33136"/>
                        <a14:foregroundMark x1="33456" y1="33136" x2="50000" y2="33136"/>
                        <a14:foregroundMark x1="48529" y1="33136" x2="56985" y2="34320"/>
                        <a14:foregroundMark x1="66176" y1="69822" x2="66176" y2="69822"/>
                        <a14:foregroundMark x1="25735" y1="68639" x2="36397" y2="68639"/>
                        <a14:foregroundMark x1="72059" y1="73373" x2="65809" y2="698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2984" y="4485919"/>
            <a:ext cx="1419985" cy="882270"/>
          </a:xfrm>
          <a:prstGeom prst="rect">
            <a:avLst/>
          </a:prstGeom>
        </p:spPr>
      </p:pic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AC90F75D-2118-B23E-1D4C-F9D0CE6D6BC9}"/>
              </a:ext>
            </a:extLst>
          </p:cNvPr>
          <p:cNvSpPr/>
          <p:nvPr/>
        </p:nvSpPr>
        <p:spPr>
          <a:xfrm>
            <a:off x="8382920" y="4886736"/>
            <a:ext cx="380112" cy="1686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5" name="図 34">
            <a:extLst>
              <a:ext uri="{FF2B5EF4-FFF2-40B4-BE49-F238E27FC236}">
                <a16:creationId xmlns:a16="http://schemas.microsoft.com/office/drawing/2014/main" id="{123DABA6-5183-30B9-D2A3-4AB3D865D17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000" b="93714" l="9644" r="90776">
                        <a14:foregroundMark x1="26834" y1="8000" x2="70650" y2="11143"/>
                        <a14:foregroundMark x1="70650" y1="11143" x2="78197" y2="10571"/>
                        <a14:foregroundMark x1="90776" y1="40571" x2="90776" y2="40571"/>
                        <a14:foregroundMark x1="85744" y1="93714" x2="18239" y2="90857"/>
                        <a14:foregroundMark x1="23270" y1="47429" x2="39623" y2="51429"/>
                        <a14:foregroundMark x1="28721" y1="32571" x2="36059" y2="73714"/>
                        <a14:foregroundMark x1="51572" y1="68857" x2="75472" y2="66286"/>
                        <a14:foregroundMark x1="61635" y1="53714" x2="61635" y2="76286"/>
                        <a14:foregroundMark x1="71698" y1="57429" x2="70021" y2="72571"/>
                        <a14:foregroundMark x1="36059" y1="30000" x2="22222" y2="86857"/>
                        <a14:foregroundMark x1="22222" y1="86857" x2="22222" y2="87429"/>
                        <a14:foregroundMark x1="36897" y1="85143" x2="29560" y2="70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4663" y="3212312"/>
            <a:ext cx="1108923" cy="813675"/>
          </a:xfrm>
          <a:prstGeom prst="rect">
            <a:avLst/>
          </a:prstGeom>
        </p:spPr>
      </p:pic>
      <p:sp>
        <p:nvSpPr>
          <p:cNvPr id="39" name="フローチャート: 組合せ 38">
            <a:extLst>
              <a:ext uri="{FF2B5EF4-FFF2-40B4-BE49-F238E27FC236}">
                <a16:creationId xmlns:a16="http://schemas.microsoft.com/office/drawing/2014/main" id="{32A4318F-DB53-B579-7F93-948D88480D4C}"/>
              </a:ext>
            </a:extLst>
          </p:cNvPr>
          <p:cNvSpPr/>
          <p:nvPr/>
        </p:nvSpPr>
        <p:spPr>
          <a:xfrm rot="13051197">
            <a:off x="8807740" y="3941617"/>
            <a:ext cx="574240" cy="341854"/>
          </a:xfrm>
          <a:prstGeom prst="flowChartMerg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0" name="図 39">
            <a:extLst>
              <a:ext uri="{FF2B5EF4-FFF2-40B4-BE49-F238E27FC236}">
                <a16:creationId xmlns:a16="http://schemas.microsoft.com/office/drawing/2014/main" id="{A0237FFB-2F73-A1F1-F3A7-2801AB48A4D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4926" y1="33136" x2="34926" y2="33136"/>
                        <a14:foregroundMark x1="33456" y1="33136" x2="50000" y2="33136"/>
                        <a14:foregroundMark x1="48529" y1="33136" x2="56985" y2="34320"/>
                        <a14:foregroundMark x1="66176" y1="69822" x2="66176" y2="69822"/>
                        <a14:foregroundMark x1="25735" y1="68639" x2="36397" y2="68639"/>
                        <a14:foregroundMark x1="72059" y1="73373" x2="65809" y2="698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94187" y="4485919"/>
            <a:ext cx="1419985" cy="882270"/>
          </a:xfrm>
          <a:prstGeom prst="rect">
            <a:avLst/>
          </a:prstGeom>
        </p:spPr>
      </p:pic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483C9131-D680-7EF3-98DD-1F1AB62E6713}"/>
              </a:ext>
            </a:extLst>
          </p:cNvPr>
          <p:cNvSpPr/>
          <p:nvPr/>
        </p:nvSpPr>
        <p:spPr>
          <a:xfrm>
            <a:off x="10914123" y="4886736"/>
            <a:ext cx="380112" cy="1686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フローチャート: 組合せ 41">
            <a:extLst>
              <a:ext uri="{FF2B5EF4-FFF2-40B4-BE49-F238E27FC236}">
                <a16:creationId xmlns:a16="http://schemas.microsoft.com/office/drawing/2014/main" id="{4D0B446D-DE42-44E6-B841-13F74731169D}"/>
              </a:ext>
            </a:extLst>
          </p:cNvPr>
          <p:cNvSpPr/>
          <p:nvPr/>
        </p:nvSpPr>
        <p:spPr>
          <a:xfrm rot="19439231">
            <a:off x="10663326" y="4124517"/>
            <a:ext cx="574240" cy="341854"/>
          </a:xfrm>
          <a:prstGeom prst="flowChartMerg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フローチャート: 組合せ 42">
            <a:extLst>
              <a:ext uri="{FF2B5EF4-FFF2-40B4-BE49-F238E27FC236}">
                <a16:creationId xmlns:a16="http://schemas.microsoft.com/office/drawing/2014/main" id="{80AA08D4-0FB9-E0B4-6430-70FE962F9904}"/>
              </a:ext>
            </a:extLst>
          </p:cNvPr>
          <p:cNvSpPr/>
          <p:nvPr/>
        </p:nvSpPr>
        <p:spPr>
          <a:xfrm rot="5400000">
            <a:off x="9626587" y="5847150"/>
            <a:ext cx="574240" cy="293784"/>
          </a:xfrm>
          <a:prstGeom prst="flowChartMerg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星: 4 pt 43">
            <a:extLst>
              <a:ext uri="{FF2B5EF4-FFF2-40B4-BE49-F238E27FC236}">
                <a16:creationId xmlns:a16="http://schemas.microsoft.com/office/drawing/2014/main" id="{6957980A-1165-FA49-73E6-1B1646FE5999}"/>
              </a:ext>
            </a:extLst>
          </p:cNvPr>
          <p:cNvSpPr/>
          <p:nvPr/>
        </p:nvSpPr>
        <p:spPr>
          <a:xfrm>
            <a:off x="11240290" y="4694860"/>
            <a:ext cx="209673" cy="374132"/>
          </a:xfrm>
          <a:prstGeom prst="star4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星: 4 pt 44">
            <a:extLst>
              <a:ext uri="{FF2B5EF4-FFF2-40B4-BE49-F238E27FC236}">
                <a16:creationId xmlns:a16="http://schemas.microsoft.com/office/drawing/2014/main" id="{FC29AE92-5ED2-5258-2F3A-0D6F5B94154C}"/>
              </a:ext>
            </a:extLst>
          </p:cNvPr>
          <p:cNvSpPr/>
          <p:nvPr/>
        </p:nvSpPr>
        <p:spPr>
          <a:xfrm>
            <a:off x="11081670" y="4841192"/>
            <a:ext cx="209673" cy="374132"/>
          </a:xfrm>
          <a:prstGeom prst="star4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DAE88F73-6D23-EAD0-DA74-9A4C82931D84}"/>
              </a:ext>
            </a:extLst>
          </p:cNvPr>
          <p:cNvSpPr txBox="1"/>
          <p:nvPr/>
        </p:nvSpPr>
        <p:spPr>
          <a:xfrm>
            <a:off x="9323783" y="4421042"/>
            <a:ext cx="1284348" cy="83099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32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24</a:t>
            </a:r>
            <a:endParaRPr lang="en-US" altLang="ja-JP" sz="16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  <a:p>
            <a:pPr algn="ctr"/>
            <a:r>
              <a:rPr lang="en-US" altLang="ja-JP" sz="16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hours</a:t>
            </a: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B6BFD44F-8AC7-8926-C501-A3463E3893B1}"/>
              </a:ext>
            </a:extLst>
          </p:cNvPr>
          <p:cNvSpPr txBox="1"/>
          <p:nvPr/>
        </p:nvSpPr>
        <p:spPr>
          <a:xfrm>
            <a:off x="1228771" y="4470567"/>
            <a:ext cx="1284348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32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Life</a:t>
            </a:r>
            <a:endParaRPr lang="en-US" altLang="ja-JP" sz="16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48" name="フローチャート: 組合せ 47">
            <a:extLst>
              <a:ext uri="{FF2B5EF4-FFF2-40B4-BE49-F238E27FC236}">
                <a16:creationId xmlns:a16="http://schemas.microsoft.com/office/drawing/2014/main" id="{308AC3C6-EEDD-C83A-DFB7-965FF444F2BB}"/>
              </a:ext>
            </a:extLst>
          </p:cNvPr>
          <p:cNvSpPr/>
          <p:nvPr/>
        </p:nvSpPr>
        <p:spPr>
          <a:xfrm rot="13051197">
            <a:off x="644082" y="3941617"/>
            <a:ext cx="574240" cy="341854"/>
          </a:xfrm>
          <a:prstGeom prst="flowChartMerg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フローチャート: 組合せ 48">
            <a:extLst>
              <a:ext uri="{FF2B5EF4-FFF2-40B4-BE49-F238E27FC236}">
                <a16:creationId xmlns:a16="http://schemas.microsoft.com/office/drawing/2014/main" id="{83BB38AB-EDC1-8DFA-5F3B-B5B344B02501}"/>
              </a:ext>
            </a:extLst>
          </p:cNvPr>
          <p:cNvSpPr/>
          <p:nvPr/>
        </p:nvSpPr>
        <p:spPr>
          <a:xfrm rot="19439231">
            <a:off x="2499668" y="4124517"/>
            <a:ext cx="574240" cy="341854"/>
          </a:xfrm>
          <a:prstGeom prst="flowChartMerg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フローチャート: 組合せ 49">
            <a:extLst>
              <a:ext uri="{FF2B5EF4-FFF2-40B4-BE49-F238E27FC236}">
                <a16:creationId xmlns:a16="http://schemas.microsoft.com/office/drawing/2014/main" id="{B20676BB-184F-8AE1-E384-AC420F732B0C}"/>
              </a:ext>
            </a:extLst>
          </p:cNvPr>
          <p:cNvSpPr/>
          <p:nvPr/>
        </p:nvSpPr>
        <p:spPr>
          <a:xfrm rot="5400000">
            <a:off x="1462929" y="5847150"/>
            <a:ext cx="574240" cy="293784"/>
          </a:xfrm>
          <a:prstGeom prst="flowChartMerg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1" name="図 50">
            <a:extLst>
              <a:ext uri="{FF2B5EF4-FFF2-40B4-BE49-F238E27FC236}">
                <a16:creationId xmlns:a16="http://schemas.microsoft.com/office/drawing/2014/main" id="{E9A1FF1A-57CC-AD87-1A0B-4E45EAA62FB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4926" y1="33136" x2="34926" y2="33136"/>
                        <a14:foregroundMark x1="33456" y1="33136" x2="50000" y2="33136"/>
                        <a14:foregroundMark x1="48529" y1="33136" x2="56985" y2="34320"/>
                        <a14:foregroundMark x1="66176" y1="69822" x2="66176" y2="69822"/>
                        <a14:foregroundMark x1="25735" y1="68639" x2="36397" y2="68639"/>
                        <a14:foregroundMark x1="72059" y1="73373" x2="65809" y2="698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2612" y="4485919"/>
            <a:ext cx="1419985" cy="882270"/>
          </a:xfrm>
          <a:prstGeom prst="rect">
            <a:avLst/>
          </a:prstGeom>
        </p:spPr>
      </p:pic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F441EE67-A087-080C-CBD5-598ADCB05EC3}"/>
              </a:ext>
            </a:extLst>
          </p:cNvPr>
          <p:cNvSpPr/>
          <p:nvPr/>
        </p:nvSpPr>
        <p:spPr>
          <a:xfrm>
            <a:off x="357324" y="4886736"/>
            <a:ext cx="380112" cy="1686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3" name="図 52">
            <a:extLst>
              <a:ext uri="{FF2B5EF4-FFF2-40B4-BE49-F238E27FC236}">
                <a16:creationId xmlns:a16="http://schemas.microsoft.com/office/drawing/2014/main" id="{49502576-5388-1A70-1678-1A15F6A7F8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4926" y1="33136" x2="34926" y2="33136"/>
                        <a14:foregroundMark x1="33456" y1="33136" x2="50000" y2="33136"/>
                        <a14:foregroundMark x1="48529" y1="33136" x2="56985" y2="34320"/>
                        <a14:foregroundMark x1="66176" y1="69822" x2="66176" y2="69822"/>
                        <a14:foregroundMark x1="25735" y1="68639" x2="36397" y2="68639"/>
                        <a14:foregroundMark x1="72059" y1="73373" x2="65809" y2="698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8591" y="4485919"/>
            <a:ext cx="1419985" cy="882270"/>
          </a:xfrm>
          <a:prstGeom prst="rect">
            <a:avLst/>
          </a:prstGeom>
        </p:spPr>
      </p:pic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D521B92C-A200-D63A-BCF4-112192AB05D3}"/>
              </a:ext>
            </a:extLst>
          </p:cNvPr>
          <p:cNvSpPr/>
          <p:nvPr/>
        </p:nvSpPr>
        <p:spPr>
          <a:xfrm>
            <a:off x="2888527" y="4886736"/>
            <a:ext cx="380112" cy="1686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星: 4 pt 54">
            <a:extLst>
              <a:ext uri="{FF2B5EF4-FFF2-40B4-BE49-F238E27FC236}">
                <a16:creationId xmlns:a16="http://schemas.microsoft.com/office/drawing/2014/main" id="{BC47E358-9A72-398B-2025-CA68A3945229}"/>
              </a:ext>
            </a:extLst>
          </p:cNvPr>
          <p:cNvSpPr/>
          <p:nvPr/>
        </p:nvSpPr>
        <p:spPr>
          <a:xfrm>
            <a:off x="3214694" y="4694860"/>
            <a:ext cx="209673" cy="374132"/>
          </a:xfrm>
          <a:prstGeom prst="star4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星: 4 pt 55">
            <a:extLst>
              <a:ext uri="{FF2B5EF4-FFF2-40B4-BE49-F238E27FC236}">
                <a16:creationId xmlns:a16="http://schemas.microsoft.com/office/drawing/2014/main" id="{5244B6A4-5B2C-7D98-73F3-4740BEE5B4AC}"/>
              </a:ext>
            </a:extLst>
          </p:cNvPr>
          <p:cNvSpPr/>
          <p:nvPr/>
        </p:nvSpPr>
        <p:spPr>
          <a:xfrm>
            <a:off x="3056074" y="4841192"/>
            <a:ext cx="209673" cy="374132"/>
          </a:xfrm>
          <a:prstGeom prst="star4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円: 塗りつぶしなし 57">
            <a:extLst>
              <a:ext uri="{FF2B5EF4-FFF2-40B4-BE49-F238E27FC236}">
                <a16:creationId xmlns:a16="http://schemas.microsoft.com/office/drawing/2014/main" id="{5D179A96-5C7B-A153-E5E0-585B73AAE9A2}"/>
              </a:ext>
            </a:extLst>
          </p:cNvPr>
          <p:cNvSpPr/>
          <p:nvPr/>
        </p:nvSpPr>
        <p:spPr>
          <a:xfrm>
            <a:off x="4576031" y="3518952"/>
            <a:ext cx="2615878" cy="2615878"/>
          </a:xfrm>
          <a:prstGeom prst="donut">
            <a:avLst>
              <a:gd name="adj" fmla="val 14202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A16320A6-DEDB-78CD-3E03-89D8041821C0}"/>
              </a:ext>
            </a:extLst>
          </p:cNvPr>
          <p:cNvSpPr txBox="1"/>
          <p:nvPr/>
        </p:nvSpPr>
        <p:spPr>
          <a:xfrm>
            <a:off x="5271499" y="4470567"/>
            <a:ext cx="1284348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32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Life</a:t>
            </a:r>
            <a:endParaRPr lang="en-US" altLang="ja-JP" sz="16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60" name="フローチャート: 組合せ 59">
            <a:extLst>
              <a:ext uri="{FF2B5EF4-FFF2-40B4-BE49-F238E27FC236}">
                <a16:creationId xmlns:a16="http://schemas.microsoft.com/office/drawing/2014/main" id="{7941D41E-EC47-0896-002F-BB208C4A0181}"/>
              </a:ext>
            </a:extLst>
          </p:cNvPr>
          <p:cNvSpPr/>
          <p:nvPr/>
        </p:nvSpPr>
        <p:spPr>
          <a:xfrm rot="13051197">
            <a:off x="4686810" y="3941617"/>
            <a:ext cx="574240" cy="341854"/>
          </a:xfrm>
          <a:prstGeom prst="flowChartMerg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フローチャート: 組合せ 60">
            <a:extLst>
              <a:ext uri="{FF2B5EF4-FFF2-40B4-BE49-F238E27FC236}">
                <a16:creationId xmlns:a16="http://schemas.microsoft.com/office/drawing/2014/main" id="{2B23D006-5296-B449-4884-E8349598E192}"/>
              </a:ext>
            </a:extLst>
          </p:cNvPr>
          <p:cNvSpPr/>
          <p:nvPr/>
        </p:nvSpPr>
        <p:spPr>
          <a:xfrm rot="19439231">
            <a:off x="6542396" y="4124517"/>
            <a:ext cx="574240" cy="341854"/>
          </a:xfrm>
          <a:prstGeom prst="flowChartMerg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フローチャート: 組合せ 61">
            <a:extLst>
              <a:ext uri="{FF2B5EF4-FFF2-40B4-BE49-F238E27FC236}">
                <a16:creationId xmlns:a16="http://schemas.microsoft.com/office/drawing/2014/main" id="{BDDE5E81-82CD-3A9C-424A-9842AC44D6D3}"/>
              </a:ext>
            </a:extLst>
          </p:cNvPr>
          <p:cNvSpPr/>
          <p:nvPr/>
        </p:nvSpPr>
        <p:spPr>
          <a:xfrm rot="5400000">
            <a:off x="5505657" y="5847150"/>
            <a:ext cx="574240" cy="293784"/>
          </a:xfrm>
          <a:prstGeom prst="flowChartMerg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3" name="図 62">
            <a:extLst>
              <a:ext uri="{FF2B5EF4-FFF2-40B4-BE49-F238E27FC236}">
                <a16:creationId xmlns:a16="http://schemas.microsoft.com/office/drawing/2014/main" id="{6D15318B-3FF4-7FB7-9C12-EBED304C366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4926" y1="33136" x2="34926" y2="33136"/>
                        <a14:foregroundMark x1="33456" y1="33136" x2="50000" y2="33136"/>
                        <a14:foregroundMark x1="48529" y1="33136" x2="56985" y2="34320"/>
                        <a14:foregroundMark x1="66176" y1="69822" x2="66176" y2="69822"/>
                        <a14:foregroundMark x1="25735" y1="68639" x2="36397" y2="68639"/>
                        <a14:foregroundMark x1="72059" y1="73373" x2="65809" y2="698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0116" y="4485919"/>
            <a:ext cx="1419985" cy="882270"/>
          </a:xfrm>
          <a:prstGeom prst="rect">
            <a:avLst/>
          </a:prstGeom>
        </p:spPr>
      </p:pic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9F6DCF0A-44C1-6862-59B5-E632EB3F8F80}"/>
              </a:ext>
            </a:extLst>
          </p:cNvPr>
          <p:cNvSpPr/>
          <p:nvPr/>
        </p:nvSpPr>
        <p:spPr>
          <a:xfrm>
            <a:off x="4400052" y="4886736"/>
            <a:ext cx="380112" cy="1686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5" name="図 64">
            <a:extLst>
              <a:ext uri="{FF2B5EF4-FFF2-40B4-BE49-F238E27FC236}">
                <a16:creationId xmlns:a16="http://schemas.microsoft.com/office/drawing/2014/main" id="{0F4E77F7-D337-D65E-37D7-51E9FBEAFC5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4926" y1="33136" x2="34926" y2="33136"/>
                        <a14:foregroundMark x1="33456" y1="33136" x2="50000" y2="33136"/>
                        <a14:foregroundMark x1="48529" y1="33136" x2="56985" y2="34320"/>
                        <a14:foregroundMark x1="66176" y1="69822" x2="66176" y2="69822"/>
                        <a14:foregroundMark x1="25735" y1="68639" x2="36397" y2="68639"/>
                        <a14:foregroundMark x1="72059" y1="73373" x2="65809" y2="698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1319" y="4485919"/>
            <a:ext cx="1419985" cy="882270"/>
          </a:xfrm>
          <a:prstGeom prst="rect">
            <a:avLst/>
          </a:prstGeom>
        </p:spPr>
      </p:pic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E6DBE505-A3B6-7ACC-5F55-946B74E80DCC}"/>
              </a:ext>
            </a:extLst>
          </p:cNvPr>
          <p:cNvSpPr/>
          <p:nvPr/>
        </p:nvSpPr>
        <p:spPr>
          <a:xfrm>
            <a:off x="6931255" y="4886736"/>
            <a:ext cx="380112" cy="16860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星: 4 pt 66">
            <a:extLst>
              <a:ext uri="{FF2B5EF4-FFF2-40B4-BE49-F238E27FC236}">
                <a16:creationId xmlns:a16="http://schemas.microsoft.com/office/drawing/2014/main" id="{D88FC349-AA5A-D9AA-52F4-FCF6749E7D34}"/>
              </a:ext>
            </a:extLst>
          </p:cNvPr>
          <p:cNvSpPr/>
          <p:nvPr/>
        </p:nvSpPr>
        <p:spPr>
          <a:xfrm>
            <a:off x="7257422" y="4694860"/>
            <a:ext cx="209673" cy="374132"/>
          </a:xfrm>
          <a:prstGeom prst="star4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星: 4 pt 67">
            <a:extLst>
              <a:ext uri="{FF2B5EF4-FFF2-40B4-BE49-F238E27FC236}">
                <a16:creationId xmlns:a16="http://schemas.microsoft.com/office/drawing/2014/main" id="{5FFF572B-2384-915D-CEEC-9D03904BA8FE}"/>
              </a:ext>
            </a:extLst>
          </p:cNvPr>
          <p:cNvSpPr/>
          <p:nvPr/>
        </p:nvSpPr>
        <p:spPr>
          <a:xfrm>
            <a:off x="7098802" y="4841192"/>
            <a:ext cx="209673" cy="374132"/>
          </a:xfrm>
          <a:prstGeom prst="star4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58EF8292-C031-ED52-4496-B6BF99997601}"/>
              </a:ext>
            </a:extLst>
          </p:cNvPr>
          <p:cNvSpPr/>
          <p:nvPr/>
        </p:nvSpPr>
        <p:spPr>
          <a:xfrm>
            <a:off x="6981992" y="3601393"/>
            <a:ext cx="380112" cy="16860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矢印: 下カーブ 69">
            <a:extLst>
              <a:ext uri="{FF2B5EF4-FFF2-40B4-BE49-F238E27FC236}">
                <a16:creationId xmlns:a16="http://schemas.microsoft.com/office/drawing/2014/main" id="{46FAF653-695F-07DD-3FAD-C4AD2E7F87E3}"/>
              </a:ext>
            </a:extLst>
          </p:cNvPr>
          <p:cNvSpPr/>
          <p:nvPr/>
        </p:nvSpPr>
        <p:spPr>
          <a:xfrm flipH="1">
            <a:off x="6150426" y="3204380"/>
            <a:ext cx="768677" cy="57424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BA3019E4-0490-D381-9C3B-7299CF7CABD5}"/>
              </a:ext>
            </a:extLst>
          </p:cNvPr>
          <p:cNvSpPr txBox="1"/>
          <p:nvPr/>
        </p:nvSpPr>
        <p:spPr>
          <a:xfrm>
            <a:off x="6626611" y="2834752"/>
            <a:ext cx="1284348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16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Updated battery </a:t>
            </a:r>
          </a:p>
          <a:p>
            <a:pPr algn="ctr"/>
            <a:r>
              <a:rPr lang="en-US" altLang="ja-JP" sz="16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launch</a:t>
            </a: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B82206E9-6350-7315-44FA-1E9CBEA6A848}"/>
              </a:ext>
            </a:extLst>
          </p:cNvPr>
          <p:cNvSpPr txBox="1"/>
          <p:nvPr/>
        </p:nvSpPr>
        <p:spPr>
          <a:xfrm>
            <a:off x="9003999" y="2980070"/>
            <a:ext cx="1923916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16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Exchange station</a:t>
            </a: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11C9DD59-A6FD-C9DD-857F-3D23AE0C89B3}"/>
              </a:ext>
            </a:extLst>
          </p:cNvPr>
          <p:cNvSpPr txBox="1"/>
          <p:nvPr/>
        </p:nvSpPr>
        <p:spPr>
          <a:xfrm>
            <a:off x="300959" y="1152890"/>
            <a:ext cx="1057085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ja-JP" dirty="0">
                <a:solidFill>
                  <a:srgbClr val="1F497D"/>
                </a:solidFill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1) Heavy usage vehicles are </a:t>
            </a:r>
            <a:r>
              <a:rPr lang="en-US" altLang="ja-JP" dirty="0">
                <a:solidFill>
                  <a:srgbClr val="1F497D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sometimes needed battery replacement</a:t>
            </a:r>
          </a:p>
          <a:p>
            <a:pPr algn="just"/>
            <a:r>
              <a:rPr lang="en-US" altLang="ja-JP" dirty="0">
                <a:solidFill>
                  <a:srgbClr val="1F497D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2) The customer want to install the new batteries if updated batteries are launched, </a:t>
            </a:r>
          </a:p>
          <a:p>
            <a:pPr algn="just"/>
            <a:r>
              <a:rPr lang="en-US" altLang="ja-JP" dirty="0">
                <a:solidFill>
                  <a:srgbClr val="1F497D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3) Battery exchange system would be expanding  due to reducing charging time</a:t>
            </a:r>
            <a:endParaRPr lang="ja-JP" altLang="ja-JP" dirty="0">
              <a:effectLst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32EFBF0D-7795-45C6-41CA-C9A857CADB8C}"/>
              </a:ext>
            </a:extLst>
          </p:cNvPr>
          <p:cNvSpPr txBox="1"/>
          <p:nvPr/>
        </p:nvSpPr>
        <p:spPr>
          <a:xfrm>
            <a:off x="466670" y="2316390"/>
            <a:ext cx="251132" cy="40011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2000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1</a:t>
            </a: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E68AA4F5-D7F1-AA12-6D21-9E127FE09A0C}"/>
              </a:ext>
            </a:extLst>
          </p:cNvPr>
          <p:cNvSpPr txBox="1"/>
          <p:nvPr/>
        </p:nvSpPr>
        <p:spPr>
          <a:xfrm>
            <a:off x="466670" y="2316390"/>
            <a:ext cx="251132" cy="40011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2000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1</a:t>
            </a: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0B9679C8-79D3-E03C-BE19-140D568CB861}"/>
              </a:ext>
            </a:extLst>
          </p:cNvPr>
          <p:cNvSpPr txBox="1"/>
          <p:nvPr/>
        </p:nvSpPr>
        <p:spPr>
          <a:xfrm>
            <a:off x="466670" y="2316390"/>
            <a:ext cx="251132" cy="40011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2000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1</a:t>
            </a: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0575E9FA-4F80-DC92-1DA4-174B6009A777}"/>
              </a:ext>
            </a:extLst>
          </p:cNvPr>
          <p:cNvSpPr txBox="1"/>
          <p:nvPr/>
        </p:nvSpPr>
        <p:spPr>
          <a:xfrm>
            <a:off x="466670" y="2316390"/>
            <a:ext cx="251132" cy="40011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2000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1</a:t>
            </a: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95D7AA50-52BA-71C0-0E39-DFDD34C82A51}"/>
              </a:ext>
            </a:extLst>
          </p:cNvPr>
          <p:cNvSpPr txBox="1"/>
          <p:nvPr/>
        </p:nvSpPr>
        <p:spPr>
          <a:xfrm>
            <a:off x="466670" y="2316390"/>
            <a:ext cx="251132" cy="40011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2000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1</a:t>
            </a: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EA5A3E57-67E3-E1A2-C10F-EA0469FC767D}"/>
              </a:ext>
            </a:extLst>
          </p:cNvPr>
          <p:cNvSpPr txBox="1"/>
          <p:nvPr/>
        </p:nvSpPr>
        <p:spPr>
          <a:xfrm>
            <a:off x="4516536" y="2311534"/>
            <a:ext cx="251132" cy="40011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2000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2</a:t>
            </a: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080A229C-8BEB-2D23-3480-0ECC5D299079}"/>
              </a:ext>
            </a:extLst>
          </p:cNvPr>
          <p:cNvSpPr txBox="1"/>
          <p:nvPr/>
        </p:nvSpPr>
        <p:spPr>
          <a:xfrm>
            <a:off x="8365123" y="2331779"/>
            <a:ext cx="251132" cy="40011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2000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A22E03C-88ED-7C37-C3CB-E3827814D0FC}"/>
              </a:ext>
            </a:extLst>
          </p:cNvPr>
          <p:cNvSpPr txBox="1"/>
          <p:nvPr/>
        </p:nvSpPr>
        <p:spPr>
          <a:xfrm>
            <a:off x="7187555" y="110104"/>
            <a:ext cx="3421002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Remind </a:t>
            </a:r>
            <a:r>
              <a:rPr lang="en-US" altLang="ja-JP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reported in TP-TF #5</a:t>
            </a:r>
            <a:endParaRPr kumimoji="1" lang="en-US" altLang="ja-JP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98936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3851B3-B5FA-4CE8-9121-B2E7106A4B41}" type="slidenum">
              <a:rPr kumimoji="1" lang="ja-JP" altLang="en-US" sz="1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1" lang="ja-JP" altLang="en-US" sz="18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1" name="タイトル 20">
            <a:extLst>
              <a:ext uri="{FF2B5EF4-FFF2-40B4-BE49-F238E27FC236}">
                <a16:creationId xmlns:a16="http://schemas.microsoft.com/office/drawing/2014/main" id="{826DDE24-40FA-40D9-9970-FBEF0A309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2800" b="1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Draft structure comparison</a:t>
            </a:r>
            <a:endParaRPr lang="ja-JP" altLang="en-US" dirty="0"/>
          </a:p>
        </p:txBody>
      </p:sp>
      <p:sp>
        <p:nvSpPr>
          <p:cNvPr id="65" name="四角形: 角を丸くする 64">
            <a:extLst>
              <a:ext uri="{FF2B5EF4-FFF2-40B4-BE49-F238E27FC236}">
                <a16:creationId xmlns:a16="http://schemas.microsoft.com/office/drawing/2014/main" id="{0B097B54-8280-7E5E-596B-B4F3319AAC8A}"/>
              </a:ext>
            </a:extLst>
          </p:cNvPr>
          <p:cNvSpPr/>
          <p:nvPr/>
        </p:nvSpPr>
        <p:spPr>
          <a:xfrm>
            <a:off x="6091309" y="3530990"/>
            <a:ext cx="5373860" cy="1913206"/>
          </a:xfrm>
          <a:prstGeom prst="roundRect">
            <a:avLst>
              <a:gd name="adj" fmla="val 7859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6" name="直線コネクタ 65">
            <a:extLst>
              <a:ext uri="{FF2B5EF4-FFF2-40B4-BE49-F238E27FC236}">
                <a16:creationId xmlns:a16="http://schemas.microsoft.com/office/drawing/2014/main" id="{D42CCB6C-BFD5-0E36-9772-01D6430414AC}"/>
              </a:ext>
            </a:extLst>
          </p:cNvPr>
          <p:cNvCxnSpPr>
            <a:stCxn id="81" idx="2"/>
            <a:endCxn id="80" idx="0"/>
          </p:cNvCxnSpPr>
          <p:nvPr/>
        </p:nvCxnSpPr>
        <p:spPr>
          <a:xfrm>
            <a:off x="4397677" y="1048226"/>
            <a:ext cx="0" cy="542713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F6E806D0-D33B-B7F6-8773-1BC2D22CC52A}"/>
              </a:ext>
            </a:extLst>
          </p:cNvPr>
          <p:cNvSpPr txBox="1"/>
          <p:nvPr/>
        </p:nvSpPr>
        <p:spPr>
          <a:xfrm>
            <a:off x="4405606" y="2033917"/>
            <a:ext cx="4138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Ｙｅｓ</a:t>
            </a: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40E14B97-71A1-58F3-48FA-1B307B1E0300}"/>
              </a:ext>
            </a:extLst>
          </p:cNvPr>
          <p:cNvSpPr txBox="1"/>
          <p:nvPr/>
        </p:nvSpPr>
        <p:spPr>
          <a:xfrm>
            <a:off x="2725862" y="1455921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C2F40E79-AD7D-DFBA-BB7E-0F07898BF8C5}"/>
              </a:ext>
            </a:extLst>
          </p:cNvPr>
          <p:cNvSpPr txBox="1"/>
          <p:nvPr/>
        </p:nvSpPr>
        <p:spPr>
          <a:xfrm>
            <a:off x="3110402" y="3692178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2F7BD88F-DF4E-928B-A8F4-5777B845186B}"/>
              </a:ext>
            </a:extLst>
          </p:cNvPr>
          <p:cNvSpPr txBox="1"/>
          <p:nvPr/>
        </p:nvSpPr>
        <p:spPr>
          <a:xfrm>
            <a:off x="4372142" y="4251086"/>
            <a:ext cx="4138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Ｙｅｓ</a:t>
            </a: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1D0672CE-A507-A540-32BB-58EB04757C95}"/>
              </a:ext>
            </a:extLst>
          </p:cNvPr>
          <p:cNvSpPr txBox="1"/>
          <p:nvPr/>
        </p:nvSpPr>
        <p:spPr>
          <a:xfrm>
            <a:off x="2998379" y="4732273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3A204A1B-F33C-9356-F93D-D4036BE0D218}"/>
              </a:ext>
            </a:extLst>
          </p:cNvPr>
          <p:cNvSpPr txBox="1"/>
          <p:nvPr/>
        </p:nvSpPr>
        <p:spPr>
          <a:xfrm>
            <a:off x="445322" y="3350963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F3D740C8-1BB3-BED3-DF38-5B49F14153A4}"/>
              </a:ext>
            </a:extLst>
          </p:cNvPr>
          <p:cNvSpPr txBox="1"/>
          <p:nvPr/>
        </p:nvSpPr>
        <p:spPr>
          <a:xfrm>
            <a:off x="1553348" y="3988329"/>
            <a:ext cx="4138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Ｙｅｓ</a:t>
            </a:r>
          </a:p>
        </p:txBody>
      </p:sp>
      <p:sp>
        <p:nvSpPr>
          <p:cNvPr id="74" name="フローチャート: 処理 73">
            <a:extLst>
              <a:ext uri="{FF2B5EF4-FFF2-40B4-BE49-F238E27FC236}">
                <a16:creationId xmlns:a16="http://schemas.microsoft.com/office/drawing/2014/main" id="{3E8BD68E-2A0B-625D-59D2-0DBC18DC0707}"/>
              </a:ext>
            </a:extLst>
          </p:cNvPr>
          <p:cNvSpPr/>
          <p:nvPr/>
        </p:nvSpPr>
        <p:spPr>
          <a:xfrm>
            <a:off x="3483229" y="2328233"/>
            <a:ext cx="1828894" cy="409303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TP test with Vehicle/ Heater </a:t>
            </a:r>
            <a:r>
              <a:rPr lang="en-US" altLang="ja-JP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performed.</a:t>
            </a:r>
            <a:endParaRPr kumimoji="1" lang="ja-JP" alt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フローチャート: 処理 74">
            <a:extLst>
              <a:ext uri="{FF2B5EF4-FFF2-40B4-BE49-F238E27FC236}">
                <a16:creationId xmlns:a16="http://schemas.microsoft.com/office/drawing/2014/main" id="{1F2401E4-69C8-5D1F-6818-A7EB76E351C5}"/>
              </a:ext>
            </a:extLst>
          </p:cNvPr>
          <p:cNvSpPr/>
          <p:nvPr/>
        </p:nvSpPr>
        <p:spPr>
          <a:xfrm>
            <a:off x="3460495" y="2956910"/>
            <a:ext cx="1874363" cy="411320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cell is heated with specified conditions.</a:t>
            </a:r>
            <a:endParaRPr kumimoji="1" lang="ja-JP" alt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フローチャート: 判断 75">
            <a:extLst>
              <a:ext uri="{FF2B5EF4-FFF2-40B4-BE49-F238E27FC236}">
                <a16:creationId xmlns:a16="http://schemas.microsoft.com/office/drawing/2014/main" id="{2C50BE1E-B016-3751-5D7E-5F356555102F}"/>
              </a:ext>
            </a:extLst>
          </p:cNvPr>
          <p:cNvSpPr/>
          <p:nvPr/>
        </p:nvSpPr>
        <p:spPr>
          <a:xfrm>
            <a:off x="3357885" y="3542128"/>
            <a:ext cx="2079583" cy="718576"/>
          </a:xfrm>
          <a:prstGeom prst="flowChartDecisi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cell satisfies TR criteria?</a:t>
            </a:r>
            <a:endParaRPr kumimoji="1" lang="ja-JP" alt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フローチャート: 判断 76">
            <a:extLst>
              <a:ext uri="{FF2B5EF4-FFF2-40B4-BE49-F238E27FC236}">
                <a16:creationId xmlns:a16="http://schemas.microsoft.com/office/drawing/2014/main" id="{DCF02DBA-6ABD-EED1-4487-5811D1901AFE}"/>
              </a:ext>
            </a:extLst>
          </p:cNvPr>
          <p:cNvSpPr/>
          <p:nvPr/>
        </p:nvSpPr>
        <p:spPr>
          <a:xfrm>
            <a:off x="3300396" y="4543859"/>
            <a:ext cx="2194561" cy="815926"/>
          </a:xfrm>
          <a:prstGeom prst="flowChartDecisi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Providing warning or No hazards </a:t>
            </a:r>
            <a:endParaRPr kumimoji="1" lang="ja-JP" alt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フローチャート: 判断 77">
            <a:extLst>
              <a:ext uri="{FF2B5EF4-FFF2-40B4-BE49-F238E27FC236}">
                <a16:creationId xmlns:a16="http://schemas.microsoft.com/office/drawing/2014/main" id="{2011F505-BF05-4FFF-D964-A2E7F9278F2D}"/>
              </a:ext>
            </a:extLst>
          </p:cNvPr>
          <p:cNvSpPr/>
          <p:nvPr/>
        </p:nvSpPr>
        <p:spPr>
          <a:xfrm>
            <a:off x="3010802" y="1291887"/>
            <a:ext cx="2773748" cy="780000"/>
          </a:xfrm>
          <a:prstGeom prst="flowChartDecisi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TP test with Vehicle/Heater </a:t>
            </a:r>
            <a:r>
              <a:rPr lang="en-US" altLang="ja-JP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kumimoji="1" lang="en-US" altLang="ja-JP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feasible </a:t>
            </a:r>
            <a:r>
              <a:rPr kumimoji="1" lang="ja-JP" alt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？</a:t>
            </a:r>
          </a:p>
        </p:txBody>
      </p:sp>
      <p:sp>
        <p:nvSpPr>
          <p:cNvPr id="79" name="フローチャート: 処理 78">
            <a:extLst>
              <a:ext uri="{FF2B5EF4-FFF2-40B4-BE49-F238E27FC236}">
                <a16:creationId xmlns:a16="http://schemas.microsoft.com/office/drawing/2014/main" id="{8A6C705E-98A5-88D0-5919-09D84F684224}"/>
              </a:ext>
            </a:extLst>
          </p:cNvPr>
          <p:cNvSpPr/>
          <p:nvPr/>
        </p:nvSpPr>
        <p:spPr>
          <a:xfrm>
            <a:off x="4153836" y="5927711"/>
            <a:ext cx="487681" cy="252549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Pass</a:t>
            </a:r>
            <a:endParaRPr kumimoji="1" lang="ja-JP" altLang="en-US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フローチャート: 代替処理 79">
            <a:extLst>
              <a:ext uri="{FF2B5EF4-FFF2-40B4-BE49-F238E27FC236}">
                <a16:creationId xmlns:a16="http://schemas.microsoft.com/office/drawing/2014/main" id="{1AD3B679-6EF3-4763-0F4B-63391EDF05EC}"/>
              </a:ext>
            </a:extLst>
          </p:cNvPr>
          <p:cNvSpPr/>
          <p:nvPr/>
        </p:nvSpPr>
        <p:spPr>
          <a:xfrm>
            <a:off x="4119002" y="6475361"/>
            <a:ext cx="557349" cy="217714"/>
          </a:xfrm>
          <a:prstGeom prst="flowChartAlternate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endParaRPr kumimoji="1" lang="ja-JP" altLang="en-US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フローチャート: 代替処理 80">
            <a:extLst>
              <a:ext uri="{FF2B5EF4-FFF2-40B4-BE49-F238E27FC236}">
                <a16:creationId xmlns:a16="http://schemas.microsoft.com/office/drawing/2014/main" id="{F2815441-0BA1-6476-43FB-50DF4356E361}"/>
              </a:ext>
            </a:extLst>
          </p:cNvPr>
          <p:cNvSpPr/>
          <p:nvPr/>
        </p:nvSpPr>
        <p:spPr>
          <a:xfrm>
            <a:off x="4119002" y="830512"/>
            <a:ext cx="557349" cy="217714"/>
          </a:xfrm>
          <a:prstGeom prst="flowChartAlternate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</a:t>
            </a:r>
            <a:endParaRPr kumimoji="1" lang="ja-JP" altLang="en-US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フローチャート: 処理 81">
            <a:extLst>
              <a:ext uri="{FF2B5EF4-FFF2-40B4-BE49-F238E27FC236}">
                <a16:creationId xmlns:a16="http://schemas.microsoft.com/office/drawing/2014/main" id="{B90C1650-729A-9413-3B1B-C56A8B677798}"/>
              </a:ext>
            </a:extLst>
          </p:cNvPr>
          <p:cNvSpPr/>
          <p:nvPr/>
        </p:nvSpPr>
        <p:spPr>
          <a:xfrm>
            <a:off x="2616071" y="4133556"/>
            <a:ext cx="1013395" cy="403621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be discussed</a:t>
            </a:r>
            <a:endParaRPr kumimoji="1" lang="ja-JP" alt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3" name="コネクタ: カギ線 82">
            <a:extLst>
              <a:ext uri="{FF2B5EF4-FFF2-40B4-BE49-F238E27FC236}">
                <a16:creationId xmlns:a16="http://schemas.microsoft.com/office/drawing/2014/main" id="{F91B4C77-209A-BAF9-71BE-13F8821104DB}"/>
              </a:ext>
            </a:extLst>
          </p:cNvPr>
          <p:cNvCxnSpPr>
            <a:cxnSpLocks/>
            <a:stCxn id="78" idx="1"/>
          </p:cNvCxnSpPr>
          <p:nvPr/>
        </p:nvCxnSpPr>
        <p:spPr>
          <a:xfrm rot="10800000" flipH="1" flipV="1">
            <a:off x="3010802" y="1681886"/>
            <a:ext cx="1392386" cy="3846719"/>
          </a:xfrm>
          <a:prstGeom prst="bentConnector4">
            <a:avLst>
              <a:gd name="adj1" fmla="val -77038"/>
              <a:gd name="adj2" fmla="val 100051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フローチャート: 処理 83">
            <a:extLst>
              <a:ext uri="{FF2B5EF4-FFF2-40B4-BE49-F238E27FC236}">
                <a16:creationId xmlns:a16="http://schemas.microsoft.com/office/drawing/2014/main" id="{85798140-DD5C-FAEE-18C0-4DC04BCA915D}"/>
              </a:ext>
            </a:extLst>
          </p:cNvPr>
          <p:cNvSpPr/>
          <p:nvPr/>
        </p:nvSpPr>
        <p:spPr>
          <a:xfrm>
            <a:off x="747448" y="2302140"/>
            <a:ext cx="2406448" cy="547059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Documentation approach</a:t>
            </a:r>
          </a:p>
          <a:p>
            <a:r>
              <a:rPr lang="en-US" altLang="ja-JP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(Required material are not clear.)</a:t>
            </a:r>
            <a:endParaRPr kumimoji="1" lang="ja-JP" alt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フローチャート: 判断 84">
            <a:extLst>
              <a:ext uri="{FF2B5EF4-FFF2-40B4-BE49-F238E27FC236}">
                <a16:creationId xmlns:a16="http://schemas.microsoft.com/office/drawing/2014/main" id="{C476EF64-1702-9359-29B2-A4B98BCCCA80}"/>
              </a:ext>
            </a:extLst>
          </p:cNvPr>
          <p:cNvSpPr/>
          <p:nvPr/>
        </p:nvSpPr>
        <p:spPr>
          <a:xfrm>
            <a:off x="694804" y="3111574"/>
            <a:ext cx="2511737" cy="897717"/>
          </a:xfrm>
          <a:prstGeom prst="flowChartDecisi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Criteria for documentation are satisfied? </a:t>
            </a:r>
          </a:p>
        </p:txBody>
      </p:sp>
      <p:cxnSp>
        <p:nvCxnSpPr>
          <p:cNvPr id="86" name="コネクタ: カギ線 85">
            <a:extLst>
              <a:ext uri="{FF2B5EF4-FFF2-40B4-BE49-F238E27FC236}">
                <a16:creationId xmlns:a16="http://schemas.microsoft.com/office/drawing/2014/main" id="{3EF9533B-DC66-4DE8-3B2E-504E3B995689}"/>
              </a:ext>
            </a:extLst>
          </p:cNvPr>
          <p:cNvCxnSpPr>
            <a:cxnSpLocks/>
            <a:stCxn id="85" idx="1"/>
          </p:cNvCxnSpPr>
          <p:nvPr/>
        </p:nvCxnSpPr>
        <p:spPr>
          <a:xfrm rot="10800000" flipH="1" flipV="1">
            <a:off x="694804" y="3560432"/>
            <a:ext cx="2400088" cy="2207321"/>
          </a:xfrm>
          <a:prstGeom prst="bentConnector3">
            <a:avLst>
              <a:gd name="adj1" fmla="val -9525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コネクタ: カギ線 86">
            <a:extLst>
              <a:ext uri="{FF2B5EF4-FFF2-40B4-BE49-F238E27FC236}">
                <a16:creationId xmlns:a16="http://schemas.microsoft.com/office/drawing/2014/main" id="{DA48BDA1-B589-E986-054C-4170C7B70014}"/>
              </a:ext>
            </a:extLst>
          </p:cNvPr>
          <p:cNvCxnSpPr>
            <a:cxnSpLocks/>
            <a:stCxn id="77" idx="1"/>
          </p:cNvCxnSpPr>
          <p:nvPr/>
        </p:nvCxnSpPr>
        <p:spPr>
          <a:xfrm rot="10800000" flipH="1" flipV="1">
            <a:off x="3300396" y="4951821"/>
            <a:ext cx="1102792" cy="1406775"/>
          </a:xfrm>
          <a:prstGeom prst="bentConnector4">
            <a:avLst>
              <a:gd name="adj1" fmla="val -20729"/>
              <a:gd name="adj2" fmla="val 1005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フローチャート: 処理 87">
            <a:extLst>
              <a:ext uri="{FF2B5EF4-FFF2-40B4-BE49-F238E27FC236}">
                <a16:creationId xmlns:a16="http://schemas.microsoft.com/office/drawing/2014/main" id="{FA337965-A278-C01E-E9F9-F0F599B4EE9B}"/>
              </a:ext>
            </a:extLst>
          </p:cNvPr>
          <p:cNvSpPr/>
          <p:nvPr/>
        </p:nvSpPr>
        <p:spPr>
          <a:xfrm>
            <a:off x="2849687" y="5927711"/>
            <a:ext cx="465909" cy="252549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Fail</a:t>
            </a:r>
            <a:endParaRPr kumimoji="1" lang="ja-JP" altLang="en-US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9" name="コネクタ: カギ線 88">
            <a:extLst>
              <a:ext uri="{FF2B5EF4-FFF2-40B4-BE49-F238E27FC236}">
                <a16:creationId xmlns:a16="http://schemas.microsoft.com/office/drawing/2014/main" id="{D9C16EC3-0C23-7F39-F7CA-C34C257FC8CB}"/>
              </a:ext>
            </a:extLst>
          </p:cNvPr>
          <p:cNvCxnSpPr>
            <a:stCxn id="76" idx="1"/>
            <a:endCxn id="82" idx="0"/>
          </p:cNvCxnSpPr>
          <p:nvPr/>
        </p:nvCxnSpPr>
        <p:spPr>
          <a:xfrm rot="10800000" flipV="1">
            <a:off x="3122769" y="3901416"/>
            <a:ext cx="235116" cy="232140"/>
          </a:xfrm>
          <a:prstGeom prst="bentConnector2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4713D803-8F59-5570-DB2B-1680E5002503}"/>
              </a:ext>
            </a:extLst>
          </p:cNvPr>
          <p:cNvSpPr txBox="1"/>
          <p:nvPr/>
        </p:nvSpPr>
        <p:spPr>
          <a:xfrm>
            <a:off x="478300" y="647114"/>
            <a:ext cx="108234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b="1" i="1" u="sng" dirty="0">
                <a:solidFill>
                  <a:srgbClr val="0000FF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EC draft</a:t>
            </a:r>
            <a:endParaRPr kumimoji="1" lang="ja-JP" altLang="en-US" b="1" i="1" u="sng" dirty="0">
              <a:solidFill>
                <a:srgbClr val="0000FF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028F76AF-7B3B-FA85-E840-5628BA1D88C0}"/>
              </a:ext>
            </a:extLst>
          </p:cNvPr>
          <p:cNvSpPr txBox="1"/>
          <p:nvPr/>
        </p:nvSpPr>
        <p:spPr>
          <a:xfrm>
            <a:off x="6147581" y="3657601"/>
            <a:ext cx="5306133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kumimoji="1" lang="en-US" altLang="ja-JP" sz="1600" b="1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A TP test in 6.3 is required if it can be performed. </a:t>
            </a:r>
            <a:endParaRPr kumimoji="1" lang="ja-JP" altLang="en-US" sz="1600" b="1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419C7E03-41D0-6AC6-49EC-4C22883AD1E0}"/>
              </a:ext>
            </a:extLst>
          </p:cNvPr>
          <p:cNvSpPr txBox="1"/>
          <p:nvPr/>
        </p:nvSpPr>
        <p:spPr>
          <a:xfrm>
            <a:off x="6147581" y="4077286"/>
            <a:ext cx="513470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kumimoji="1" lang="en-US" altLang="ja-JP" sz="1600" b="1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If TP test in 6.3 is not feasible, documentation </a:t>
            </a:r>
            <a:r>
              <a:rPr lang="en-US" altLang="ja-JP" sz="1600" b="1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approach is applied.</a:t>
            </a:r>
            <a:endParaRPr kumimoji="1" lang="ja-JP" altLang="en-US" sz="1600" b="1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83F7D7F2-5270-695C-9A92-8F8AB2B88A67}"/>
              </a:ext>
            </a:extLst>
          </p:cNvPr>
          <p:cNvSpPr txBox="1"/>
          <p:nvPr/>
        </p:nvSpPr>
        <p:spPr>
          <a:xfrm>
            <a:off x="6147582" y="4768945"/>
            <a:ext cx="5233181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kumimoji="1" lang="en-US" altLang="ja-JP" sz="1600" b="1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Main method (Vehicle/Heater) is an only option for TP test.</a:t>
            </a:r>
            <a:r>
              <a:rPr lang="en-US" altLang="ja-JP" sz="1600" b="1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 Alternative methods are not accepted.</a:t>
            </a:r>
            <a:endParaRPr kumimoji="1" lang="ja-JP" altLang="en-US" sz="1600" b="1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7BA3CB18-B255-4DF4-1CEF-BDA672CDA74F}"/>
              </a:ext>
            </a:extLst>
          </p:cNvPr>
          <p:cNvSpPr txBox="1"/>
          <p:nvPr/>
        </p:nvSpPr>
        <p:spPr>
          <a:xfrm>
            <a:off x="5999136" y="1157539"/>
            <a:ext cx="55363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1600" b="1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5.4.12.	Thermal propagation.</a:t>
            </a:r>
          </a:p>
          <a:p>
            <a:pPr algn="l"/>
            <a:r>
              <a:rPr kumimoji="1" lang="en-US" altLang="ja-JP" sz="1600" i="1" dirty="0">
                <a:solidFill>
                  <a:srgbClr val="FF000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By default, a test shall be conducted in accordance with paragraph 6.3.</a:t>
            </a:r>
            <a:r>
              <a:rPr kumimoji="1" lang="en-US" altLang="ja-JP" sz="16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 If a testing authority deems the test not to be feasible for technical reasons, the vehicle manufacturer shall demonstrate compliance in accordance with paragraph 5.4.12.1.a.</a:t>
            </a:r>
            <a:endParaRPr kumimoji="1" lang="ja-JP" altLang="en-US" sz="1600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69848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3851B3-B5FA-4CE8-9121-B2E7106A4B41}" type="slidenum">
              <a:rPr kumimoji="1" lang="ja-JP" altLang="en-US" sz="1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1" lang="ja-JP" altLang="en-US" sz="18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1" name="タイトル 20">
            <a:extLst>
              <a:ext uri="{FF2B5EF4-FFF2-40B4-BE49-F238E27FC236}">
                <a16:creationId xmlns:a16="http://schemas.microsoft.com/office/drawing/2014/main" id="{826DDE24-40FA-40D9-9970-FBEF0A309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2800" b="1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Draft structure comparison</a:t>
            </a:r>
            <a:endParaRPr lang="ja-JP" altLang="en-US" dirty="0"/>
          </a:p>
        </p:txBody>
      </p:sp>
      <p:sp>
        <p:nvSpPr>
          <p:cNvPr id="66" name="四角形: 角を丸くする 65">
            <a:extLst>
              <a:ext uri="{FF2B5EF4-FFF2-40B4-BE49-F238E27FC236}">
                <a16:creationId xmlns:a16="http://schemas.microsoft.com/office/drawing/2014/main" id="{E3D5D230-0104-C0D3-6E77-3607B24AE7C2}"/>
              </a:ext>
            </a:extLst>
          </p:cNvPr>
          <p:cNvSpPr/>
          <p:nvPr/>
        </p:nvSpPr>
        <p:spPr>
          <a:xfrm>
            <a:off x="5824023" y="3615398"/>
            <a:ext cx="5992837" cy="2560320"/>
          </a:xfrm>
          <a:prstGeom prst="roundRect">
            <a:avLst>
              <a:gd name="adj" fmla="val 7859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7" name="直線コネクタ 66">
            <a:extLst>
              <a:ext uri="{FF2B5EF4-FFF2-40B4-BE49-F238E27FC236}">
                <a16:creationId xmlns:a16="http://schemas.microsoft.com/office/drawing/2014/main" id="{7A6E7875-7C6B-BEBB-9433-0691E8898A2B}"/>
              </a:ext>
            </a:extLst>
          </p:cNvPr>
          <p:cNvCxnSpPr>
            <a:stCxn id="82" idx="2"/>
            <a:endCxn id="79" idx="0"/>
          </p:cNvCxnSpPr>
          <p:nvPr/>
        </p:nvCxnSpPr>
        <p:spPr>
          <a:xfrm>
            <a:off x="2058564" y="961472"/>
            <a:ext cx="0" cy="549747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97479A50-E983-220D-123B-5C2AEA9ABEDC}"/>
              </a:ext>
            </a:extLst>
          </p:cNvPr>
          <p:cNvSpPr txBox="1"/>
          <p:nvPr/>
        </p:nvSpPr>
        <p:spPr>
          <a:xfrm>
            <a:off x="2027186" y="2735572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3A1EC2F1-6F27-AC0D-4817-21C7BD15A446}"/>
              </a:ext>
            </a:extLst>
          </p:cNvPr>
          <p:cNvSpPr txBox="1"/>
          <p:nvPr/>
        </p:nvSpPr>
        <p:spPr>
          <a:xfrm>
            <a:off x="461320" y="2154995"/>
            <a:ext cx="4138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Ｙｅｓ</a:t>
            </a: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E6124212-DBF1-733D-2A1D-04E2BF434652}"/>
              </a:ext>
            </a:extLst>
          </p:cNvPr>
          <p:cNvSpPr txBox="1"/>
          <p:nvPr/>
        </p:nvSpPr>
        <p:spPr>
          <a:xfrm>
            <a:off x="4257664" y="3843328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E337C7A4-4A4E-33B4-F713-27AEF33840A0}"/>
              </a:ext>
            </a:extLst>
          </p:cNvPr>
          <p:cNvSpPr txBox="1"/>
          <p:nvPr/>
        </p:nvSpPr>
        <p:spPr>
          <a:xfrm>
            <a:off x="4254341" y="4579167"/>
            <a:ext cx="4138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Ｙｅｓ</a:t>
            </a: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6208EAEC-B643-527E-CDE3-340F225C0C70}"/>
              </a:ext>
            </a:extLst>
          </p:cNvPr>
          <p:cNvSpPr txBox="1"/>
          <p:nvPr/>
        </p:nvSpPr>
        <p:spPr>
          <a:xfrm>
            <a:off x="2925174" y="4097797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2B707108-E1AF-2D2B-B52D-D3A8B17F3AE8}"/>
              </a:ext>
            </a:extLst>
          </p:cNvPr>
          <p:cNvSpPr txBox="1"/>
          <p:nvPr/>
        </p:nvSpPr>
        <p:spPr>
          <a:xfrm>
            <a:off x="1991213" y="4656409"/>
            <a:ext cx="5409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Ｙｅｓ</a:t>
            </a:r>
          </a:p>
        </p:txBody>
      </p:sp>
      <p:sp>
        <p:nvSpPr>
          <p:cNvPr id="74" name="フローチャート: 処理 73">
            <a:extLst>
              <a:ext uri="{FF2B5EF4-FFF2-40B4-BE49-F238E27FC236}">
                <a16:creationId xmlns:a16="http://schemas.microsoft.com/office/drawing/2014/main" id="{1208C4C2-C9BC-391A-5AD5-6BE0982726CD}"/>
              </a:ext>
            </a:extLst>
          </p:cNvPr>
          <p:cNvSpPr/>
          <p:nvPr/>
        </p:nvSpPr>
        <p:spPr>
          <a:xfrm>
            <a:off x="558010" y="1108999"/>
            <a:ext cx="3001107" cy="644770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Documentation submission</a:t>
            </a:r>
          </a:p>
          <a:p>
            <a:r>
              <a:rPr kumimoji="1" lang="en-US" altLang="ja-JP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5.4.12.2 _Providing warning or No risk</a:t>
            </a:r>
          </a:p>
          <a:p>
            <a:r>
              <a:rPr lang="en-US" altLang="ja-JP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5.4.12.3_Protection function</a:t>
            </a:r>
            <a:endParaRPr kumimoji="1" lang="en-US" altLang="ja-JP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フローチャート: 判断 74">
            <a:extLst>
              <a:ext uri="{FF2B5EF4-FFF2-40B4-BE49-F238E27FC236}">
                <a16:creationId xmlns:a16="http://schemas.microsoft.com/office/drawing/2014/main" id="{BC258498-4806-D430-4C74-18B8CF46E5A6}"/>
              </a:ext>
            </a:extLst>
          </p:cNvPr>
          <p:cNvSpPr/>
          <p:nvPr/>
        </p:nvSpPr>
        <p:spPr>
          <a:xfrm>
            <a:off x="802695" y="1958024"/>
            <a:ext cx="2511737" cy="813311"/>
          </a:xfrm>
          <a:prstGeom prst="flowChartDecisi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Criteria for documentation are satisfied? </a:t>
            </a:r>
          </a:p>
        </p:txBody>
      </p:sp>
      <p:sp>
        <p:nvSpPr>
          <p:cNvPr id="76" name="フローチャート: 処理 75">
            <a:extLst>
              <a:ext uri="{FF2B5EF4-FFF2-40B4-BE49-F238E27FC236}">
                <a16:creationId xmlns:a16="http://schemas.microsoft.com/office/drawing/2014/main" id="{5471A63F-98BF-111B-3E6F-2B6E11964052}"/>
              </a:ext>
            </a:extLst>
          </p:cNvPr>
          <p:cNvSpPr/>
          <p:nvPr/>
        </p:nvSpPr>
        <p:spPr>
          <a:xfrm>
            <a:off x="831895" y="2975346"/>
            <a:ext cx="2453337" cy="409303"/>
          </a:xfrm>
          <a:prstGeom prst="flowChartProcess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6.3 TP test with main method or other methods </a:t>
            </a:r>
            <a:r>
              <a:rPr lang="en-US" altLang="ja-JP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performed.</a:t>
            </a:r>
            <a:endParaRPr kumimoji="1" lang="ja-JP" alt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フローチャート: 判断 76">
            <a:extLst>
              <a:ext uri="{FF2B5EF4-FFF2-40B4-BE49-F238E27FC236}">
                <a16:creationId xmlns:a16="http://schemas.microsoft.com/office/drawing/2014/main" id="{E3A07386-925F-2BC8-9D5A-8612A178BA36}"/>
              </a:ext>
            </a:extLst>
          </p:cNvPr>
          <p:cNvSpPr/>
          <p:nvPr/>
        </p:nvSpPr>
        <p:spPr>
          <a:xfrm>
            <a:off x="1018772" y="3950095"/>
            <a:ext cx="2079583" cy="718576"/>
          </a:xfrm>
          <a:prstGeom prst="flowChartDecisi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cell satisfies TR criteria?</a:t>
            </a:r>
            <a:endParaRPr kumimoji="1" lang="ja-JP" alt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フローチャート: 判断 77">
            <a:extLst>
              <a:ext uri="{FF2B5EF4-FFF2-40B4-BE49-F238E27FC236}">
                <a16:creationId xmlns:a16="http://schemas.microsoft.com/office/drawing/2014/main" id="{878ACAAF-AB4C-D544-1718-87A0E6768878}"/>
              </a:ext>
            </a:extLst>
          </p:cNvPr>
          <p:cNvSpPr/>
          <p:nvPr/>
        </p:nvSpPr>
        <p:spPr>
          <a:xfrm>
            <a:off x="961283" y="4881488"/>
            <a:ext cx="2194561" cy="815926"/>
          </a:xfrm>
          <a:prstGeom prst="flowChartDecisi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Providing warning or No hazards </a:t>
            </a:r>
            <a:endParaRPr kumimoji="1" lang="ja-JP" alt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フローチャート: 代替処理 78">
            <a:extLst>
              <a:ext uri="{FF2B5EF4-FFF2-40B4-BE49-F238E27FC236}">
                <a16:creationId xmlns:a16="http://schemas.microsoft.com/office/drawing/2014/main" id="{83EDFE92-4D06-F6B2-D0CE-C06C9FF42158}"/>
              </a:ext>
            </a:extLst>
          </p:cNvPr>
          <p:cNvSpPr/>
          <p:nvPr/>
        </p:nvSpPr>
        <p:spPr>
          <a:xfrm>
            <a:off x="1779889" y="6458948"/>
            <a:ext cx="557349" cy="217714"/>
          </a:xfrm>
          <a:prstGeom prst="flowChartAlternate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endParaRPr kumimoji="1" lang="ja-JP" altLang="en-US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0" name="カギ線コネクタ 41">
            <a:extLst>
              <a:ext uri="{FF2B5EF4-FFF2-40B4-BE49-F238E27FC236}">
                <a16:creationId xmlns:a16="http://schemas.microsoft.com/office/drawing/2014/main" id="{D3EE2C49-2E1F-EB21-29AD-0E5CB8A8FCB8}"/>
              </a:ext>
            </a:extLst>
          </p:cNvPr>
          <p:cNvCxnSpPr>
            <a:cxnSpLocks/>
            <a:stCxn id="78" idx="3"/>
          </p:cNvCxnSpPr>
          <p:nvPr/>
        </p:nvCxnSpPr>
        <p:spPr>
          <a:xfrm flipH="1">
            <a:off x="2039812" y="5289451"/>
            <a:ext cx="1116032" cy="1026941"/>
          </a:xfrm>
          <a:prstGeom prst="bentConnector3">
            <a:avLst>
              <a:gd name="adj1" fmla="val -15441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フローチャート: 判断 80">
            <a:extLst>
              <a:ext uri="{FF2B5EF4-FFF2-40B4-BE49-F238E27FC236}">
                <a16:creationId xmlns:a16="http://schemas.microsoft.com/office/drawing/2014/main" id="{4B457446-C189-5623-0C4A-8E0C3911D0C2}"/>
              </a:ext>
            </a:extLst>
          </p:cNvPr>
          <p:cNvSpPr/>
          <p:nvPr/>
        </p:nvSpPr>
        <p:spPr>
          <a:xfrm>
            <a:off x="3376239" y="4009666"/>
            <a:ext cx="1824111" cy="599435"/>
          </a:xfrm>
          <a:prstGeom prst="flowChartDecisi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method?</a:t>
            </a:r>
            <a:endParaRPr kumimoji="1" lang="ja-JP" alt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フローチャート: 代替処理 81">
            <a:extLst>
              <a:ext uri="{FF2B5EF4-FFF2-40B4-BE49-F238E27FC236}">
                <a16:creationId xmlns:a16="http://schemas.microsoft.com/office/drawing/2014/main" id="{289E24C5-77A9-3278-9014-01B8B2A62EB0}"/>
              </a:ext>
            </a:extLst>
          </p:cNvPr>
          <p:cNvSpPr/>
          <p:nvPr/>
        </p:nvSpPr>
        <p:spPr>
          <a:xfrm>
            <a:off x="1779889" y="743758"/>
            <a:ext cx="557349" cy="217714"/>
          </a:xfrm>
          <a:prstGeom prst="flowChartAlternate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</a:t>
            </a:r>
            <a:endParaRPr kumimoji="1" lang="ja-JP" altLang="en-US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フローチャート: 処理 82">
            <a:extLst>
              <a:ext uri="{FF2B5EF4-FFF2-40B4-BE49-F238E27FC236}">
                <a16:creationId xmlns:a16="http://schemas.microsoft.com/office/drawing/2014/main" id="{2B2E89D7-9ADA-59DE-BA72-11DA73BC964F}"/>
              </a:ext>
            </a:extLst>
          </p:cNvPr>
          <p:cNvSpPr/>
          <p:nvPr/>
        </p:nvSpPr>
        <p:spPr>
          <a:xfrm>
            <a:off x="3783683" y="4822877"/>
            <a:ext cx="1013395" cy="403621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be discussed</a:t>
            </a:r>
            <a:endParaRPr kumimoji="1" lang="ja-JP" alt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フローチャート: 処理 83">
            <a:extLst>
              <a:ext uri="{FF2B5EF4-FFF2-40B4-BE49-F238E27FC236}">
                <a16:creationId xmlns:a16="http://schemas.microsoft.com/office/drawing/2014/main" id="{3068E2E1-F052-09A3-6D09-C7C60CB60766}"/>
              </a:ext>
            </a:extLst>
          </p:cNvPr>
          <p:cNvSpPr/>
          <p:nvPr/>
        </p:nvSpPr>
        <p:spPr>
          <a:xfrm>
            <a:off x="3446583" y="3291848"/>
            <a:ext cx="1688123" cy="478296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TP test with main method is performed.</a:t>
            </a:r>
            <a:endParaRPr kumimoji="1" lang="ja-JP" alt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5" name="直線コネクタ 84">
            <a:extLst>
              <a:ext uri="{FF2B5EF4-FFF2-40B4-BE49-F238E27FC236}">
                <a16:creationId xmlns:a16="http://schemas.microsoft.com/office/drawing/2014/main" id="{78E53F7B-46FC-7E56-A398-F56B47B09116}"/>
              </a:ext>
            </a:extLst>
          </p:cNvPr>
          <p:cNvCxnSpPr>
            <a:cxnSpLocks/>
            <a:stCxn id="77" idx="3"/>
            <a:endCxn id="81" idx="1"/>
          </p:cNvCxnSpPr>
          <p:nvPr/>
        </p:nvCxnSpPr>
        <p:spPr>
          <a:xfrm>
            <a:off x="3098355" y="4309383"/>
            <a:ext cx="277884" cy="1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線コネクタ 85">
            <a:extLst>
              <a:ext uri="{FF2B5EF4-FFF2-40B4-BE49-F238E27FC236}">
                <a16:creationId xmlns:a16="http://schemas.microsoft.com/office/drawing/2014/main" id="{F35A6B0D-FC6F-6846-710D-E8F477636AE7}"/>
              </a:ext>
            </a:extLst>
          </p:cNvPr>
          <p:cNvCxnSpPr>
            <a:cxnSpLocks/>
            <a:stCxn id="81" idx="0"/>
            <a:endCxn id="84" idx="2"/>
          </p:cNvCxnSpPr>
          <p:nvPr/>
        </p:nvCxnSpPr>
        <p:spPr>
          <a:xfrm flipV="1">
            <a:off x="4288295" y="3770144"/>
            <a:ext cx="2350" cy="239522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線コネクタ 86">
            <a:extLst>
              <a:ext uri="{FF2B5EF4-FFF2-40B4-BE49-F238E27FC236}">
                <a16:creationId xmlns:a16="http://schemas.microsoft.com/office/drawing/2014/main" id="{7E4B4465-31C3-AC14-B946-AB215DAB6722}"/>
              </a:ext>
            </a:extLst>
          </p:cNvPr>
          <p:cNvCxnSpPr>
            <a:cxnSpLocks/>
            <a:stCxn id="81" idx="2"/>
            <a:endCxn id="83" idx="0"/>
          </p:cNvCxnSpPr>
          <p:nvPr/>
        </p:nvCxnSpPr>
        <p:spPr>
          <a:xfrm>
            <a:off x="4288295" y="4609101"/>
            <a:ext cx="2086" cy="213776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線コネクタ 87">
            <a:extLst>
              <a:ext uri="{FF2B5EF4-FFF2-40B4-BE49-F238E27FC236}">
                <a16:creationId xmlns:a16="http://schemas.microsoft.com/office/drawing/2014/main" id="{EB422684-4BAF-469A-174A-320CC61D948B}"/>
              </a:ext>
            </a:extLst>
          </p:cNvPr>
          <p:cNvCxnSpPr>
            <a:cxnSpLocks/>
            <a:stCxn id="84" idx="1"/>
          </p:cNvCxnSpPr>
          <p:nvPr/>
        </p:nvCxnSpPr>
        <p:spPr>
          <a:xfrm flipH="1">
            <a:off x="2138288" y="3530996"/>
            <a:ext cx="1308295" cy="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フローチャート: 処理 88">
            <a:extLst>
              <a:ext uri="{FF2B5EF4-FFF2-40B4-BE49-F238E27FC236}">
                <a16:creationId xmlns:a16="http://schemas.microsoft.com/office/drawing/2014/main" id="{BE1BFEDC-0FCB-0A2C-17E2-F5A174B60742}"/>
              </a:ext>
            </a:extLst>
          </p:cNvPr>
          <p:cNvSpPr/>
          <p:nvPr/>
        </p:nvSpPr>
        <p:spPr>
          <a:xfrm>
            <a:off x="1814723" y="5995708"/>
            <a:ext cx="487681" cy="252549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Pass</a:t>
            </a:r>
            <a:endParaRPr kumimoji="1" lang="ja-JP" altLang="en-US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フローチャート: 処理 89">
            <a:extLst>
              <a:ext uri="{FF2B5EF4-FFF2-40B4-BE49-F238E27FC236}">
                <a16:creationId xmlns:a16="http://schemas.microsoft.com/office/drawing/2014/main" id="{3D0E767F-643F-E017-A0C0-E58763A2CE3D}"/>
              </a:ext>
            </a:extLst>
          </p:cNvPr>
          <p:cNvSpPr/>
          <p:nvPr/>
        </p:nvSpPr>
        <p:spPr>
          <a:xfrm>
            <a:off x="3100560" y="5995708"/>
            <a:ext cx="465909" cy="252549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Fail</a:t>
            </a:r>
            <a:endParaRPr kumimoji="1" lang="ja-JP" altLang="en-US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1" name="コネクタ: カギ線 90">
            <a:extLst>
              <a:ext uri="{FF2B5EF4-FFF2-40B4-BE49-F238E27FC236}">
                <a16:creationId xmlns:a16="http://schemas.microsoft.com/office/drawing/2014/main" id="{B3437D95-4062-37B8-C4BD-1488B484A332}"/>
              </a:ext>
            </a:extLst>
          </p:cNvPr>
          <p:cNvCxnSpPr>
            <a:cxnSpLocks/>
            <a:stCxn id="75" idx="1"/>
          </p:cNvCxnSpPr>
          <p:nvPr/>
        </p:nvCxnSpPr>
        <p:spPr>
          <a:xfrm rot="10800000" flipH="1" flipV="1">
            <a:off x="802695" y="2364679"/>
            <a:ext cx="1208982" cy="3473413"/>
          </a:xfrm>
          <a:prstGeom prst="bentConnector4">
            <a:avLst>
              <a:gd name="adj1" fmla="val -18908"/>
              <a:gd name="adj2" fmla="val 10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F8A78EE7-3E5A-42DD-EE40-573558E4D032}"/>
              </a:ext>
            </a:extLst>
          </p:cNvPr>
          <p:cNvSpPr txBox="1"/>
          <p:nvPr/>
        </p:nvSpPr>
        <p:spPr>
          <a:xfrm>
            <a:off x="2018146" y="5653163"/>
            <a:ext cx="4138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Ｙｅｓ</a:t>
            </a: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D26ADA3D-388A-A53D-8902-A0E5CF15FD9D}"/>
              </a:ext>
            </a:extLst>
          </p:cNvPr>
          <p:cNvSpPr txBox="1"/>
          <p:nvPr/>
        </p:nvSpPr>
        <p:spPr>
          <a:xfrm>
            <a:off x="2993686" y="5051141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531518F3-8D3E-5EB0-5A23-788DEE5C2605}"/>
              </a:ext>
            </a:extLst>
          </p:cNvPr>
          <p:cNvSpPr txBox="1"/>
          <p:nvPr/>
        </p:nvSpPr>
        <p:spPr>
          <a:xfrm>
            <a:off x="124264" y="588498"/>
            <a:ext cx="142859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b="1" i="1" u="sng" dirty="0">
                <a:solidFill>
                  <a:srgbClr val="0000FF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Japan draft</a:t>
            </a:r>
            <a:endParaRPr kumimoji="1" lang="ja-JP" altLang="en-US" b="1" i="1" u="sng" dirty="0">
              <a:solidFill>
                <a:srgbClr val="0000FF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3C19E082-BF02-0825-DED7-8A07CCCE8366}"/>
              </a:ext>
            </a:extLst>
          </p:cNvPr>
          <p:cNvSpPr txBox="1"/>
          <p:nvPr/>
        </p:nvSpPr>
        <p:spPr>
          <a:xfrm>
            <a:off x="5922491" y="3770140"/>
            <a:ext cx="5345723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kumimoji="1" lang="en-US" altLang="ja-JP" sz="1600" b="1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In the first place, the vehicle manufacturers shall provide documentation to the testing authority.</a:t>
            </a:r>
            <a:endParaRPr kumimoji="1" lang="ja-JP" altLang="en-US" sz="1600" b="1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7E47766B-64BE-B0B2-DBEE-5F55F9662CA9}"/>
              </a:ext>
            </a:extLst>
          </p:cNvPr>
          <p:cNvSpPr txBox="1"/>
          <p:nvPr/>
        </p:nvSpPr>
        <p:spPr>
          <a:xfrm>
            <a:off x="5922492" y="4485248"/>
            <a:ext cx="5134708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ja-JP" sz="1600" b="1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If the d</a:t>
            </a:r>
            <a:r>
              <a:rPr kumimoji="1" lang="en-US" altLang="ja-JP" sz="1600" b="1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ocumentation provided is not satisfactory, the testing authority shall require the manufacturer to perform a TP test in 6.3.</a:t>
            </a:r>
            <a:endParaRPr kumimoji="1" lang="ja-JP" altLang="en-US" sz="1600" b="1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B721094B-804F-D459-4C49-62BC91D91155}"/>
              </a:ext>
            </a:extLst>
          </p:cNvPr>
          <p:cNvSpPr txBox="1"/>
          <p:nvPr/>
        </p:nvSpPr>
        <p:spPr>
          <a:xfrm>
            <a:off x="5922490" y="5430127"/>
            <a:ext cx="5945945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kumimoji="1" lang="en-US" altLang="ja-JP" sz="1600" b="1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TP tests with not only the main method (Vehicle/Heater) </a:t>
            </a:r>
            <a:r>
              <a:rPr lang="en-US" altLang="ja-JP" sz="1600" b="1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but</a:t>
            </a:r>
            <a:r>
              <a:rPr kumimoji="1" lang="en-US" altLang="ja-JP" sz="1600" b="1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 also other methods in 6.3 are accepted.</a:t>
            </a:r>
            <a:endParaRPr kumimoji="1" lang="ja-JP" altLang="en-US" sz="1600" b="1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3D776940-F795-F333-7518-42F609C9864E}"/>
              </a:ext>
            </a:extLst>
          </p:cNvPr>
          <p:cNvSpPr txBox="1"/>
          <p:nvPr/>
        </p:nvSpPr>
        <p:spPr>
          <a:xfrm>
            <a:off x="5233711" y="576776"/>
            <a:ext cx="6789477" cy="25545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1600" b="1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5.4.12.1.</a:t>
            </a:r>
          </a:p>
          <a:p>
            <a:pPr algn="l"/>
            <a:r>
              <a:rPr kumimoji="1" lang="en-US" altLang="ja-JP" sz="16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The vehicle manufacturers shall provide evidence and/or </a:t>
            </a:r>
            <a:r>
              <a:rPr kumimoji="1" lang="en-US" altLang="ja-JP" sz="1600" i="1" dirty="0">
                <a:solidFill>
                  <a:srgbClr val="FF000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documentation</a:t>
            </a:r>
            <a:r>
              <a:rPr kumimoji="1" lang="en-US" altLang="ja-JP" sz="16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 to the testing authority as applicable on how the vehicle occupants remain safe after a single cell thermal runaway caused by an internal short circuit and the requirements of paragraphs </a:t>
            </a:r>
            <a:r>
              <a:rPr kumimoji="1" lang="en-US" altLang="ja-JP" sz="1600" i="1" dirty="0">
                <a:solidFill>
                  <a:srgbClr val="FF000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5.4.12.2. and 5.4.12.3. are met.</a:t>
            </a:r>
            <a:r>
              <a:rPr kumimoji="1" lang="en-US" altLang="ja-JP" sz="16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 </a:t>
            </a:r>
          </a:p>
          <a:p>
            <a:pPr algn="l"/>
            <a:r>
              <a:rPr kumimoji="1" lang="en-US" altLang="ja-JP" sz="16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If the evidence and/or documentation provided is </a:t>
            </a:r>
            <a:r>
              <a:rPr kumimoji="1" lang="en-US" altLang="ja-JP" sz="1600" i="1" dirty="0">
                <a:solidFill>
                  <a:srgbClr val="FF000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not satisfactory</a:t>
            </a:r>
            <a:r>
              <a:rPr kumimoji="1" lang="en-US" altLang="ja-JP" sz="16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, the testing authority shall </a:t>
            </a:r>
            <a:r>
              <a:rPr kumimoji="1" lang="en-US" altLang="ja-JP" sz="1600" i="1" dirty="0">
                <a:solidFill>
                  <a:srgbClr val="FF000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require the manufacturer to perform a test </a:t>
            </a:r>
            <a:r>
              <a:rPr kumimoji="1" lang="en-US" altLang="ja-JP" sz="1600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based on the specifications as those described in paragraph 6.3. and prove the requirements in 5.4.12.2. are met.</a:t>
            </a:r>
          </a:p>
        </p:txBody>
      </p:sp>
    </p:spTree>
    <p:extLst>
      <p:ext uri="{BB962C8B-B14F-4D97-AF65-F5344CB8AC3E}">
        <p14:creationId xmlns:p14="http://schemas.microsoft.com/office/powerpoint/2010/main" val="9022662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5487</TotalTime>
  <Words>742</Words>
  <Application>Microsoft Office PowerPoint</Application>
  <PresentationFormat>ワイド画面</PresentationFormat>
  <Paragraphs>165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6" baseType="lpstr">
      <vt:lpstr>游ゴシック</vt:lpstr>
      <vt:lpstr>Arial</vt:lpstr>
      <vt:lpstr>Calibri</vt:lpstr>
      <vt:lpstr>Times New Roman</vt:lpstr>
      <vt:lpstr>Wingdings</vt:lpstr>
      <vt:lpstr>Office ​​テーマ</vt:lpstr>
      <vt:lpstr>PowerPoint プレゼンテーション</vt:lpstr>
      <vt:lpstr>Agenga</vt:lpstr>
      <vt:lpstr>Nail penetration on the vehicle level test</vt:lpstr>
      <vt:lpstr>[Video] Nail penetration on the vehicle level test</vt:lpstr>
      <vt:lpstr>Component level test</vt:lpstr>
      <vt:lpstr>Validation for occupant safety </vt:lpstr>
      <vt:lpstr>Component level test </vt:lpstr>
      <vt:lpstr>Draft structure comparison</vt:lpstr>
      <vt:lpstr>Draft structure comparison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木下 純子</dc:creator>
  <cp:lastModifiedBy>OSHIKA, NAOMI</cp:lastModifiedBy>
  <cp:revision>131</cp:revision>
  <cp:lastPrinted>2023-06-02T09:34:33Z</cp:lastPrinted>
  <dcterms:created xsi:type="dcterms:W3CDTF">2023-05-07T03:56:47Z</dcterms:created>
  <dcterms:modified xsi:type="dcterms:W3CDTF">2023-06-21T13:13:37Z</dcterms:modified>
</cp:coreProperties>
</file>