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147479011" r:id="rId2"/>
    <p:sldId id="2147479012" r:id="rId3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9" autoAdjust="0"/>
    <p:restoredTop sz="94660"/>
  </p:normalViewPr>
  <p:slideViewPr>
    <p:cSldViewPr snapToGrid="0">
      <p:cViewPr varScale="1">
        <p:scale>
          <a:sx n="75" d="100"/>
          <a:sy n="75" d="100"/>
        </p:scale>
        <p:origin x="188" y="64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A775-C983-4B6D-B4CE-EF7CB4F7EB55}" type="datetimeFigureOut">
              <a:rPr kumimoji="1" lang="ja-JP" altLang="en-US" smtClean="0"/>
              <a:t>2023/6/29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F3330-3656-41A8-A74E-6A9E5FFDC4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42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2023/6/29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146960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2023/6/29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855004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2023/6/29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888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2023/6/29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222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タイトル 20">
            <a:extLst>
              <a:ext uri="{FF2B5EF4-FFF2-40B4-BE49-F238E27FC236}">
                <a16:creationId xmlns:a16="http://schemas.microsoft.com/office/drawing/2014/main" id="{826DDE24-40FA-40D9-9970-FBEF0A309F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1387138" cy="549275"/>
          </a:xfrm>
        </p:spPr>
        <p:txBody>
          <a:bodyPr>
            <a:normAutofit/>
          </a:bodyPr>
          <a:lstStyle/>
          <a:p>
            <a:r>
              <a:rPr kumimoji="1" lang="en-US" altLang="ja-JP" sz="28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Concept proposal of EVS-GTR Phase2 </a:t>
            </a:r>
            <a:endParaRPr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7479A50-E983-220D-123B-5C2AEA9ABEDC}"/>
              </a:ext>
            </a:extLst>
          </p:cNvPr>
          <p:cNvSpPr txBox="1"/>
          <p:nvPr/>
        </p:nvSpPr>
        <p:spPr>
          <a:xfrm>
            <a:off x="2271081" y="4631471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A1EC2F1-6F27-AC0D-4817-21C7BD15A446}"/>
              </a:ext>
            </a:extLst>
          </p:cNvPr>
          <p:cNvSpPr txBox="1"/>
          <p:nvPr/>
        </p:nvSpPr>
        <p:spPr>
          <a:xfrm>
            <a:off x="4760181" y="293699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6124212-DBF1-733D-2A1D-04E2BF434652}"/>
              </a:ext>
            </a:extLst>
          </p:cNvPr>
          <p:cNvSpPr txBox="1"/>
          <p:nvPr/>
        </p:nvSpPr>
        <p:spPr>
          <a:xfrm>
            <a:off x="8000700" y="4153218"/>
            <a:ext cx="332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No (e.g. design precludes disassembly)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1208C4C2-C9BC-391A-5AD5-6BE0982726CD}"/>
              </a:ext>
            </a:extLst>
          </p:cNvPr>
          <p:cNvSpPr/>
          <p:nvPr/>
        </p:nvSpPr>
        <p:spPr>
          <a:xfrm>
            <a:off x="809698" y="939261"/>
            <a:ext cx="3001107" cy="111318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 submission; OEM to TAA/TS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management strategy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to set up testing, </a:t>
            </a:r>
            <a:r>
              <a:rPr lang="en-US" altLang="ja-JP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kumimoji="1" lang="en-US" altLang="ja-JP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フローチャート: 判断 74">
            <a:extLst>
              <a:ext uri="{FF2B5EF4-FFF2-40B4-BE49-F238E27FC236}">
                <a16:creationId xmlns:a16="http://schemas.microsoft.com/office/drawing/2014/main" id="{BC258498-4806-D430-4C74-18B8CF46E5A6}"/>
              </a:ext>
            </a:extLst>
          </p:cNvPr>
          <p:cNvSpPr/>
          <p:nvPr/>
        </p:nvSpPr>
        <p:spPr>
          <a:xfrm>
            <a:off x="337266" y="2507430"/>
            <a:ext cx="3945975" cy="1659964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kumimoji="1" lang="en-US" altLang="ja-JP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localised</a:t>
            </a:r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rapid external heating  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technically feasible as initiation method?  (</a:t>
            </a:r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by </a:t>
            </a:r>
            <a:r>
              <a:rPr kumimoji="1" lang="en-US" altLang="ja-JP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TAA/ TS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6" name="フローチャート: 処理 75">
            <a:extLst>
              <a:ext uri="{FF2B5EF4-FFF2-40B4-BE49-F238E27FC236}">
                <a16:creationId xmlns:a16="http://schemas.microsoft.com/office/drawing/2014/main" id="{5471A63F-98BF-111B-3E6F-2B6E11964052}"/>
              </a:ext>
            </a:extLst>
          </p:cNvPr>
          <p:cNvSpPr/>
          <p:nvPr/>
        </p:nvSpPr>
        <p:spPr>
          <a:xfrm>
            <a:off x="1083582" y="5528769"/>
            <a:ext cx="2453337" cy="409303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with external heating method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フローチャート: 代替処理 81">
            <a:extLst>
              <a:ext uri="{FF2B5EF4-FFF2-40B4-BE49-F238E27FC236}">
                <a16:creationId xmlns:a16="http://schemas.microsoft.com/office/drawing/2014/main" id="{289E24C5-77A9-3278-9014-01B8B2A62EB0}"/>
              </a:ext>
            </a:extLst>
          </p:cNvPr>
          <p:cNvSpPr/>
          <p:nvPr/>
        </p:nvSpPr>
        <p:spPr>
          <a:xfrm>
            <a:off x="1760639" y="635411"/>
            <a:ext cx="557349" cy="217714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endParaRPr kumimoji="1" lang="ja-JP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B3437D95-4062-37B8-C4BD-1488B484A332}"/>
              </a:ext>
            </a:extLst>
          </p:cNvPr>
          <p:cNvCxnSpPr>
            <a:cxnSpLocks/>
            <a:stCxn id="75" idx="3"/>
            <a:endCxn id="12" idx="0"/>
          </p:cNvCxnSpPr>
          <p:nvPr/>
        </p:nvCxnSpPr>
        <p:spPr>
          <a:xfrm>
            <a:off x="4283241" y="3337412"/>
            <a:ext cx="1550268" cy="493064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ローチャート: 判断 11">
            <a:extLst>
              <a:ext uri="{FF2B5EF4-FFF2-40B4-BE49-F238E27FC236}">
                <a16:creationId xmlns:a16="http://schemas.microsoft.com/office/drawing/2014/main" id="{025DC2FE-7033-BFFD-4FBF-A1BF92914C3A}"/>
              </a:ext>
            </a:extLst>
          </p:cNvPr>
          <p:cNvSpPr/>
          <p:nvPr/>
        </p:nvSpPr>
        <p:spPr>
          <a:xfrm>
            <a:off x="3661536" y="3830476"/>
            <a:ext cx="4343945" cy="1305221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method 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(internal heating, nail penetration) technically feasible? (</a:t>
            </a:r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by </a:t>
            </a:r>
            <a:r>
              <a:rPr kumimoji="1" lang="en-US" altLang="ja-JP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TAA / TS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0" name="フローチャート: 処理 19">
            <a:extLst>
              <a:ext uri="{FF2B5EF4-FFF2-40B4-BE49-F238E27FC236}">
                <a16:creationId xmlns:a16="http://schemas.microsoft.com/office/drawing/2014/main" id="{BBBDC7EF-D20C-B9A3-4F71-26940D0901E9}"/>
              </a:ext>
            </a:extLst>
          </p:cNvPr>
          <p:cNvSpPr/>
          <p:nvPr/>
        </p:nvSpPr>
        <p:spPr>
          <a:xfrm>
            <a:off x="4606839" y="5528769"/>
            <a:ext cx="2453337" cy="409303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with alternative method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FC4F5589-E601-74C7-84F5-15551947EBCC}"/>
              </a:ext>
            </a:extLst>
          </p:cNvPr>
          <p:cNvCxnSpPr>
            <a:cxnSpLocks/>
            <a:stCxn id="74" idx="2"/>
            <a:endCxn id="75" idx="0"/>
          </p:cNvCxnSpPr>
          <p:nvPr/>
        </p:nvCxnSpPr>
        <p:spPr>
          <a:xfrm rot="16200000" flipH="1">
            <a:off x="2082759" y="2279934"/>
            <a:ext cx="454989" cy="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B45FE55B-BD47-7ADE-D6D4-78229415CDBE}"/>
              </a:ext>
            </a:extLst>
          </p:cNvPr>
          <p:cNvCxnSpPr>
            <a:cxnSpLocks/>
            <a:stCxn id="75" idx="2"/>
            <a:endCxn id="76" idx="0"/>
          </p:cNvCxnSpPr>
          <p:nvPr/>
        </p:nvCxnSpPr>
        <p:spPr>
          <a:xfrm rot="5400000">
            <a:off x="1629566" y="4848080"/>
            <a:ext cx="1361375" cy="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DB83B849-833C-6EE0-3901-C2BCB40C7B69}"/>
              </a:ext>
            </a:extLst>
          </p:cNvPr>
          <p:cNvCxnSpPr>
            <a:cxnSpLocks/>
            <a:stCxn id="12" idx="2"/>
            <a:endCxn id="20" idx="0"/>
          </p:cNvCxnSpPr>
          <p:nvPr/>
        </p:nvCxnSpPr>
        <p:spPr>
          <a:xfrm rot="5400000">
            <a:off x="5636973" y="5332233"/>
            <a:ext cx="393072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13DE4E07-3AFA-BB9E-39AC-021A19344D2B}"/>
              </a:ext>
            </a:extLst>
          </p:cNvPr>
          <p:cNvSpPr txBox="1"/>
          <p:nvPr/>
        </p:nvSpPr>
        <p:spPr>
          <a:xfrm flipH="1">
            <a:off x="5260705" y="5153522"/>
            <a:ext cx="705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9" name="コネクタ: カギ線 108">
            <a:extLst>
              <a:ext uri="{FF2B5EF4-FFF2-40B4-BE49-F238E27FC236}">
                <a16:creationId xmlns:a16="http://schemas.microsoft.com/office/drawing/2014/main" id="{525F4256-D956-6A1D-C8F5-69663421DE6D}"/>
              </a:ext>
            </a:extLst>
          </p:cNvPr>
          <p:cNvCxnSpPr>
            <a:cxnSpLocks/>
            <a:endCxn id="129" idx="0"/>
          </p:cNvCxnSpPr>
          <p:nvPr/>
        </p:nvCxnSpPr>
        <p:spPr>
          <a:xfrm>
            <a:off x="8000700" y="4478820"/>
            <a:ext cx="1329579" cy="104995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フローチャート: 処理 128">
            <a:extLst>
              <a:ext uri="{FF2B5EF4-FFF2-40B4-BE49-F238E27FC236}">
                <a16:creationId xmlns:a16="http://schemas.microsoft.com/office/drawing/2014/main" id="{D3D25BBB-CF47-FF40-CE15-14A6AEBCBAA4}"/>
              </a:ext>
            </a:extLst>
          </p:cNvPr>
          <p:cNvSpPr/>
          <p:nvPr/>
        </p:nvSpPr>
        <p:spPr>
          <a:xfrm>
            <a:off x="8103610" y="5528770"/>
            <a:ext cx="2453337" cy="409303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documentation to 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TAA / TS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タイトル 20">
            <a:extLst>
              <a:ext uri="{FF2B5EF4-FFF2-40B4-BE49-F238E27FC236}">
                <a16:creationId xmlns:a16="http://schemas.microsoft.com/office/drawing/2014/main" id="{826DDE24-40FA-40D9-9970-FBEF0A309F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1387138" cy="549275"/>
          </a:xfrm>
        </p:spPr>
        <p:txBody>
          <a:bodyPr>
            <a:normAutofit/>
          </a:bodyPr>
          <a:lstStyle/>
          <a:p>
            <a:r>
              <a:rPr kumimoji="1" lang="en-US" altLang="ja-JP" sz="28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Concept proposal of EVS-GTR Phase2 (continued) </a:t>
            </a:r>
            <a:endParaRPr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7479A50-E983-220D-123B-5C2AEA9ABEDC}"/>
              </a:ext>
            </a:extLst>
          </p:cNvPr>
          <p:cNvSpPr txBox="1"/>
          <p:nvPr/>
        </p:nvSpPr>
        <p:spPr>
          <a:xfrm>
            <a:off x="2314627" y="2566804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A1EC2F1-6F27-AC0D-4817-21C7BD15A446}"/>
              </a:ext>
            </a:extLst>
          </p:cNvPr>
          <p:cNvSpPr txBox="1"/>
          <p:nvPr/>
        </p:nvSpPr>
        <p:spPr>
          <a:xfrm>
            <a:off x="4346688" y="1319111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75" name="フローチャート: 判断 74">
            <a:extLst>
              <a:ext uri="{FF2B5EF4-FFF2-40B4-BE49-F238E27FC236}">
                <a16:creationId xmlns:a16="http://schemas.microsoft.com/office/drawing/2014/main" id="{BC258498-4806-D430-4C74-18B8CF46E5A6}"/>
              </a:ext>
            </a:extLst>
          </p:cNvPr>
          <p:cNvSpPr/>
          <p:nvPr/>
        </p:nvSpPr>
        <p:spPr>
          <a:xfrm>
            <a:off x="337266" y="801145"/>
            <a:ext cx="3945975" cy="1659964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object to type-approve a light-duty vehicle?</a:t>
            </a:r>
          </a:p>
        </p:txBody>
      </p:sp>
      <p:sp>
        <p:nvSpPr>
          <p:cNvPr id="76" name="フローチャート: 処理 75">
            <a:extLst>
              <a:ext uri="{FF2B5EF4-FFF2-40B4-BE49-F238E27FC236}">
                <a16:creationId xmlns:a16="http://schemas.microsoft.com/office/drawing/2014/main" id="{5471A63F-98BF-111B-3E6F-2B6E11964052}"/>
              </a:ext>
            </a:extLst>
          </p:cNvPr>
          <p:cNvSpPr/>
          <p:nvPr/>
        </p:nvSpPr>
        <p:spPr>
          <a:xfrm>
            <a:off x="1068949" y="5660846"/>
            <a:ext cx="2453337" cy="409303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at vehicle level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B3437D95-4062-37B8-C4BD-1488B484A332}"/>
              </a:ext>
            </a:extLst>
          </p:cNvPr>
          <p:cNvCxnSpPr>
            <a:cxnSpLocks/>
          </p:cNvCxnSpPr>
          <p:nvPr/>
        </p:nvCxnSpPr>
        <p:spPr>
          <a:xfrm flipV="1">
            <a:off x="4278457" y="1631127"/>
            <a:ext cx="602892" cy="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ローチャート: 判断 11">
            <a:extLst>
              <a:ext uri="{FF2B5EF4-FFF2-40B4-BE49-F238E27FC236}">
                <a16:creationId xmlns:a16="http://schemas.microsoft.com/office/drawing/2014/main" id="{025DC2FE-7033-BFFD-4FBF-A1BF92914C3A}"/>
              </a:ext>
            </a:extLst>
          </p:cNvPr>
          <p:cNvSpPr/>
          <p:nvPr/>
        </p:nvSpPr>
        <p:spPr>
          <a:xfrm>
            <a:off x="4881349" y="722246"/>
            <a:ext cx="3343083" cy="1809284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object to type-approve a heavy-duty vehicle?</a:t>
            </a:r>
            <a:endParaRPr kumimoji="1" lang="en-US" altLang="ja-JP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フローチャート: 処理 19">
            <a:extLst>
              <a:ext uri="{FF2B5EF4-FFF2-40B4-BE49-F238E27FC236}">
                <a16:creationId xmlns:a16="http://schemas.microsoft.com/office/drawing/2014/main" id="{BBBDC7EF-D20C-B9A3-4F71-26940D0901E9}"/>
              </a:ext>
            </a:extLst>
          </p:cNvPr>
          <p:cNvSpPr/>
          <p:nvPr/>
        </p:nvSpPr>
        <p:spPr>
          <a:xfrm>
            <a:off x="4278457" y="4659464"/>
            <a:ext cx="4993134" cy="1410685"/>
          </a:xfrm>
          <a:prstGeom prst="flowChartProcess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at component level supplemented by additional:</a:t>
            </a:r>
            <a:b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test(s) to demonstrate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 of occupants against smoke 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to demonstrate that TP dynamics </a:t>
            </a: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component-level is representative of a vehicle-level </a:t>
            </a:r>
            <a:r>
              <a:rPr lang="en-US" altLang="ja-JP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B45FE55B-BD47-7ADE-D6D4-78229415CDBE}"/>
              </a:ext>
            </a:extLst>
          </p:cNvPr>
          <p:cNvCxnSpPr>
            <a:cxnSpLocks/>
            <a:endCxn id="68" idx="1"/>
          </p:cNvCxnSpPr>
          <p:nvPr/>
        </p:nvCxnSpPr>
        <p:spPr>
          <a:xfrm rot="16200000" flipH="1">
            <a:off x="2192888" y="2598953"/>
            <a:ext cx="243477" cy="1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13DE4E07-3AFA-BB9E-39AC-021A19344D2B}"/>
              </a:ext>
            </a:extLst>
          </p:cNvPr>
          <p:cNvSpPr txBox="1"/>
          <p:nvPr/>
        </p:nvSpPr>
        <p:spPr>
          <a:xfrm flipH="1">
            <a:off x="4447411" y="3956745"/>
            <a:ext cx="705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フローチャート: 判断 74">
            <a:extLst>
              <a:ext uri="{FF2B5EF4-FFF2-40B4-BE49-F238E27FC236}">
                <a16:creationId xmlns:a16="http://schemas.microsoft.com/office/drawing/2014/main" id="{BC258498-4806-D430-4C74-18B8CF46E5A6}"/>
              </a:ext>
            </a:extLst>
          </p:cNvPr>
          <p:cNvSpPr/>
          <p:nvPr/>
        </p:nvSpPr>
        <p:spPr>
          <a:xfrm>
            <a:off x="332482" y="2735737"/>
            <a:ext cx="3945975" cy="2324741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any exceptional reasons </a:t>
            </a:r>
            <a:r>
              <a:rPr lang="en-US" altLang="ja-JP" sz="14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a component-level test</a:t>
            </a: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 a small pack for HEV)?</a:t>
            </a:r>
          </a:p>
        </p:txBody>
      </p:sp>
      <p:cxnSp>
        <p:nvCxnSpPr>
          <p:cNvPr id="25" name="コネクタ: カギ線 25">
            <a:extLst>
              <a:ext uri="{FF2B5EF4-FFF2-40B4-BE49-F238E27FC236}">
                <a16:creationId xmlns:a16="http://schemas.microsoft.com/office/drawing/2014/main" id="{B45FE55B-BD47-7ADE-D6D4-78229415CDBE}"/>
              </a:ext>
            </a:extLst>
          </p:cNvPr>
          <p:cNvCxnSpPr>
            <a:cxnSpLocks/>
          </p:cNvCxnSpPr>
          <p:nvPr/>
        </p:nvCxnSpPr>
        <p:spPr>
          <a:xfrm rot="5400000">
            <a:off x="2031858" y="5324239"/>
            <a:ext cx="527522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68">
            <a:extLst>
              <a:ext uri="{FF2B5EF4-FFF2-40B4-BE49-F238E27FC236}">
                <a16:creationId xmlns:a16="http://schemas.microsoft.com/office/drawing/2014/main" id="{3A1EC2F1-6F27-AC0D-4817-21C7BD15A446}"/>
              </a:ext>
            </a:extLst>
          </p:cNvPr>
          <p:cNvSpPr txBox="1"/>
          <p:nvPr/>
        </p:nvSpPr>
        <p:spPr>
          <a:xfrm>
            <a:off x="2332519" y="513160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28" name="コネクタ: カギ線 90">
            <a:extLst>
              <a:ext uri="{FF2B5EF4-FFF2-40B4-BE49-F238E27FC236}">
                <a16:creationId xmlns:a16="http://schemas.microsoft.com/office/drawing/2014/main" id="{B3437D95-4062-37B8-C4BD-1488B484A33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64834" y="3942936"/>
            <a:ext cx="730151" cy="7029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コネクタ: カギ線 90">
            <a:extLst>
              <a:ext uri="{FF2B5EF4-FFF2-40B4-BE49-F238E27FC236}">
                <a16:creationId xmlns:a16="http://schemas.microsoft.com/office/drawing/2014/main" id="{B3437D95-4062-37B8-C4BD-1488B484A332}"/>
              </a:ext>
            </a:extLst>
          </p:cNvPr>
          <p:cNvCxnSpPr>
            <a:cxnSpLocks/>
          </p:cNvCxnSpPr>
          <p:nvPr/>
        </p:nvCxnSpPr>
        <p:spPr>
          <a:xfrm flipV="1">
            <a:off x="8232029" y="1617050"/>
            <a:ext cx="602892" cy="3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67">
            <a:extLst>
              <a:ext uri="{FF2B5EF4-FFF2-40B4-BE49-F238E27FC236}">
                <a16:creationId xmlns:a16="http://schemas.microsoft.com/office/drawing/2014/main" id="{97479A50-E983-220D-123B-5C2AEA9ABEDC}"/>
              </a:ext>
            </a:extLst>
          </p:cNvPr>
          <p:cNvSpPr txBox="1"/>
          <p:nvPr/>
        </p:nvSpPr>
        <p:spPr>
          <a:xfrm>
            <a:off x="8232029" y="1304306"/>
            <a:ext cx="477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フローチャート: 判断 11">
            <a:extLst>
              <a:ext uri="{FF2B5EF4-FFF2-40B4-BE49-F238E27FC236}">
                <a16:creationId xmlns:a16="http://schemas.microsoft.com/office/drawing/2014/main" id="{025DC2FE-7033-BFFD-4FBF-A1BF92914C3A}"/>
              </a:ext>
            </a:extLst>
          </p:cNvPr>
          <p:cNvSpPr/>
          <p:nvPr/>
        </p:nvSpPr>
        <p:spPr>
          <a:xfrm>
            <a:off x="8822540" y="707441"/>
            <a:ext cx="3343083" cy="1809284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 test at either a component level or a vehicle level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 by the manufacturer</a:t>
            </a: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en-US" altLang="ja-JP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97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5976</TotalTime>
  <Words>207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Times New Roman</vt:lpstr>
      <vt:lpstr>Office ​​テーマ</vt:lpstr>
      <vt:lpstr>Concept proposal of EVS-GTR Phase2 </vt:lpstr>
      <vt:lpstr>Concept proposal of EVS-GTR Phase2 (continued)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木下 純子</dc:creator>
  <cp:lastModifiedBy>LAZAREVIC Aleksander (GROW)</cp:lastModifiedBy>
  <cp:revision>144</cp:revision>
  <cp:lastPrinted>2023-06-02T09:34:33Z</cp:lastPrinted>
  <dcterms:created xsi:type="dcterms:W3CDTF">2023-05-07T03:56:47Z</dcterms:created>
  <dcterms:modified xsi:type="dcterms:W3CDTF">2023-06-29T01:28:07Z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2023-06-29T00:50:30Z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fecb1083-41ee-4453-a731-60ed2b381861</vt:lpwstr>
  </property>
  <property fmtid="{D5CDD505-2E9C-101B-9397-08002B2CF9AE}" pid="8" name="MSIP_Label_6bd9ddd1-4d20-43f6-abfa-fc3c07406f94_ContentBits">
    <vt:lpwstr>0</vt:lpwstr>
  </property>
</Properties>
</file>