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868" r:id="rId2"/>
    <p:sldId id="2907" r:id="rId3"/>
    <p:sldId id="2905" r:id="rId4"/>
    <p:sldId id="2906" r:id="rId5"/>
    <p:sldId id="1153" r:id="rId6"/>
  </p:sldIdLst>
  <p:sldSz cx="12192000" cy="6858000"/>
  <p:notesSz cx="6858000" cy="92964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3">
          <p15:clr>
            <a:srgbClr val="A4A3A4"/>
          </p15:clr>
        </p15:guide>
        <p15:guide id="2" pos="40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昌勇 金" initials="昌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76B"/>
    <a:srgbClr val="25439D"/>
    <a:srgbClr val="CFD5EA"/>
    <a:srgbClr val="20409A"/>
    <a:srgbClr val="003399"/>
    <a:srgbClr val="9933FF"/>
    <a:srgbClr val="00CC00"/>
    <a:srgbClr val="284E6E"/>
    <a:srgbClr val="305F8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2358" autoAdjust="0"/>
  </p:normalViewPr>
  <p:slideViewPr>
    <p:cSldViewPr snapToGrid="0" showGuides="1">
      <p:cViewPr varScale="1">
        <p:scale>
          <a:sx n="58" d="100"/>
          <a:sy n="58" d="100"/>
        </p:scale>
        <p:origin x="952" y="52"/>
      </p:cViewPr>
      <p:guideLst>
        <p:guide orient="horz" pos="2113"/>
        <p:guide pos="4061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 showFormatting="0">
    <p:cViewPr>
      <p:scale>
        <a:sx n="66" d="100"/>
        <a:sy n="66" d="100"/>
      </p:scale>
      <p:origin x="0" y="-4128"/>
    </p:cViewPr>
  </p:sorterViewPr>
  <p:notesViewPr>
    <p:cSldViewPr snapToGrid="0">
      <p:cViewPr varScale="1">
        <p:scale>
          <a:sx n="69" d="100"/>
          <a:sy n="69" d="100"/>
        </p:scale>
        <p:origin x="1036" y="56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691" cy="4661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5214" y="2"/>
            <a:ext cx="2971691" cy="4661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830280"/>
            <a:ext cx="2971691" cy="4661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5214" y="8830280"/>
            <a:ext cx="2971691" cy="46612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691" cy="4661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5214" y="2"/>
            <a:ext cx="2971691" cy="4661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691" y="4474759"/>
            <a:ext cx="5486619" cy="365959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830280"/>
            <a:ext cx="2971691" cy="4661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5214" y="8830280"/>
            <a:ext cx="2971691" cy="46612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5215" y="8830281"/>
            <a:ext cx="2971690" cy="4661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2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1216671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3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2398296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4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29311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2226" name="文本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lstStyle/>
          <a:p>
            <a:pPr lvl="0"/>
            <a:endParaRPr lang="en-US" altLang="zh-CN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5</a:t>
            </a:fld>
            <a:endParaRPr lang="zh-CN" altLang="en-US" sz="1200" strike="noStrike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正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62112" y="648845"/>
            <a:ext cx="11267777" cy="0"/>
          </a:xfrm>
          <a:prstGeom prst="line">
            <a:avLst/>
          </a:prstGeom>
          <a:ln>
            <a:solidFill>
              <a:srgbClr val="2543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19673" y="6507843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54841-DDB9-4D98-80F0-B7611239509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 userDrawn="1"/>
        </p:nvSpPr>
        <p:spPr bwMode="auto">
          <a:xfrm>
            <a:off x="-239713" y="-5465763"/>
            <a:ext cx="79375" cy="63500"/>
          </a:xfrm>
          <a:custGeom>
            <a:avLst/>
            <a:gdLst>
              <a:gd name="T0" fmla="*/ 12 w 19"/>
              <a:gd name="T1" fmla="*/ 15 h 15"/>
              <a:gd name="T2" fmla="*/ 9 w 19"/>
              <a:gd name="T3" fmla="*/ 15 h 15"/>
              <a:gd name="T4" fmla="*/ 4 w 19"/>
              <a:gd name="T5" fmla="*/ 12 h 15"/>
              <a:gd name="T6" fmla="*/ 1 w 19"/>
              <a:gd name="T7" fmla="*/ 4 h 15"/>
              <a:gd name="T8" fmla="*/ 9 w 19"/>
              <a:gd name="T9" fmla="*/ 1 h 15"/>
              <a:gd name="T10" fmla="*/ 15 w 19"/>
              <a:gd name="T11" fmla="*/ 4 h 15"/>
              <a:gd name="T12" fmla="*/ 17 w 19"/>
              <a:gd name="T13" fmla="*/ 12 h 15"/>
              <a:gd name="T14" fmla="*/ 12 w 19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5">
                <a:moveTo>
                  <a:pt x="12" y="15"/>
                </a:moveTo>
                <a:cubicBezTo>
                  <a:pt x="11" y="15"/>
                  <a:pt x="10" y="15"/>
                  <a:pt x="9" y="15"/>
                </a:cubicBezTo>
                <a:cubicBezTo>
                  <a:pt x="4" y="12"/>
                  <a:pt x="4" y="12"/>
                  <a:pt x="4" y="12"/>
                </a:cubicBezTo>
                <a:cubicBezTo>
                  <a:pt x="1" y="11"/>
                  <a:pt x="0" y="7"/>
                  <a:pt x="1" y="4"/>
                </a:cubicBezTo>
                <a:cubicBezTo>
                  <a:pt x="3" y="1"/>
                  <a:pt x="6" y="0"/>
                  <a:pt x="9" y="1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5"/>
                  <a:pt x="19" y="9"/>
                  <a:pt x="17" y="12"/>
                </a:cubicBezTo>
                <a:cubicBezTo>
                  <a:pt x="16" y="14"/>
                  <a:pt x="14" y="15"/>
                  <a:pt x="12" y="15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9" name="Freeform 14"/>
          <p:cNvSpPr/>
          <p:nvPr userDrawn="1"/>
        </p:nvSpPr>
        <p:spPr bwMode="auto">
          <a:xfrm>
            <a:off x="12360275" y="12925425"/>
            <a:ext cx="84138" cy="68263"/>
          </a:xfrm>
          <a:custGeom>
            <a:avLst/>
            <a:gdLst>
              <a:gd name="T0" fmla="*/ 13 w 20"/>
              <a:gd name="T1" fmla="*/ 16 h 16"/>
              <a:gd name="T2" fmla="*/ 10 w 20"/>
              <a:gd name="T3" fmla="*/ 15 h 16"/>
              <a:gd name="T4" fmla="*/ 5 w 20"/>
              <a:gd name="T5" fmla="*/ 13 h 16"/>
              <a:gd name="T6" fmla="*/ 2 w 20"/>
              <a:gd name="T7" fmla="*/ 5 h 16"/>
              <a:gd name="T8" fmla="*/ 10 w 20"/>
              <a:gd name="T9" fmla="*/ 2 h 16"/>
              <a:gd name="T10" fmla="*/ 15 w 20"/>
              <a:gd name="T11" fmla="*/ 4 h 16"/>
              <a:gd name="T12" fmla="*/ 18 w 20"/>
              <a:gd name="T13" fmla="*/ 12 h 16"/>
              <a:gd name="T14" fmla="*/ 13 w 2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6">
                <a:moveTo>
                  <a:pt x="13" y="16"/>
                </a:moveTo>
                <a:cubicBezTo>
                  <a:pt x="12" y="16"/>
                  <a:pt x="11" y="16"/>
                  <a:pt x="10" y="15"/>
                </a:cubicBezTo>
                <a:cubicBezTo>
                  <a:pt x="5" y="13"/>
                  <a:pt x="5" y="13"/>
                  <a:pt x="5" y="13"/>
                </a:cubicBezTo>
                <a:cubicBezTo>
                  <a:pt x="2" y="11"/>
                  <a:pt x="0" y="8"/>
                  <a:pt x="2" y="5"/>
                </a:cubicBezTo>
                <a:cubicBezTo>
                  <a:pt x="3" y="2"/>
                  <a:pt x="7" y="0"/>
                  <a:pt x="10" y="2"/>
                </a:cubicBezTo>
                <a:cubicBezTo>
                  <a:pt x="15" y="4"/>
                  <a:pt x="15" y="4"/>
                  <a:pt x="15" y="4"/>
                </a:cubicBezTo>
                <a:cubicBezTo>
                  <a:pt x="18" y="6"/>
                  <a:pt x="20" y="9"/>
                  <a:pt x="18" y="12"/>
                </a:cubicBezTo>
                <a:cubicBezTo>
                  <a:pt x="17" y="15"/>
                  <a:pt x="15" y="16"/>
                  <a:pt x="13" y="16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1656193" y="6428581"/>
            <a:ext cx="536783" cy="427038"/>
          </a:xfrm>
          <a:prstGeom prst="rect">
            <a:avLst/>
          </a:prstGeom>
          <a:solidFill>
            <a:srgbClr val="20409A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7666" y="64595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 i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文本框 6"/>
          <p:cNvSpPr txBox="1"/>
          <p:nvPr userDrawn="1"/>
        </p:nvSpPr>
        <p:spPr>
          <a:xfrm>
            <a:off x="9410700" y="114875"/>
            <a:ext cx="250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>
                <a:solidFill>
                  <a:srgbClr val="2040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C-EDR</a:t>
            </a:r>
            <a:endParaRPr lang="zh-CN" altLang="en-US" sz="3200" b="1" dirty="0">
              <a:solidFill>
                <a:srgbClr val="2040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49594" y="4859283"/>
            <a:ext cx="7692811" cy="958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Guangxiu Zhang, </a:t>
            </a:r>
            <a:r>
              <a:rPr lang="en-US" altLang="zh-CN" sz="2000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Yanning</a:t>
            </a: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Chang, Yu Liu, Xi Hu, </a:t>
            </a:r>
            <a:r>
              <a:rPr lang="en-US" altLang="zh-CN" sz="2000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Hanzhengnan</a:t>
            </a: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Yu</a:t>
            </a:r>
          </a:p>
          <a:p>
            <a:pPr algn="ctr">
              <a:lnSpc>
                <a:spcPct val="150000"/>
              </a:lnSpc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CATARC</a:t>
            </a:r>
          </a:p>
        </p:txBody>
      </p:sp>
      <p:sp>
        <p:nvSpPr>
          <p:cNvPr id="5" name="标题 1"/>
          <p:cNvSpPr txBox="1"/>
          <p:nvPr/>
        </p:nvSpPr>
        <p:spPr>
          <a:xfrm>
            <a:off x="1" y="2610085"/>
            <a:ext cx="12191999" cy="192889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Tx/>
              <a:defRPr/>
            </a:pPr>
            <a:r>
              <a:rPr lang="en-US" altLang="zh-CN" sz="4000" b="1" dirty="0">
                <a:solidFill>
                  <a:srgbClr val="13376B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Proposal for HVEDR trigger-last stop</a:t>
            </a:r>
            <a:endParaRPr lang="zh-CN" altLang="en-US" sz="4000" b="1" dirty="0">
              <a:solidFill>
                <a:srgbClr val="13376B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D737AF7-13DD-387D-59BE-2213C833C70C}"/>
              </a:ext>
            </a:extLst>
          </p:cNvPr>
          <p:cNvSpPr txBox="1"/>
          <p:nvPr/>
        </p:nvSpPr>
        <p:spPr bwMode="auto">
          <a:xfrm>
            <a:off x="7981790" y="116727"/>
            <a:ext cx="421021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SG-EDR-36 Meeting</a:t>
            </a:r>
          </a:p>
          <a:p>
            <a:pPr algn="r"/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2023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11319673" y="6507843"/>
            <a:ext cx="410215" cy="233779"/>
          </a:xfrm>
        </p:spPr>
        <p:txBody>
          <a:bodyPr/>
          <a:lstStyle/>
          <a:p>
            <a:fld id="{F9954841-DDB9-4D98-80F0-B7611239509B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C0A4FAF-D054-1654-84DF-2193752D6674}"/>
              </a:ext>
            </a:extLst>
          </p:cNvPr>
          <p:cNvSpPr txBox="1"/>
          <p:nvPr/>
        </p:nvSpPr>
        <p:spPr bwMode="auto">
          <a:xfrm>
            <a:off x="462110" y="64070"/>
            <a:ext cx="108256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Statistics for vehicle idle conditions in China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46821C3-7DD1-AD57-5F7C-7A75473AD834}"/>
              </a:ext>
            </a:extLst>
          </p:cNvPr>
          <p:cNvSpPr txBox="1"/>
          <p:nvPr/>
        </p:nvSpPr>
        <p:spPr bwMode="auto">
          <a:xfrm>
            <a:off x="369327" y="793741"/>
            <a:ext cx="11256616" cy="23462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Established a fleet composed of 76 heavy-duty vehicles, covering typical vehicle types, vocations and cities all over China. </a:t>
            </a:r>
            <a:endParaRPr lang="en-US" altLang="zh-CN" sz="20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Collected 1Hz real-time data including vehicle speed, engine speed and other parameters by free driving operation. </a:t>
            </a:r>
            <a:endParaRPr lang="en-US" altLang="zh-CN" sz="20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Collected about 1.5 million kilometer’s real-road data by 3-6 months of stable driving</a:t>
            </a: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388636E-C6E7-ACB2-6A4A-CBD9D8A6E7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8829269"/>
              </p:ext>
            </p:extLst>
          </p:nvPr>
        </p:nvGraphicFramePr>
        <p:xfrm>
          <a:off x="594763" y="3518192"/>
          <a:ext cx="11002474" cy="1906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4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8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6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6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6825">
                  <a:extLst>
                    <a:ext uri="{9D8B030D-6E8A-4147-A177-3AD203B41FA5}">
                      <a16:colId xmlns:a16="http://schemas.microsoft.com/office/drawing/2014/main" val="1112271536"/>
                    </a:ext>
                  </a:extLst>
                </a:gridCol>
                <a:gridCol w="16047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43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Bus</a:t>
                      </a:r>
                    </a:p>
                  </a:txBody>
                  <a:tcPr marL="12700" marR="12700" marT="12700" anchor="ctr"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Coach</a:t>
                      </a:r>
                    </a:p>
                  </a:txBody>
                  <a:tcPr marL="12700" marR="12700" marT="12700" anchor="ctr"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Dumper</a:t>
                      </a:r>
                    </a:p>
                  </a:txBody>
                  <a:tcPr marL="12700" marR="12700" marT="12700" anchor="ctr"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800" b="1" dirty="0">
                          <a:solidFill>
                            <a:schemeClr val="bg1"/>
                          </a:solidFill>
                        </a:rPr>
                        <a:t>Truck</a:t>
                      </a:r>
                    </a:p>
                    <a:p>
                      <a:pPr indent="0" algn="ctr">
                        <a:buNone/>
                      </a:pPr>
                      <a:r>
                        <a:rPr lang="zh-CN" sz="1800" b="1" dirty="0">
                          <a:solidFill>
                            <a:schemeClr val="bg1"/>
                          </a:solidFill>
                        </a:rPr>
                        <a:t>(GVW≤5500kg)</a:t>
                      </a:r>
                      <a:endParaRPr lang="zh-CN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anchor="ctr"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800" b="1" dirty="0">
                          <a:solidFill>
                            <a:schemeClr val="bg1"/>
                          </a:solidFill>
                        </a:rPr>
                        <a:t>Truck</a:t>
                      </a:r>
                    </a:p>
                    <a:p>
                      <a:pPr indent="0" algn="ctr">
                        <a:buNone/>
                      </a:pPr>
                      <a:r>
                        <a:rPr lang="zh-CN" sz="1800" b="1" dirty="0">
                          <a:solidFill>
                            <a:schemeClr val="bg1"/>
                          </a:solidFill>
                        </a:rPr>
                        <a:t>(GVW&gt;5500kg)</a:t>
                      </a:r>
                      <a:endParaRPr lang="zh-CN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anchor="ctr"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Tractor</a:t>
                      </a:r>
                    </a:p>
                  </a:txBody>
                  <a:tcPr marL="12700" marR="12700" marT="12700" anchor="ctr">
                    <a:solidFill>
                      <a:srgbClr val="1337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26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Fleet Size</a:t>
                      </a:r>
                    </a:p>
                  </a:txBody>
                  <a:tcPr marL="12700" marR="12700" marT="12700" anchor="ctr"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Distance</a:t>
                      </a:r>
                      <a:r>
                        <a:rPr lang="en-US" altLang="zh-CN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(10000 </a:t>
                      </a:r>
                      <a:r>
                        <a:rPr lang="zh-CN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km）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43.74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28.14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13.46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13.23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23.22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29.63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Vocation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solidFill>
                      <a:srgbClr val="13376B"/>
                    </a:solidFill>
                  </a:tcPr>
                </a:tc>
                <a:tc gridSpan="6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Intercity Long Haul </a:t>
                      </a:r>
                      <a:r>
                        <a:rPr lang="zh-CN" alt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Local Delivery</a:t>
                      </a:r>
                      <a:r>
                        <a:rPr lang="zh-CN" alt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City Construction</a:t>
                      </a:r>
                      <a:r>
                        <a:rPr lang="zh-CN" alt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Passenger Transportation…</a:t>
                      </a: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 h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 h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tc h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/>
                </a:tc>
                <a:extLst>
                  <a:ext uri="{0D108BD9-81ED-4DB2-BD59-A6C34878D82A}">
                    <a16:rowId xmlns:a16="http://schemas.microsoft.com/office/drawing/2014/main" val="2828745966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A34D4054-4E7D-70A2-8EE5-09236DEC7496}"/>
              </a:ext>
            </a:extLst>
          </p:cNvPr>
          <p:cNvSpPr txBox="1"/>
          <p:nvPr/>
        </p:nvSpPr>
        <p:spPr bwMode="auto">
          <a:xfrm>
            <a:off x="6466607" y="6095633"/>
            <a:ext cx="5725393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 rtl="0">
              <a:defRPr lang="zh-CN"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According to China Automotive Test Cycle(CATC,HD vehicles)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322978"/>
      </p:ext>
    </p:extLst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11319673" y="6507843"/>
            <a:ext cx="410215" cy="233779"/>
          </a:xfrm>
        </p:spPr>
        <p:txBody>
          <a:bodyPr/>
          <a:lstStyle/>
          <a:p>
            <a:fld id="{F9954841-DDB9-4D98-80F0-B7611239509B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42E4C6E-18BE-9652-DD1A-E74E8ECA4C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10" y="1211781"/>
            <a:ext cx="7639985" cy="385968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5578F71-0EEC-4EE3-0606-03BE5BE3A2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095" y="3196557"/>
            <a:ext cx="3424552" cy="175022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02441B0-A060-FA67-D668-E51C4692AF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095" y="1211781"/>
            <a:ext cx="3680412" cy="198477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3C5376C6-14FA-2883-575A-9E287E4EC169}"/>
              </a:ext>
            </a:extLst>
          </p:cNvPr>
          <p:cNvSpPr txBox="1"/>
          <p:nvPr/>
        </p:nvSpPr>
        <p:spPr bwMode="auto">
          <a:xfrm>
            <a:off x="6466607" y="6095633"/>
            <a:ext cx="5725393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 rtl="0">
              <a:defRPr lang="zh-CN"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4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According to China Automotive Test Cycle(CATC,HD vehicles)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C0A4FAF-D054-1654-84DF-2193752D6674}"/>
              </a:ext>
            </a:extLst>
          </p:cNvPr>
          <p:cNvSpPr txBox="1"/>
          <p:nvPr/>
        </p:nvSpPr>
        <p:spPr bwMode="auto">
          <a:xfrm>
            <a:off x="462110" y="64070"/>
            <a:ext cx="108256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Statistics for vehicle idle conditions in China</a:t>
            </a:r>
          </a:p>
        </p:txBody>
      </p:sp>
    </p:spTree>
    <p:extLst>
      <p:ext uri="{BB962C8B-B14F-4D97-AF65-F5344CB8AC3E}">
        <p14:creationId xmlns:p14="http://schemas.microsoft.com/office/powerpoint/2010/main" val="497310145"/>
      </p:ext>
    </p:extLst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11319673" y="6507843"/>
            <a:ext cx="410215" cy="233779"/>
          </a:xfrm>
        </p:spPr>
        <p:txBody>
          <a:bodyPr/>
          <a:lstStyle/>
          <a:p>
            <a:fld id="{F9954841-DDB9-4D98-80F0-B7611239509B}" type="slidenum">
              <a:rPr lang="zh-CN" altLang="en-US" smtClean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C0A4FAF-D054-1654-84DF-2193752D6674}"/>
              </a:ext>
            </a:extLst>
          </p:cNvPr>
          <p:cNvSpPr txBox="1"/>
          <p:nvPr/>
        </p:nvSpPr>
        <p:spPr bwMode="auto">
          <a:xfrm>
            <a:off x="462110" y="64070"/>
            <a:ext cx="108256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Statistics for vehicle idle conditions in China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FD13933-B3CA-EDC5-24D0-15A1CD9D2FCF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76815233"/>
              </p:ext>
            </p:extLst>
          </p:nvPr>
        </p:nvGraphicFramePr>
        <p:xfrm>
          <a:off x="594764" y="1626326"/>
          <a:ext cx="11002472" cy="2560320"/>
        </p:xfrm>
        <a:graphic>
          <a:graphicData uri="http://schemas.openxmlformats.org/drawingml/2006/table">
            <a:tbl>
              <a:tblPr/>
              <a:tblGrid>
                <a:gridCol w="1375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5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5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53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53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5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5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75309">
                  <a:extLst>
                    <a:ext uri="{9D8B030D-6E8A-4147-A177-3AD203B41FA5}">
                      <a16:colId xmlns:a16="http://schemas.microsoft.com/office/drawing/2014/main" val="1274965403"/>
                    </a:ext>
                  </a:extLst>
                </a:gridCol>
              </a:tblGrid>
              <a:tr h="11595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>
                          <a:solidFill>
                            <a:schemeClr val="bg1"/>
                          </a:solidFill>
                        </a:rPr>
                        <a:t>Quantile</a:t>
                      </a:r>
                      <a:endParaRPr lang="zh-CN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800" b="1" dirty="0">
                          <a:solidFill>
                            <a:schemeClr val="bg1"/>
                          </a:solidFill>
                        </a:rPr>
                        <a:t>Bus</a:t>
                      </a:r>
                      <a:endParaRPr lang="zh-CN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800" b="1" dirty="0">
                          <a:solidFill>
                            <a:schemeClr val="bg1"/>
                          </a:solidFill>
                        </a:rPr>
                        <a:t>Coach</a:t>
                      </a:r>
                      <a:endParaRPr lang="zh-CN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800" b="1" dirty="0">
                          <a:solidFill>
                            <a:schemeClr val="bg1"/>
                          </a:solidFill>
                        </a:rPr>
                        <a:t>Dumper</a:t>
                      </a:r>
                      <a:endParaRPr lang="zh-CN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800" b="1" dirty="0">
                          <a:solidFill>
                            <a:schemeClr val="bg1"/>
                          </a:solidFill>
                        </a:rPr>
                        <a:t>Truck</a:t>
                      </a:r>
                    </a:p>
                    <a:p>
                      <a:pPr indent="0" algn="ctr">
                        <a:buNone/>
                      </a:pPr>
                      <a:r>
                        <a:rPr lang="zh-CN" sz="1800" b="1" dirty="0">
                          <a:solidFill>
                            <a:schemeClr val="bg1"/>
                          </a:solidFill>
                        </a:rPr>
                        <a:t>(GVW≤5500kg)</a:t>
                      </a:r>
                      <a:endParaRPr lang="zh-CN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800" b="1" dirty="0">
                          <a:solidFill>
                            <a:schemeClr val="bg1"/>
                          </a:solidFill>
                        </a:rPr>
                        <a:t>Truck</a:t>
                      </a:r>
                    </a:p>
                    <a:p>
                      <a:pPr indent="0" algn="ctr">
                        <a:buNone/>
                      </a:pPr>
                      <a:r>
                        <a:rPr lang="zh-CN" sz="1800" b="1" dirty="0">
                          <a:solidFill>
                            <a:schemeClr val="bg1"/>
                          </a:solidFill>
                        </a:rPr>
                        <a:t>(GVW&gt;5500kg)</a:t>
                      </a:r>
                      <a:endParaRPr lang="zh-CN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800" b="1" dirty="0">
                          <a:solidFill>
                            <a:schemeClr val="bg1"/>
                          </a:solidFill>
                        </a:rPr>
                        <a:t>Tractor</a:t>
                      </a:r>
                      <a:endParaRPr lang="zh-CN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376B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800" b="1" dirty="0">
                          <a:solidFill>
                            <a:schemeClr val="bg1"/>
                          </a:solidFill>
                        </a:rPr>
                        <a:t>Average</a:t>
                      </a:r>
                      <a:endParaRPr lang="zh-CN" alt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7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sz="1800" dirty="0"/>
                        <a:t>80%</a:t>
                      </a:r>
                      <a:endParaRPr lang="zh-CN" altLang="en-US" sz="1800" dirty="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 dirty="0"/>
                        <a:t>18.92 </a:t>
                      </a:r>
                      <a:endParaRPr lang="en-US" altLang="en-US" sz="1800" dirty="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37.74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46.21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33.89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41.91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 dirty="0"/>
                        <a:t>57.06 </a:t>
                      </a:r>
                      <a:endParaRPr lang="en-US" altLang="en-US" sz="1800" dirty="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None/>
                      </a:pP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Arial"/>
                          <a:ea typeface="微软雅黑"/>
                          <a:cs typeface="+mn-cs"/>
                        </a:rPr>
                        <a:t>39.29 </a:t>
                      </a:r>
                    </a:p>
                  </a:txBody>
                  <a:tcPr marL="5443" marR="5443" marT="544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3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sz="1800" dirty="0"/>
                        <a:t>90%</a:t>
                      </a:r>
                      <a:endParaRPr lang="zh-CN" altLang="en-US" sz="1800" dirty="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33.14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56.55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79.84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59.67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68.84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85.41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None/>
                      </a:pP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Arial"/>
                          <a:ea typeface="微软雅黑"/>
                          <a:cs typeface="+mn-cs"/>
                        </a:rPr>
                        <a:t>63.91 </a:t>
                      </a:r>
                    </a:p>
                  </a:txBody>
                  <a:tcPr marL="5443" marR="5443" marT="544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7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sz="1800" dirty="0"/>
                        <a:t>95%</a:t>
                      </a:r>
                      <a:endParaRPr lang="zh-CN" altLang="en-US" sz="1800" dirty="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52.69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 dirty="0"/>
                        <a:t>74.49 </a:t>
                      </a:r>
                      <a:endParaRPr lang="en-US" altLang="en-US" sz="1800" dirty="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111.46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90.60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/>
                        <a:t>100.48 </a:t>
                      </a:r>
                      <a:endParaRPr lang="en-US" altLang="en-US" sz="180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800" dirty="0"/>
                        <a:t>114.48 </a:t>
                      </a:r>
                      <a:endParaRPr lang="en-US" altLang="en-US" sz="1800" dirty="0"/>
                    </a:p>
                  </a:txBody>
                  <a:tcPr marL="12700" marR="12700" marT="1270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None/>
                      </a:pP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Arial"/>
                          <a:ea typeface="微软雅黑"/>
                          <a:cs typeface="+mn-cs"/>
                        </a:rPr>
                        <a:t>90.70 </a:t>
                      </a:r>
                    </a:p>
                  </a:txBody>
                  <a:tcPr marL="5443" marR="5443" marT="544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96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51645E8F-7A36-6D7D-4133-0FF3F89A9D31}"/>
              </a:ext>
            </a:extLst>
          </p:cNvPr>
          <p:cNvSpPr txBox="1"/>
          <p:nvPr/>
        </p:nvSpPr>
        <p:spPr bwMode="auto">
          <a:xfrm>
            <a:off x="495930" y="5319005"/>
            <a:ext cx="1102885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Learning from statistics, we suggest that the interval when the vehicle speed  is reported as 0 shall be longer than 15s. 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255230"/>
      </p:ext>
    </p:extLst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69686C07-24C8-C617-A6D7-FCFB2B39F4FC}"/>
              </a:ext>
            </a:extLst>
          </p:cNvPr>
          <p:cNvSpPr txBox="1"/>
          <p:nvPr/>
        </p:nvSpPr>
        <p:spPr bwMode="auto">
          <a:xfrm>
            <a:off x="1958147" y="3169415"/>
            <a:ext cx="8275705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13376B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Thanks for your attention!</a:t>
            </a:r>
            <a:endParaRPr lang="zh-CN" altLang="en-US" sz="4000" b="1" dirty="0">
              <a:solidFill>
                <a:srgbClr val="13376B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311c9613-1cc9-4aac-95d5-1a579b7b272d}"/>
  <p:tag name="TABLE_ENDDRAG_ORIGIN_RECT" val="866*201"/>
  <p:tag name="TABLE_ENDDRAG_RECT" val="270*221*866*201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 eaLnBrk="1" hangingPunct="1">
          <a:lnSpc>
            <a:spcPct val="100000"/>
          </a:lnSpc>
          <a:spcBef>
            <a:spcPct val="0"/>
          </a:spcBef>
          <a:buFont typeface="Arial" panose="020B0604020202020204" pitchFamily="34" charset="0"/>
          <a:buNone/>
          <a:defRPr sz="1600">
            <a:solidFill>
              <a:srgbClr val="FFFFFF"/>
            </a:solidFill>
            <a:latin typeface="Arial Narrow" panose="020B0606020202030204" pitchFamily="34" charset="0"/>
            <a:ea typeface="微软雅黑" panose="020B0503020204020204" pitchFamily="34" charset="-122"/>
          </a:defRPr>
        </a:defPPr>
      </a:lstStyle>
    </a:spDef>
    <a:lnDef>
      <a:spPr>
        <a:ln w="190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3600" b="1" i="0" u="none" strike="noStrike" kern="1200" cap="none" spc="0" normalizeH="0" baseline="0" noProof="0" dirty="0" smtClean="0">
            <a:ln>
              <a:noFill/>
            </a:ln>
            <a:solidFill>
              <a:srgbClr val="003081"/>
            </a:solidFill>
            <a:effectLst/>
            <a:uLnTx/>
            <a:uFillTx/>
            <a:latin typeface="微软雅黑" panose="020B0503020204020204" pitchFamily="34" charset="-122"/>
            <a:ea typeface="微软雅黑" panose="020B0503020204020204" pitchFamily="34" charset="-122"/>
            <a:cs typeface="+mj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291</Words>
  <Application>Microsoft Office PowerPoint</Application>
  <PresentationFormat>Widescreen</PresentationFormat>
  <Paragraphs>81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微软雅黑</vt:lpstr>
      <vt:lpstr>Arial</vt:lpstr>
      <vt:lpstr>Calibri</vt:lpstr>
      <vt:lpstr>Calibri Light</vt:lpstr>
      <vt:lpstr>1_Office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Mingnan Zhao</dc:creator>
  <cp:lastModifiedBy>Scott Schmidt</cp:lastModifiedBy>
  <cp:revision>2824</cp:revision>
  <cp:lastPrinted>2022-06-16T19:48:55Z</cp:lastPrinted>
  <dcterms:created xsi:type="dcterms:W3CDTF">2015-12-17T14:56:00Z</dcterms:created>
  <dcterms:modified xsi:type="dcterms:W3CDTF">2023-05-29T12:03:02Z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2052-11.8.2.10393</vt:lpwstr>
  </property>
  <property fmtid="{D5CDD505-2E9C-101B-9397-08002B2CF9AE}" pid="3" name="KSORubyTemplateID">
    <vt:lpwstr>13</vt:lpwstr>
  </property>
  <property fmtid="{D5CDD505-2E9C-101B-9397-08002B2CF9AE}" pid="4" name="ICV">
    <vt:lpwstr>3B32E95DF48C43EDA888453443B2E38D</vt:lpwstr>
  </property>
  <property fmtid="{D5CDD505-2E9C-101B-9397-08002B2CF9AE}" pid="5" name="ContentTypeId">
    <vt:lpwstr>0x0101003B8422D08C252547BB1CFA7F78E2CB83</vt:lpwstr>
  </property>
</Properties>
</file>