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4" r:id="rId5"/>
    <p:sldId id="273" r:id="rId6"/>
    <p:sldId id="276" r:id="rId7"/>
    <p:sldId id="277" r:id="rId8"/>
    <p:sldId id="266" r:id="rId9"/>
    <p:sldId id="281" r:id="rId10"/>
    <p:sldId id="282" r:id="rId11"/>
    <p:sldId id="279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64"/>
            <p14:sldId id="273"/>
            <p14:sldId id="276"/>
            <p14:sldId id="277"/>
            <p14:sldId id="266"/>
            <p14:sldId id="281"/>
            <p14:sldId id="282"/>
            <p14:sldId id="279"/>
            <p14:sldId id="269"/>
          </p14:sldIdLst>
        </p14:section>
        <p14:section name="Crystal elements" id="{81DB1B52-9E15-416A-AE28-3B3BE38027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0"/>
    <a:srgbClr val="0E1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29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24/06/2023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674E-DBB4-4ED0-A2D3-86F5F9437D8B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2D74D-7A35-474C-B75C-6B47FED78504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83FA6-1F2E-40B2-AF6D-26743F047E97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018F8-855B-41FE-8FD1-F918DEFBC44C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2D50-E8F7-41C3-9807-33576514038D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GB"/>
              <a:t>SG1 Status Report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83E5-29B5-4AD8-ACD3-119AB5B80B3D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5889-8878-4203-AD0F-760F8B9813C1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9911-3EA3-4AC8-94C6-3B9DC9498D03}" type="datetime1">
              <a:rPr lang="en-GB" smtClean="0"/>
              <a:t>24/06/2023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54B0-129D-4AF9-BE97-DC8111A1332C}" type="datetime1">
              <a:rPr lang="en-GB" smtClean="0"/>
              <a:t>24/06/2023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C693-E60A-46EB-BC46-8B892966F4CD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2B27-55EB-436B-AAB6-3CC4EBC0342F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8C40E-73EE-413B-9566-06882BA19A85}" type="datetime1">
              <a:rPr lang="en-GB" smtClean="0"/>
              <a:t>24/06/2023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CED1-30EF-479D-971B-1DEC9E044C2F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FD790-FB51-4328-BA12-F86F87EC1482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06798-CEE3-4689-B221-F209E035156E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A9E0-686F-4FB9-A10F-BFDE469F89CD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21CC-C830-4141-9AA2-FD798F6BC7DB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50883-A7EC-40C1-8C79-D1B48D014990}" type="datetime1">
              <a:rPr lang="en-GB" smtClean="0"/>
              <a:t>24/06/2023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SG1 Status Report</a:t>
            </a:r>
            <a:endParaRPr lang="en-GB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EE24-EEF7-47BE-8FB3-F0A46B00E6A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SG1 Status report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15641-CEE3-4F49-8EA4-4CBF9A74A136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Pete Edwards</a:t>
            </a:r>
          </a:p>
          <a:p>
            <a:r>
              <a:rPr lang="en-GB" dirty="0"/>
              <a:t>29/06/23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DB6429B-7892-856A-FC6F-49518B199D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VMAD 31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6DA196-D403-30BB-7DFB-64A0485F5D9D}"/>
              </a:ext>
            </a:extLst>
          </p:cNvPr>
          <p:cNvSpPr txBox="1"/>
          <p:nvPr/>
        </p:nvSpPr>
        <p:spPr>
          <a:xfrm>
            <a:off x="9451910" y="401216"/>
            <a:ext cx="188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VMAD-31-03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2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0" lvl="1" indent="0">
              <a:buNone/>
            </a:pPr>
            <a:r>
              <a:rPr lang="en-GB" sz="2800" b="1" dirty="0"/>
              <a:t>1. DDT Annex</a:t>
            </a:r>
          </a:p>
          <a:p>
            <a:pPr marL="1800" lvl="1" indent="0">
              <a:buNone/>
            </a:pPr>
            <a:r>
              <a:rPr lang="en-GB" sz="2800" b="1" dirty="0"/>
              <a:t>2. VMAD Scenario Catalogue</a:t>
            </a:r>
          </a:p>
          <a:p>
            <a:pPr marL="1800" lvl="1" indent="0">
              <a:buNone/>
            </a:pPr>
            <a:r>
              <a:rPr lang="en-GB" sz="2800" b="1" dirty="0"/>
              <a:t>3. Request for template proposals</a:t>
            </a:r>
          </a:p>
          <a:p>
            <a:pPr marL="1800" lvl="1" indent="0">
              <a:buNone/>
            </a:pPr>
            <a:r>
              <a:rPr lang="en-GB" sz="2800" b="1" dirty="0"/>
              <a:t>4. Open items</a:t>
            </a:r>
          </a:p>
          <a:p>
            <a:pPr marL="1800" lvl="1" indent="0">
              <a:buNone/>
            </a:pPr>
            <a:r>
              <a:rPr lang="en-GB" sz="2800" b="1" dirty="0"/>
              <a:t>5. Future meetings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6AC8FF-B675-4B40-9E08-C8ABBD1F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93330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D9C746-2BED-46B1-BC3D-E97A701A5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DDT workstream Scenario generation annex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4CB07C-4F53-A7F4-FE59-B579F049B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37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5F37EB-3F45-48D8-9ECF-ED1E2D362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VMAD scenario catalogue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A344E-ED28-6D79-68C4-7CF54E233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454" y="0"/>
            <a:ext cx="5570546" cy="4180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4BF2B1-75CD-CCD2-7C46-8718D9003AA7}"/>
              </a:ext>
            </a:extLst>
          </p:cNvPr>
          <p:cNvSpPr txBox="1"/>
          <p:nvPr/>
        </p:nvSpPr>
        <p:spPr>
          <a:xfrm>
            <a:off x="4419600" y="4827321"/>
            <a:ext cx="5806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Focused specifically on the highway use-case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Functional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Under 50 scenarios in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Scenarios sourced from pre-existing scenario databases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63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58DFF-693A-44F2-97B8-9F82AB57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VMAD scenario catalogue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32214-D229-4B96-98AB-492DE593E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3" y="1940399"/>
            <a:ext cx="11449049" cy="4477333"/>
          </a:xfrm>
        </p:spPr>
        <p:txBody>
          <a:bodyPr/>
          <a:lstStyle/>
          <a:p>
            <a:pPr marL="0" indent="-1800">
              <a:buNone/>
            </a:pPr>
            <a:r>
              <a:rPr lang="en-GB" sz="2000" dirty="0"/>
              <a:t>Considerations</a:t>
            </a:r>
          </a:p>
          <a:p>
            <a:pPr lvl="1"/>
            <a:r>
              <a:rPr lang="en-GB" sz="1600" dirty="0"/>
              <a:t>Use of the catalogue – What do contracting parties require from the VMAD scenario catalogue? How would they use it?</a:t>
            </a:r>
          </a:p>
          <a:p>
            <a:pPr lvl="1"/>
            <a:r>
              <a:rPr lang="en-GB" sz="1600" dirty="0"/>
              <a:t>Number of scenarios – What is practical to include within the VMAD document?</a:t>
            </a:r>
          </a:p>
          <a:p>
            <a:pPr lvl="1"/>
            <a:r>
              <a:rPr lang="en-GB" sz="1600" dirty="0"/>
              <a:t>Timescales – What is practical to complete by the end of the year?</a:t>
            </a:r>
          </a:p>
          <a:p>
            <a:pPr lvl="1"/>
            <a:r>
              <a:rPr lang="en-GB" sz="1600" dirty="0"/>
              <a:t>ODD – Scenarios need to be representative of the ODD of the system being approved. Systems will have diverse ODDs.</a:t>
            </a:r>
          </a:p>
          <a:p>
            <a:pPr marL="0" indent="-180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800" dirty="0"/>
              <a:t>Suggestions</a:t>
            </a:r>
          </a:p>
          <a:p>
            <a:pPr lvl="1"/>
            <a:r>
              <a:rPr lang="en-GB" sz="1600" dirty="0"/>
              <a:t>A comprehensive list of functional scenarios that are needed for testing (very many scenarios). </a:t>
            </a:r>
            <a:endParaRPr lang="en-GB" sz="1600" dirty="0">
              <a:solidFill>
                <a:srgbClr val="FF0000"/>
              </a:solidFill>
            </a:endParaRPr>
          </a:p>
          <a:p>
            <a:pPr lvl="1"/>
            <a:r>
              <a:rPr lang="en-GB" sz="1600" dirty="0"/>
              <a:t>A small list of nominal “must have” scenarios</a:t>
            </a:r>
          </a:p>
          <a:p>
            <a:pPr lvl="1"/>
            <a:r>
              <a:rPr lang="en-GB" sz="1600" dirty="0"/>
              <a:t>Scenarios that specifically address behavioural competencies</a:t>
            </a:r>
          </a:p>
          <a:p>
            <a:pPr lvl="1"/>
            <a:r>
              <a:rPr lang="en-GB" sz="1600" dirty="0"/>
              <a:t>Scenarios that specifically address dangerous/critical situations</a:t>
            </a:r>
          </a:p>
          <a:p>
            <a:pPr lvl="1"/>
            <a:r>
              <a:rPr lang="en-GB" sz="1600" dirty="0"/>
              <a:t>Example scenarios showing progression from functional -&gt; concrete and demonstrating the template</a:t>
            </a:r>
          </a:p>
          <a:p>
            <a:pPr lvl="1"/>
            <a:r>
              <a:rPr lang="en-GB" sz="1600" dirty="0"/>
              <a:t>No catalogue at all (authorities use manufacture data, pre-existing databases and the FRAV DDT Annex to pick relevant scenarios for testing) – This may involve SG1 developing specifications for scenarios / scenario databases, rather than a specific catalogue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1574F8-F0CC-4EF1-AD23-002FCCCF6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57763" y="6365061"/>
            <a:ext cx="6276474" cy="180908"/>
          </a:xfrm>
        </p:spPr>
        <p:txBody>
          <a:bodyPr/>
          <a:lstStyle/>
          <a:p>
            <a:r>
              <a:rPr lang="en-GB"/>
              <a:t>SG1 Status Report</a:t>
            </a:r>
          </a:p>
        </p:txBody>
      </p:sp>
    </p:spTree>
    <p:extLst>
      <p:ext uri="{BB962C8B-B14F-4D97-AF65-F5344CB8AC3E}">
        <p14:creationId xmlns:p14="http://schemas.microsoft.com/office/powerpoint/2010/main" val="94229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4CB07C-4F53-A7F4-FE59-B579F049B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4D4690C-1BE4-D44E-184E-C5F162B256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"/>
          <a:stretch/>
        </p:blipFill>
        <p:spPr bwMode="auto">
          <a:xfrm>
            <a:off x="2464416" y="701040"/>
            <a:ext cx="9486900" cy="249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99C5B1-0944-3333-A42C-0E13CA4CC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416" y="3126055"/>
            <a:ext cx="9486900" cy="99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B1EA01-B560-B0F5-A62A-67D4F5E93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416" y="4083448"/>
            <a:ext cx="9486900" cy="8164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F5CB85-6EC6-82DF-F5E0-90E6447EA9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9"/>
          <a:stretch/>
        </p:blipFill>
        <p:spPr>
          <a:xfrm>
            <a:off x="2464415" y="4903950"/>
            <a:ext cx="9478077" cy="195405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E184C11-D144-F10E-C789-D5D7E518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-86544"/>
            <a:ext cx="11449049" cy="1250421"/>
          </a:xfrm>
        </p:spPr>
        <p:txBody>
          <a:bodyPr/>
          <a:lstStyle/>
          <a:p>
            <a:r>
              <a:rPr lang="en-GB" sz="4400" dirty="0">
                <a:solidFill>
                  <a:schemeClr val="tx1"/>
                </a:solidFill>
              </a:rPr>
              <a:t>Scenario catalogue in the NATM text</a:t>
            </a:r>
          </a:p>
        </p:txBody>
      </p:sp>
    </p:spTree>
    <p:extLst>
      <p:ext uri="{BB962C8B-B14F-4D97-AF65-F5344CB8AC3E}">
        <p14:creationId xmlns:p14="http://schemas.microsoft.com/office/powerpoint/2010/main" val="73787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9392284" cy="1250421"/>
          </a:xfrm>
        </p:spPr>
        <p:txBody>
          <a:bodyPr/>
          <a:lstStyle/>
          <a:p>
            <a:r>
              <a:rPr lang="en-GB" dirty="0"/>
              <a:t>3. Request for template proposals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144125" cy="3888695"/>
          </a:xfrm>
        </p:spPr>
        <p:txBody>
          <a:bodyPr/>
          <a:lstStyle/>
          <a:p>
            <a:pPr marL="459000" lvl="1" indent="-457200"/>
            <a:r>
              <a:rPr lang="en-GB" sz="2800" dirty="0"/>
              <a:t>Most of the proposals for the scenario catalogue will require a scenario template (or language) to ensure information to be included in the scenario is consistent and minimizes the possibility of confusion in its interpretation.</a:t>
            </a:r>
          </a:p>
          <a:p>
            <a:pPr marL="459000" lvl="1" indent="-457200"/>
            <a:r>
              <a:rPr lang="en-GB" sz="2800" dirty="0"/>
              <a:t>This may include ODD and behaviour tags</a:t>
            </a:r>
          </a:p>
          <a:p>
            <a:pPr marL="459000" lvl="1" indent="-457200"/>
            <a:r>
              <a:rPr lang="en-GB" sz="2800" dirty="0"/>
              <a:t>Requesting attendees submit (or resubmit) proposals for templates for the group to consider over the summer and discuss in September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6AC8FF-B675-4B40-9E08-C8ABBD1F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SG1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776166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660D4-7D71-452A-91FD-5B14AA924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Open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9907B-DA1E-4DB5-AB2D-8F173DE78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endParaRPr lang="en-GB" dirty="0"/>
          </a:p>
          <a:p>
            <a:pPr lvl="1"/>
            <a:endParaRPr lang="en-GB" sz="2400" dirty="0"/>
          </a:p>
          <a:p>
            <a:pPr lvl="1"/>
            <a:r>
              <a:rPr lang="en-GB" sz="2400" dirty="0"/>
              <a:t>Update of the Scenario Catalogue</a:t>
            </a:r>
          </a:p>
          <a:p>
            <a:pPr lvl="1"/>
            <a:r>
              <a:rPr lang="en-GB" sz="2400" dirty="0"/>
              <a:t>Maintenance of the Scenario Catalogue</a:t>
            </a:r>
          </a:p>
          <a:p>
            <a:pPr lvl="1"/>
            <a:r>
              <a:rPr lang="en-GB" sz="2400" dirty="0"/>
              <a:t>Scenarios not covered by the Scenario Catalogue</a:t>
            </a:r>
          </a:p>
          <a:p>
            <a:pPr lvl="1"/>
            <a:r>
              <a:rPr lang="en-GB" sz="2400" dirty="0"/>
              <a:t>Scenario template</a:t>
            </a:r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83D285-C97B-47A3-8189-3BCAC79B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466794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399B07-D8B4-4FBD-B35F-EEDE5169D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Future Meetings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A3F2E4-5AFA-49EC-94E9-BA6EFA0FA0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-1800">
              <a:buNone/>
            </a:pPr>
            <a:r>
              <a:rPr lang="en-GB" dirty="0"/>
              <a:t>Planned meetings</a:t>
            </a:r>
          </a:p>
          <a:p>
            <a:pPr marL="0" indent="-180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26</a:t>
            </a:r>
            <a:r>
              <a:rPr lang="en-GB" baseline="30000" dirty="0"/>
              <a:t>th</a:t>
            </a:r>
            <a:r>
              <a:rPr lang="en-GB" dirty="0"/>
              <a:t> SG1 Meeting</a:t>
            </a:r>
          </a:p>
          <a:p>
            <a:pPr lvl="1"/>
            <a:r>
              <a:rPr lang="en-GB" dirty="0"/>
              <a:t>July 6</a:t>
            </a:r>
            <a:r>
              <a:rPr lang="en-GB" baseline="30000" dirty="0"/>
              <a:t>th</a:t>
            </a:r>
            <a:endParaRPr lang="en-GB" dirty="0"/>
          </a:p>
          <a:p>
            <a:pPr lvl="1"/>
            <a:r>
              <a:rPr lang="en-GB" dirty="0"/>
              <a:t>Purpose of the scenario catalogue</a:t>
            </a:r>
          </a:p>
          <a:p>
            <a:pPr marL="246063" lvl="2" indent="0">
              <a:buNone/>
            </a:pPr>
            <a:endParaRPr lang="en-GB" dirty="0"/>
          </a:p>
          <a:p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SG1 Meeting</a:t>
            </a:r>
          </a:p>
          <a:p>
            <a:pPr lvl="1"/>
            <a:r>
              <a:rPr lang="en-GB" dirty="0"/>
              <a:t>September TBD</a:t>
            </a:r>
          </a:p>
          <a:p>
            <a:pPr lvl="1"/>
            <a:r>
              <a:rPr lang="en-GB" dirty="0"/>
              <a:t>Scenario Template</a:t>
            </a:r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708B434-F6BC-4C3E-93E9-B24D2EE6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SG1 Status Report</a:t>
            </a:r>
          </a:p>
        </p:txBody>
      </p:sp>
    </p:spTree>
    <p:extLst>
      <p:ext uri="{BB962C8B-B14F-4D97-AF65-F5344CB8AC3E}">
        <p14:creationId xmlns:p14="http://schemas.microsoft.com/office/powerpoint/2010/main" val="984637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ITLE 1" val="Top=273.7835|Left=98.14008|Width=832.6097|Height=69.385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EXT PLACEHOLDER 3" val="Top=426.9993|Left=98.12504|Width=381.875|Height=54.98795"/>
</p:tagLst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curity_x0020_Classification xmlns="15ff3d39-6e7b-4d70-9b7c-8d9fe85d0f29">Official</Security_x0020_Classification>
    <Historical_x0020_Importance xmlns="15ff3d39-6e7b-4d70-9b7c-8d9fe85d0f29">false</Historical_x0020_Importance>
    <cc54f3d3b0c44d2e8d85ddc68d8d3df7 xmlns="7db8b507-b8c4-4646-8d69-f4543fe6c418">
      <Terms xmlns="http://schemas.microsoft.com/office/infopath/2007/PartnerControls"/>
    </cc54f3d3b0c44d2e8d85ddc68d8d3df7>
    <dlc_EmailTo xmlns="15ff3d39-6e7b-4d70-9b7c-8d9fe85d0f29" xsi:nil="true"/>
    <TaxCatchAll xmlns="15ff3d39-6e7b-4d70-9b7c-8d9fe85d0f29" xsi:nil="true"/>
    <dlc_EmailSubject xmlns="15ff3d39-6e7b-4d70-9b7c-8d9fe85d0f29" xsi:nil="true"/>
    <dlc_EmailCC xmlns="15ff3d39-6e7b-4d70-9b7c-8d9fe85d0f29" xsi:nil="true"/>
    <dlc_EmailBCC xmlns="15ff3d39-6e7b-4d70-9b7c-8d9fe85d0f29" xsi:nil="true"/>
    <dlc_EmailFrom xmlns="15ff3d39-6e7b-4d70-9b7c-8d9fe85d0f29" xsi:nil="true"/>
    <dlc_EmailReceivedUTC xmlns="15ff3d39-6e7b-4d70-9b7c-8d9fe85d0f29" xsi:nil="true"/>
    <pc519adf3c7948f6bb06869155db6953 xmlns="7db8b507-b8c4-4646-8d69-f4543fe6c418">
      <Terms xmlns="http://schemas.microsoft.com/office/infopath/2007/PartnerControls"/>
    </pc519adf3c7948f6bb06869155db6953>
    <dlc_EmailSentUTC xmlns="15ff3d39-6e7b-4d70-9b7c-8d9fe85d0f2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DB43548079ED488038674281F17617" ma:contentTypeVersion="13" ma:contentTypeDescription="Create a new document." ma:contentTypeScope="" ma:versionID="77a0ee75fc5ebdd3bf1ceb4b7ffaf31e">
  <xsd:schema xmlns:xsd="http://www.w3.org/2001/XMLSchema" xmlns:xs="http://www.w3.org/2001/XMLSchema" xmlns:p="http://schemas.microsoft.com/office/2006/metadata/properties" xmlns:ns2="7db8b507-b8c4-4646-8d69-f4543fe6c418" xmlns:ns3="15ff3d39-6e7b-4d70-9b7c-8d9fe85d0f29" xmlns:ns4="d5ddba2b-351f-47c4-8062-ad9cd3b6a5d4" targetNamespace="http://schemas.microsoft.com/office/2006/metadata/properties" ma:root="true" ma:fieldsID="838c7cf560fdd30a08f70749dcb2ae34" ns2:_="" ns3:_="" ns4:_="">
    <xsd:import namespace="7db8b507-b8c4-4646-8d69-f4543fe6c418"/>
    <xsd:import namespace="15ff3d39-6e7b-4d70-9b7c-8d9fe85d0f29"/>
    <xsd:import namespace="d5ddba2b-351f-47c4-8062-ad9cd3b6a5d4"/>
    <xsd:element name="properties">
      <xsd:complexType>
        <xsd:sequence>
          <xsd:element name="documentManagement">
            <xsd:complexType>
              <xsd:all>
                <xsd:element ref="ns2:cc54f3d3b0c44d2e8d85ddc68d8d3df7" minOccurs="0"/>
                <xsd:element ref="ns3:TaxCatchAll" minOccurs="0"/>
                <xsd:element ref="ns3:TaxCatchAllLabel" minOccurs="0"/>
                <xsd:element ref="ns2:pc519adf3c7948f6bb06869155db6953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8b507-b8c4-4646-8d69-f4543fe6c418" elementFormDefault="qualified">
    <xsd:import namespace="http://schemas.microsoft.com/office/2006/documentManagement/types"/>
    <xsd:import namespace="http://schemas.microsoft.com/office/infopath/2007/PartnerControls"/>
    <xsd:element name="cc54f3d3b0c44d2e8d85ddc68d8d3df7" ma:index="8" nillable="true" ma:taxonomy="true" ma:internalName="cc54f3d3b0c44d2e8d85ddc68d8d3df7" ma:taxonomyFieldName="CustomTag" ma:displayName="Custom Tag" ma:default="" ma:fieldId="{cc54f3d3-b0c4-4d2e-8d85-ddc68d8d3df7}" ma:sspId="5de26ec3-896b-4bef-bed1-ad194f885b2b" ma:termSetId="1e8b3ab3-8c29-4b03-91e4-e0283209d941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pc519adf3c7948f6bb06869155db6953" ma:index="12" nillable="true" ma:taxonomy="true" ma:internalName="pc519adf3c7948f6bb06869155db6953" ma:taxonomyFieldName="FinancialYear" ma:displayName="Financial Year" ma:fieldId="{9c519adf-3c79-48f6-bb06-869155db6953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e3a3179-0454-4a17-9f6e-08bcb148c918}" ma:internalName="TaxCatchAll" ma:showField="CatchAllData" ma:web="7db8b507-b8c4-4646-8d69-f4543fe6c4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ae3a3179-0454-4a17-9f6e-08bcb148c918}" ma:internalName="TaxCatchAllLabel" ma:readOnly="true" ma:showField="CatchAllDataLabel" ma:web="7db8b507-b8c4-4646-8d69-f4543fe6c4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ddba2b-351f-47c4-8062-ad9cd3b6a5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04A443-D1A7-4D61-8BE7-273502FFCD0C}">
  <ds:schemaRefs>
    <ds:schemaRef ds:uri="http://purl.org/dc/terms/"/>
    <ds:schemaRef ds:uri="7db8b507-b8c4-4646-8d69-f4543fe6c418"/>
    <ds:schemaRef ds:uri="http://purl.org/dc/dcmitype/"/>
    <ds:schemaRef ds:uri="http://schemas.microsoft.com/office/2006/metadata/properties"/>
    <ds:schemaRef ds:uri="http://schemas.microsoft.com/office/2006/documentManagement/types"/>
    <ds:schemaRef ds:uri="d5ddba2b-351f-47c4-8062-ad9cd3b6a5d4"/>
    <ds:schemaRef ds:uri="http://schemas.microsoft.com/office/infopath/2007/PartnerControls"/>
    <ds:schemaRef ds:uri="15ff3d39-6e7b-4d70-9b7c-8d9fe85d0f29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F340E26-E3CD-4DBB-9FD9-633877B85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b8b507-b8c4-4646-8d69-f4543fe6c418"/>
    <ds:schemaRef ds:uri="15ff3d39-6e7b-4d70-9b7c-8d9fe85d0f29"/>
    <ds:schemaRef ds:uri="d5ddba2b-351f-47c4-8062-ad9cd3b6a5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393</TotalTime>
  <Words>381</Words>
  <Application>Microsoft Office PowerPoint</Application>
  <PresentationFormat>ワイド画面</PresentationFormat>
  <Paragraphs>60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SG1 Status report</vt:lpstr>
      <vt:lpstr>Contents</vt:lpstr>
      <vt:lpstr>DDT workstream Scenario generation annex</vt:lpstr>
      <vt:lpstr>2. VMAD scenario catalogue</vt:lpstr>
      <vt:lpstr>2. VMAD scenario catalogue</vt:lpstr>
      <vt:lpstr>Scenario catalogue in the NATM text</vt:lpstr>
      <vt:lpstr>3. Request for template proposals</vt:lpstr>
      <vt:lpstr>4. Open Items</vt:lpstr>
      <vt:lpstr>5. Future Meetings</vt:lpstr>
    </vt:vector>
  </TitlesOfParts>
  <Company>Department for Transport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SG1 Status report</dc:title>
  <dc:creator>Peter Edwards</dc:creator>
  <cp:lastModifiedBy>R.Oshita</cp:lastModifiedBy>
  <cp:revision>3</cp:revision>
  <dcterms:created xsi:type="dcterms:W3CDTF">2023-06-20T07:16:28Z</dcterms:created>
  <dcterms:modified xsi:type="dcterms:W3CDTF">2023-06-24T10:55:50Z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0x0101005BDB43548079ED488038674281F17617</vt:lpwstr>
  </property>
  <property fmtid="{D5CDD505-2E9C-101B-9397-08002B2CF9AE}" pid="3" name="CustomTag">
    <vt:lpwstr/>
  </property>
  <property fmtid="{D5CDD505-2E9C-101B-9397-08002B2CF9AE}" pid="4" name="FinancialYear">
    <vt:lpwstr/>
  </property>
</Properties>
</file>