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9" r:id="rId5"/>
    <p:sldId id="325" r:id="rId6"/>
    <p:sldId id="333" r:id="rId7"/>
    <p:sldId id="331" r:id="rId8"/>
    <p:sldId id="332" r:id="rId9"/>
    <p:sldId id="327" r:id="rId10"/>
    <p:sldId id="330" r:id="rId11"/>
    <p:sldId id="326" r:id="rId12"/>
    <p:sldId id="334" r:id="rId13"/>
    <p:sldId id="329" r:id="rId14"/>
    <p:sldId id="279" r:id="rId15"/>
  </p:sldIdLst>
  <p:sldSz cx="12188825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1152" userDrawn="1">
          <p15:clr>
            <a:srgbClr val="A4A3A4"/>
          </p15:clr>
        </p15:guide>
        <p15:guide id="4" orient="horz" pos="3888" userDrawn="1">
          <p15:clr>
            <a:srgbClr val="A4A3A4"/>
          </p15:clr>
        </p15:guide>
        <p15:guide id="5" orient="horz" pos="3072" userDrawn="1">
          <p15:clr>
            <a:srgbClr val="A4A3A4"/>
          </p15:clr>
        </p15:guide>
        <p15:guide id="6" orient="horz" pos="432" userDrawn="1">
          <p15:clr>
            <a:srgbClr val="A4A3A4"/>
          </p15:clr>
        </p15:guide>
        <p15:guide id="7" orient="horz" pos="3648" userDrawn="1">
          <p15:clr>
            <a:srgbClr val="A4A3A4"/>
          </p15:clr>
        </p15:guide>
        <p15:guide id="8" pos="3839" userDrawn="1">
          <p15:clr>
            <a:srgbClr val="A4A3A4"/>
          </p15:clr>
        </p15:guide>
        <p15:guide id="9" pos="767" userDrawn="1">
          <p15:clr>
            <a:srgbClr val="A4A3A4"/>
          </p15:clr>
        </p15:guide>
        <p15:guide id="10" pos="6911" userDrawn="1">
          <p15:clr>
            <a:srgbClr val="A4A3A4"/>
          </p15:clr>
        </p15:guide>
        <p15:guide id="11" pos="5711" userDrawn="1">
          <p15:clr>
            <a:srgbClr val="A4A3A4"/>
          </p15:clr>
        </p15:guide>
        <p15:guide id="12" pos="7247" userDrawn="1">
          <p15:clr>
            <a:srgbClr val="A4A3A4"/>
          </p15:clr>
        </p15:guide>
        <p15:guide id="13" pos="3695" userDrawn="1">
          <p15:clr>
            <a:srgbClr val="A4A3A4"/>
          </p15:clr>
        </p15:guide>
        <p15:guide id="14" pos="431" userDrawn="1">
          <p15:clr>
            <a:srgbClr val="A4A3A4"/>
          </p15:clr>
        </p15:guide>
        <p15:guide id="15" pos="28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ekwold, Peter" initials="SP" lastIdx="2" clrIdx="0">
    <p:extLst>
      <p:ext uri="{19B8F6BF-5375-455C-9EA6-DF929625EA0E}">
        <p15:presenceInfo xmlns:p15="http://schemas.microsoft.com/office/powerpoint/2012/main" userId="S::STRIEKWP@rdw.nl::d06c85f8-7716-49cd-a7f4-c99dd338f7b6" providerId="AD"/>
      </p:ext>
    </p:extLst>
  </p:cmAuthor>
  <p:cmAuthor id="2" name="Striekwold, Peter" initials="SP [2]" lastIdx="10" clrIdx="1">
    <p:extLst>
      <p:ext uri="{19B8F6BF-5375-455C-9EA6-DF929625EA0E}">
        <p15:presenceInfo xmlns:p15="http://schemas.microsoft.com/office/powerpoint/2012/main" userId="S-1-5-21-4018625-230058506-1990678075-17288" providerId="AD"/>
      </p:ext>
    </p:extLst>
  </p:cmAuthor>
  <p:cmAuthor id="3" name="T O" initials="TO" lastIdx="13" clrIdx="2">
    <p:extLst>
      <p:ext uri="{19B8F6BF-5375-455C-9EA6-DF929625EA0E}">
        <p15:presenceInfo xmlns:p15="http://schemas.microsoft.com/office/powerpoint/2012/main" userId="a5532a6117c5ea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48CDC"/>
    <a:srgbClr val="4F565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E0A82-3E4F-4B24-A22A-34067738C69E}" v="5" dt="2023-06-13T14:15:35.122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72370" autoAdjust="0"/>
  </p:normalViewPr>
  <p:slideViewPr>
    <p:cSldViewPr>
      <p:cViewPr varScale="1">
        <p:scale>
          <a:sx n="82" d="100"/>
          <a:sy n="82" d="100"/>
        </p:scale>
        <p:origin x="667" y="48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6/28/2023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6/28/2023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8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31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2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3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80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74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24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4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801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5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999">
                <a:solidFill>
                  <a:schemeClr val="tx1"/>
                </a:solidFill>
              </a:defRPr>
            </a:lvl1pPr>
            <a:lvl2pPr marL="4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6/28/2023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05B63B7-A60E-9031-6B5E-2ECBD6F439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0660" y="5257800"/>
            <a:ext cx="3657917" cy="1274174"/>
          </a:xfrm>
          <a:prstGeom prst="rect">
            <a:avLst/>
          </a:prstGeom>
        </p:spPr>
      </p:pic>
      <p:sp>
        <p:nvSpPr>
          <p:cNvPr id="9" name="Rectangle 5">
            <a:extLst>
              <a:ext uri="{FF2B5EF4-FFF2-40B4-BE49-F238E27FC236}">
                <a16:creationId xmlns:a16="http://schemas.microsoft.com/office/drawing/2014/main" id="{CF7623CD-5432-1EB9-54A9-27533C27FEEB}"/>
              </a:ext>
            </a:extLst>
          </p:cNvPr>
          <p:cNvSpPr/>
          <p:nvPr userDrawn="1"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6E2DD9B8-3269-F0D3-5534-B5B509849BBD}"/>
              </a:ext>
            </a:extLst>
          </p:cNvPr>
          <p:cNvSpPr/>
          <p:nvPr userDrawn="1"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CA49E0B4-4FE6-4B07-4824-6F36A56A80CA}"/>
              </a:ext>
            </a:extLst>
          </p:cNvPr>
          <p:cNvSpPr/>
          <p:nvPr userDrawn="1"/>
        </p:nvSpPr>
        <p:spPr>
          <a:xfrm>
            <a:off x="5728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5824" y="6629401"/>
            <a:ext cx="1143001" cy="180974"/>
          </a:xfrm>
        </p:spPr>
        <p:txBody>
          <a:bodyPr/>
          <a:lstStyle>
            <a:lvl1pPr>
              <a:defRPr sz="2399">
                <a:latin typeface="+mn-lt"/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AD53073-9848-6DE0-6C80-8FF6E88A5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371013" y="518735"/>
            <a:ext cx="2645639" cy="92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160755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3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999">
                <a:solidFill>
                  <a:schemeClr val="tx1"/>
                </a:solidFill>
              </a:defRPr>
            </a:lvl1pPr>
            <a:lvl2pPr marL="4571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6D10EF6-C11B-8BED-4B90-D78C65A141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0660" y="5257800"/>
            <a:ext cx="3657917" cy="1274174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C66F9C28-A894-D337-E946-039B94FD8886}"/>
              </a:ext>
            </a:extLst>
          </p:cNvPr>
          <p:cNvSpPr/>
          <p:nvPr userDrawn="1"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DC0F9E0-10B0-0620-774A-B0F6DEC718D9}"/>
              </a:ext>
            </a:extLst>
          </p:cNvPr>
          <p:cNvSpPr/>
          <p:nvPr userDrawn="1"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AB404E6C-DEA2-8CFB-5778-BF10AAF0FB4B}"/>
              </a:ext>
            </a:extLst>
          </p:cNvPr>
          <p:cNvSpPr/>
          <p:nvPr userDrawn="1"/>
        </p:nvSpPr>
        <p:spPr>
          <a:xfrm>
            <a:off x="5728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1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7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3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6/28/2023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3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51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05" indent="-228587" algn="l" defTabSz="914351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502893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31480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069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56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244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831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418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418" indent="0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5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1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6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2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6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3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7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03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609601"/>
            <a:ext cx="11201400" cy="2233873"/>
          </a:xfrm>
        </p:spPr>
        <p:txBody>
          <a:bodyPr>
            <a:normAutofit/>
          </a:bodyPr>
          <a:lstStyle/>
          <a:p>
            <a:r>
              <a:rPr lang="en-US" altLang="ja-JP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31</a:t>
            </a:r>
            <a:r>
              <a:rPr lang="en-CA" altLang="en-US" sz="3600" b="1" cap="none" baseline="30000" dirty="0" err="1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th</a:t>
            </a: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 Informal Working Group on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 Web-conference 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4212" y="2797956"/>
            <a:ext cx="11277600" cy="1700894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Working Party on Automated/Autonomous and Connected Vehicles (GRVA)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June 28 (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Palais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)-29 (ITU), 2023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Geneva / Webex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045824" y="6687205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66212" y="228600"/>
            <a:ext cx="2514600" cy="36920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999" dirty="0">
                <a:latin typeface="Arial" panose="020B0604020202020204" pitchFamily="34" charset="0"/>
                <a:cs typeface="Arial" panose="020B0604020202020204" pitchFamily="34" charset="0"/>
              </a:rPr>
              <a:t>VMAD-31-07-rev.1</a:t>
            </a:r>
            <a:endParaRPr kumimoji="1" lang="ja-JP" altLang="en-US" sz="1999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10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9675812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sz="40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VMAD meetings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600200"/>
            <a:ext cx="10745788" cy="169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Optional: Fall/Autumn, </a:t>
            </a:r>
            <a:r>
              <a:rPr lang="en-US" altLang="en-US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tbd</a:t>
            </a:r>
            <a:endParaRPr lang="en-US" alt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11 December 2023: Hybrid (Asia)</a:t>
            </a:r>
          </a:p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2024: TBD, meetings combined with FRAV before June 2024</a:t>
            </a:r>
            <a:endParaRPr lang="en-GB" alt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5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1193633" y="2662518"/>
            <a:ext cx="9753600" cy="2362199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and enjoy your holiday!</a:t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125BE3-16E6-511B-B128-7D1F68780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824" y="6687205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9675812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600200"/>
            <a:ext cx="10745788" cy="447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Adoption of Agenda 31th VMAD (co-chair/secretariat)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Adoption of Minutes VMAD 30 (co-chair/secretariat)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VMAD co-chair and SG1 leader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Report co-chair on relevant items from</a:t>
            </a:r>
            <a:b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- GRVA (May)</a:t>
            </a:r>
            <a:b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- WP.29 (June) 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Update on Open issues/Guidelines Subgroups (subgroup leaders)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Report Integration Group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Proposed schedule for future meetings (co-chair)</a:t>
            </a:r>
            <a:endParaRPr lang="en-GB" alt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9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9675812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GB" altLang="ja-JP" sz="40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VMAD co-chair and SG1 leader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600200"/>
            <a:ext cx="10745788" cy="386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Nonaka-san has replaced Miyazaki-</a:t>
            </a:r>
            <a:r>
              <a:rPr lang="en-US" altLang="en-US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san</a:t>
            </a: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as SG1 leader since summer 2021 and has replaced Onoda-</a:t>
            </a:r>
            <a:r>
              <a:rPr lang="en-US" altLang="en-US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san</a:t>
            </a: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as VMAD co-chair since spring 2022</a:t>
            </a:r>
          </a:p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Nonaka-san will move to a new position in Japan as per 1 July 2023</a:t>
            </a:r>
          </a:p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Matsukawa-san is nominated to succeed VMAD co-chair, and </a:t>
            </a:r>
            <a:b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Mr. Peter Edwards has already been agreed as new leader in SG1</a:t>
            </a:r>
          </a:p>
          <a:p>
            <a:pPr marL="714375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We are grateful for the collaboration with Nonaka-san in his role as both co-chair as well as subgroup leader for VMAD and wish him all the best in his new job</a:t>
            </a:r>
          </a:p>
        </p:txBody>
      </p:sp>
    </p:spTree>
    <p:extLst>
      <p:ext uri="{BB962C8B-B14F-4D97-AF65-F5344CB8AC3E}">
        <p14:creationId xmlns:p14="http://schemas.microsoft.com/office/powerpoint/2010/main" val="87954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8612188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relevant items from GRVA May 2023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2057400"/>
            <a:ext cx="10745788" cy="247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AI: proposal OICA: automated vehicles should only work on basis of “frozen” software. Note ITU: this should not be restricted to software only, datasets should be included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VMAD: formal update Guideline is adopted and forwarded for June WP.29, together with the informal document with minor changes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FRAV: report on past activities, no formal document</a:t>
            </a:r>
          </a:p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Report on Kick-off Integration Group</a:t>
            </a:r>
          </a:p>
        </p:txBody>
      </p:sp>
    </p:spTree>
    <p:extLst>
      <p:ext uri="{BB962C8B-B14F-4D97-AF65-F5344CB8AC3E}">
        <p14:creationId xmlns:p14="http://schemas.microsoft.com/office/powerpoint/2010/main" val="217014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8612188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relevant items from WP.29 June 2023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2057400"/>
            <a:ext cx="10745788" cy="8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WP.29 Report not available yet</a:t>
            </a:r>
          </a:p>
          <a:p>
            <a:pPr marL="371475" indent="0">
              <a:lnSpc>
                <a:spcPct val="105000"/>
              </a:lnSpc>
              <a:spcBef>
                <a:spcPts val="1200"/>
              </a:spcBef>
            </a:pPr>
            <a:endParaRPr lang="en-US" alt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4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8612188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Reference: NATM Guidelines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524000"/>
            <a:ext cx="10745788" cy="4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714375" indent="-342900">
              <a:lnSpc>
                <a:spcPct val="105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alt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65A4998F-06F6-47C6-C858-2A525BDD2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744870"/>
              </p:ext>
            </p:extLst>
          </p:nvPr>
        </p:nvGraphicFramePr>
        <p:xfrm>
          <a:off x="761206" y="2556965"/>
          <a:ext cx="10856118" cy="346456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788318">
                  <a:extLst>
                    <a:ext uri="{9D8B030D-6E8A-4147-A177-3AD203B41FA5}">
                      <a16:colId xmlns:a16="http://schemas.microsoft.com/office/drawing/2014/main" val="3551213283"/>
                    </a:ext>
                  </a:extLst>
                </a:gridCol>
                <a:gridCol w="9067800">
                  <a:extLst>
                    <a:ext uri="{9D8B030D-6E8A-4147-A177-3AD203B41FA5}">
                      <a16:colId xmlns:a16="http://schemas.microsoft.com/office/drawing/2014/main" val="2772519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2022 Jun. WP.29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600" b="1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ECE/TRANS/WP.29/2022/58 as amended by WP.29-187-08</a:t>
                      </a:r>
                      <a:endParaRPr kumimoji="1" lang="en-US" altLang="ja-JP" sz="1600" b="1" kern="12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744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2022 Sep. GRVA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GRVA-14-16 (Addition of provisions related to documentations for Audit, etc.)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022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2023 Jan. GRVA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GRVA-15-26 (Clarifications and editorial amendments in many sections.)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55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2023 Mar. WP.29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WP.29-189-07 (as information)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21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38163" indent="-538163"/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2023 Feb. VMAD </a:t>
                      </a:r>
                      <a:b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Apr. VMAD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VMAD-29-04,05 (Addition of ODD-related provisions to track test part etc.)</a:t>
                      </a:r>
                    </a:p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VMAD-30-03 (Addition of process in SMS, privacy issue in ISM etc.)</a:t>
                      </a:r>
                    </a:p>
                    <a:p>
                      <a:r>
                        <a:rPr kumimoji="1"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VMAD-30-04 (Amendment of open loop related provisions etc.)</a:t>
                      </a:r>
                      <a:endParaRPr kumimoji="1" lang="ja-JP" alt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91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2023 May GRVA</a:t>
                      </a:r>
                      <a:endParaRPr kumimoji="1" lang="ja-JP" altLang="en-US" sz="1600" i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nl-NL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GRVA-16-39</a:t>
                      </a:r>
                      <a:r>
                        <a:rPr kumimoji="1" lang="nl-NL" altLang="ja-JP" sz="1600" i="1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kumimoji="1" lang="nl-NL" altLang="ja-JP" sz="1600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https://unece.org/transport/documents/2023/05/informal-documents/vmad-new-assessmenttest-method-automated-driving</a:t>
                      </a:r>
                      <a:endParaRPr kumimoji="1" lang="ja-JP" altLang="en-US" sz="1600" i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318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2023</a:t>
                      </a:r>
                      <a:r>
                        <a:rPr kumimoji="1" lang="en-US" altLang="ja-JP" sz="1600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kumimoji="1" lang="en-US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Jun</a:t>
                      </a:r>
                      <a:r>
                        <a:rPr kumimoji="1" lang="en-US" altLang="ja-JP" sz="1600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 </a:t>
                      </a:r>
                      <a:r>
                        <a:rPr kumimoji="1" lang="en-US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WP.29</a:t>
                      </a:r>
                      <a:endParaRPr kumimoji="1" lang="ja-JP" altLang="en-US" sz="1600" i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ECE/TRANS/WP.29/2023/44 (same as WP.29-189-07) amended by informal </a:t>
                      </a:r>
                      <a:r>
                        <a:rPr kumimoji="1" lang="en-US" altLang="ja-JP" sz="1600" i="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GRVA-16-39</a:t>
                      </a:r>
                    </a:p>
                    <a:p>
                      <a:r>
                        <a:rPr kumimoji="1" lang="en-US" altLang="ja-JP" sz="1600" i="0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into</a:t>
                      </a:r>
                      <a:r>
                        <a:rPr kumimoji="1" lang="en-US" altLang="ja-JP" sz="1600" i="1" baseline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kumimoji="1" lang="en-US" altLang="ja-JP" sz="1600" i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ECE/TRANS/WP.29/2023/44/Rev.1</a:t>
                      </a:r>
                      <a:endParaRPr kumimoji="1" lang="ja-JP" altLang="en-US" sz="1600" i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996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56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8612188" cy="14017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sz="4000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Input from subgroups: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812201"/>
            <a:ext cx="10745788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45703" indent="0">
              <a:spcBef>
                <a:spcPts val="1200"/>
              </a:spcBef>
              <a:defRPr/>
            </a:pPr>
            <a:endParaRPr lang="en-US" altLang="ja-JP" sz="24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85" indent="-342882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SG4</a:t>
            </a:r>
          </a:p>
          <a:p>
            <a:pPr marL="388585" marR="0" lvl="0" indent="-342882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SG2</a:t>
            </a:r>
          </a:p>
          <a:p>
            <a:pPr marL="388585" marR="0" lvl="0" indent="-342882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SG3</a:t>
            </a:r>
          </a:p>
          <a:p>
            <a:pPr marL="388585" marR="0" lvl="0" indent="-342882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SG1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1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Group Background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Decision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to start Integration Group taken in VMAD 28 (Tokyo December 2023)</a:t>
            </a:r>
          </a:p>
          <a:p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Kick-off Integration Group April 25th 2023</a:t>
            </a:r>
          </a:p>
          <a:p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Three parallel streams: Definitions, Structure deliverables and Matrix</a:t>
            </a:r>
          </a:p>
          <a:p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Session May 31th for description of the streams and status of Definitions and Structure deliverables (doc VMAD-31-XX)</a:t>
            </a:r>
          </a:p>
          <a:p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Third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session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Integration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group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26/27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June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Hybrid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5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defRPr/>
            </a:pPr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relevant items from Integration Group June 26/27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217614" y="1828800"/>
            <a:ext cx="9753600" cy="4876800"/>
          </a:xfrm>
        </p:spPr>
        <p:txBody>
          <a:bodyPr>
            <a:normAutofit fontScale="92500" lnSpcReduction="10000"/>
          </a:bodyPr>
          <a:lstStyle/>
          <a:p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Definitions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(John Creamer):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differences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between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FRAV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VMAD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definitions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have been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identified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classified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proposals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harmonized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definitions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have been made. VMAD-31-05</a:t>
            </a:r>
          </a:p>
          <a:p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(Gil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Amid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):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integrated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document has been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agreed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upon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. The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integration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document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represent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relevant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individual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documents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FRAV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VMAD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as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little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redundancy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as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possible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. VMAD-31-04 </a:t>
            </a:r>
          </a:p>
          <a:p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Matrix (Pete Edwards): a first matrix has been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drafted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each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requirement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it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is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indicated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validation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pillars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seem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appropriate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nl-NL" sz="2000">
                <a:latin typeface="Helvetica" panose="020B0604020202020204" pitchFamily="34" charset="0"/>
                <a:cs typeface="Helvetica" panose="020B0604020202020204" pitchFamily="34" charset="0"/>
              </a:rPr>
              <a:t>VMAD-31-06</a:t>
            </a:r>
            <a:endParaRPr lang="nl-N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Audit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ISMR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have a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seperate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position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both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matrix. For audit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since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this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item covers different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other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validation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pillars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, for ISMR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since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this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applied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vehicles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road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after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approval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whereas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other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items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concentrate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activities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before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approval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  <a:p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Definitions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first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four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chapters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of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Structure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transferred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into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one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document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within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next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month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next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four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chapters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matrix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will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be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included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month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after</a:t>
            </a:r>
            <a:r>
              <a:rPr lang="nl-NL" sz="20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02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626577e1efd40950331a4241a1263ee2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d0a6c692bd1091f1e5b8447858a85c4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50E891-56F2-4BF8-80C9-B218B59E6F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CD13D-AB8B-4A8E-89D8-DBD81968B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B8943C-ABFF-4A67-9D76-A4F686818A67}">
  <ds:schemaRefs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acccb6d4-dbe5-46d2-b4d3-5733603d8cc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387</TotalTime>
  <Words>790</Words>
  <Application>Microsoft Office PowerPoint</Application>
  <PresentationFormat>ユーザー設定</PresentationFormat>
  <Paragraphs>85</Paragraphs>
  <Slides>11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Helvetica</vt:lpstr>
      <vt:lpstr>World country report presentation</vt:lpstr>
      <vt:lpstr>31th Informal Working Group on Validation Methods for Automated Driving (VMAD) Web-conference </vt:lpstr>
      <vt:lpstr>Agenda</vt:lpstr>
      <vt:lpstr>VMAD co-chair and SG1 leader</vt:lpstr>
      <vt:lpstr>Report on relevant items from GRVA May 2023</vt:lpstr>
      <vt:lpstr>Report on relevant items from WP.29 June 2023</vt:lpstr>
      <vt:lpstr>Reference: NATM Guidelines</vt:lpstr>
      <vt:lpstr>Input from subgroups:</vt:lpstr>
      <vt:lpstr>Integration Group Background</vt:lpstr>
      <vt:lpstr>Report on relevant items from Integration Group June 26/27</vt:lpstr>
      <vt:lpstr>Future VMAD meetings</vt:lpstr>
      <vt:lpstr>Thank you and enjoy your holiday! 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R.Oshita</cp:lastModifiedBy>
  <cp:revision>312</cp:revision>
  <cp:lastPrinted>2023-02-27T10:37:25Z</cp:lastPrinted>
  <dcterms:created xsi:type="dcterms:W3CDTF">2019-10-28T02:43:14Z</dcterms:created>
  <dcterms:modified xsi:type="dcterms:W3CDTF">2023-06-28T13:06:20Z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  <property fmtid="{D5CDD505-2E9C-101B-9397-08002B2CF9AE}" pid="12" name="MSIP_Label_b5bbdc02-cb35-4d29-b911-7fc063a80903_Enabled">
    <vt:lpwstr>true</vt:lpwstr>
  </property>
  <property fmtid="{D5CDD505-2E9C-101B-9397-08002B2CF9AE}" pid="13" name="MSIP_Label_b5bbdc02-cb35-4d29-b911-7fc063a80903_SetDate">
    <vt:lpwstr>2021-11-26T12:51:13Z</vt:lpwstr>
  </property>
  <property fmtid="{D5CDD505-2E9C-101B-9397-08002B2CF9AE}" pid="14" name="MSIP_Label_b5bbdc02-cb35-4d29-b911-7fc063a80903_Method">
    <vt:lpwstr>Privileged</vt:lpwstr>
  </property>
  <property fmtid="{D5CDD505-2E9C-101B-9397-08002B2CF9AE}" pid="15" name="MSIP_Label_b5bbdc02-cb35-4d29-b911-7fc063a80903_Name">
    <vt:lpwstr>Unclassified (No Marking)</vt:lpwstr>
  </property>
  <property fmtid="{D5CDD505-2E9C-101B-9397-08002B2CF9AE}" pid="16" name="MSIP_Label_b5bbdc02-cb35-4d29-b911-7fc063a80903_SiteId">
    <vt:lpwstr>2008ffa9-c9b2-4d97-9ad9-4ace25386be7</vt:lpwstr>
  </property>
  <property fmtid="{D5CDD505-2E9C-101B-9397-08002B2CF9AE}" pid="17" name="MSIP_Label_b5bbdc02-cb35-4d29-b911-7fc063a80903_ActionId">
    <vt:lpwstr>f56915d1-34b7-44af-9de6-5fcbb9cce863</vt:lpwstr>
  </property>
  <property fmtid="{D5CDD505-2E9C-101B-9397-08002B2CF9AE}" pid="18" name="MSIP_Label_b5bbdc02-cb35-4d29-b911-7fc063a80903_ContentBits">
    <vt:lpwstr>0</vt:lpwstr>
  </property>
</Properties>
</file>