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69" r:id="rId2"/>
    <p:sldId id="346" r:id="rId3"/>
    <p:sldId id="343" r:id="rId4"/>
    <p:sldId id="347" r:id="rId5"/>
    <p:sldId id="348" r:id="rId6"/>
    <p:sldId id="349" r:id="rId7"/>
    <p:sldId id="350" r:id="rId8"/>
    <p:sldId id="351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32" autoAdjust="0"/>
    <p:restoredTop sz="94660"/>
  </p:normalViewPr>
  <p:slideViewPr>
    <p:cSldViewPr snapToGrid="0">
      <p:cViewPr varScale="1">
        <p:scale>
          <a:sx n="82" d="100"/>
          <a:sy n="82" d="100"/>
        </p:scale>
        <p:origin x="475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CD72F-37E4-4D41-9156-9EC7A5AD3294}" type="datetimeFigureOut">
              <a:rPr kumimoji="1" lang="ja-JP" altLang="en-US" smtClean="0"/>
              <a:t>2023/6/28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6772D-5243-4A91-8341-203D1896E2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7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63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755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675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209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636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84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32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4" y="285750"/>
            <a:ext cx="12193588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930" y="1828800"/>
            <a:ext cx="9756141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931" y="5029200"/>
            <a:ext cx="7850644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6/28/2023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6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B75F2-0739-4900-997C-5D721A0FC902}" type="datetime1">
              <a:rPr lang="en-US" smtClean="0"/>
              <a:t>6/28/2023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58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85800"/>
            <a:ext cx="2134871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930" y="685800"/>
            <a:ext cx="7418070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68859-20CA-4706-8E83-0F7EF683D556}" type="datetime1">
              <a:rPr lang="en-US" smtClean="0"/>
              <a:t>6/28/2023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6/28/2023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439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3429001"/>
            <a:ext cx="9756141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466" y="685802"/>
            <a:ext cx="7855109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6/28/2023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4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60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4110" y="1828800"/>
            <a:ext cx="4709961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367C7-D6F8-475A-BDD0-564C90E691C0}" type="datetime1">
              <a:rPr lang="en-US" smtClean="0"/>
              <a:t>6/28/2023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370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931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3685" y="1828800"/>
            <a:ext cx="4710387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3685" y="2743201"/>
            <a:ext cx="4710387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4502F-803E-4C09-884F-533B6D621517}" type="datetime1">
              <a:rPr lang="en-US" smtClean="0"/>
              <a:t>6/28/2023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8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7BF9C-A469-46E9-B230-FA26152DC1C8}" type="datetime1">
              <a:rPr lang="en-US" smtClean="0"/>
              <a:t>6/28/2023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68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7EB4B-E11C-49BB-8039-97339C86EB67}" type="datetime1">
              <a:rPr lang="en-US" smtClean="0"/>
              <a:t>6/28/2023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81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342" y="685800"/>
            <a:ext cx="564026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5AD3-9220-45A0-86D4-C4247B17C061}" type="datetime1">
              <a:rPr lang="en-US" smtClean="0"/>
              <a:t>6/28/2023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518136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391" y="685800"/>
            <a:ext cx="3887212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"/>
          <p:cNvSpPr>
            <a:spLocks noGrp="1"/>
          </p:cNvSpPr>
          <p:nvPr>
            <p:ph type="pic" idx="1"/>
          </p:nvPr>
        </p:nvSpPr>
        <p:spPr>
          <a:xfrm>
            <a:off x="5867341" y="685800"/>
            <a:ext cx="5640269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391" y="4876800"/>
            <a:ext cx="3887212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D628E-2362-4939-A7D6-69DC1CAB893E}" type="datetime1">
              <a:rPr lang="en-US" smtClean="0"/>
              <a:t>6/28/2023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92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0" y="0"/>
            <a:ext cx="12192127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931" y="274638"/>
            <a:ext cx="9756141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931" y="1828800"/>
            <a:ext cx="9756141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9151" y="6448427"/>
            <a:ext cx="6639905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3936" y="6448427"/>
            <a:ext cx="1396623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6/28/2023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6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520" indent="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609600"/>
            <a:ext cx="11201400" cy="170089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SG4 Status report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2797956"/>
            <a:ext cx="11277600" cy="1700893"/>
          </a:xfrm>
        </p:spPr>
        <p:txBody>
          <a:bodyPr>
            <a:normAutofit/>
          </a:bodyPr>
          <a:lstStyle/>
          <a:p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VMAD Meeting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28-29 June 2023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2497" y="5257800"/>
            <a:ext cx="3657917" cy="12741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89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9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16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0" lang="en-US" sz="240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kumimoji="0" lang="en-US">
                <a:solidFill>
                  <a:prstClr val="black"/>
                </a:solidFill>
                <a:latin typeface="Century Gothic" panose="020B0502020202020204"/>
              </a:rPr>
              <a:pPr/>
              <a:t>1</a:t>
            </a:fld>
            <a:endParaRPr kumimoji="0" lang="en-US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DE4C79A-FC9B-8620-EBF2-D193F8F81C15}"/>
              </a:ext>
            </a:extLst>
          </p:cNvPr>
          <p:cNvSpPr txBox="1"/>
          <p:nvPr/>
        </p:nvSpPr>
        <p:spPr>
          <a:xfrm>
            <a:off x="8948057" y="243431"/>
            <a:ext cx="2026014" cy="4247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2400" dirty="0"/>
              <a:t>VMAD-31-08</a:t>
            </a:r>
            <a:endParaRPr kumimoji="1" lang="ja-JP" altLang="en-US" sz="2400" dirty="0" err="1"/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SG4 Amendments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2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569166" y="2062530"/>
            <a:ext cx="11290041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>
              <a:spcAft>
                <a:spcPts val="1200"/>
              </a:spcAft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Envisaged timeline:</a:t>
            </a: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Draft amendments to SG4 Members: 	Following this meeting</a:t>
            </a:r>
          </a:p>
          <a:p>
            <a:pPr marL="1417320" lvl="2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(Intention to share it with VMAD as a whole)</a:t>
            </a: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Discussions within SG4			Over the summer </a:t>
            </a:r>
            <a:b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					</a:t>
            </a: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Tentative submission to VMAD: 		33</a:t>
            </a:r>
            <a:r>
              <a:rPr lang="en-US" sz="20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rd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session (October)</a:t>
            </a: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>
              <a:spcAft>
                <a:spcPts val="1200"/>
              </a:spcAft>
            </a:pPr>
            <a:r>
              <a:rPr lang="en-US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Might result in new outstanding issues.</a:t>
            </a:r>
          </a:p>
        </p:txBody>
      </p:sp>
    </p:spTree>
    <p:extLst>
      <p:ext uri="{BB962C8B-B14F-4D97-AF65-F5344CB8AC3E}">
        <p14:creationId xmlns:p14="http://schemas.microsoft.com/office/powerpoint/2010/main" val="228021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SG4 Draft Amendments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3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569166" y="1256418"/>
            <a:ext cx="1129004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/>
            <a:r>
              <a:rPr 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Amendments to strengthen the text of the main body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sz="2800" u="sng" dirty="0">
                <a:latin typeface="Helvetica" panose="020B0604020202020204" pitchFamily="34" charset="0"/>
                <a:cs typeface="Helvetica" panose="020B0604020202020204" pitchFamily="34" charset="0"/>
              </a:rPr>
              <a:t>Test track (1/2)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Inclusion of failure scenarios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Minimum list of scenarios to be conducted on a test track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Repetition of certain scenarios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Acknowledgement that not all (methods to derive) pass/fail criteria are currently available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Inclusion of real-world variation in test parameters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Recording of test equipment used (to ensure possibility to replicate the track test with non-standardized equipment)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07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SG4 Draft Amendments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4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569166" y="1256418"/>
            <a:ext cx="1129004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/>
            <a:r>
              <a:rPr 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Amendments to strengthen the text of the main body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sz="2800" u="sng" dirty="0">
                <a:latin typeface="Helvetica" panose="020B0604020202020204" pitchFamily="34" charset="0"/>
                <a:cs typeface="Helvetica" panose="020B0604020202020204" pitchFamily="34" charset="0"/>
              </a:rPr>
              <a:t>Test track (2/2)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Verification of ADS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behaviour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 towards other road users and its anticipatory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behaviour</a:t>
            </a: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Verification of HMI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Verification of interaction with other vehicle systems upon which </a:t>
            </a:r>
            <a:r>
              <a:rPr lang="en-US" sz="2800">
                <a:latin typeface="Helvetica" panose="020B0604020202020204" pitchFamily="34" charset="0"/>
                <a:cs typeface="Helvetica" panose="020B0604020202020204" pitchFamily="34" charset="0"/>
              </a:rPr>
              <a:t>the ADS system 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depends (DMS, communication if applicable)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Verification of remote operation, where applicable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Verification related to on-board safety driver, where applicable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57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SG4 Draft Amendments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5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569166" y="1256418"/>
            <a:ext cx="1129004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/>
            <a:r>
              <a:rPr 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Amendments to strengthen the text of the main body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sz="2800" u="sng" dirty="0">
                <a:latin typeface="Helvetica" panose="020B0604020202020204" pitchFamily="34" charset="0"/>
                <a:cs typeface="Helvetica" panose="020B0604020202020204" pitchFamily="34" charset="0"/>
              </a:rPr>
              <a:t>Real world test (1/3)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Acknowledgement that not all (methods to derive) pass/fail criteria are currently available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Ensuring safety of naïve participants (other road users on public roads): </a:t>
            </a:r>
          </a:p>
          <a:p>
            <a:pPr marL="96012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only conducted following assessment of compliance with requirements in pillars 1 (simulation), 4 (audit) and 2 (test track);</a:t>
            </a:r>
          </a:p>
          <a:p>
            <a:pPr marL="96012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Gradually increase maximum speed during the course of the real world test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94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SG4 Draft Amendments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6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569166" y="1256418"/>
            <a:ext cx="1129004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/>
            <a:r>
              <a:rPr 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Amendments to strengthen the text of the main body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sz="2800" u="sng" dirty="0">
                <a:latin typeface="Helvetica" panose="020B0604020202020204" pitchFamily="34" charset="0"/>
                <a:cs typeface="Helvetica" panose="020B0604020202020204" pitchFamily="34" charset="0"/>
              </a:rPr>
              <a:t>Real world test (2/3)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Verification of related human factors (transition of control, take-over control, audibility of message), where applicable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Verification of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roadmanship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 as well as safe and anticipatory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behaviour</a:t>
            </a: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Minimum list of scenarios to be encountered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Ensuring the representativeness of the tests, as applicable to the ODD of the ADS (location, time-of-day, environmental conditions,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etc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9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SG4 Draft Amendments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7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569166" y="1256418"/>
            <a:ext cx="11290041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/>
            <a:r>
              <a:rPr lang="en-US" sz="2800" b="1" dirty="0">
                <a:latin typeface="Helvetica" panose="020B0604020202020204" pitchFamily="34" charset="0"/>
                <a:cs typeface="Helvetica" panose="020B0604020202020204" pitchFamily="34" charset="0"/>
              </a:rPr>
              <a:t>Amendments to strengthen the text of the main body</a:t>
            </a:r>
          </a:p>
          <a:p>
            <a:pPr marL="45720"/>
            <a:endParaRPr lang="en-US" sz="28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/>
            <a:r>
              <a:rPr lang="en-US" sz="2800" u="sng" dirty="0">
                <a:latin typeface="Helvetica" panose="020B0604020202020204" pitchFamily="34" charset="0"/>
                <a:cs typeface="Helvetica" panose="020B0604020202020204" pitchFamily="34" charset="0"/>
              </a:rPr>
              <a:t>Real world test (3/3)</a:t>
            </a:r>
          </a:p>
          <a:p>
            <a:pPr marL="50292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Recommendations to:</a:t>
            </a:r>
          </a:p>
          <a:p>
            <a:pPr marL="96012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To be executed with a naïve participant in the driver seat, if applicable</a:t>
            </a:r>
          </a:p>
          <a:p>
            <a:pPr marL="96012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Develop methodology to calculate minimum test duration based on ODD of the ADS under test</a:t>
            </a:r>
          </a:p>
          <a:p>
            <a:pPr marL="96012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Include interventions by on-board safety driver or remote operator, where applicable,</a:t>
            </a:r>
          </a:p>
          <a:p>
            <a:pPr marL="96012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Develop protocol to standardize data elements to be collected, how data is recorded, how measurements are derived from recorded data and </a:t>
            </a:r>
            <a:r>
              <a:rPr lang="en-US" sz="2800" dirty="0" err="1">
                <a:latin typeface="Helvetica" panose="020B0604020202020204" pitchFamily="34" charset="0"/>
                <a:cs typeface="Helvetica" panose="020B0604020202020204" pitchFamily="34" charset="0"/>
              </a:rPr>
              <a:t>analysed</a:t>
            </a: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646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79412" y="186713"/>
            <a:ext cx="9450388" cy="1199890"/>
          </a:xfrm>
        </p:spPr>
        <p:txBody>
          <a:bodyPr anchor="ctr">
            <a:normAutofit/>
          </a:bodyPr>
          <a:lstStyle/>
          <a:p>
            <a:r>
              <a:rPr lang="sv-SE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SG4 Amendments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045056" y="217194"/>
            <a:ext cx="2895917" cy="100874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8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FD4DAA7-3C32-4F87-8B6E-FD63F1ABCA0A}"/>
              </a:ext>
            </a:extLst>
          </p:cNvPr>
          <p:cNvSpPr txBox="1">
            <a:spLocks/>
          </p:cNvSpPr>
          <p:nvPr/>
        </p:nvSpPr>
        <p:spPr>
          <a:xfrm>
            <a:off x="9830772" y="6448427"/>
            <a:ext cx="114329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6C87F6-986D-49E6-AF40-1B3A1EE8064D}" type="slidenum">
              <a:rPr kumimoji="0" lang="en-US" smtClean="0">
                <a:solidFill>
                  <a:prstClr val="black"/>
                </a:solidFill>
                <a:latin typeface="Century Gothic" panose="020B0502020202020204"/>
              </a:rPr>
              <a:pPr/>
              <a:t>8</a:t>
            </a:fld>
            <a:endParaRPr kumimoji="0" lang="en-US" dirty="0">
              <a:solidFill>
                <a:prstClr val="black"/>
              </a:solidFill>
              <a:latin typeface="Century Gothic" panose="020B0502020202020204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FEE53AAC-E0DC-4BB6-AC48-B68A756945AB}"/>
              </a:ext>
            </a:extLst>
          </p:cNvPr>
          <p:cNvSpPr/>
          <p:nvPr/>
        </p:nvSpPr>
        <p:spPr>
          <a:xfrm>
            <a:off x="569166" y="2062530"/>
            <a:ext cx="11290041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>
              <a:spcAft>
                <a:spcPts val="1200"/>
              </a:spcAft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Envisaged timeline:</a:t>
            </a: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Draft amendments to SG4 Members: 	Following this meeting</a:t>
            </a:r>
          </a:p>
          <a:p>
            <a:pPr marL="1417320" lvl="2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(Intention to share it with VMAD as a whole)</a:t>
            </a: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Discussions within SG4			Over the summer </a:t>
            </a:r>
            <a:b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					</a:t>
            </a: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Tentative submission to VMAD: 		33</a:t>
            </a:r>
            <a:r>
              <a:rPr lang="en-US" sz="20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rd</a:t>
            </a:r>
            <a:r>
              <a:rPr lang="en-US" sz="2000" dirty="0">
                <a:latin typeface="Helvetica" panose="020B0604020202020204" pitchFamily="34" charset="0"/>
                <a:cs typeface="Helvetica" panose="020B0604020202020204" pitchFamily="34" charset="0"/>
              </a:rPr>
              <a:t> session (October)</a:t>
            </a: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960120" lvl="1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">
              <a:spcAft>
                <a:spcPts val="1200"/>
              </a:spcAft>
            </a:pPr>
            <a:r>
              <a:rPr lang="en-US" sz="2000" i="1" dirty="0">
                <a:latin typeface="Helvetica" panose="020B0604020202020204" pitchFamily="34" charset="0"/>
                <a:cs typeface="Helvetica" panose="020B0604020202020204" pitchFamily="34" charset="0"/>
              </a:rPr>
              <a:t>Might result in new outstanding issues.</a:t>
            </a:r>
          </a:p>
        </p:txBody>
      </p:sp>
    </p:spTree>
    <p:extLst>
      <p:ext uri="{BB962C8B-B14F-4D97-AF65-F5344CB8AC3E}">
        <p14:creationId xmlns:p14="http://schemas.microsoft.com/office/powerpoint/2010/main" val="1092554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549</Words>
  <Application>Microsoft Office PowerPoint</Application>
  <PresentationFormat>ワイド画面</PresentationFormat>
  <Paragraphs>87</Paragraphs>
  <Slides>8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游ゴシック</vt:lpstr>
      <vt:lpstr>Arial</vt:lpstr>
      <vt:lpstr>Century Gothic</vt:lpstr>
      <vt:lpstr>Helvetica</vt:lpstr>
      <vt:lpstr>World country report presentation</vt:lpstr>
      <vt:lpstr>SG4 Status report</vt:lpstr>
      <vt:lpstr>SG4 Amendments</vt:lpstr>
      <vt:lpstr>SG4 Draft Amendments</vt:lpstr>
      <vt:lpstr>SG4 Draft Amendments</vt:lpstr>
      <vt:lpstr>SG4 Draft Amendments</vt:lpstr>
      <vt:lpstr>SG4 Draft Amendments</vt:lpstr>
      <vt:lpstr>SG4 Draft Amendments</vt:lpstr>
      <vt:lpstr>SG4 Amendments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 O</dc:creator>
  <cp:lastModifiedBy>R.Oshita</cp:lastModifiedBy>
  <cp:revision>138</cp:revision>
  <dcterms:created xsi:type="dcterms:W3CDTF">2021-01-05T09:13:16Z</dcterms:created>
  <dcterms:modified xsi:type="dcterms:W3CDTF">2023-06-28T11:51:43Z</dcterms:modified>
</cp:coreProperties>
</file>