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288" r:id="rId3"/>
    <p:sldId id="345" r:id="rId4"/>
    <p:sldId id="331" r:id="rId5"/>
    <p:sldId id="347" r:id="rId6"/>
    <p:sldId id="295" r:id="rId7"/>
    <p:sldId id="298" r:id="rId8"/>
    <p:sldId id="346" r:id="rId9"/>
    <p:sldId id="290" r:id="rId10"/>
    <p:sldId id="336" r:id="rId11"/>
  </p:sldIdLst>
  <p:sldSz cx="12192000" cy="6858000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oll Andrea Marie (AE/EMC)" initials="SAM(" lastIdx="22" clrIdx="0">
    <p:extLst>
      <p:ext uri="{19B8F6BF-5375-455C-9EA6-DF929625EA0E}">
        <p15:presenceInfo xmlns:p15="http://schemas.microsoft.com/office/powerpoint/2012/main" userId="S::sno2bue@bosch.com::942fed88-17a4-4a27-ba2b-8b42900e827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008000"/>
    <a:srgbClr val="0000FF"/>
    <a:srgbClr val="009999"/>
    <a:srgbClr val="009900"/>
    <a:srgbClr val="4472C4"/>
    <a:srgbClr val="3072C4"/>
    <a:srgbClr val="E0F3F8"/>
    <a:srgbClr val="D0EEF4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4D6602-78CA-4460-BB0B-042E547542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5C99A63-9C25-499B-A782-63F60880B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3DE5E5-2D54-4DD8-A951-40F1060F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C0F9B-D4E5-47D6-8ED4-DC07B8511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F27F54-368F-46FF-BBDF-EBA7F5946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1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2F4D5-398D-4B91-9568-5A8BF025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83DDDA-19E6-44C7-8EF9-B23CC7964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1EB1-C042-4234-9C63-0F40C2585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6F72D2-1912-415D-AA84-512FFA3CC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2F1F77-AB62-451D-993C-44ED612AF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49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44E2687-0B78-416C-BF66-0342DEE8C0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9690B5-0A38-4190-81D1-E9517C1E84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413A3-7A32-4F04-B985-BD2AB5679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5272C2-FC03-4F97-B85A-38230C727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F0FA86-2CAD-40E8-92A6-D3733A65C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8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B9B14-8C03-4EAA-837F-D11E1CE4D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200DAD-EDBC-4BE0-B9A5-0F89553CE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282E70-3A41-4018-9C6A-D85DABCBF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3236E7-7C56-4685-9E86-10097BC33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DEB735-5DF1-46B9-A729-E4E7F57CA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1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D11DB6-2C2E-4C66-A891-E161B5ACA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BBFD59-47FC-4C58-9944-B4D21A71F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DDB7B-C549-4063-B054-9502AE2AA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1420F1-B1DD-477B-88AF-0CB6E0346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AD401C-FBA4-46BA-BD0E-3B4C8595A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2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8F5A9C-CD52-4038-8AD5-56BCFDF58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79F341-D7EB-46E8-8BC4-7CF1630788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599CE1-77C0-4F1A-AA8F-297C0CD21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34D0075-2479-4ACD-9F91-2047D5DAD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96203DC-5E94-4F22-8B30-9E674FDEA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2280DF-D183-481D-B665-CA4001DF7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6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240070-0749-4012-A4E1-6ADEE3816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BC5168-26F0-40D4-BB27-589A9064D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FE99B00-A0CC-4C0A-8E7E-9FDA16ABC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B3D608B-936E-4CDC-9C00-A3E5D5BBE1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CE379E-6B28-4CA6-A66E-B0A61DECF3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509AB12-1A2C-490E-BD54-92EBFC609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9374368-1ECD-4BA5-B9EA-C93701E50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3BEEFBD-FA4E-4ABC-921A-7920E15A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7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1F8F07-35D4-4B56-9F60-D5B0D0A59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9445C4B-C91F-4FA7-90CF-AF227B37F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862AEA-A727-4B10-84D8-ABEE36A7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9CBCCA-116E-4841-977B-A5A5A08A6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4C5FB34-8AE2-4E19-A83F-525638E8A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8A4AFA7-D2D5-4790-B16C-6053DC8FE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EF22AD-A9C9-45AE-A740-3292D08A1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8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16802-7AE8-406D-8230-C0BFF912C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0E7ACD-D726-4BB2-BEBE-ADB1C1F99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DBF534-9353-4349-9607-2CE469C29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CEEE1F-A42B-42BE-B430-3FE70127A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67FFA43-A5B3-477C-BC9B-E4B87F226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3FC27D4-7027-4A4A-8BBF-81C1E8818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85E0E-F4CB-4406-98E7-0B53FB72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E595020-5B04-4B79-966D-DD983D7A8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73294B-E4F4-4A5F-9B0F-3686A25EE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64A5D1-8999-4396-A1DA-576D8246C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BB394E-3058-4763-B294-A465B816E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61DEB3-54B3-40A8-9527-2E7B28DBE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7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4D17F45-6B9D-467D-A31E-1469969F0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AF1EE8-5E9B-4DF6-9856-978072BC4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4F3280-FE0B-4AE8-8384-AA360601F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8B7D1-10CD-499E-98F1-3BFE0FE9F35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F4C233-F72B-4883-BBC3-4931FAACA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EAE8E7-75B3-4029-8557-9A1E61B2C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D6767-1CA4-4023-9E4E-C247E9B37F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9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de/url?sa=t&amp;rct=j&amp;q=&amp;esrc=s&amp;source=web&amp;cd=&amp;cad=rja&amp;uact=8&amp;ved=2ahUKEwjJv47T1M_5AhWHtKQKHcaLDcMQFnoECAgQAQ&amp;url=https%3A%2F%2Fwww.qorvo.com%2Fresources%2Fd%2Fqorvo-the-wi-fi-evolution-white-paper&amp;usg=AOvVaw3U2Q0osXcOQRDE2FtsR8Vp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mathworks.com/help/comm/ug/gsm-tdma-frame-parameterization-for-waveform-generation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ectronics-notes.com/articles/connectivity/3g-umts/frequency-bands-channels-uarfcn.php" TargetMode="External"/><Relationship Id="rId2" Type="http://schemas.openxmlformats.org/officeDocument/2006/relationships/hyperlink" Target="https://www.3gpp.org/news-events/3gpp-wiki/2-uncategorised/1984-umts-detailed-descrip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hyperlink" Target="https://rfmw.em.keysight.com/wireless/helpfiles/89600b/webhelp/subsystems/lte/content/lte_overview.htm" TargetMode="External"/><Relationship Id="rId4" Type="http://schemas.openxmlformats.org/officeDocument/2006/relationships/hyperlink" Target="https://www.electronics-notes.com/articles/connectivity/4g-lte-long-term-evolution/frame-subframe-structure.php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blogs.keysight.com/blogs/inds.entry.html/2018/10/31/understanding_5gnew-iYIV.html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s://www.5g-networks.net/5g-technology/5g-nr-frame-structure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136E1-1EF3-48D1-9FA0-2BAAABCE8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563" y="1533423"/>
            <a:ext cx="10147883" cy="2510071"/>
          </a:xfrm>
        </p:spPr>
        <p:txBody>
          <a:bodyPr>
            <a:normAutofit/>
          </a:bodyPr>
          <a:lstStyle/>
          <a:p>
            <a:r>
              <a:rPr lang="en-US" sz="5600" dirty="0"/>
              <a:t>OICA Proposal for Revision of Modulations in UN ECE R10 Rev.7</a:t>
            </a:r>
            <a:endParaRPr lang="en-US" sz="3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9F22104-51A6-BF0E-9057-2F4A7D4B5AB4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FB1D9C-0E0A-D930-656B-4290D60F7BA0}"/>
              </a:ext>
            </a:extLst>
          </p:cNvPr>
          <p:cNvSpPr txBox="1"/>
          <p:nvPr/>
        </p:nvSpPr>
        <p:spPr>
          <a:xfrm>
            <a:off x="4882393" y="4955245"/>
            <a:ext cx="2281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May 2023</a:t>
            </a:r>
          </a:p>
        </p:txBody>
      </p:sp>
    </p:spTree>
    <p:extLst>
      <p:ext uri="{BB962C8B-B14F-4D97-AF65-F5344CB8AC3E}">
        <p14:creationId xmlns:p14="http://schemas.microsoft.com/office/powerpoint/2010/main" val="751778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BBDB9-E4DD-4E3B-AB69-291A7F617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98"/>
            <a:ext cx="10515600" cy="834501"/>
          </a:xfrm>
        </p:spPr>
        <p:txBody>
          <a:bodyPr>
            <a:normAutofit/>
          </a:bodyPr>
          <a:lstStyle/>
          <a:p>
            <a:r>
              <a:rPr lang="de-DE" dirty="0"/>
              <a:t>WLAN/WIFI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562FDDB-F456-47F7-B6BE-104F1C8E7AF1}"/>
              </a:ext>
            </a:extLst>
          </p:cNvPr>
          <p:cNvSpPr txBox="1"/>
          <p:nvPr/>
        </p:nvSpPr>
        <p:spPr>
          <a:xfrm>
            <a:off x="394283" y="6533591"/>
            <a:ext cx="1085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Source: </a:t>
            </a:r>
            <a:r>
              <a:rPr lang="de-DE" sz="1200" dirty="0">
                <a:hlinkClick r:id="rId2"/>
              </a:rPr>
              <a:t>Jaidev Sharma, The Wi-Fi Evolution, White Paper, 2020.03</a:t>
            </a:r>
            <a:endParaRPr lang="en-US" sz="1200" dirty="0"/>
          </a:p>
        </p:txBody>
      </p:sp>
      <p:graphicFrame>
        <p:nvGraphicFramePr>
          <p:cNvPr id="4" name="Tabelle 5">
            <a:extLst>
              <a:ext uri="{FF2B5EF4-FFF2-40B4-BE49-F238E27FC236}">
                <a16:creationId xmlns:a16="http://schemas.microsoft.com/office/drawing/2014/main" id="{63174758-D474-43A7-99E4-915309695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799064"/>
              </p:ext>
            </p:extLst>
          </p:nvPr>
        </p:nvGraphicFramePr>
        <p:xfrm>
          <a:off x="394283" y="913686"/>
          <a:ext cx="11302416" cy="4668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802">
                  <a:extLst>
                    <a:ext uri="{9D8B030D-6E8A-4147-A177-3AD203B41FA5}">
                      <a16:colId xmlns:a16="http://schemas.microsoft.com/office/drawing/2014/main" val="1934184395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3588769654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19760582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676732396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2406233351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4083956085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1551736598"/>
                    </a:ext>
                  </a:extLst>
                </a:gridCol>
                <a:gridCol w="1412802">
                  <a:extLst>
                    <a:ext uri="{9D8B030D-6E8A-4147-A177-3AD203B41FA5}">
                      <a16:colId xmlns:a16="http://schemas.microsoft.com/office/drawing/2014/main" val="1375639197"/>
                    </a:ext>
                  </a:extLst>
                </a:gridCol>
              </a:tblGrid>
              <a:tr h="484285">
                <a:tc rowSpan="2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</a:t>
                      </a:r>
                    </a:p>
                    <a:p>
                      <a:r>
                        <a:rPr lang="en-US" sz="1000" dirty="0"/>
                        <a:t>(obsolete and deprecated)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b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a/h/j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g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n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ac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IEEE 802.11 ax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74741"/>
                  </a:ext>
                </a:extLst>
              </a:tr>
              <a:tr h="242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Wi-Fi™ 1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Wi-Fi™ 2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Wi-Fi™ 3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Wi-Fi™ 4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Wi-Fi™ 5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Wi-Fi™ 6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572074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Release date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1997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258091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Frequency bands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2.4 GHz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2.4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2.4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2.4 GHz, 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2.4 GHz, 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2.4 GHz, 5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485578"/>
                  </a:ext>
                </a:extLst>
              </a:tr>
              <a:tr h="484285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Frequency range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2.400 GHz - 2.4835 GHz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2.400 GHz - 2.4835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5.150 GHz - 5.350 GHz</a:t>
                      </a:r>
                    </a:p>
                    <a:p>
                      <a:r>
                        <a:rPr lang="en-US" sz="1000" dirty="0"/>
                        <a:t>5.725 GHz - 5.850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2.400 GHz - 2.4835 GHz</a:t>
                      </a:r>
                    </a:p>
                    <a:p>
                      <a:r>
                        <a:rPr lang="en-US" sz="1000" dirty="0"/>
                        <a:t>5.150 GHz - 5.350 GHz</a:t>
                      </a:r>
                    </a:p>
                    <a:p>
                      <a:r>
                        <a:rPr lang="en-US" sz="1000" dirty="0"/>
                        <a:t>5.725 GHz - 5.850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2.400 GHz - 2.4835 GHz</a:t>
                      </a:r>
                    </a:p>
                    <a:p>
                      <a:r>
                        <a:rPr lang="en-US" sz="1000" dirty="0"/>
                        <a:t>5.150 GHz - 5.350 GHz</a:t>
                      </a:r>
                    </a:p>
                    <a:p>
                      <a:r>
                        <a:rPr lang="en-US" sz="1000" dirty="0"/>
                        <a:t>5.725 GHz - 5.850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2.400 GHz - 2.4835 GHz</a:t>
                      </a:r>
                    </a:p>
                    <a:p>
                      <a:r>
                        <a:rPr lang="en-US" sz="1000" dirty="0"/>
                        <a:t>5.150 GHz - 5.350 GHz</a:t>
                      </a:r>
                    </a:p>
                    <a:p>
                      <a:r>
                        <a:rPr lang="en-US" sz="1000" dirty="0"/>
                        <a:t>5.725 GHz - 5.850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2.400 GHz - 2.4835 GHz</a:t>
                      </a:r>
                    </a:p>
                    <a:p>
                      <a:r>
                        <a:rPr lang="en-US" sz="1000" dirty="0"/>
                        <a:t>5.150 GHz - 5.350 GHz</a:t>
                      </a:r>
                    </a:p>
                    <a:p>
                      <a:r>
                        <a:rPr lang="en-US" sz="1000" dirty="0"/>
                        <a:t>5.725 GHz - 5.850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85560"/>
                  </a:ext>
                </a:extLst>
              </a:tr>
              <a:tr h="349761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Channel bandwidth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22 MHz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22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 MHz / 40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 MHz / 40 MHz /</a:t>
                      </a:r>
                    </a:p>
                    <a:p>
                      <a:r>
                        <a:rPr lang="en-US" sz="1000" dirty="0"/>
                        <a:t>80 MHz / 160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 MHz / 40 MHz /</a:t>
                      </a:r>
                    </a:p>
                    <a:p>
                      <a:r>
                        <a:rPr lang="en-US" sz="1000" dirty="0"/>
                        <a:t>80 MHz / 160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056823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Maximum throughput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 Mbps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54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54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600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6.8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100 Gbps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480035"/>
                  </a:ext>
                </a:extLst>
              </a:tr>
              <a:tr h="618808">
                <a:tc rowSpan="2"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Modulation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/>
                        <a:t>Frequency Hopping Spread Spectrum (FHSS), Direct Sequencing Spread Spectrum (DSSS)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00" dirty="0"/>
                        <a:t>Direct Sequencing Spread Spectrum (DSSS)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Orthogonal Frequency Division Multiplexing (OFDM)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Orthogonal Frequency Division Multiplexing (OFDM)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Orthogonal Frequency Division Multiplexing (OFDM)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Orthogonal Frequency Division Multiplexing (OFDM)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Orthogonal Frequency Division Multiplexing (OFDM)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321918"/>
                  </a:ext>
                </a:extLst>
              </a:tr>
              <a:tr h="1291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Subcarrier modulations: Binary Phase Shift Keying (BPSK), Quaternary Phase Shift Keying (QPSK), Quadrature Amplitude Modulation (16 QAM, </a:t>
                      </a:r>
                      <a:r>
                        <a:rPr lang="en-US" sz="1000" b="1" dirty="0"/>
                        <a:t>64 QAM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Subcarrier modulations: Binary Phase Shift Keying (BPSK), Quaternary Phase Shift Keying (QPSK), Quadrature Amplitude Modulation (16 QAM, </a:t>
                      </a:r>
                      <a:r>
                        <a:rPr lang="en-US" sz="1000" b="1" dirty="0"/>
                        <a:t>64 QAM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Subcarrier modulations: Binary Phase Shift Keying (BPSK), Quaternary Phase Shift Keying (QPSK), Quadrature Amplitude Modulation (16 QAM, </a:t>
                      </a:r>
                      <a:r>
                        <a:rPr lang="en-US" sz="1000" b="1" dirty="0"/>
                        <a:t>64 QAM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Subcarrier modulations: Binary Phase Shift Keying (BPSK), Quaternary Phase Shift Keying (QPSK), Quadrature Amplitude Modulation (16 QAM, </a:t>
                      </a:r>
                      <a:r>
                        <a:rPr lang="en-US" sz="1000" b="0" dirty="0"/>
                        <a:t>64 QAM, </a:t>
                      </a:r>
                      <a:r>
                        <a:rPr lang="en-US" sz="1000" b="1" dirty="0"/>
                        <a:t>256 QAM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Subcarrier modulations: Binary Phase Shift Keying (BPSK), Quaternary Phase Shift Keying (QPSK), Quadrature Amplitude Modulation (16 QAM, </a:t>
                      </a:r>
                      <a:r>
                        <a:rPr lang="en-US" sz="1000" b="0" dirty="0"/>
                        <a:t>64 QAM, 256 QAM, </a:t>
                      </a:r>
                      <a:r>
                        <a:rPr lang="en-US" sz="1000" b="1" dirty="0"/>
                        <a:t>1024 QAM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532796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5AD678D3-8D12-4B44-B7D0-96E0963CADDB}"/>
              </a:ext>
            </a:extLst>
          </p:cNvPr>
          <p:cNvSpPr txBox="1"/>
          <p:nvPr/>
        </p:nvSpPr>
        <p:spPr>
          <a:xfrm>
            <a:off x="9094017" y="6607381"/>
            <a:ext cx="270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* </a:t>
            </a:r>
            <a:r>
              <a:rPr lang="en-US" sz="1000" b="1" dirty="0"/>
              <a:t>bold</a:t>
            </a:r>
            <a:r>
              <a:rPr lang="en-US" sz="1000" dirty="0"/>
              <a:t> print indicates the highest modulation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44FA98D-667F-427D-94D0-42A64F946967}"/>
              </a:ext>
            </a:extLst>
          </p:cNvPr>
          <p:cNvSpPr/>
          <p:nvPr/>
        </p:nvSpPr>
        <p:spPr>
          <a:xfrm>
            <a:off x="394283" y="5680620"/>
            <a:ext cx="11302415" cy="7452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u="sng" dirty="0"/>
              <a:t>Conclusion and Harmonizing Proposal:</a:t>
            </a:r>
            <a:r>
              <a:rPr lang="en-US" sz="1200" b="1" dirty="0"/>
              <a:t> </a:t>
            </a:r>
          </a:p>
          <a:p>
            <a:r>
              <a:rPr lang="en-US" sz="1200" dirty="0">
                <a:solidFill>
                  <a:schemeClr val="bg1"/>
                </a:solidFill>
              </a:rPr>
              <a:t>Modern WLAN/WIFI uses digital modulation schemes that are difficult to emulate with “simple” pulse modulations.</a:t>
            </a:r>
          </a:p>
          <a:p>
            <a:r>
              <a:rPr lang="en-US" sz="1200" dirty="0">
                <a:solidFill>
                  <a:schemeClr val="bg1"/>
                </a:solidFill>
              </a:rPr>
              <a:t>Thus, the harmonizing proposal is to use PM (1000 Hz, 50 % duty cycle) that is similar to 3G/4G/5G or a 20/40/80 MHz AWGN signal, the latter taking into account that the maximum bandwidth of an AWGN signal currently cannot exceed 100 MHz (technically not possible).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CAE33A6-78DE-F913-FAFD-3ADD0DA9DC08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53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136E1-1EF3-48D1-9FA0-2BAAABCE87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 Proposal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1F36115-79EB-746E-B332-B1DF3B7FCB6A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24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333F5-D93A-4AB1-8748-FF3FACF18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35" y="4398"/>
            <a:ext cx="118872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Proposal for Revision of Modulations </a:t>
            </a:r>
            <a:br>
              <a:rPr lang="en-US" dirty="0"/>
            </a:br>
            <a:r>
              <a:rPr lang="en-US" dirty="0"/>
              <a:t>and their Frequency Allocation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A68B5FE-2C59-4B47-B468-B0E62E343C27}"/>
              </a:ext>
            </a:extLst>
          </p:cNvPr>
          <p:cNvSpPr txBox="1"/>
          <p:nvPr/>
        </p:nvSpPr>
        <p:spPr>
          <a:xfrm>
            <a:off x="746620" y="1543574"/>
            <a:ext cx="5578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Reference document: IWG-EMC-33-05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111A4FD-B252-4BD8-AF92-D1DFB0E8C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20" y="2086610"/>
            <a:ext cx="8694141" cy="159499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146746B-FBFF-4271-BF59-3B5526E54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94" y="3886086"/>
            <a:ext cx="6040074" cy="25303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9CB6B10-CCAD-527A-2F84-3F40B20A3DB4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217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1136E1-1EF3-48D1-9FA0-2BAAABCE87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2. Technical Rationale and References</a:t>
            </a:r>
            <a:endParaRPr lang="en-US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2803C3-E36F-AC01-408E-561563B05546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45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333F5-D93A-4AB1-8748-FF3FACF18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35" y="4398"/>
            <a:ext cx="11887200" cy="1325563"/>
          </a:xfrm>
        </p:spPr>
        <p:txBody>
          <a:bodyPr/>
          <a:lstStyle/>
          <a:p>
            <a:pPr algn="ctr"/>
            <a:r>
              <a:rPr lang="en-US" dirty="0"/>
              <a:t>From Technical rationale to WG3 decision 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C83AD06C-804E-22EA-84C6-F3C2D6410EB3}"/>
              </a:ext>
            </a:extLst>
          </p:cNvPr>
          <p:cNvSpPr txBox="1"/>
          <p:nvPr/>
        </p:nvSpPr>
        <p:spPr>
          <a:xfrm>
            <a:off x="700438" y="1329961"/>
            <a:ext cx="103370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technical rational presented in the following slides show that: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 2G : PM type 1 (217Hz = 4.16 </a:t>
            </a:r>
            <a:r>
              <a:rPr lang="en-US" sz="1600" dirty="0" err="1"/>
              <a:t>ms</a:t>
            </a:r>
            <a:r>
              <a:rPr lang="en-US" sz="1600" dirty="0"/>
              <a:t>, 577 µs) is suitable to emulate 2G.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 3G : PM type 3 (1kHz, 50% Duty Cycle) is suitable to emulate 3G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 4G : PM type 3 (1kHz, 50% Duty Cycle) is suitable to emulate 4G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 5G : PM type 3 (1kHz, 50% Duty Cycle) is suitable to emulate 5G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 WLAN/WIFI : WLAN/WIFI uses digital modulation schemes that are difficult to emulate with “simple” pulse modulations. Thus, the harmonizing proposal is to use PM type 3 (1000 Hz, 50 % duty cycle) that is similar to 3G/4G/5G or a 20/40/80 MHz AWGN signal, the latter taking into account that the maximum bandwidth of an AWGN signal currently cannot exceed 100 MHz (technically not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24BF1BAF-4380-20EF-3C80-63599062A800}"/>
              </a:ext>
            </a:extLst>
          </p:cNvPr>
          <p:cNvSpPr txBox="1"/>
          <p:nvPr/>
        </p:nvSpPr>
        <p:spPr>
          <a:xfrm>
            <a:off x="700438" y="4052835"/>
            <a:ext cx="10337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During the WG3 October 2022 meeting this was discussed, and it was finally agreed to use harmonized PM type 3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3G, 4G and 5G.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WLAN/WIFI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And also, for 2G for the following reasons 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Limit the number of different modulations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PM type 3 could be considered more stringent in terms of power density than PM type 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2G systems trend to disappear progressively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36168AF-54C1-CA5C-4797-DB24F89BCE14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3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BBDB9-E4DD-4E3B-AB69-291A7F617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98"/>
            <a:ext cx="10515600" cy="834501"/>
          </a:xfrm>
        </p:spPr>
        <p:txBody>
          <a:bodyPr>
            <a:normAutofit/>
          </a:bodyPr>
          <a:lstStyle/>
          <a:p>
            <a:r>
              <a:rPr lang="de-DE" dirty="0"/>
              <a:t>2G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562FDDB-F456-47F7-B6BE-104F1C8E7AF1}"/>
              </a:ext>
            </a:extLst>
          </p:cNvPr>
          <p:cNvSpPr txBox="1"/>
          <p:nvPr/>
        </p:nvSpPr>
        <p:spPr>
          <a:xfrm>
            <a:off x="838199" y="6067425"/>
            <a:ext cx="861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Source: </a:t>
            </a:r>
            <a:r>
              <a:rPr lang="en-US" sz="1200" dirty="0">
                <a:hlinkClick r:id="rId2"/>
              </a:rPr>
              <a:t>GSM TDMA Frame Parameterization for Waveform Generation - MATLAB &amp; Simulink (mathworks.com)</a:t>
            </a:r>
            <a:endParaRPr lang="en-US" sz="12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A2BE61C-9E7F-4A6A-B861-C152A9A35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00" y="1061250"/>
            <a:ext cx="7537327" cy="4752321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47054C99-5422-482B-BCD6-0BC63E8FE8ED}"/>
              </a:ext>
            </a:extLst>
          </p:cNvPr>
          <p:cNvSpPr/>
          <p:nvPr/>
        </p:nvSpPr>
        <p:spPr>
          <a:xfrm>
            <a:off x="3246539" y="3061982"/>
            <a:ext cx="2491531" cy="27683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575F3FB2-C3B0-43F2-9C74-6B5C95FE2228}"/>
              </a:ext>
            </a:extLst>
          </p:cNvPr>
          <p:cNvSpPr/>
          <p:nvPr/>
        </p:nvSpPr>
        <p:spPr>
          <a:xfrm>
            <a:off x="3706849" y="3643617"/>
            <a:ext cx="2491531" cy="340553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942A1AA-8504-4F00-8BA1-2B84A9BD35D8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738070" y="3098116"/>
            <a:ext cx="2918251" cy="102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5679FAE-E535-4EF6-8F29-EE7197B0C1B7}"/>
              </a:ext>
            </a:extLst>
          </p:cNvPr>
          <p:cNvCxnSpPr>
            <a:cxnSpLocks/>
            <a:stCxn id="13" idx="3"/>
            <a:endCxn id="19" idx="1"/>
          </p:cNvCxnSpPr>
          <p:nvPr/>
        </p:nvCxnSpPr>
        <p:spPr>
          <a:xfrm flipV="1">
            <a:off x="6198380" y="3098116"/>
            <a:ext cx="2457941" cy="715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AAEC1432-9E34-471E-BEB2-AC75AD18206D}"/>
              </a:ext>
            </a:extLst>
          </p:cNvPr>
          <p:cNvSpPr txBox="1"/>
          <p:nvPr/>
        </p:nvSpPr>
        <p:spPr>
          <a:xfrm>
            <a:off x="8656321" y="2836506"/>
            <a:ext cx="3380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Frame </a:t>
            </a:r>
            <a:r>
              <a:rPr lang="en-US" sz="1400" dirty="0"/>
              <a:t>length</a:t>
            </a:r>
            <a:r>
              <a:rPr lang="de-DE" sz="1400" dirty="0"/>
              <a:t>: 4.16</a:t>
            </a:r>
            <a:r>
              <a:rPr lang="en-US" sz="1400" dirty="0"/>
              <a:t>ms</a:t>
            </a:r>
            <a:r>
              <a:rPr lang="de-DE" sz="1400" dirty="0"/>
              <a:t> = 217Hz </a:t>
            </a:r>
          </a:p>
          <a:p>
            <a:r>
              <a:rPr lang="en-US" sz="1400" dirty="0"/>
              <a:t>Slot length: 577µs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F26DF01-7499-4363-9A34-B8AA99ECD10A}"/>
              </a:ext>
            </a:extLst>
          </p:cNvPr>
          <p:cNvSpPr txBox="1"/>
          <p:nvPr/>
        </p:nvSpPr>
        <p:spPr>
          <a:xfrm>
            <a:off x="8656321" y="2233663"/>
            <a:ext cx="338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Channel bandwidth: 200kHz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944B511-1541-4246-9D04-5B4AD17DE437}"/>
              </a:ext>
            </a:extLst>
          </p:cNvPr>
          <p:cNvSpPr/>
          <p:nvPr/>
        </p:nvSpPr>
        <p:spPr>
          <a:xfrm>
            <a:off x="8246378" y="3984171"/>
            <a:ext cx="3790112" cy="8108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Derivation</a:t>
            </a:r>
            <a:r>
              <a:rPr lang="en-US" sz="1400" dirty="0"/>
              <a:t>: </a:t>
            </a:r>
          </a:p>
          <a:p>
            <a:r>
              <a:rPr lang="en-US" sz="1400" dirty="0"/>
              <a:t>The ratio of slot length (577 µs) to frame length (4.16 </a:t>
            </a:r>
            <a:r>
              <a:rPr lang="en-US" sz="1400" dirty="0" err="1"/>
              <a:t>ms</a:t>
            </a:r>
            <a:r>
              <a:rPr lang="en-US" sz="1400" dirty="0"/>
              <a:t>) corresponds to PM (577µs, 4.16ms).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651D461-98AD-4022-ABC6-910D8FD360CE}"/>
              </a:ext>
            </a:extLst>
          </p:cNvPr>
          <p:cNvSpPr/>
          <p:nvPr/>
        </p:nvSpPr>
        <p:spPr>
          <a:xfrm>
            <a:off x="8246378" y="4985985"/>
            <a:ext cx="3790112" cy="62727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>
                <a:solidFill>
                  <a:schemeClr val="bg1"/>
                </a:solidFill>
              </a:rPr>
              <a:t>Conclusion</a:t>
            </a:r>
            <a:r>
              <a:rPr lang="en-US" sz="1400" dirty="0">
                <a:solidFill>
                  <a:schemeClr val="bg1"/>
                </a:solidFill>
              </a:rPr>
              <a:t>:</a:t>
            </a:r>
          </a:p>
          <a:p>
            <a:r>
              <a:rPr lang="en-US" sz="1400" dirty="0">
                <a:solidFill>
                  <a:schemeClr val="bg1"/>
                </a:solidFill>
              </a:rPr>
              <a:t>PM (217Hz = 4.16 </a:t>
            </a:r>
            <a:r>
              <a:rPr lang="en-US" sz="1400" dirty="0" err="1">
                <a:solidFill>
                  <a:schemeClr val="bg1"/>
                </a:solidFill>
              </a:rPr>
              <a:t>ms</a:t>
            </a:r>
            <a:r>
              <a:rPr lang="en-US" sz="1400" dirty="0">
                <a:solidFill>
                  <a:schemeClr val="bg1"/>
                </a:solidFill>
              </a:rPr>
              <a:t>, 577 µs) is suitable to emulate 2G.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3005A9-67A3-4799-A19A-D9C5D55C49D2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653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BBDB9-E4DD-4E3B-AB69-291A7F617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98"/>
            <a:ext cx="10515600" cy="834501"/>
          </a:xfrm>
        </p:spPr>
        <p:txBody>
          <a:bodyPr>
            <a:normAutofit/>
          </a:bodyPr>
          <a:lstStyle/>
          <a:p>
            <a:r>
              <a:rPr lang="de-DE" dirty="0"/>
              <a:t>3G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562FDDB-F456-47F7-B6BE-104F1C8E7AF1}"/>
              </a:ext>
            </a:extLst>
          </p:cNvPr>
          <p:cNvSpPr txBox="1"/>
          <p:nvPr/>
        </p:nvSpPr>
        <p:spPr>
          <a:xfrm>
            <a:off x="838200" y="6377233"/>
            <a:ext cx="861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Source: </a:t>
            </a:r>
            <a:r>
              <a:rPr lang="en-US" sz="1200" dirty="0">
                <a:hlinkClick r:id="rId2"/>
              </a:rPr>
              <a:t>UMTS detailed description (3gpp.org)</a:t>
            </a:r>
            <a:r>
              <a:rPr lang="en-US" sz="1200" dirty="0"/>
              <a:t>, </a:t>
            </a:r>
            <a:r>
              <a:rPr lang="en-US" sz="1200" dirty="0">
                <a:hlinkClick r:id="rId3"/>
              </a:rPr>
              <a:t>3G UMTS Frequency Bands: UARFCN » Electronics Notes (electronics-notes.com)</a:t>
            </a:r>
            <a:endParaRPr lang="en-US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AEC1432-9E34-471E-BEB2-AC75AD18206D}"/>
              </a:ext>
            </a:extLst>
          </p:cNvPr>
          <p:cNvSpPr txBox="1"/>
          <p:nvPr/>
        </p:nvSpPr>
        <p:spPr>
          <a:xfrm>
            <a:off x="593817" y="3646285"/>
            <a:ext cx="4985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Frame length: 10 ms, subframe lengths </a:t>
            </a:r>
            <a:r>
              <a:rPr lang="de-DE" sz="1400" dirty="0"/>
              <a:t>2 </a:t>
            </a:r>
            <a:r>
              <a:rPr lang="de-DE" sz="1400" dirty="0" err="1"/>
              <a:t>ms</a:t>
            </a:r>
            <a:r>
              <a:rPr lang="de-DE" sz="1400" dirty="0"/>
              <a:t>, s</a:t>
            </a:r>
            <a:r>
              <a:rPr lang="en-US" sz="1400" dirty="0"/>
              <a:t>lot length: 133 µs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8C4A0C1-1793-479F-A38A-E5A5277BAD5B}"/>
              </a:ext>
            </a:extLst>
          </p:cNvPr>
          <p:cNvSpPr/>
          <p:nvPr/>
        </p:nvSpPr>
        <p:spPr>
          <a:xfrm>
            <a:off x="669317" y="4180699"/>
            <a:ext cx="5274283" cy="954074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Derivation</a:t>
            </a:r>
            <a:r>
              <a:rPr lang="en-US" sz="1400" dirty="0"/>
              <a:t>:</a:t>
            </a:r>
          </a:p>
          <a:p>
            <a:r>
              <a:rPr lang="en-US" sz="1400" dirty="0"/>
              <a:t>The ratio of subframe (2 </a:t>
            </a:r>
            <a:r>
              <a:rPr lang="en-US" sz="1400" dirty="0" err="1"/>
              <a:t>ms</a:t>
            </a:r>
            <a:r>
              <a:rPr lang="en-US" sz="1400" dirty="0"/>
              <a:t>) to frame (10 </a:t>
            </a:r>
            <a:r>
              <a:rPr lang="en-US" sz="1400" dirty="0" err="1"/>
              <a:t>ms</a:t>
            </a:r>
            <a:r>
              <a:rPr lang="en-US" sz="1400" dirty="0"/>
              <a:t>) results in a duty cycle of 20 %. Taking the subframe length (2 </a:t>
            </a:r>
            <a:r>
              <a:rPr lang="en-US" sz="1400" dirty="0" err="1"/>
              <a:t>ms</a:t>
            </a:r>
            <a:r>
              <a:rPr lang="en-US" sz="1400" dirty="0"/>
              <a:t>) as a reference, this results in PM (500 Hz, 20 % duty cycle).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29DA6F4-D297-42B2-85C5-6A303E00B29E}"/>
              </a:ext>
            </a:extLst>
          </p:cNvPr>
          <p:cNvSpPr/>
          <p:nvPr/>
        </p:nvSpPr>
        <p:spPr>
          <a:xfrm>
            <a:off x="669317" y="1044941"/>
            <a:ext cx="3072259" cy="559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Basic frame structure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9217E91-D38F-4528-A2C9-A833190AFCF5}"/>
              </a:ext>
            </a:extLst>
          </p:cNvPr>
          <p:cNvSpPr/>
          <p:nvPr/>
        </p:nvSpPr>
        <p:spPr>
          <a:xfrm>
            <a:off x="6421350" y="1066464"/>
            <a:ext cx="4002833" cy="559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>
                <a:solidFill>
                  <a:schemeClr val="tx1"/>
                </a:solidFill>
              </a:rPr>
              <a:t>Frame structure type 1 for FDD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6D47E90-BA53-4141-B4FD-AE3BBFE8AA8D}"/>
              </a:ext>
            </a:extLst>
          </p:cNvPr>
          <p:cNvSpPr txBox="1"/>
          <p:nvPr/>
        </p:nvSpPr>
        <p:spPr>
          <a:xfrm>
            <a:off x="6421350" y="3646285"/>
            <a:ext cx="4985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Frame </a:t>
            </a:r>
            <a:r>
              <a:rPr lang="en-US" sz="1400" dirty="0"/>
              <a:t>length: 10 ms, subframe length: 1ms, slot length: 500µs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FE5BE30-C20B-4312-A25B-8AB5CB965393}"/>
              </a:ext>
            </a:extLst>
          </p:cNvPr>
          <p:cNvSpPr/>
          <p:nvPr/>
        </p:nvSpPr>
        <p:spPr>
          <a:xfrm>
            <a:off x="6421350" y="4180699"/>
            <a:ext cx="5484511" cy="954074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Derivation</a:t>
            </a:r>
            <a:r>
              <a:rPr lang="en-US" sz="1400" dirty="0"/>
              <a:t>:</a:t>
            </a:r>
          </a:p>
          <a:p>
            <a:r>
              <a:rPr lang="en-US" sz="1400" dirty="0"/>
              <a:t>The ration of subframe (1 </a:t>
            </a:r>
            <a:r>
              <a:rPr lang="en-US" sz="1400" dirty="0" err="1"/>
              <a:t>ms</a:t>
            </a:r>
            <a:r>
              <a:rPr lang="en-US" sz="1400" dirty="0"/>
              <a:t>) to frame (10 </a:t>
            </a:r>
            <a:r>
              <a:rPr lang="en-US" sz="1400" dirty="0" err="1"/>
              <a:t>ms</a:t>
            </a:r>
            <a:r>
              <a:rPr lang="en-US" sz="1400" dirty="0"/>
              <a:t>) results in a duty cycle of 10 %. Taking the subframe length (1 </a:t>
            </a:r>
            <a:r>
              <a:rPr lang="en-US" sz="1400" dirty="0" err="1"/>
              <a:t>ms</a:t>
            </a:r>
            <a:r>
              <a:rPr lang="en-US" sz="1400" dirty="0"/>
              <a:t>) as a reference, this results in PM (1 kHz, 10 % duty cycle).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09217BE-E586-4F84-889A-E27E0B5E53E3}"/>
              </a:ext>
            </a:extLst>
          </p:cNvPr>
          <p:cNvSpPr txBox="1"/>
          <p:nvPr/>
        </p:nvSpPr>
        <p:spPr>
          <a:xfrm>
            <a:off x="669317" y="898073"/>
            <a:ext cx="408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Channel bandwidth: 5 MHz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2AB805A-E14B-456A-831D-FFE0319C3EAB}"/>
              </a:ext>
            </a:extLst>
          </p:cNvPr>
          <p:cNvGrpSpPr/>
          <p:nvPr/>
        </p:nvGrpSpPr>
        <p:grpSpPr>
          <a:xfrm>
            <a:off x="506067" y="1385127"/>
            <a:ext cx="5589933" cy="2261158"/>
            <a:chOff x="506067" y="1611630"/>
            <a:chExt cx="5589933" cy="226115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529B5466-C225-49DC-B45D-D19366E2A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6067" y="1611630"/>
              <a:ext cx="5589933" cy="2261158"/>
            </a:xfrm>
            <a:prstGeom prst="rect">
              <a:avLst/>
            </a:prstGeom>
          </p:spPr>
        </p:pic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5A23015E-57FE-4D13-AFBC-E6539001701C}"/>
                </a:ext>
              </a:extLst>
            </p:cNvPr>
            <p:cNvSpPr/>
            <p:nvPr/>
          </p:nvSpPr>
          <p:spPr>
            <a:xfrm>
              <a:off x="2654765" y="3451124"/>
              <a:ext cx="1338396" cy="276836"/>
            </a:xfrm>
            <a:prstGeom prst="roundRect">
              <a:avLst/>
            </a:prstGeom>
            <a:solidFill>
              <a:schemeClr val="accent1">
                <a:alpha val="2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E6B28F7D-4232-49B8-B8B2-225E6A331CB6}"/>
                </a:ext>
              </a:extLst>
            </p:cNvPr>
            <p:cNvSpPr/>
            <p:nvPr/>
          </p:nvSpPr>
          <p:spPr>
            <a:xfrm>
              <a:off x="735084" y="3284502"/>
              <a:ext cx="1060160" cy="276836"/>
            </a:xfrm>
            <a:prstGeom prst="roundRect">
              <a:avLst/>
            </a:prstGeom>
            <a:solidFill>
              <a:schemeClr val="accent1">
                <a:alpha val="2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51CA938-600A-465F-896F-7B8715E76848}"/>
              </a:ext>
            </a:extLst>
          </p:cNvPr>
          <p:cNvGrpSpPr/>
          <p:nvPr/>
        </p:nvGrpSpPr>
        <p:grpSpPr>
          <a:xfrm>
            <a:off x="6421350" y="1600878"/>
            <a:ext cx="5589933" cy="1623743"/>
            <a:chOff x="6421350" y="1827381"/>
            <a:chExt cx="5589933" cy="1623743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B2250985-AB7F-4AD8-A210-388D41F0B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21350" y="1827381"/>
              <a:ext cx="5589933" cy="1623743"/>
            </a:xfrm>
            <a:prstGeom prst="rect">
              <a:avLst/>
            </a:prstGeom>
          </p:spPr>
        </p:pic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5C966BE1-BF56-429E-BFE5-03901A5EC599}"/>
                </a:ext>
              </a:extLst>
            </p:cNvPr>
            <p:cNvSpPr/>
            <p:nvPr/>
          </p:nvSpPr>
          <p:spPr>
            <a:xfrm>
              <a:off x="6515098" y="2171305"/>
              <a:ext cx="2377231" cy="276836"/>
            </a:xfrm>
            <a:prstGeom prst="roundRect">
              <a:avLst/>
            </a:prstGeom>
            <a:solidFill>
              <a:schemeClr val="accent1">
                <a:alpha val="2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5F738CA7-B647-4554-B8F0-05ED9F491CBB}"/>
                </a:ext>
              </a:extLst>
            </p:cNvPr>
            <p:cNvSpPr/>
            <p:nvPr/>
          </p:nvSpPr>
          <p:spPr>
            <a:xfrm>
              <a:off x="7867123" y="1862346"/>
              <a:ext cx="2711394" cy="276836"/>
            </a:xfrm>
            <a:prstGeom prst="roundRect">
              <a:avLst/>
            </a:prstGeom>
            <a:solidFill>
              <a:schemeClr val="accent1">
                <a:alpha val="2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1FC1DDB4-D3A8-425F-8AAC-A3047AFF760F}"/>
              </a:ext>
            </a:extLst>
          </p:cNvPr>
          <p:cNvSpPr txBox="1"/>
          <p:nvPr/>
        </p:nvSpPr>
        <p:spPr>
          <a:xfrm>
            <a:off x="6721333" y="3159244"/>
            <a:ext cx="480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6699"/>
                </a:solidFill>
              </a:rPr>
              <a:t>1 subframe consists of 2 slots with a length of 0.5 </a:t>
            </a:r>
            <a:r>
              <a:rPr lang="en-US" sz="1000" dirty="0" err="1">
                <a:solidFill>
                  <a:srgbClr val="006699"/>
                </a:solidFill>
              </a:rPr>
              <a:t>ms</a:t>
            </a:r>
            <a:r>
              <a:rPr lang="en-US" sz="1000" dirty="0">
                <a:solidFill>
                  <a:srgbClr val="006699"/>
                </a:solidFill>
              </a:rPr>
              <a:t> each </a:t>
            </a:r>
            <a:r>
              <a:rPr lang="en-US" sz="1000" dirty="0">
                <a:solidFill>
                  <a:srgbClr val="006699"/>
                </a:solidFill>
                <a:sym typeface="Wingdings" panose="05000000000000000000" pitchFamily="2" charset="2"/>
              </a:rPr>
              <a:t> subframe length = 1ms</a:t>
            </a:r>
            <a:endParaRPr lang="en-US" sz="1000" dirty="0">
              <a:solidFill>
                <a:srgbClr val="006699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D636A43-ACF6-426C-9CD3-DDBD45BCB6E0}"/>
              </a:ext>
            </a:extLst>
          </p:cNvPr>
          <p:cNvSpPr txBox="1"/>
          <p:nvPr/>
        </p:nvSpPr>
        <p:spPr>
          <a:xfrm>
            <a:off x="1482450" y="1548776"/>
            <a:ext cx="480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6699"/>
                </a:solidFill>
              </a:rPr>
              <a:t>15 slots per subframe with a length of 2 </a:t>
            </a:r>
            <a:r>
              <a:rPr lang="en-US" sz="1000" dirty="0" err="1">
                <a:solidFill>
                  <a:srgbClr val="006699"/>
                </a:solidFill>
              </a:rPr>
              <a:t>ms</a:t>
            </a:r>
            <a:r>
              <a:rPr lang="en-US" sz="1000" dirty="0">
                <a:solidFill>
                  <a:srgbClr val="006699"/>
                </a:solidFill>
              </a:rPr>
              <a:t> </a:t>
            </a:r>
            <a:r>
              <a:rPr lang="en-US" sz="1000" dirty="0">
                <a:solidFill>
                  <a:srgbClr val="006699"/>
                </a:solidFill>
                <a:sym typeface="Wingdings" panose="05000000000000000000" pitchFamily="2" charset="2"/>
              </a:rPr>
              <a:t> slot length: 133 µs</a:t>
            </a:r>
            <a:endParaRPr lang="en-US" sz="1000" dirty="0">
              <a:solidFill>
                <a:srgbClr val="006699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3A0A459-FD51-40EC-873B-4FDBE3CA4527}"/>
              </a:ext>
            </a:extLst>
          </p:cNvPr>
          <p:cNvSpPr/>
          <p:nvPr/>
        </p:nvSpPr>
        <p:spPr>
          <a:xfrm>
            <a:off x="669317" y="5244582"/>
            <a:ext cx="11236544" cy="79117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Conclusion and Harmonizing Proposal:</a:t>
            </a:r>
            <a:r>
              <a:rPr lang="en-US" sz="1400" b="1" dirty="0"/>
              <a:t> </a:t>
            </a:r>
            <a:r>
              <a:rPr lang="en-US" sz="1400" dirty="0"/>
              <a:t>In order to account for a superposition of signals (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energy density) and existing standards (e.g. MIL-STD 461G), PM (1kHz, 50% Duty Cycle) is suitable to emulate 3G.</a:t>
            </a:r>
            <a:r>
              <a:rPr lang="en-US" sz="1400" b="1" u="sng" dirty="0"/>
              <a:t> </a:t>
            </a:r>
          </a:p>
          <a:p>
            <a:r>
              <a:rPr lang="en-US" sz="1400" dirty="0"/>
              <a:t>Alternatively, a 5 MHz AWGN signal would also be suitable, taking the channel bandwidth into consideration.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CAD3DB-B802-ABFB-313C-29B9A3F9ED40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28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BBDB9-E4DD-4E3B-AB69-291A7F617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87"/>
            <a:ext cx="10515600" cy="834501"/>
          </a:xfrm>
        </p:spPr>
        <p:txBody>
          <a:bodyPr>
            <a:normAutofit/>
          </a:bodyPr>
          <a:lstStyle/>
          <a:p>
            <a:r>
              <a:rPr lang="de-DE" dirty="0"/>
              <a:t>4G - LTE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8B87B71-F1A3-4296-A61B-7FA4DA54F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039343"/>
            <a:ext cx="3809464" cy="21805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EC15A6C-73DC-454F-90F7-7AC9A95CB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885" y="1039343"/>
            <a:ext cx="3426326" cy="265085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4A03C8D-1950-40D4-BB8B-E5B8B7B0674D}"/>
              </a:ext>
            </a:extLst>
          </p:cNvPr>
          <p:cNvSpPr txBox="1"/>
          <p:nvPr/>
        </p:nvSpPr>
        <p:spPr>
          <a:xfrm>
            <a:off x="666750" y="779067"/>
            <a:ext cx="4276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LTE Frame Structure Type 1 (FDD)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931ADB2-5FE7-4D2C-B2C5-B254A58182C4}"/>
              </a:ext>
            </a:extLst>
          </p:cNvPr>
          <p:cNvSpPr txBox="1"/>
          <p:nvPr/>
        </p:nvSpPr>
        <p:spPr>
          <a:xfrm>
            <a:off x="4794884" y="779067"/>
            <a:ext cx="4276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LTE Frame Structure Type 2 (TDD)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562FDDB-F456-47F7-B6BE-104F1C8E7AF1}"/>
              </a:ext>
            </a:extLst>
          </p:cNvPr>
          <p:cNvSpPr txBox="1"/>
          <p:nvPr/>
        </p:nvSpPr>
        <p:spPr>
          <a:xfrm>
            <a:off x="838200" y="6198179"/>
            <a:ext cx="11056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Sources: </a:t>
            </a:r>
            <a:r>
              <a:rPr lang="en-US" sz="1200" dirty="0">
                <a:hlinkClick r:id="rId4"/>
              </a:rPr>
              <a:t>LTE Frame Structure: Type 1 Type 2 » Electronics Notes (electronics-notes.com)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LTE Physical Layer Overview (keysight.com)</a:t>
            </a:r>
            <a:endParaRPr lang="en-US" sz="1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9172877-23BE-41CD-99BB-099211154544}"/>
              </a:ext>
            </a:extLst>
          </p:cNvPr>
          <p:cNvSpPr txBox="1"/>
          <p:nvPr/>
        </p:nvSpPr>
        <p:spPr>
          <a:xfrm>
            <a:off x="725473" y="3246749"/>
            <a:ext cx="375074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Frame length: 10 </a:t>
            </a:r>
            <a:r>
              <a:rPr lang="en-US" sz="1400" dirty="0" err="1"/>
              <a:t>ms</a:t>
            </a:r>
            <a:r>
              <a:rPr lang="en-US" sz="1400" dirty="0"/>
              <a:t> </a:t>
            </a:r>
          </a:p>
          <a:p>
            <a:r>
              <a:rPr lang="en-US" sz="1000" dirty="0"/>
              <a:t>(20 slots per frame with duration of 500µs each)</a:t>
            </a:r>
          </a:p>
          <a:p>
            <a:r>
              <a:rPr lang="en-US" sz="1400" dirty="0"/>
              <a:t>Sub-frame length: 1 </a:t>
            </a:r>
            <a:r>
              <a:rPr lang="en-US" sz="1400" dirty="0" err="1"/>
              <a:t>ms</a:t>
            </a:r>
            <a:endParaRPr lang="en-US" sz="1400" dirty="0"/>
          </a:p>
          <a:p>
            <a:r>
              <a:rPr lang="en-US" sz="1000" dirty="0"/>
              <a:t>(2 slots per subframe with duration of 500µs each)</a:t>
            </a:r>
          </a:p>
          <a:p>
            <a:r>
              <a:rPr lang="en-US" sz="1400" dirty="0"/>
              <a:t>Slot length: 500 µs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92601F8-C790-439B-88C2-E44B2EE04E65}"/>
              </a:ext>
            </a:extLst>
          </p:cNvPr>
          <p:cNvSpPr txBox="1"/>
          <p:nvPr/>
        </p:nvSpPr>
        <p:spPr>
          <a:xfrm>
            <a:off x="4794884" y="3694102"/>
            <a:ext cx="48993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Frame length: 10ms </a:t>
            </a:r>
          </a:p>
          <a:p>
            <a:r>
              <a:rPr lang="en-US" sz="1000" dirty="0"/>
              <a:t>(consisting of 10 sub-frames)</a:t>
            </a:r>
          </a:p>
          <a:p>
            <a:r>
              <a:rPr lang="en-US" sz="1400" dirty="0"/>
              <a:t>Sub-frame length: 1 </a:t>
            </a:r>
            <a:r>
              <a:rPr lang="en-US" sz="1400" dirty="0" err="1"/>
              <a:t>ms</a:t>
            </a:r>
            <a:endParaRPr lang="en-US" sz="14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CEBDC7A-4F87-499E-959F-9A6F1B540951}"/>
              </a:ext>
            </a:extLst>
          </p:cNvPr>
          <p:cNvSpPr/>
          <p:nvPr/>
        </p:nvSpPr>
        <p:spPr>
          <a:xfrm>
            <a:off x="666749" y="4613355"/>
            <a:ext cx="11144949" cy="738283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Derivation</a:t>
            </a:r>
            <a:r>
              <a:rPr lang="en-US" sz="1400" dirty="0"/>
              <a:t>:</a:t>
            </a:r>
          </a:p>
          <a:p>
            <a:r>
              <a:rPr lang="en-US" sz="1400" dirty="0"/>
              <a:t>The ration of subframe (1 </a:t>
            </a:r>
            <a:r>
              <a:rPr lang="en-US" sz="1400" dirty="0" err="1"/>
              <a:t>ms</a:t>
            </a:r>
            <a:r>
              <a:rPr lang="en-US" sz="1400" dirty="0"/>
              <a:t>) to frame (10 </a:t>
            </a:r>
            <a:r>
              <a:rPr lang="en-US" sz="1400" dirty="0" err="1"/>
              <a:t>ms</a:t>
            </a:r>
            <a:r>
              <a:rPr lang="en-US" sz="1400" dirty="0"/>
              <a:t>) results in a duty cycle of 10%. Taking the subframe length (1 </a:t>
            </a:r>
            <a:r>
              <a:rPr lang="en-US" sz="1400" dirty="0" err="1"/>
              <a:t>ms</a:t>
            </a:r>
            <a:r>
              <a:rPr lang="en-US" sz="1400" dirty="0"/>
              <a:t>) as a reference, this results in PM (1 kHz, 10 % duty cycle).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59B1442-1715-4BF7-A2A5-32DBFE9EF1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9267" y="1108722"/>
            <a:ext cx="1333500" cy="1533525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DC6474B9-F48C-46A8-9954-2C1A41CE2DC4}"/>
              </a:ext>
            </a:extLst>
          </p:cNvPr>
          <p:cNvSpPr/>
          <p:nvPr/>
        </p:nvSpPr>
        <p:spPr>
          <a:xfrm>
            <a:off x="9532620" y="2412953"/>
            <a:ext cx="493397" cy="175260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A3676E2-723D-43EF-93DA-F38ECCCECD42}"/>
              </a:ext>
            </a:extLst>
          </p:cNvPr>
          <p:cNvSpPr txBox="1"/>
          <p:nvPr/>
        </p:nvSpPr>
        <p:spPr>
          <a:xfrm>
            <a:off x="10385571" y="2346694"/>
            <a:ext cx="1619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max. bandwidth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49BFBA97-73BF-47A0-9C1E-200BE7766A0B}"/>
              </a:ext>
            </a:extLst>
          </p:cNvPr>
          <p:cNvCxnSpPr>
            <a:cxnSpLocks/>
          </p:cNvCxnSpPr>
          <p:nvPr/>
        </p:nvCxnSpPr>
        <p:spPr>
          <a:xfrm flipH="1">
            <a:off x="10108735" y="2501217"/>
            <a:ext cx="2768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7CB346A3-0B9A-48D7-897A-B1539C4200D2}"/>
              </a:ext>
            </a:extLst>
          </p:cNvPr>
          <p:cNvSpPr/>
          <p:nvPr/>
        </p:nvSpPr>
        <p:spPr>
          <a:xfrm>
            <a:off x="666750" y="5423066"/>
            <a:ext cx="11144948" cy="7636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Conclusion and Harmonizing Proposal:</a:t>
            </a:r>
            <a:r>
              <a:rPr lang="en-US" sz="1400" b="1" dirty="0"/>
              <a:t> </a:t>
            </a:r>
            <a:r>
              <a:rPr lang="en-US" sz="1400" dirty="0"/>
              <a:t>In order to account for a superposition of signals (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energy density) and existing standards (e.g. MIL-STD 461G), PM (1kHz, 50% Duty Cycle) is suitable to emulate 4G (LTE).</a:t>
            </a:r>
            <a:endParaRPr lang="en-US" sz="1400" b="1" u="sng" dirty="0"/>
          </a:p>
          <a:p>
            <a:r>
              <a:rPr lang="en-US" sz="1400" dirty="0"/>
              <a:t>Alternatively, a 20 MHz AWGN signal would also be suitable, taking the channel bandwidth into consideration.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E1B4FB-4E00-CBA0-D73B-3D04A41DDB2B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929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BBDB9-E4DD-4E3B-AB69-291A7F617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65"/>
            <a:ext cx="10515600" cy="834501"/>
          </a:xfrm>
        </p:spPr>
        <p:txBody>
          <a:bodyPr>
            <a:normAutofit/>
          </a:bodyPr>
          <a:lstStyle/>
          <a:p>
            <a:r>
              <a:rPr lang="de-DE" dirty="0"/>
              <a:t>5G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562FDDB-F456-47F7-B6BE-104F1C8E7AF1}"/>
              </a:ext>
            </a:extLst>
          </p:cNvPr>
          <p:cNvSpPr txBox="1"/>
          <p:nvPr/>
        </p:nvSpPr>
        <p:spPr>
          <a:xfrm>
            <a:off x="838200" y="6354375"/>
            <a:ext cx="1068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Source: </a:t>
            </a:r>
            <a:r>
              <a:rPr lang="en-US" sz="1200" dirty="0">
                <a:hlinkClick r:id="rId2"/>
              </a:rPr>
              <a:t>5G NR Frame Structure - 5G Networks (5g-networks.net)</a:t>
            </a:r>
            <a:r>
              <a:rPr lang="en-US" sz="1200" dirty="0"/>
              <a:t>, </a:t>
            </a:r>
            <a:r>
              <a:rPr lang="en-US" sz="1200" dirty="0">
                <a:hlinkClick r:id="rId3"/>
              </a:rPr>
              <a:t>Understanding 5G New Radio Bandwidth Parts | Keysight Blogs</a:t>
            </a:r>
            <a:endParaRPr lang="en-US" sz="12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DC72C71-B5BD-4B29-A834-8558C8F86CDA}"/>
              </a:ext>
            </a:extLst>
          </p:cNvPr>
          <p:cNvSpPr txBox="1"/>
          <p:nvPr/>
        </p:nvSpPr>
        <p:spPr>
          <a:xfrm>
            <a:off x="769847" y="5795540"/>
            <a:ext cx="6559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Frame length</a:t>
            </a:r>
            <a:r>
              <a:rPr lang="de-DE" sz="1400" dirty="0"/>
              <a:t>: 10ms, </a:t>
            </a:r>
            <a:r>
              <a:rPr lang="en-US" sz="1400" dirty="0"/>
              <a:t>sub-frame length: 1ms,</a:t>
            </a:r>
          </a:p>
          <a:p>
            <a:r>
              <a:rPr lang="en-US" sz="1400" dirty="0"/>
              <a:t>slot length: depends on subcarrier spacing (1ms to 62.5µs) 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B91444C-3C94-46AF-B14E-E1D4D571F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9435" y="2008965"/>
            <a:ext cx="3257550" cy="1711594"/>
          </a:xfrm>
          <a:prstGeom prst="rect">
            <a:avLst/>
          </a:prstGeom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D083658C-E54A-4A25-97B0-271FDA2A64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726" y="3911004"/>
            <a:ext cx="3257550" cy="1778711"/>
          </a:xfrm>
          <a:prstGeom prst="rect">
            <a:avLst/>
          </a:prstGeom>
          <a:ln>
            <a:noFill/>
          </a:ln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FD3D034-5AED-4AFF-AA74-8A48B0CC85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623" y="3840792"/>
            <a:ext cx="3305175" cy="1919134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27E8D26F-5E5D-4FCF-BCF1-193972CA48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0397" y="4093946"/>
            <a:ext cx="3158238" cy="2038939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74EC7F4-C2E7-4683-8789-EC3DFFF2B4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167" y="2065372"/>
            <a:ext cx="3282668" cy="1598781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E4ADAAC-53AA-4A54-A9EB-4CFF742BF467}"/>
              </a:ext>
            </a:extLst>
          </p:cNvPr>
          <p:cNvSpPr/>
          <p:nvPr/>
        </p:nvSpPr>
        <p:spPr>
          <a:xfrm>
            <a:off x="7762588" y="1131779"/>
            <a:ext cx="4091054" cy="1140659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Derivation</a:t>
            </a:r>
            <a:r>
              <a:rPr lang="en-US" sz="1400" dirty="0"/>
              <a:t>:</a:t>
            </a:r>
          </a:p>
          <a:p>
            <a:r>
              <a:rPr lang="en-US" sz="1400" dirty="0"/>
              <a:t>The ration of subframe (1 </a:t>
            </a:r>
            <a:r>
              <a:rPr lang="en-US" sz="1400" dirty="0" err="1"/>
              <a:t>ms</a:t>
            </a:r>
            <a:r>
              <a:rPr lang="en-US" sz="1400" dirty="0"/>
              <a:t>) to frame (10 </a:t>
            </a:r>
            <a:r>
              <a:rPr lang="en-US" sz="1400" dirty="0" err="1"/>
              <a:t>ms</a:t>
            </a:r>
            <a:r>
              <a:rPr lang="en-US" sz="1400" dirty="0"/>
              <a:t>) results in a duty cycle of 10%. Taking the subframe length (1 </a:t>
            </a:r>
            <a:r>
              <a:rPr lang="en-US" sz="1400" dirty="0" err="1"/>
              <a:t>ms</a:t>
            </a:r>
            <a:r>
              <a:rPr lang="en-US" sz="1400" dirty="0"/>
              <a:t>) as a reference, this results in PM (1 kHz, 10 % duty cycle).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3C2D9CA-AA32-461D-90A3-52D6C483F0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201" y="1078752"/>
            <a:ext cx="6422598" cy="859905"/>
          </a:xfrm>
          <a:prstGeom prst="rect">
            <a:avLst/>
          </a:prstGeom>
        </p:spPr>
      </p:pic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A5982B99-9F60-46CD-A2A6-E0696F569C42}"/>
              </a:ext>
            </a:extLst>
          </p:cNvPr>
          <p:cNvSpPr/>
          <p:nvPr/>
        </p:nvSpPr>
        <p:spPr>
          <a:xfrm>
            <a:off x="5229003" y="1292305"/>
            <a:ext cx="1943584" cy="19976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B4A10213-7DBF-4BE4-853B-4D67B22590FA}"/>
              </a:ext>
            </a:extLst>
          </p:cNvPr>
          <p:cNvSpPr/>
          <p:nvPr/>
        </p:nvSpPr>
        <p:spPr>
          <a:xfrm>
            <a:off x="838200" y="1512346"/>
            <a:ext cx="3141235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20971E2-47C8-4B2E-91A6-7E62E53A8DBA}"/>
              </a:ext>
            </a:extLst>
          </p:cNvPr>
          <p:cNvSpPr/>
          <p:nvPr/>
        </p:nvSpPr>
        <p:spPr>
          <a:xfrm>
            <a:off x="5612234" y="433421"/>
            <a:ext cx="6241408" cy="52509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u="sng" dirty="0">
                <a:solidFill>
                  <a:schemeClr val="bg1"/>
                </a:solidFill>
              </a:rPr>
              <a:t>Note</a:t>
            </a:r>
            <a:r>
              <a:rPr lang="en-US" sz="1200" dirty="0">
                <a:solidFill>
                  <a:schemeClr val="bg1"/>
                </a:solidFill>
              </a:rPr>
              <a:t>: As UN ECE R10 Rev.7 only intends to cover radiated immunity up to 6 GHz, a 400 MHz AWGN is not (yet) relevant for 24.25 - 52.6 GHz.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6AF34F32-5C11-4350-9D87-601116CD6F52}"/>
              </a:ext>
            </a:extLst>
          </p:cNvPr>
          <p:cNvSpPr/>
          <p:nvPr/>
        </p:nvSpPr>
        <p:spPr>
          <a:xfrm>
            <a:off x="1468773" y="2060111"/>
            <a:ext cx="1719044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9C5CB6-DA2A-4A7E-AE85-E0296B58AEB2}"/>
              </a:ext>
            </a:extLst>
          </p:cNvPr>
          <p:cNvSpPr/>
          <p:nvPr/>
        </p:nvSpPr>
        <p:spPr>
          <a:xfrm>
            <a:off x="1245415" y="3299817"/>
            <a:ext cx="1011224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2822E373-4631-4FBA-8E55-3D4DB5028A89}"/>
              </a:ext>
            </a:extLst>
          </p:cNvPr>
          <p:cNvSpPr/>
          <p:nvPr/>
        </p:nvSpPr>
        <p:spPr>
          <a:xfrm>
            <a:off x="902863" y="5175492"/>
            <a:ext cx="1135661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AF1B3A2B-59B5-4B04-8296-DDC0CB84313D}"/>
              </a:ext>
            </a:extLst>
          </p:cNvPr>
          <p:cNvSpPr/>
          <p:nvPr/>
        </p:nvSpPr>
        <p:spPr>
          <a:xfrm>
            <a:off x="4661172" y="3257830"/>
            <a:ext cx="1135661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0D9E68DB-EF6D-4D00-BFFB-E575505B7DD3}"/>
              </a:ext>
            </a:extLst>
          </p:cNvPr>
          <p:cNvSpPr/>
          <p:nvPr/>
        </p:nvSpPr>
        <p:spPr>
          <a:xfrm>
            <a:off x="5140701" y="5163640"/>
            <a:ext cx="1135661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7941DC5D-5FEB-4902-9E9C-74CA9EE47646}"/>
              </a:ext>
            </a:extLst>
          </p:cNvPr>
          <p:cNvSpPr/>
          <p:nvPr/>
        </p:nvSpPr>
        <p:spPr>
          <a:xfrm>
            <a:off x="8767161" y="5403994"/>
            <a:ext cx="1135661" cy="21578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FDADB65-40CA-4F44-91DF-D02ED0AC91BD}"/>
              </a:ext>
            </a:extLst>
          </p:cNvPr>
          <p:cNvSpPr/>
          <p:nvPr/>
        </p:nvSpPr>
        <p:spPr>
          <a:xfrm>
            <a:off x="7762589" y="2382473"/>
            <a:ext cx="4091054" cy="151089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/>
              <a:t>Conclusion and Harmonizing Proposal:</a:t>
            </a:r>
            <a:r>
              <a:rPr lang="en-US" sz="1400" b="1" dirty="0"/>
              <a:t> </a:t>
            </a:r>
            <a:r>
              <a:rPr lang="en-US" sz="1400" dirty="0"/>
              <a:t>In order to account for a superposition of signals (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energy density) and existing standards (e.g. MIL-STD 461G), PM (1kHz, 50% Duty Cycle) is suitable to emulate 5G.</a:t>
            </a:r>
            <a:r>
              <a:rPr lang="en-US" sz="1400" b="1" u="sng" dirty="0"/>
              <a:t> </a:t>
            </a:r>
          </a:p>
          <a:p>
            <a:r>
              <a:rPr lang="en-US" sz="1400" dirty="0"/>
              <a:t>Alternatively, a 100 MHz AWGN signal would also be suitable, taking the channel bandwidth into consideration.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DB16D-582E-5B06-3565-BB7583C8EDD8}"/>
              </a:ext>
            </a:extLst>
          </p:cNvPr>
          <p:cNvSpPr txBox="1"/>
          <p:nvPr/>
        </p:nvSpPr>
        <p:spPr>
          <a:xfrm>
            <a:off x="285226" y="91119"/>
            <a:ext cx="1162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IWG-EMC-36-04</a:t>
            </a:r>
            <a:endParaRPr lang="fr-FR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35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1573</Words>
  <Application>Microsoft Office PowerPoint</Application>
  <PresentationFormat>Grand écran</PresentationFormat>
  <Paragraphs>164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</vt:lpstr>
      <vt:lpstr>OICA Proposal for Revision of Modulations in UN ECE R10 Rev.7</vt:lpstr>
      <vt:lpstr>1. Proposal</vt:lpstr>
      <vt:lpstr>Proposal for Revision of Modulations  and their Frequency Allocation</vt:lpstr>
      <vt:lpstr>2. Technical Rationale and References</vt:lpstr>
      <vt:lpstr>From Technical rationale to WG3 decision </vt:lpstr>
      <vt:lpstr>2G</vt:lpstr>
      <vt:lpstr>3G</vt:lpstr>
      <vt:lpstr>4G - LTE</vt:lpstr>
      <vt:lpstr>5G</vt:lpstr>
      <vt:lpstr>WLAN/WIFI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VDA Revision of modulations in UN ECE R10 Rev.7</dc:title>
  <dc:creator>Scholl Andrea Marie (AE/EMC)</dc:creator>
  <cp:lastModifiedBy>Jean-Marc Prigent</cp:lastModifiedBy>
  <cp:revision>701</cp:revision>
  <cp:lastPrinted>2022-08-18T09:10:54Z</cp:lastPrinted>
  <dcterms:created xsi:type="dcterms:W3CDTF">2022-03-03T11:50:47Z</dcterms:created>
  <dcterms:modified xsi:type="dcterms:W3CDTF">2023-05-02T15:05:23Z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etDate">
    <vt:lpwstr>2023-04-06T11:58:02Z</vt:lpwstr>
  </property>
  <property fmtid="{D5CDD505-2E9C-101B-9397-08002B2CF9AE}" pid="4" name="MSIP_Label_2fd53d93-3f4c-4b90-b511-bd6bdbb4fba9_Method">
    <vt:lpwstr>Standard</vt:lpwstr>
  </property>
  <property fmtid="{D5CDD505-2E9C-101B-9397-08002B2CF9AE}" pid="5" name="MSIP_Label_2fd53d93-3f4c-4b90-b511-bd6bdbb4fba9_Name">
    <vt:lpwstr>2fd53d93-3f4c-4b90-b511-bd6bdbb4fba9</vt:lpwstr>
  </property>
  <property fmtid="{D5CDD505-2E9C-101B-9397-08002B2CF9AE}" pid="6" name="MSIP_Label_2fd53d93-3f4c-4b90-b511-bd6bdbb4fba9_SiteId">
    <vt:lpwstr>d852d5cd-724c-4128-8812-ffa5db3f8507</vt:lpwstr>
  </property>
  <property fmtid="{D5CDD505-2E9C-101B-9397-08002B2CF9AE}" pid="7" name="MSIP_Label_2fd53d93-3f4c-4b90-b511-bd6bdbb4fba9_ActionId">
    <vt:lpwstr>87d7f38b-e342-4f42-a20b-599aa4ce7bc7</vt:lpwstr>
  </property>
  <property fmtid="{D5CDD505-2E9C-101B-9397-08002B2CF9AE}" pid="8" name="MSIP_Label_2fd53d93-3f4c-4b90-b511-bd6bdbb4fba9_ContentBits">
    <vt:lpwstr>0</vt:lpwstr>
  </property>
</Properties>
</file>