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15"/>
  </p:notesMasterIdLst>
  <p:handoutMasterIdLst>
    <p:handoutMasterId r:id="rId16"/>
  </p:handoutMasterIdLst>
  <p:sldIdLst>
    <p:sldId id="256" r:id="rId5"/>
    <p:sldId id="313" r:id="rId6"/>
    <p:sldId id="314" r:id="rId7"/>
    <p:sldId id="317" r:id="rId8"/>
    <p:sldId id="318" r:id="rId9"/>
    <p:sldId id="319" r:id="rId10"/>
    <p:sldId id="320" r:id="rId11"/>
    <p:sldId id="321" r:id="rId12"/>
    <p:sldId id="322" r:id="rId13"/>
    <p:sldId id="323" r:id="rId14"/>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oll Andrea Marie (AE/EMC)" initials="SAM(" lastIdx="4" clrIdx="0">
    <p:extLst>
      <p:ext uri="{19B8F6BF-5375-455C-9EA6-DF929625EA0E}">
        <p15:presenceInfo xmlns:p15="http://schemas.microsoft.com/office/powerpoint/2012/main" userId="S::sno2bue@bosch.com::942fed88-17a4-4a27-ba2b-8b42900e827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FF"/>
    <a:srgbClr val="D1E4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94737" autoAdjust="0"/>
  </p:normalViewPr>
  <p:slideViewPr>
    <p:cSldViewPr>
      <p:cViewPr varScale="1">
        <p:scale>
          <a:sx n="102" d="100"/>
          <a:sy n="102" d="100"/>
        </p:scale>
        <p:origin x="144" y="23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02/05/2023</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‹N°›</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‹N°›</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1FE2CFF-C77F-45F5-8196-7FFE9E57B434}" type="slidenum">
              <a:rPr lang="ja-JP" altLang="fr-FR" smtClean="0"/>
              <a:pPr/>
              <a:t>1</a:t>
            </a:fld>
            <a:endParaRPr lang="fr-FR" altLang="ja-JP" dirty="0"/>
          </a:p>
        </p:txBody>
      </p:sp>
    </p:spTree>
    <p:extLst>
      <p:ext uri="{BB962C8B-B14F-4D97-AF65-F5344CB8AC3E}">
        <p14:creationId xmlns:p14="http://schemas.microsoft.com/office/powerpoint/2010/main" val="3742118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‹N°›</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‹N°›</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de-DE" dirty="0"/>
          </a:p>
        </p:txBody>
      </p:sp>
      <p:sp>
        <p:nvSpPr>
          <p:cNvPr id="3" name="Inhaltsplatzhalt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Textplatzhalter 7"/>
          <p:cNvSpPr>
            <a:spLocks noGrp="1"/>
          </p:cNvSpPr>
          <p:nvPr>
            <p:ph type="body" sz="quarter" idx="13"/>
          </p:nvPr>
        </p:nvSpPr>
        <p:spPr>
          <a:xfrm>
            <a:off x="549395" y="837312"/>
            <a:ext cx="8857153" cy="431900"/>
          </a:xfrm>
        </p:spPr>
        <p:txBody>
          <a:bodyPr tIns="36000">
            <a:noAutofit/>
          </a:bodyPr>
          <a:lstStyle>
            <a:lvl1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1pPr>
            <a:lvl2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2pPr>
            <a:lvl3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3pPr>
            <a:lvl4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4pPr>
            <a:lvl5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5pPr>
            <a:lvl6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6pPr>
            <a:lvl7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7pPr>
            <a:lvl8pPr marL="0" indent="0" algn="l" defTabSz="1088284" rtl="0" eaLnBrk="1" latinLnBrk="0" hangingPunct="1">
              <a:lnSpc>
                <a:spcPct val="110000"/>
              </a:lnSpc>
              <a:spcBef>
                <a:spcPts val="0"/>
              </a:spcBef>
              <a:buNone/>
              <a:defRPr lang="de-DE" sz="2000" kern="1200" dirty="0" smtClean="0">
                <a:solidFill>
                  <a:srgbClr val="A0A0A0"/>
                </a:solidFill>
                <a:latin typeface="Imago Pro Light" panose="02000503050000020004" pitchFamily="2" charset="0"/>
                <a:ea typeface="+mn-ea"/>
                <a:cs typeface="+mn-cs"/>
              </a:defRPr>
            </a:lvl8pPr>
            <a:lvl9pPr marL="0" indent="0" algn="l" defTabSz="1088284" rtl="0" eaLnBrk="1" latinLnBrk="0" hangingPunct="1">
              <a:lnSpc>
                <a:spcPct val="110000"/>
              </a:lnSpc>
              <a:spcBef>
                <a:spcPts val="0"/>
              </a:spcBef>
              <a:buNone/>
              <a:defRPr lang="de-DE" sz="2000" kern="1200" dirty="0">
                <a:solidFill>
                  <a:srgbClr val="A0A0A0"/>
                </a:solidFill>
                <a:latin typeface="Imago Pro Light" panose="02000503050000020004" pitchFamily="2" charset="0"/>
                <a:ea typeface="+mn-ea"/>
                <a:cs typeface="+mn-cs"/>
              </a:defRPr>
            </a:lvl9pPr>
          </a:lstStyle>
          <a:p>
            <a:pPr lvl="0"/>
            <a:r>
              <a:rPr lang="de-DE"/>
              <a:t>Mastertextformat bearbeiten</a:t>
            </a:r>
          </a:p>
        </p:txBody>
      </p:sp>
      <p:sp>
        <p:nvSpPr>
          <p:cNvPr id="4" name="Foliennummernplatzhalter 3"/>
          <p:cNvSpPr>
            <a:spLocks noGrp="1"/>
          </p:cNvSpPr>
          <p:nvPr>
            <p:ph type="sldNum" sz="quarter" idx="14"/>
          </p:nvPr>
        </p:nvSpPr>
        <p:spPr/>
        <p:txBody>
          <a:bodyPr/>
          <a:lstStyle/>
          <a:p>
            <a:pPr defTabSz="914217"/>
            <a:fld id="{6737C4E7-2F7A-4C40-8110-7D13CF9BE4FF}" type="slidenum">
              <a:rPr lang="de-DE" smtClean="0"/>
              <a:pPr defTabSz="914217"/>
              <a:t>‹N°›</a:t>
            </a:fld>
            <a:endParaRPr lang="de-DE" dirty="0"/>
          </a:p>
        </p:txBody>
      </p:sp>
    </p:spTree>
    <p:extLst>
      <p:ext uri="{BB962C8B-B14F-4D97-AF65-F5344CB8AC3E}">
        <p14:creationId xmlns:p14="http://schemas.microsoft.com/office/powerpoint/2010/main" val="1760628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‹N°›</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‹N°›</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‹N°›</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‹N°›</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‹N°›</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‹N°›</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‹N°›</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‹N°›</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‹N°›</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4"/>
          <a:stretch>
            <a:fillRect/>
          </a:stretch>
        </p:blipFill>
        <p:spPr>
          <a:xfrm>
            <a:off x="179512" y="20335"/>
            <a:ext cx="884497" cy="140478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CF181AD-2138-4110-A5E2-8649EDB84903}"/>
              </a:ext>
            </a:extLst>
          </p:cNvPr>
          <p:cNvSpPr>
            <a:spLocks noGrp="1"/>
          </p:cNvSpPr>
          <p:nvPr>
            <p:ph type="ctrTitle"/>
          </p:nvPr>
        </p:nvSpPr>
        <p:spPr>
          <a:xfrm>
            <a:off x="914400" y="2420888"/>
            <a:ext cx="10363200" cy="1470025"/>
          </a:xfrm>
        </p:spPr>
        <p:txBody>
          <a:bodyPr/>
          <a:lstStyle/>
          <a:p>
            <a:r>
              <a:rPr lang="en-US" sz="4000" dirty="0"/>
              <a:t>OICA Presentation on IWG-EMC-36-03 background changes</a:t>
            </a:r>
            <a:endParaRPr lang="fr-FR" sz="4000" dirty="0"/>
          </a:p>
        </p:txBody>
      </p:sp>
      <p:sp>
        <p:nvSpPr>
          <p:cNvPr id="5" name="Sous-titre 4">
            <a:extLst>
              <a:ext uri="{FF2B5EF4-FFF2-40B4-BE49-F238E27FC236}">
                <a16:creationId xmlns:a16="http://schemas.microsoft.com/office/drawing/2014/main" id="{15054904-277D-4336-8282-11732B047032}"/>
              </a:ext>
            </a:extLst>
          </p:cNvPr>
          <p:cNvSpPr>
            <a:spLocks noGrp="1"/>
          </p:cNvSpPr>
          <p:nvPr>
            <p:ph type="subTitle" idx="1"/>
          </p:nvPr>
        </p:nvSpPr>
        <p:spPr>
          <a:xfrm>
            <a:off x="1828800" y="4983117"/>
            <a:ext cx="8534400" cy="1752600"/>
          </a:xfrm>
        </p:spPr>
        <p:txBody>
          <a:bodyPr/>
          <a:lstStyle/>
          <a:p>
            <a:endParaRPr lang="fr-FR" dirty="0"/>
          </a:p>
          <a:p>
            <a:r>
              <a:rPr lang="fr-FR" dirty="0"/>
              <a:t>May 2023</a:t>
            </a:r>
          </a:p>
        </p:txBody>
      </p:sp>
      <p:sp>
        <p:nvSpPr>
          <p:cNvPr id="3" name="Espace réservé du numéro de diapositive 2">
            <a:extLst>
              <a:ext uri="{FF2B5EF4-FFF2-40B4-BE49-F238E27FC236}">
                <a16:creationId xmlns:a16="http://schemas.microsoft.com/office/drawing/2014/main" id="{A8F769BD-C4D9-4075-94C1-E71E3F73AE67}"/>
              </a:ext>
            </a:extLst>
          </p:cNvPr>
          <p:cNvSpPr>
            <a:spLocks noGrp="1"/>
          </p:cNvSpPr>
          <p:nvPr>
            <p:ph type="sldNum" sz="quarter" idx="12"/>
          </p:nvPr>
        </p:nvSpPr>
        <p:spPr/>
        <p:txBody>
          <a:bodyPr/>
          <a:lstStyle/>
          <a:p>
            <a:fld id="{66B6936A-3B21-4CDC-83DE-B97ED3CCFAB5}" type="slidenum">
              <a:rPr lang="fr-FR" altLang="ja-JP" smtClean="0"/>
              <a:t>1</a:t>
            </a:fld>
            <a:endParaRPr lang="fr-FR" altLang="ja-JP" dirty="0"/>
          </a:p>
        </p:txBody>
      </p:sp>
      <p:sp>
        <p:nvSpPr>
          <p:cNvPr id="6" name="ZoneTexte 5">
            <a:extLst>
              <a:ext uri="{FF2B5EF4-FFF2-40B4-BE49-F238E27FC236}">
                <a16:creationId xmlns:a16="http://schemas.microsoft.com/office/drawing/2014/main" id="{A5498841-1E7A-28E5-1496-65B48211C0F8}"/>
              </a:ext>
            </a:extLst>
          </p:cNvPr>
          <p:cNvSpPr txBox="1"/>
          <p:nvPr/>
        </p:nvSpPr>
        <p:spPr>
          <a:xfrm>
            <a:off x="5807968" y="91119"/>
            <a:ext cx="6097656" cy="276999"/>
          </a:xfrm>
          <a:prstGeom prst="rect">
            <a:avLst/>
          </a:prstGeom>
          <a:noFill/>
        </p:spPr>
        <p:txBody>
          <a:bodyPr wrap="square">
            <a:spAutoFit/>
          </a:bodyPr>
          <a:lstStyle/>
          <a:p>
            <a:pPr algn="r"/>
            <a:r>
              <a:rPr lang="en-US" sz="12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IWG-EMC-36-04</a:t>
            </a:r>
            <a:endParaRPr lang="fr-FR" sz="2000" b="1"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10</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Editorial updates in Appendix 8</a:t>
            </a:r>
            <a:br>
              <a:rPr kumimoji="1" lang="en-GB" altLang="fr-FR" sz="1000" i="1" dirty="0">
                <a:latin typeface="+mn-lt"/>
              </a:rPr>
            </a:br>
            <a:br>
              <a:rPr kumimoji="1" lang="en-GB" altLang="fr-FR" sz="2800" i="1" dirty="0">
                <a:latin typeface="+mn-lt"/>
              </a:rPr>
            </a:br>
            <a:br>
              <a:rPr kumimoji="1" lang="en-GB" altLang="fr-FR" sz="28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4062651"/>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R10.06 in appendix 8 is not fully consistent (editorial changes) with last agreed wording in CISPR 12 and CISPR 25 (in CISPR/D/WG1) and in revision of ISO 11451-1 and ISO 11452-1 (in ISO/TC22/SC32/WG3).</a:t>
            </a:r>
          </a:p>
          <a:p>
            <a:endParaRPr lang="en-US" altLang="ja-JP" dirty="0"/>
          </a:p>
          <a:p>
            <a:pPr marL="285750" indent="-285750">
              <a:buFontTx/>
              <a:buChar char="-"/>
            </a:pPr>
            <a:r>
              <a:rPr lang="en-US" altLang="ja-JP" dirty="0"/>
              <a:t>The proposal is that for consistency these last agreed changes at international standardization level shall be considered for R10.07 Appendix 8</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Clause 6.4.2.1.</a:t>
            </a:r>
          </a:p>
          <a:p>
            <a:pPr marL="742950" lvl="1" indent="-285750">
              <a:buFontTx/>
              <a:buChar char="-"/>
            </a:pPr>
            <a:r>
              <a:rPr lang="fr-FR" altLang="ja-JP" dirty="0"/>
              <a:t>Clause 6.8.2.1.</a:t>
            </a:r>
          </a:p>
          <a:p>
            <a:pPr marL="742950" lvl="1" indent="-285750">
              <a:buFontTx/>
              <a:buChar char="-"/>
            </a:pPr>
            <a:r>
              <a:rPr lang="fr-FR" altLang="ja-JP" dirty="0"/>
              <a:t>Clause 7.7.2.1.</a:t>
            </a:r>
          </a:p>
          <a:p>
            <a:pPr marL="742950" lvl="1" indent="-285750">
              <a:buFontTx/>
              <a:buChar char="-"/>
            </a:pPr>
            <a:r>
              <a:rPr lang="fr-FR" altLang="ja-JP" dirty="0"/>
              <a:t>Clause 7.18.2.1.</a:t>
            </a:r>
          </a:p>
        </p:txBody>
      </p:sp>
    </p:spTree>
    <p:extLst>
      <p:ext uri="{BB962C8B-B14F-4D97-AF65-F5344CB8AC3E}">
        <p14:creationId xmlns:p14="http://schemas.microsoft.com/office/powerpoint/2010/main" val="263486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2</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609600" y="274638"/>
            <a:ext cx="10972800" cy="778098"/>
          </a:xfrm>
        </p:spPr>
        <p:txBody>
          <a:bodyPr/>
          <a:lstStyle/>
          <a:p>
            <a:r>
              <a:rPr lang="en-GB" dirty="0"/>
              <a:t>Context: OICA proposal for R10.07</a:t>
            </a:r>
          </a:p>
        </p:txBody>
      </p:sp>
      <p:sp>
        <p:nvSpPr>
          <p:cNvPr id="9" name="テキスト ボックス 5">
            <a:extLst>
              <a:ext uri="{FF2B5EF4-FFF2-40B4-BE49-F238E27FC236}">
                <a16:creationId xmlns:a16="http://schemas.microsoft.com/office/drawing/2014/main" id="{664B13B2-78F8-4E6B-A68B-C956AFD03E54}"/>
              </a:ext>
            </a:extLst>
          </p:cNvPr>
          <p:cNvSpPr txBox="1"/>
          <p:nvPr/>
        </p:nvSpPr>
        <p:spPr>
          <a:xfrm>
            <a:off x="479376" y="1277933"/>
            <a:ext cx="10987791" cy="5293757"/>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400" dirty="0"/>
              <a:t>OICA has issued a proposal for R10.07 </a:t>
            </a:r>
            <a:r>
              <a:rPr lang="en-US" altLang="ja-JP" sz="2400" dirty="0"/>
              <a:t>concerning the following topics:</a:t>
            </a:r>
          </a:p>
          <a:p>
            <a:r>
              <a:rPr lang="en-US" altLang="ja-JP" dirty="0"/>
              <a:t>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Addition of flowchart for charging mode to be tested in each concerned annex</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Suppression of Annex 14 and 20 (and all associated wording)</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Wording and all set-up for vehicle in charging mode updated for consistency on Z-folding with last agreed decisions in CISPR and ISO (concerns Annex 4 and Annex 6)</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Precision on preferred configuration when using reverberation chamber method for ESA immunity test in Annex 9</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Addition of a definition of “Auxiliary equipment (AE)” and use auxiliary equipment for consistency in all the document (instead of associated equipment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Addition of AAN in 7.1.4.</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Confirmation of 10 V/m as test level for immunity between 2 and 6 GHz.</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1" lang="fr-FR" altLang="fr-FR" sz="800" i="1" dirty="0">
              <a:latin typeface="+mn-l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1" lang="en-GB" altLang="fr-FR" i="1" dirty="0">
                <a:latin typeface="+mn-lt"/>
              </a:rPr>
              <a:t>Editorial updates in Appendix 8</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GB" altLang="fr-FR" i="1" dirty="0"/>
          </a:p>
          <a:p>
            <a:pPr marR="0" lvl="0" algn="l" defTabSz="914400" rtl="0" eaLnBrk="0" fontAlgn="base" latinLnBrk="0" hangingPunct="0">
              <a:lnSpc>
                <a:spcPct val="100000"/>
              </a:lnSpc>
              <a:spcBef>
                <a:spcPct val="0"/>
              </a:spcBef>
              <a:spcAft>
                <a:spcPct val="0"/>
              </a:spcAft>
              <a:buClrTx/>
              <a:buSzTx/>
              <a:tabLst/>
            </a:pPr>
            <a:r>
              <a:rPr lang="en-GB" altLang="fr-FR" sz="2400" dirty="0"/>
              <a:t>This document includes background information on these proposed changes</a:t>
            </a:r>
          </a:p>
        </p:txBody>
      </p:sp>
    </p:spTree>
    <p:extLst>
      <p:ext uri="{BB962C8B-B14F-4D97-AF65-F5344CB8AC3E}">
        <p14:creationId xmlns:p14="http://schemas.microsoft.com/office/powerpoint/2010/main" val="1426087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3</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Addition of flowchart for charging mode to be tested in each concerned annex</a:t>
            </a: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4893647"/>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For each concerned annex the existing wording of previous draft R10.07 has been replaced by a dedicated flow-chart to precise which charging modes have to be tested depending on available charging modes in the vehicle</a:t>
            </a:r>
          </a:p>
          <a:p>
            <a:r>
              <a:rPr lang="en-US" altLang="ja-JP" dirty="0"/>
              <a:t> </a:t>
            </a:r>
          </a:p>
          <a:p>
            <a:pPr marL="285750" indent="-285750">
              <a:buFontTx/>
              <a:buChar char="-"/>
            </a:pPr>
            <a:r>
              <a:rPr lang="en-US" altLang="ja-JP" dirty="0"/>
              <a:t>The proposal is based document “IWG-EMC-34-02-Rev.1 (OICA) </a:t>
            </a:r>
            <a:r>
              <a:rPr lang="en-US" altLang="ja-JP" dirty="0" err="1"/>
              <a:t>REESS_Flowcharts</a:t>
            </a:r>
            <a:r>
              <a:rPr lang="en-US" altLang="ja-JP" dirty="0"/>
              <a:t> Annexes” already discussed in IWG </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Annex 4 clause 2.2.</a:t>
            </a:r>
          </a:p>
          <a:p>
            <a:pPr marL="742950" lvl="1" indent="-285750">
              <a:buFontTx/>
              <a:buChar char="-"/>
            </a:pPr>
            <a:r>
              <a:rPr lang="fr-FR" altLang="ja-JP" dirty="0"/>
              <a:t>Annex 6 clause 2.2.1.1.</a:t>
            </a:r>
          </a:p>
          <a:p>
            <a:pPr marL="742950" lvl="1" indent="-285750">
              <a:buFontTx/>
              <a:buChar char="-"/>
            </a:pPr>
            <a:r>
              <a:rPr lang="fr-FR" altLang="ja-JP" dirty="0"/>
              <a:t>Annex 11 clause 2.1.</a:t>
            </a:r>
          </a:p>
          <a:p>
            <a:pPr marL="742950" lvl="1" indent="-285750">
              <a:buFontTx/>
              <a:buChar char="-"/>
            </a:pPr>
            <a:r>
              <a:rPr lang="fr-FR" altLang="ja-JP" dirty="0"/>
              <a:t>Annex 12 clause 2.1.</a:t>
            </a:r>
          </a:p>
          <a:p>
            <a:pPr marL="742950" lvl="1" indent="-285750">
              <a:buFontTx/>
              <a:buChar char="-"/>
            </a:pPr>
            <a:r>
              <a:rPr lang="fr-FR" altLang="ja-JP" dirty="0"/>
              <a:t>Annex 13 clause 2.1.</a:t>
            </a:r>
          </a:p>
          <a:p>
            <a:pPr marL="742950" lvl="1" indent="-285750">
              <a:buFontTx/>
              <a:buChar char="-"/>
            </a:pPr>
            <a:r>
              <a:rPr lang="fr-FR" altLang="ja-JP" dirty="0"/>
              <a:t>Annex 15 clause 2.</a:t>
            </a:r>
          </a:p>
          <a:p>
            <a:pPr marL="742950" lvl="1" indent="-285750">
              <a:buFontTx/>
              <a:buChar char="-"/>
            </a:pPr>
            <a:r>
              <a:rPr lang="fr-FR" altLang="ja-JP" dirty="0"/>
              <a:t>Annex 16 clause 2.</a:t>
            </a:r>
            <a:endParaRPr lang="ja-JP" altLang="en-US" dirty="0"/>
          </a:p>
        </p:txBody>
      </p:sp>
    </p:spTree>
    <p:extLst>
      <p:ext uri="{BB962C8B-B14F-4D97-AF65-F5344CB8AC3E}">
        <p14:creationId xmlns:p14="http://schemas.microsoft.com/office/powerpoint/2010/main" val="2484731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4</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Suppression of Annex 14 and 20 (and all associated wording)</a:t>
            </a:r>
            <a:br>
              <a:rPr kumimoji="1" lang="en-GB" altLang="fr-FR" sz="2800" i="1" dirty="0">
                <a:latin typeface="+mn-lt"/>
              </a:rPr>
            </a:br>
            <a:endParaRPr kumimoji="1" lang="fr-FR" sz="2800" i="1" dirty="0">
              <a:latin typeface="+mn-lt"/>
            </a:endParaRPr>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3508653"/>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During the presentation of “IWG-EMC-34-02-Rev.1 (OICA) </a:t>
            </a:r>
            <a:r>
              <a:rPr lang="en-US" altLang="ja-JP" dirty="0" err="1"/>
              <a:t>REESS_Flowcharts</a:t>
            </a:r>
            <a:r>
              <a:rPr lang="en-US" altLang="ja-JP" dirty="0"/>
              <a:t> Annexes” in previous IWG meeting most of the participants (CPs, OICA, ..) agreed that Annex 14 test could be suppressed (no test performed up to now by any technical service) and consequently annex 20 (ESA)</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Clauses 7.6.</a:t>
            </a:r>
          </a:p>
          <a:p>
            <a:pPr marL="742950" lvl="1" indent="-285750">
              <a:buFontTx/>
              <a:buChar char="-"/>
            </a:pPr>
            <a:r>
              <a:rPr lang="fr-FR" altLang="ja-JP" dirty="0"/>
              <a:t>Clauses 7.20.1. to 7.20.3. (</a:t>
            </a:r>
            <a:r>
              <a:rPr lang="en-GB" altLang="ja-JP" dirty="0"/>
              <a:t>exemptions concerning only annex 14</a:t>
            </a:r>
            <a:r>
              <a:rPr lang="fr-FR" altLang="ja-JP" dirty="0"/>
              <a:t>)</a:t>
            </a:r>
          </a:p>
          <a:p>
            <a:pPr marL="742950" lvl="1" indent="-285750">
              <a:buFontTx/>
              <a:buChar char="-"/>
            </a:pPr>
            <a:r>
              <a:rPr lang="fr-FR" altLang="ja-JP" dirty="0"/>
              <a:t>All Annex 14</a:t>
            </a:r>
          </a:p>
          <a:p>
            <a:pPr marL="742950" lvl="1" indent="-285750">
              <a:buFontTx/>
              <a:buChar char="-"/>
            </a:pPr>
            <a:r>
              <a:rPr lang="fr-FR" altLang="ja-JP" dirty="0"/>
              <a:t>Clauses 7.14.</a:t>
            </a:r>
          </a:p>
          <a:p>
            <a:pPr marL="742950" lvl="1" indent="-285750">
              <a:buFontTx/>
              <a:buChar char="-"/>
            </a:pPr>
            <a:r>
              <a:rPr lang="fr-FR" altLang="ja-JP" dirty="0"/>
              <a:t>All Annex 20</a:t>
            </a:r>
          </a:p>
        </p:txBody>
      </p:sp>
    </p:spTree>
    <p:extLst>
      <p:ext uri="{BB962C8B-B14F-4D97-AF65-F5344CB8AC3E}">
        <p14:creationId xmlns:p14="http://schemas.microsoft.com/office/powerpoint/2010/main" val="2951696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5</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000" i="1" dirty="0">
                <a:latin typeface="+mn-lt"/>
              </a:rPr>
              <a:t>Wording and all set-up for vehicle in charging mode updated for consistency on Z-folding with last agreed decisions in CISPR and ISO (concerns Annex 4 and Annex 6)</a:t>
            </a:r>
            <a:br>
              <a:rPr kumimoji="1" lang="en-GB" altLang="fr-FR" sz="11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4893647"/>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In recent discussions for revision of CISPR 12 (in CISPR/D/WG1) and for publication of ISO 11451-5 and revision of ISO 11451-2 (in ISO/TC22/SC32/WG3) it was agreed to improve the vehicle test set-up concerning the charging cable Z-folding part (for consideration of large section cables):</a:t>
            </a:r>
          </a:p>
          <a:p>
            <a:pPr marL="742950" lvl="1" indent="-285750">
              <a:buFontTx/>
              <a:buChar char="-"/>
            </a:pPr>
            <a:r>
              <a:rPr lang="en-US" altLang="ja-JP" dirty="0"/>
              <a:t>Allow a larger dimension for the projected width (up to 1 m instead of up to 0,5 m)</a:t>
            </a:r>
          </a:p>
          <a:p>
            <a:pPr marL="742950" lvl="1" indent="-285750">
              <a:buFontTx/>
              <a:buChar char="-"/>
            </a:pPr>
            <a:r>
              <a:rPr lang="en-US" altLang="ja-JP" dirty="0"/>
              <a:t>Not allow overlaps or contact between windings</a:t>
            </a:r>
          </a:p>
          <a:p>
            <a:pPr marL="285750" indent="-285750">
              <a:buFontTx/>
              <a:buChar char="-"/>
            </a:pPr>
            <a:endParaRPr lang="en-US" altLang="ja-JP" dirty="0"/>
          </a:p>
          <a:p>
            <a:pPr marL="285750" indent="-285750">
              <a:buFontTx/>
              <a:buChar char="-"/>
            </a:pPr>
            <a:r>
              <a:rPr lang="en-US" altLang="ja-JP" dirty="0"/>
              <a:t>The proposal is that for consistency these last agreed changes at international standardization level shall be considered for R10.07</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en-GB" altLang="ja-JP" dirty="0"/>
              <a:t>Annex 4 clause 2.3.3.</a:t>
            </a:r>
          </a:p>
          <a:p>
            <a:pPr marL="742950" lvl="1" indent="-285750">
              <a:buFontTx/>
              <a:buChar char="-"/>
            </a:pPr>
            <a:r>
              <a:rPr lang="en-GB" altLang="ja-JP" dirty="0"/>
              <a:t>Annex 4 vehicle in charging mode figures</a:t>
            </a:r>
          </a:p>
          <a:p>
            <a:pPr marL="742950" lvl="1" indent="-285750">
              <a:buFontTx/>
              <a:buChar char="-"/>
            </a:pPr>
            <a:r>
              <a:rPr lang="en-GB" altLang="ja-JP" dirty="0"/>
              <a:t>Annex 6 clause 2.3.3.</a:t>
            </a:r>
          </a:p>
          <a:p>
            <a:pPr marL="742950" lvl="1" indent="-285750">
              <a:buFontTx/>
              <a:buChar char="-"/>
            </a:pPr>
            <a:r>
              <a:rPr lang="en-GB" altLang="ja-JP" dirty="0"/>
              <a:t>Annex 6 vehicle in charging mode figures</a:t>
            </a:r>
          </a:p>
          <a:p>
            <a:pPr marL="742950" lvl="1" indent="-285750">
              <a:buFontTx/>
              <a:buChar char="-"/>
            </a:pPr>
            <a:endParaRPr lang="ja-JP" altLang="en-US" dirty="0"/>
          </a:p>
        </p:txBody>
      </p:sp>
    </p:spTree>
    <p:extLst>
      <p:ext uri="{BB962C8B-B14F-4D97-AF65-F5344CB8AC3E}">
        <p14:creationId xmlns:p14="http://schemas.microsoft.com/office/powerpoint/2010/main" val="2118778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6</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Precision on preferred configuration when using reverberation chamber method for ESA immunity test in Annex 9</a:t>
            </a:r>
            <a:br>
              <a:rPr kumimoji="1" lang="en-GB" altLang="fr-FR" sz="2800" i="1" dirty="0">
                <a:latin typeface="+mn-lt"/>
              </a:rPr>
            </a:br>
            <a:br>
              <a:rPr kumimoji="1" lang="en-GB" altLang="fr-FR" sz="28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3231654"/>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In ISO 11452-11 published standard for component test in reverberating chamber, test set-up to be used can be with or without ground plane</a:t>
            </a:r>
          </a:p>
          <a:p>
            <a:endParaRPr lang="en-US" altLang="ja-JP" dirty="0"/>
          </a:p>
          <a:p>
            <a:pPr marL="285750" indent="-285750">
              <a:buFontTx/>
              <a:buChar char="-"/>
            </a:pPr>
            <a:r>
              <a:rPr lang="en-US" altLang="ja-JP" dirty="0"/>
              <a:t>The proposal is to fix in R10.07 which set-up to be used (the one with ground plane) to ensure better repeatability.</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Annex 9 clause 4.5.2.</a:t>
            </a:r>
          </a:p>
          <a:p>
            <a:pPr marL="742950" lvl="1" indent="-285750">
              <a:buFontTx/>
              <a:buChar char="-"/>
            </a:pPr>
            <a:endParaRPr lang="ja-JP" altLang="en-US" dirty="0"/>
          </a:p>
        </p:txBody>
      </p:sp>
    </p:spTree>
    <p:extLst>
      <p:ext uri="{BB962C8B-B14F-4D97-AF65-F5344CB8AC3E}">
        <p14:creationId xmlns:p14="http://schemas.microsoft.com/office/powerpoint/2010/main" val="2268742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7</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000" i="1" dirty="0">
                <a:latin typeface="+mn-lt"/>
              </a:rPr>
              <a:t>Addition of a definition of “Auxiliary equipment (AE)” and use auxiliary equipment for consistency in all the document (instead of associated equipment)</a:t>
            </a:r>
            <a:br>
              <a:rPr kumimoji="1" lang="en-GB" altLang="fr-FR" sz="2800" i="1" dirty="0">
                <a:latin typeface="+mn-lt"/>
              </a:rPr>
            </a:br>
            <a:br>
              <a:rPr kumimoji="1" lang="en-GB" altLang="fr-FR" sz="28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4339650"/>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It have been noticed by OICA EMC TF members that in different part of R10.06 different wording (“associated equipment”, “auxiliary equipment”, “ancillary equipment”) were used to describe the same device.</a:t>
            </a:r>
          </a:p>
          <a:p>
            <a:endParaRPr lang="en-US" altLang="ja-JP" dirty="0"/>
          </a:p>
          <a:p>
            <a:pPr marL="285750" indent="-285750">
              <a:buFontTx/>
              <a:buChar char="-"/>
            </a:pPr>
            <a:r>
              <a:rPr lang="en-US" altLang="ja-JP" dirty="0"/>
              <a:t>The proposal is to:</a:t>
            </a:r>
          </a:p>
          <a:p>
            <a:pPr marL="742950" lvl="1" indent="-285750">
              <a:buFontTx/>
              <a:buChar char="-"/>
            </a:pPr>
            <a:r>
              <a:rPr lang="en-US" altLang="ja-JP" dirty="0"/>
              <a:t>use in each concerned part a consistent wording “Auxiliary equipment (AE)”</a:t>
            </a:r>
          </a:p>
          <a:p>
            <a:pPr marL="742950" lvl="1" indent="-285750">
              <a:buFontTx/>
              <a:buChar char="-"/>
            </a:pPr>
            <a:r>
              <a:rPr lang="en-US" altLang="ja-JP" dirty="0"/>
              <a:t>add a definition “Auxiliary equipment (AE)”</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New </a:t>
            </a:r>
            <a:r>
              <a:rPr lang="en-GB" altLang="ja-JP" dirty="0"/>
              <a:t>definition</a:t>
            </a:r>
            <a:r>
              <a:rPr lang="fr-FR" altLang="ja-JP" dirty="0"/>
              <a:t> 2.32.</a:t>
            </a:r>
          </a:p>
          <a:p>
            <a:pPr marL="742950" lvl="1" indent="-285750">
              <a:buFontTx/>
              <a:buChar char="-"/>
            </a:pPr>
            <a:r>
              <a:rPr lang="fr-FR" altLang="ja-JP" dirty="0"/>
              <a:t>Appendix 8 clause 5.1.</a:t>
            </a:r>
          </a:p>
          <a:p>
            <a:pPr marL="742950" lvl="1" indent="-285750">
              <a:buFontTx/>
              <a:buChar char="-"/>
            </a:pPr>
            <a:r>
              <a:rPr lang="fr-FR" altLang="ja-JP" dirty="0"/>
              <a:t>Appendix 4 clause 2.4.3.</a:t>
            </a:r>
          </a:p>
          <a:p>
            <a:pPr marL="742950" lvl="1" indent="-285750">
              <a:buFontTx/>
              <a:buChar char="-"/>
            </a:pPr>
            <a:r>
              <a:rPr lang="fr-FR" altLang="ja-JP" dirty="0"/>
              <a:t>Appendix 6 clause 2.4.3.</a:t>
            </a:r>
          </a:p>
        </p:txBody>
      </p:sp>
    </p:spTree>
    <p:extLst>
      <p:ext uri="{BB962C8B-B14F-4D97-AF65-F5344CB8AC3E}">
        <p14:creationId xmlns:p14="http://schemas.microsoft.com/office/powerpoint/2010/main" val="677373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8</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Addition of AAN in Paragraph 7.1.4.</a:t>
            </a:r>
            <a:br>
              <a:rPr kumimoji="1" lang="en-GB" altLang="fr-FR" sz="1000" i="1" dirty="0">
                <a:latin typeface="+mn-lt"/>
              </a:rPr>
            </a:br>
            <a:br>
              <a:rPr kumimoji="1" lang="en-GB" altLang="fr-FR" sz="2800" i="1" dirty="0">
                <a:latin typeface="+mn-lt"/>
              </a:rPr>
            </a:br>
            <a:br>
              <a:rPr kumimoji="1" lang="en-GB" altLang="fr-FR" sz="28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3508653"/>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It have been noticed by OICA EMC TF that some wording concerning AAN were not in line with last agreed wording in CISPR 12 and CISPR 25 (in CISPR/D/WG1) and in revision of ISO 11451-1 and ISO 11452-1 (in ISO/TC22/SC32/WG3).</a:t>
            </a:r>
          </a:p>
          <a:p>
            <a:endParaRPr lang="en-US" altLang="ja-JP" dirty="0"/>
          </a:p>
          <a:p>
            <a:pPr marL="285750" indent="-285750">
              <a:buFontTx/>
              <a:buChar char="-"/>
            </a:pPr>
            <a:r>
              <a:rPr lang="en-US" altLang="ja-JP" dirty="0"/>
              <a:t>The proposal is that for consistency these last agreed changes concerning AAN at international standardization level shall be considered for R10.07</a:t>
            </a:r>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Clause 7.1.4.</a:t>
            </a:r>
          </a:p>
          <a:p>
            <a:pPr marL="742950" lvl="1" indent="-285750">
              <a:buFontTx/>
              <a:buChar char="-"/>
            </a:pPr>
            <a:r>
              <a:rPr lang="fr-FR" altLang="ja-JP" dirty="0"/>
              <a:t>Appendix 8 clause 5.</a:t>
            </a:r>
          </a:p>
        </p:txBody>
      </p:sp>
    </p:spTree>
    <p:extLst>
      <p:ext uri="{BB962C8B-B14F-4D97-AF65-F5344CB8AC3E}">
        <p14:creationId xmlns:p14="http://schemas.microsoft.com/office/powerpoint/2010/main" val="2330940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C1B2D8B3-FFA7-4ACA-BCE7-7F6B784AACCB}"/>
              </a:ext>
            </a:extLst>
          </p:cNvPr>
          <p:cNvSpPr>
            <a:spLocks noGrp="1"/>
          </p:cNvSpPr>
          <p:nvPr>
            <p:ph type="sldNum" sz="quarter" idx="12"/>
          </p:nvPr>
        </p:nvSpPr>
        <p:spPr/>
        <p:txBody>
          <a:bodyPr/>
          <a:lstStyle/>
          <a:p>
            <a:pPr defTabSz="914217"/>
            <a:fld id="{6737C4E7-2F7A-4C40-8110-7D13CF9BE4FF}" type="slidenum">
              <a:rPr lang="en-US" smtClean="0"/>
              <a:pPr defTabSz="914217"/>
              <a:t>9</a:t>
            </a:fld>
            <a:endParaRPr lang="en-US" dirty="0"/>
          </a:p>
        </p:txBody>
      </p:sp>
      <p:sp>
        <p:nvSpPr>
          <p:cNvPr id="8" name="Titre 7">
            <a:extLst>
              <a:ext uri="{FF2B5EF4-FFF2-40B4-BE49-F238E27FC236}">
                <a16:creationId xmlns:a16="http://schemas.microsoft.com/office/drawing/2014/main" id="{A55A237F-C1B2-4D59-BF18-16E8867AAF5B}"/>
              </a:ext>
            </a:extLst>
          </p:cNvPr>
          <p:cNvSpPr>
            <a:spLocks noGrp="1"/>
          </p:cNvSpPr>
          <p:nvPr>
            <p:ph type="title"/>
          </p:nvPr>
        </p:nvSpPr>
        <p:spPr>
          <a:xfrm>
            <a:off x="1343472" y="274638"/>
            <a:ext cx="10238928" cy="922114"/>
          </a:xfrm>
        </p:spPr>
        <p:txBody>
          <a:bodyPr/>
          <a:lstStyle/>
          <a:p>
            <a:pPr algn="l"/>
            <a:r>
              <a:rPr kumimoji="1" lang="en-GB" altLang="fr-FR" sz="2800" i="1" dirty="0">
                <a:latin typeface="+mn-lt"/>
              </a:rPr>
              <a:t>Confirmation of 10 V/m as test level for immunity between 2 and 6 GHz</a:t>
            </a:r>
            <a:br>
              <a:rPr kumimoji="1" lang="en-GB" altLang="fr-FR" sz="1000" i="1" dirty="0">
                <a:latin typeface="+mn-lt"/>
              </a:rPr>
            </a:br>
            <a:br>
              <a:rPr kumimoji="1" lang="en-GB" altLang="fr-FR" sz="2800" i="1" dirty="0">
                <a:latin typeface="+mn-lt"/>
              </a:rPr>
            </a:br>
            <a:br>
              <a:rPr kumimoji="1" lang="en-GB" altLang="fr-FR" sz="2800" i="1" dirty="0">
                <a:latin typeface="+mn-lt"/>
              </a:rPr>
            </a:br>
            <a:endParaRPr lang="fr-FR" sz="2800" dirty="0"/>
          </a:p>
        </p:txBody>
      </p:sp>
      <p:sp>
        <p:nvSpPr>
          <p:cNvPr id="6" name="正方形/長方形 4">
            <a:extLst>
              <a:ext uri="{FF2B5EF4-FFF2-40B4-BE49-F238E27FC236}">
                <a16:creationId xmlns:a16="http://schemas.microsoft.com/office/drawing/2014/main" id="{5E18AA3A-C929-4AEF-89AD-9FCF5A14C008}"/>
              </a:ext>
            </a:extLst>
          </p:cNvPr>
          <p:cNvSpPr/>
          <p:nvPr/>
        </p:nvSpPr>
        <p:spPr>
          <a:xfrm>
            <a:off x="407368" y="1628800"/>
            <a:ext cx="10717967" cy="4062651"/>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2400" dirty="0"/>
              <a:t>Background</a:t>
            </a:r>
          </a:p>
          <a:p>
            <a:r>
              <a:rPr lang="en-US" altLang="ja-JP" dirty="0"/>
              <a:t> </a:t>
            </a:r>
          </a:p>
          <a:p>
            <a:pPr marL="285750" indent="-285750">
              <a:buFontTx/>
              <a:buChar char="-"/>
            </a:pPr>
            <a:r>
              <a:rPr lang="en-US" altLang="ja-JP" dirty="0"/>
              <a:t>Extension of vehicle immunity testing and ESA immunity testing up to 6 GHz has been agreed in IWG. The test level between 2 GHz and 6 GHz is still under discussion</a:t>
            </a:r>
          </a:p>
          <a:p>
            <a:endParaRPr lang="en-US" altLang="ja-JP" dirty="0"/>
          </a:p>
          <a:p>
            <a:pPr marL="285750" indent="-285750">
              <a:buFontTx/>
              <a:buChar char="-"/>
            </a:pPr>
            <a:r>
              <a:rPr lang="en-US" altLang="ja-JP" dirty="0"/>
              <a:t>The proposal is that in consistency with IEC </a:t>
            </a:r>
            <a:r>
              <a:rPr lang="fr-FR" dirty="0"/>
              <a:t>61000-6-1 and 61000-6-2 in </a:t>
            </a:r>
            <a:r>
              <a:rPr lang="en-GB" dirty="0"/>
              <a:t>which</a:t>
            </a:r>
            <a:r>
              <a:rPr lang="fr-FR" dirty="0"/>
              <a:t> test </a:t>
            </a:r>
            <a:r>
              <a:rPr lang="en-GB" dirty="0"/>
              <a:t>levels</a:t>
            </a:r>
            <a:r>
              <a:rPr lang="fr-FR" dirty="0"/>
              <a:t> </a:t>
            </a:r>
            <a:r>
              <a:rPr lang="en-GB" dirty="0"/>
              <a:t>between</a:t>
            </a:r>
            <a:r>
              <a:rPr lang="fr-FR" dirty="0"/>
              <a:t> 2 and 6 GHz are </a:t>
            </a:r>
            <a:r>
              <a:rPr lang="en-GB" dirty="0"/>
              <a:t>around a third of test levels below </a:t>
            </a:r>
            <a:r>
              <a:rPr lang="fr-FR" dirty="0"/>
              <a:t>2 GHz</a:t>
            </a:r>
            <a:r>
              <a:rPr lang="en-GB" dirty="0"/>
              <a:t>. For consistency in terms </a:t>
            </a:r>
            <a:r>
              <a:rPr lang="fr-FR" dirty="0"/>
              <a:t>of ratio OICA </a:t>
            </a:r>
            <a:r>
              <a:rPr lang="en-GB" dirty="0"/>
              <a:t>proposal for R10.07 is </a:t>
            </a:r>
            <a:r>
              <a:rPr lang="fr-FR" dirty="0"/>
              <a:t>to use a test of 10 V/m </a:t>
            </a:r>
            <a:r>
              <a:rPr lang="en-GB" dirty="0"/>
              <a:t>above</a:t>
            </a:r>
            <a:r>
              <a:rPr lang="fr-FR" dirty="0"/>
              <a:t> 2 GHz</a:t>
            </a:r>
            <a:endParaRPr lang="en-US" altLang="ja-JP" dirty="0"/>
          </a:p>
          <a:p>
            <a:pPr marL="285750" indent="-285750">
              <a:buFontTx/>
              <a:buChar char="-"/>
            </a:pPr>
            <a:endParaRPr lang="en-US" altLang="ja-JP" dirty="0"/>
          </a:p>
          <a:p>
            <a:pPr marL="285750" indent="-285750">
              <a:buFontTx/>
              <a:buChar char="-"/>
            </a:pPr>
            <a:r>
              <a:rPr lang="en-US" altLang="ja-JP" dirty="0"/>
              <a:t>Concerned part in the OICA draft proposal</a:t>
            </a:r>
          </a:p>
          <a:p>
            <a:pPr marL="742950" lvl="1" indent="-285750">
              <a:buFontTx/>
              <a:buChar char="-"/>
            </a:pPr>
            <a:r>
              <a:rPr lang="fr-FR" altLang="ja-JP" dirty="0"/>
              <a:t>Clause 6.4.2.1.</a:t>
            </a:r>
          </a:p>
          <a:p>
            <a:pPr marL="742950" lvl="1" indent="-285750">
              <a:buFontTx/>
              <a:buChar char="-"/>
            </a:pPr>
            <a:r>
              <a:rPr lang="fr-FR" altLang="ja-JP" dirty="0"/>
              <a:t>Clause 6.8.2.1.</a:t>
            </a:r>
          </a:p>
          <a:p>
            <a:pPr marL="742950" lvl="1" indent="-285750">
              <a:buFontTx/>
              <a:buChar char="-"/>
            </a:pPr>
            <a:r>
              <a:rPr lang="fr-FR" altLang="ja-JP" dirty="0"/>
              <a:t>Clause 7.7.2.1.</a:t>
            </a:r>
          </a:p>
          <a:p>
            <a:pPr marL="742950" lvl="1" indent="-285750">
              <a:buFontTx/>
              <a:buChar char="-"/>
            </a:pPr>
            <a:r>
              <a:rPr lang="fr-FR" altLang="ja-JP" dirty="0"/>
              <a:t>Clause 7.18.2.1.</a:t>
            </a:r>
          </a:p>
        </p:txBody>
      </p:sp>
    </p:spTree>
    <p:extLst>
      <p:ext uri="{BB962C8B-B14F-4D97-AF65-F5344CB8AC3E}">
        <p14:creationId xmlns:p14="http://schemas.microsoft.com/office/powerpoint/2010/main" val="203022664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BB8778E-8A64-41F0-9713-4F9DA0D25390}">
  <ds:schemaRefs>
    <ds:schemaRef ds:uri="http://schemas.microsoft.com/sharepoint/v3/contenttype/forms"/>
  </ds:schemaRefs>
</ds:datastoreItem>
</file>

<file path=customXml/itemProps2.xml><?xml version="1.0" encoding="utf-8"?>
<ds:datastoreItem xmlns:ds="http://schemas.openxmlformats.org/officeDocument/2006/customXml" ds:itemID="{3C7098E4-0E61-454C-A497-6FC478BF5B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839304F-0938-43E6-8879-656B93E44B2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175</TotalTime>
  <Words>1090</Words>
  <Application>Microsoft Office PowerPoint</Application>
  <PresentationFormat>Grand écran</PresentationFormat>
  <Paragraphs>132</Paragraphs>
  <Slides>10</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10</vt:i4>
      </vt:variant>
    </vt:vector>
  </HeadingPairs>
  <TitlesOfParts>
    <vt:vector size="16" baseType="lpstr">
      <vt:lpstr>Arial</vt:lpstr>
      <vt:lpstr>Calibri</vt:lpstr>
      <vt:lpstr>Courier New</vt:lpstr>
      <vt:lpstr>Imago Pro Light</vt:lpstr>
      <vt:lpstr>Wingdings</vt:lpstr>
      <vt:lpstr>Masque présentation OICA</vt:lpstr>
      <vt:lpstr>OICA Presentation on IWG-EMC-36-03 background changes</vt:lpstr>
      <vt:lpstr>Context: OICA proposal for R10.07</vt:lpstr>
      <vt:lpstr>Addition of flowchart for charging mode to be tested in each concerned annex</vt:lpstr>
      <vt:lpstr>Suppression of Annex 14 and 20 (and all associated wording) </vt:lpstr>
      <vt:lpstr>Wording and all set-up for vehicle in charging mode updated for consistency on Z-folding with last agreed decisions in CISPR and ISO (concerns Annex 4 and Annex 6) </vt:lpstr>
      <vt:lpstr>Precision on preferred configuration when using reverberation chamber method for ESA immunity test in Annex 9  </vt:lpstr>
      <vt:lpstr>Addition of a definition of “Auxiliary equipment (AE)” and use auxiliary equipment for consistency in all the document (instead of associated equipment)  </vt:lpstr>
      <vt:lpstr>Addition of AAN in Paragraph 7.1.4.   </vt:lpstr>
      <vt:lpstr>Confirmation of 10 V/m as test level for immunity between 2 and 6 GHz   </vt:lpstr>
      <vt:lpstr>Editorial updates in Appendix 8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Response to CP Proposals on eCall</dc:title>
  <dc:creator>Jean-Marc Prigent</dc:creator>
  <cp:lastModifiedBy>Jean-Marc Prigent</cp:lastModifiedBy>
  <cp:revision>64</cp:revision>
  <dcterms:created xsi:type="dcterms:W3CDTF">2022-01-18T14:42:26Z</dcterms:created>
  <dcterms:modified xsi:type="dcterms:W3CDTF">2023-05-02T14:48:47Z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y fmtid="{D5CDD505-2E9C-101B-9397-08002B2CF9AE}" pid="3" name="MSIP_Label_2fd53d93-3f4c-4b90-b511-bd6bdbb4fba9_Enabled">
    <vt:lpwstr>true</vt:lpwstr>
  </property>
  <property fmtid="{D5CDD505-2E9C-101B-9397-08002B2CF9AE}" pid="4" name="MSIP_Label_2fd53d93-3f4c-4b90-b511-bd6bdbb4fba9_SetDate">
    <vt:lpwstr>2022-03-15T13:51:34Z</vt:lpwstr>
  </property>
  <property fmtid="{D5CDD505-2E9C-101B-9397-08002B2CF9AE}" pid="5" name="MSIP_Label_2fd53d93-3f4c-4b90-b511-bd6bdbb4fba9_Method">
    <vt:lpwstr>Standard</vt:lpwstr>
  </property>
  <property fmtid="{D5CDD505-2E9C-101B-9397-08002B2CF9AE}" pid="6" name="MSIP_Label_2fd53d93-3f4c-4b90-b511-bd6bdbb4fba9_Name">
    <vt:lpwstr>2fd53d93-3f4c-4b90-b511-bd6bdbb4fba9</vt:lpwstr>
  </property>
  <property fmtid="{D5CDD505-2E9C-101B-9397-08002B2CF9AE}" pid="7" name="MSIP_Label_2fd53d93-3f4c-4b90-b511-bd6bdbb4fba9_SiteId">
    <vt:lpwstr>d852d5cd-724c-4128-8812-ffa5db3f8507</vt:lpwstr>
  </property>
  <property fmtid="{D5CDD505-2E9C-101B-9397-08002B2CF9AE}" pid="8" name="MSIP_Label_2fd53d93-3f4c-4b90-b511-bd6bdbb4fba9_ActionId">
    <vt:lpwstr>fc674e1d-e487-44c5-8173-0ca7f711ad81</vt:lpwstr>
  </property>
  <property fmtid="{D5CDD505-2E9C-101B-9397-08002B2CF9AE}" pid="9" name="MSIP_Label_2fd53d93-3f4c-4b90-b511-bd6bdbb4fba9_ContentBits">
    <vt:lpwstr>0</vt:lpwstr>
  </property>
</Properties>
</file>