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64" r:id="rId2"/>
    <p:sldId id="270" r:id="rId3"/>
    <p:sldId id="266" r:id="rId4"/>
    <p:sldId id="271" r:id="rId5"/>
    <p:sldId id="272" r:id="rId6"/>
    <p:sldId id="273" r:id="rId7"/>
  </p:sldIdLst>
  <p:sldSz cx="12192000" cy="6858000"/>
  <p:notesSz cx="7099300" cy="10234613"/>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133C8"/>
    <a:srgbClr val="FF0000"/>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576DCE-D8E5-4380-BC59-22AE0CDABE58}" v="1" dt="2023-06-19T09:22:39.5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37" autoAdjust="0"/>
  </p:normalViewPr>
  <p:slideViewPr>
    <p:cSldViewPr>
      <p:cViewPr varScale="1">
        <p:scale>
          <a:sx n="59" d="100"/>
          <a:sy n="59" d="100"/>
        </p:scale>
        <p:origin x="892" y="6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64576DCE-D8E5-4380-BC59-22AE0CDABE58}"/>
    <pc:docChg chg="modSld">
      <pc:chgData name="Johan Broeders" userId="b75809dd-f2de-4da2-9aff-d3bdf67db9af" providerId="ADAL" clId="{64576DCE-D8E5-4380-BC59-22AE0CDABE58}" dt="2023-06-19T09:22:46.403" v="15" actId="20577"/>
      <pc:docMkLst>
        <pc:docMk/>
      </pc:docMkLst>
      <pc:sldChg chg="addSp modSp mod">
        <pc:chgData name="Johan Broeders" userId="b75809dd-f2de-4da2-9aff-d3bdf67db9af" providerId="ADAL" clId="{64576DCE-D8E5-4380-BC59-22AE0CDABE58}" dt="2023-06-19T09:22:46.403" v="15" actId="20577"/>
        <pc:sldMkLst>
          <pc:docMk/>
          <pc:sldMk cId="1596768274" sldId="264"/>
        </pc:sldMkLst>
        <pc:spChg chg="add mod">
          <ac:chgData name="Johan Broeders" userId="b75809dd-f2de-4da2-9aff-d3bdf67db9af" providerId="ADAL" clId="{64576DCE-D8E5-4380-BC59-22AE0CDABE58}" dt="2023-06-19T09:22:46.403" v="15" actId="20577"/>
          <ac:spMkLst>
            <pc:docMk/>
            <pc:sldMk cId="1596768274" sldId="264"/>
            <ac:spMk id="2" creationId="{09CB4B1D-B3A3-5A1C-205A-A009A8CD4C4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1" y="0"/>
            <a:ext cx="3077085" cy="512638"/>
          </a:xfrm>
          <a:prstGeom prst="rect">
            <a:avLst/>
          </a:prstGeom>
        </p:spPr>
        <p:txBody>
          <a:bodyPr vert="horz" lIns="95372" tIns="47686" rIns="95372" bIns="47686" rtlCol="0"/>
          <a:lstStyle>
            <a:lvl1pPr algn="l">
              <a:defRPr sz="13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4020548" y="0"/>
            <a:ext cx="3077085" cy="512638"/>
          </a:xfrm>
          <a:prstGeom prst="rect">
            <a:avLst/>
          </a:prstGeom>
        </p:spPr>
        <p:txBody>
          <a:bodyPr vert="horz" lIns="95372" tIns="47686" rIns="95372" bIns="47686" rtlCol="0"/>
          <a:lstStyle>
            <a:lvl1pPr algn="r">
              <a:defRPr sz="1300"/>
            </a:lvl1pPr>
          </a:lstStyle>
          <a:p>
            <a:fld id="{C54D0299-3734-408F-BE89-7B5D604F3AE9}" type="datetimeFigureOut">
              <a:rPr lang="fr-FR" smtClean="0"/>
              <a:t>19/06/2023</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1" y="9721976"/>
            <a:ext cx="3077085" cy="512638"/>
          </a:xfrm>
          <a:prstGeom prst="rect">
            <a:avLst/>
          </a:prstGeom>
        </p:spPr>
        <p:txBody>
          <a:bodyPr vert="horz" lIns="95372" tIns="47686" rIns="95372" bIns="47686" rtlCol="0" anchor="b"/>
          <a:lstStyle>
            <a:lvl1pPr algn="l">
              <a:defRPr sz="13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4020548" y="9721976"/>
            <a:ext cx="3077085" cy="512638"/>
          </a:xfrm>
          <a:prstGeom prst="rect">
            <a:avLst/>
          </a:prstGeom>
        </p:spPr>
        <p:txBody>
          <a:bodyPr vert="horz" lIns="95372" tIns="47686" rIns="95372" bIns="47686" rtlCol="0" anchor="b"/>
          <a:lstStyle>
            <a:lvl1pPr algn="r">
              <a:defRPr sz="13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75419" cy="512638"/>
          </a:xfrm>
          <a:prstGeom prst="rect">
            <a:avLst/>
          </a:prstGeom>
          <a:noFill/>
          <a:ln w="9525">
            <a:noFill/>
            <a:miter lim="800000"/>
            <a:headEnd/>
            <a:tailEnd/>
          </a:ln>
          <a:effectLst/>
        </p:spPr>
        <p:txBody>
          <a:bodyPr vert="horz" wrap="square" lIns="95791" tIns="47896" rIns="95791" bIns="47896" numCol="1" anchor="t" anchorCtr="0" compatLnSpc="1">
            <a:prstTxWarp prst="textNoShape">
              <a:avLst/>
            </a:prstTxWarp>
          </a:bodyPr>
          <a:lstStyle>
            <a:lvl1pPr defTabSz="958687">
              <a:defRPr sz="1300"/>
            </a:lvl1pPr>
          </a:lstStyle>
          <a:p>
            <a:endParaRPr lang="fr-FR" altLang="ja-JP"/>
          </a:p>
        </p:txBody>
      </p:sp>
      <p:sp>
        <p:nvSpPr>
          <p:cNvPr id="29699" name="Rectangle 3"/>
          <p:cNvSpPr>
            <a:spLocks noGrp="1" noChangeArrowheads="1"/>
          </p:cNvSpPr>
          <p:nvPr>
            <p:ph type="dt" idx="1"/>
          </p:nvPr>
        </p:nvSpPr>
        <p:spPr bwMode="auto">
          <a:xfrm>
            <a:off x="4022215" y="0"/>
            <a:ext cx="3075418" cy="512638"/>
          </a:xfrm>
          <a:prstGeom prst="rect">
            <a:avLst/>
          </a:prstGeom>
          <a:noFill/>
          <a:ln w="9525">
            <a:noFill/>
            <a:miter lim="800000"/>
            <a:headEnd/>
            <a:tailEnd/>
          </a:ln>
          <a:effectLst/>
        </p:spPr>
        <p:txBody>
          <a:bodyPr vert="horz" wrap="square" lIns="95791" tIns="47896" rIns="95791" bIns="47896" numCol="1" anchor="t" anchorCtr="0" compatLnSpc="1">
            <a:prstTxWarp prst="textNoShape">
              <a:avLst/>
            </a:prstTxWarp>
          </a:bodyPr>
          <a:lstStyle>
            <a:lvl1pPr algn="r" defTabSz="958687">
              <a:defRPr sz="1300"/>
            </a:lvl1pPr>
          </a:lstStyle>
          <a:p>
            <a:endParaRPr lang="fr-FR" altLang="ja-JP"/>
          </a:p>
        </p:txBody>
      </p:sp>
      <p:sp>
        <p:nvSpPr>
          <p:cNvPr id="29700" name="Rectangle 4"/>
          <p:cNvSpPr>
            <a:spLocks noGrp="1" noRot="1" noChangeAspect="1" noChangeArrowheads="1" noTextEdit="1"/>
          </p:cNvSpPr>
          <p:nvPr>
            <p:ph type="sldImg" idx="2"/>
          </p:nvPr>
        </p:nvSpPr>
        <p:spPr bwMode="auto">
          <a:xfrm>
            <a:off x="139700" y="768350"/>
            <a:ext cx="6821488" cy="3836988"/>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710097" y="4860989"/>
            <a:ext cx="5679107" cy="4605493"/>
          </a:xfrm>
          <a:prstGeom prst="rect">
            <a:avLst/>
          </a:prstGeom>
          <a:noFill/>
          <a:ln w="9525">
            <a:noFill/>
            <a:miter lim="800000"/>
            <a:headEnd/>
            <a:tailEnd/>
          </a:ln>
          <a:effectLst/>
        </p:spPr>
        <p:txBody>
          <a:bodyPr vert="horz" wrap="square" lIns="95791" tIns="47896" rIns="95791" bIns="47896"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720327"/>
            <a:ext cx="3075419" cy="512637"/>
          </a:xfrm>
          <a:prstGeom prst="rect">
            <a:avLst/>
          </a:prstGeom>
          <a:noFill/>
          <a:ln w="9525">
            <a:noFill/>
            <a:miter lim="800000"/>
            <a:headEnd/>
            <a:tailEnd/>
          </a:ln>
          <a:effectLst/>
        </p:spPr>
        <p:txBody>
          <a:bodyPr vert="horz" wrap="square" lIns="95791" tIns="47896" rIns="95791" bIns="47896" numCol="1" anchor="b" anchorCtr="0" compatLnSpc="1">
            <a:prstTxWarp prst="textNoShape">
              <a:avLst/>
            </a:prstTxWarp>
          </a:bodyPr>
          <a:lstStyle>
            <a:lvl1pPr defTabSz="958687">
              <a:defRPr sz="1300"/>
            </a:lvl1pPr>
          </a:lstStyle>
          <a:p>
            <a:endParaRPr lang="fr-FR" altLang="ja-JP"/>
          </a:p>
        </p:txBody>
      </p:sp>
      <p:sp>
        <p:nvSpPr>
          <p:cNvPr id="29703" name="Rectangle 7"/>
          <p:cNvSpPr>
            <a:spLocks noGrp="1" noChangeArrowheads="1"/>
          </p:cNvSpPr>
          <p:nvPr>
            <p:ph type="sldNum" sz="quarter" idx="5"/>
          </p:nvPr>
        </p:nvSpPr>
        <p:spPr bwMode="auto">
          <a:xfrm>
            <a:off x="4022215" y="9720327"/>
            <a:ext cx="3075418" cy="512637"/>
          </a:xfrm>
          <a:prstGeom prst="rect">
            <a:avLst/>
          </a:prstGeom>
          <a:noFill/>
          <a:ln w="9525">
            <a:noFill/>
            <a:miter lim="800000"/>
            <a:headEnd/>
            <a:tailEnd/>
          </a:ln>
          <a:effectLst/>
        </p:spPr>
        <p:txBody>
          <a:bodyPr vert="horz" wrap="square" lIns="95791" tIns="47896" rIns="95791" bIns="47896" numCol="1" anchor="b" anchorCtr="0" compatLnSpc="1">
            <a:prstTxWarp prst="textNoShape">
              <a:avLst/>
            </a:prstTxWarp>
          </a:bodyPr>
          <a:lstStyle>
            <a:lvl1pPr algn="r" defTabSz="958687">
              <a:defRPr sz="1300"/>
            </a:lvl1pPr>
          </a:lstStyle>
          <a:p>
            <a:fld id="{41FE2CFF-C77F-45F5-8196-7FFE9E57B434}" type="slidenum">
              <a:rPr lang="ja-JP" altLang="fr-FR"/>
              <a:pPr/>
              <a:t>‹nr.›</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a:defRPr/>
            </a:pPr>
            <a:fld id="{41FE2CFF-C77F-45F5-8196-7FFE9E57B434}" type="slidenum">
              <a:rPr lang="ja-JP" altLang="fr-FR">
                <a:solidFill>
                  <a:srgbClr val="000000"/>
                </a:solidFill>
                <a:ea typeface="ＭＳ Ｐゴシック" panose="020B0600070205080204" pitchFamily="50" charset="-128"/>
              </a:rPr>
              <a:pPr>
                <a:defRPr/>
              </a:pPr>
              <a:t>1</a:t>
            </a:fld>
            <a:endParaRPr lang="fr-FR" altLang="ja-JP">
              <a:solidFill>
                <a:srgbClr val="000000"/>
              </a:solidFill>
              <a:ea typeface="ＭＳ Ｐゴシック" panose="020B0600070205080204" pitchFamily="50" charset="-128"/>
            </a:endParaRPr>
          </a:p>
        </p:txBody>
      </p:sp>
    </p:spTree>
    <p:extLst>
      <p:ext uri="{BB962C8B-B14F-4D97-AF65-F5344CB8AC3E}">
        <p14:creationId xmlns:p14="http://schemas.microsoft.com/office/powerpoint/2010/main" val="17512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ja-JP" altLang="en-US"/>
              <a:t>マスター タイトルの書式設定</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endParaRPr lang="fr-FR"/>
          </a:p>
        </p:txBody>
      </p:sp>
      <p:sp>
        <p:nvSpPr>
          <p:cNvPr id="3" name="Espace réservé du texte vertical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ja-JP" altLang="en-US"/>
              <a:t>マスター タイトルの書式設定</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ja-JP" altLang="en-US"/>
              <a:t>マスター タイトルの書式設定</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ja-JP" altLang="en-US"/>
              <a:t>マスター タイトルの書式設定</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ja-JP" altLang="en-US"/>
              <a:t>マスター タイトルの書式設定</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ja-JP" altLang="en-US"/>
              <a:t>マスター タイトルの書式設定</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defRPr>
      </a:lvl2pPr>
      <a:lvl3pPr algn="ctr" rtl="0" eaLnBrk="1" fontAlgn="base" hangingPunct="1">
        <a:spcBef>
          <a:spcPct val="0"/>
        </a:spcBef>
        <a:spcAft>
          <a:spcPct val="0"/>
        </a:spcAft>
        <a:defRPr kumimoji="1" sz="4400">
          <a:solidFill>
            <a:schemeClr val="tx2"/>
          </a:solidFill>
          <a:latin typeface="Arial" charset="0"/>
        </a:defRPr>
      </a:lvl3pPr>
      <a:lvl4pPr algn="ctr" rtl="0" eaLnBrk="1" fontAlgn="base" hangingPunct="1">
        <a:spcBef>
          <a:spcPct val="0"/>
        </a:spcBef>
        <a:spcAft>
          <a:spcPct val="0"/>
        </a:spcAft>
        <a:defRPr kumimoji="1" sz="4400">
          <a:solidFill>
            <a:schemeClr val="tx2"/>
          </a:solidFill>
          <a:latin typeface="Arial" charset="0"/>
        </a:defRPr>
      </a:lvl4pPr>
      <a:lvl5pPr algn="ctr" rtl="0" eaLnBrk="1" fontAlgn="base" hangingPunct="1">
        <a:spcBef>
          <a:spcPct val="0"/>
        </a:spcBef>
        <a:spcAft>
          <a:spcPct val="0"/>
        </a:spcAft>
        <a:defRPr kumimoji="1" sz="4400">
          <a:solidFill>
            <a:schemeClr val="tx2"/>
          </a:solidFill>
          <a:latin typeface="Arial" charset="0"/>
        </a:defRPr>
      </a:lvl5pPr>
      <a:lvl6pPr marL="457200" algn="ctr" rtl="0" eaLnBrk="1" fontAlgn="base" hangingPunct="1">
        <a:spcBef>
          <a:spcPct val="0"/>
        </a:spcBef>
        <a:spcAft>
          <a:spcPct val="0"/>
        </a:spcAft>
        <a:defRPr kumimoji="1" sz="4400">
          <a:solidFill>
            <a:schemeClr val="tx2"/>
          </a:solidFill>
          <a:latin typeface="Arial" charset="0"/>
        </a:defRPr>
      </a:lvl6pPr>
      <a:lvl7pPr marL="914400" algn="ctr" rtl="0" eaLnBrk="1" fontAlgn="base" hangingPunct="1">
        <a:spcBef>
          <a:spcPct val="0"/>
        </a:spcBef>
        <a:spcAft>
          <a:spcPct val="0"/>
        </a:spcAft>
        <a:defRPr kumimoji="1" sz="4400">
          <a:solidFill>
            <a:schemeClr val="tx2"/>
          </a:solidFill>
          <a:latin typeface="Arial" charset="0"/>
        </a:defRPr>
      </a:lvl7pPr>
      <a:lvl8pPr marL="1371600" algn="ctr" rtl="0" eaLnBrk="1" fontAlgn="base" hangingPunct="1">
        <a:spcBef>
          <a:spcPct val="0"/>
        </a:spcBef>
        <a:spcAft>
          <a:spcPct val="0"/>
        </a:spcAft>
        <a:defRPr kumimoji="1" sz="4400">
          <a:solidFill>
            <a:schemeClr val="tx2"/>
          </a:solidFill>
          <a:latin typeface="Arial" charset="0"/>
        </a:defRPr>
      </a:lvl8pPr>
      <a:lvl9pPr marL="1828800" algn="ctr" rtl="0" eaLnBrk="1" fontAlgn="base" hangingPunct="1">
        <a:spcBef>
          <a:spcPct val="0"/>
        </a:spcBef>
        <a:spcAft>
          <a:spcPct val="0"/>
        </a:spcAft>
        <a:defRPr kumimoji="1"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kumimoji="1"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kumimoji="1"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fr-F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1.png"/><Relationship Id="rId7"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47328" y="1219200"/>
            <a:ext cx="12144672" cy="4370040"/>
          </a:xfrm>
        </p:spPr>
        <p:txBody>
          <a:bodyPr/>
          <a:lstStyle/>
          <a:p>
            <a:r>
              <a:rPr lang="en-US" altLang="ja-JP" dirty="0">
                <a:latin typeface="Meiryo UI" panose="020B0604030504040204" pitchFamily="50" charset="-128"/>
                <a:ea typeface="Meiryo UI" panose="020B0604030504040204" pitchFamily="50" charset="-128"/>
              </a:rPr>
              <a:t>Documentation: VRU-Proxi-30-02 (OICA) R158_OICA Proposal.</a:t>
            </a:r>
            <a:br>
              <a:rPr lang="en-US" altLang="ja-JP" dirty="0">
                <a:latin typeface="Meiryo UI" panose="020B0604030504040204" pitchFamily="50" charset="-128"/>
                <a:ea typeface="Meiryo UI" panose="020B0604030504040204" pitchFamily="50" charset="-128"/>
              </a:rPr>
            </a:b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Paragraph 16.1.1.3., amend to read:</a:t>
            </a:r>
            <a:br>
              <a:rPr lang="en-US" altLang="ja-JP" dirty="0">
                <a:latin typeface="Meiryo UI" panose="020B0604030504040204" pitchFamily="50" charset="-128"/>
                <a:ea typeface="Meiryo UI" panose="020B0604030504040204" pitchFamily="50" charset="-128"/>
              </a:rPr>
            </a:b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Paragraph 16.1.1.4., amend to read:</a:t>
            </a:r>
            <a:br>
              <a:rPr lang="en-US" altLang="ja-JP" dirty="0">
                <a:latin typeface="Meiryo UI" panose="020B0604030504040204" pitchFamily="50" charset="-128"/>
                <a:ea typeface="Meiryo UI" panose="020B0604030504040204" pitchFamily="50" charset="-128"/>
              </a:rPr>
            </a:br>
            <a:r>
              <a:rPr lang="en-US" altLang="ja-JP" dirty="0">
                <a:latin typeface="Meiryo UI" panose="020B0604030504040204" pitchFamily="50" charset="-128"/>
                <a:ea typeface="Meiryo UI" panose="020B0604030504040204" pitchFamily="50" charset="-128"/>
              </a:rPr>
              <a:t>as a content check and revision proposal</a:t>
            </a:r>
            <a:br>
              <a:rPr lang="en-US" altLang="ja-JP" dirty="0">
                <a:latin typeface="Meiryo UI" panose="020B0604030504040204" pitchFamily="50" charset="-128"/>
                <a:ea typeface="Meiryo UI" panose="020B0604030504040204" pitchFamily="50" charset="-128"/>
              </a:rPr>
            </a:br>
            <a:endParaRPr lang="fr-FR" dirty="0">
              <a:latin typeface="Meiryo UI" panose="020B0604030504040204" pitchFamily="50" charset="-128"/>
              <a:ea typeface="Meiryo UI" panose="020B0604030504040204" pitchFamily="50" charset="-128"/>
            </a:endParaRPr>
          </a:p>
        </p:txBody>
      </p:sp>
      <p:sp>
        <p:nvSpPr>
          <p:cNvPr id="5" name="フッター プレースホルダー 1">
            <a:extLst>
              <a:ext uri="{FF2B5EF4-FFF2-40B4-BE49-F238E27FC236}">
                <a16:creationId xmlns:a16="http://schemas.microsoft.com/office/drawing/2014/main" id="{561D5F1F-84B3-476C-9592-4B334B29AD9A}"/>
              </a:ext>
            </a:extLst>
          </p:cNvPr>
          <p:cNvSpPr txBox="1">
            <a:spLocks/>
          </p:cNvSpPr>
          <p:nvPr/>
        </p:nvSpPr>
        <p:spPr bwMode="auto">
          <a:xfrm>
            <a:off x="2699284" y="6481911"/>
            <a:ext cx="684076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ct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altLang="ja-JP" b="1" dirty="0">
                <a:latin typeface="Meiryo UI" panose="020B0604030504040204" pitchFamily="50" charset="-128"/>
                <a:ea typeface="Meiryo UI" panose="020B0604030504040204" pitchFamily="50" charset="-128"/>
              </a:rPr>
              <a:t>【JAMA HD committee of OICA MEMBER /19th.JUNE.2023】</a:t>
            </a:r>
            <a:endParaRPr kumimoji="1" lang="ja-JP" altLang="en-US" b="1" dirty="0">
              <a:latin typeface="Meiryo UI" panose="020B0604030504040204" pitchFamily="50" charset="-128"/>
              <a:ea typeface="Meiryo UI" panose="020B0604030504040204" pitchFamily="50" charset="-128"/>
            </a:endParaRPr>
          </a:p>
        </p:txBody>
      </p:sp>
      <p:sp>
        <p:nvSpPr>
          <p:cNvPr id="2" name="Tekstvak 1">
            <a:extLst>
              <a:ext uri="{FF2B5EF4-FFF2-40B4-BE49-F238E27FC236}">
                <a16:creationId xmlns:a16="http://schemas.microsoft.com/office/drawing/2014/main" id="{09CB4B1D-B3A3-5A1C-205A-A009A8CD4C4F}"/>
              </a:ext>
            </a:extLst>
          </p:cNvPr>
          <p:cNvSpPr txBox="1"/>
          <p:nvPr/>
        </p:nvSpPr>
        <p:spPr>
          <a:xfrm>
            <a:off x="9984432" y="6237312"/>
            <a:ext cx="1941557" cy="369332"/>
          </a:xfrm>
          <a:prstGeom prst="rect">
            <a:avLst/>
          </a:prstGeom>
          <a:noFill/>
        </p:spPr>
        <p:txBody>
          <a:bodyPr wrap="none" rtlCol="0">
            <a:spAutoFit/>
          </a:bodyPr>
          <a:lstStyle/>
          <a:p>
            <a:r>
              <a:rPr lang="nl-NL" dirty="0"/>
              <a:t>VRU-Proxi-30-06</a:t>
            </a:r>
          </a:p>
        </p:txBody>
      </p:sp>
    </p:spTree>
    <p:extLst>
      <p:ext uri="{BB962C8B-B14F-4D97-AF65-F5344CB8AC3E}">
        <p14:creationId xmlns:p14="http://schemas.microsoft.com/office/powerpoint/2010/main" val="1596768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4728" y="188640"/>
            <a:ext cx="11352584" cy="996422"/>
          </a:xfrm>
        </p:spPr>
        <p:txBody>
          <a:bodyPr/>
          <a:lstStyle/>
          <a:p>
            <a:r>
              <a:rPr lang="pt-BR" altLang="ja-JP" sz="2800" b="1" dirty="0">
                <a:latin typeface="Meiryo UI" panose="020B0604030504040204" pitchFamily="50" charset="-128"/>
                <a:ea typeface="Meiryo UI" panose="020B0604030504040204" pitchFamily="50" charset="-128"/>
              </a:rPr>
              <a:t>Proposal content: </a:t>
            </a:r>
            <a:br>
              <a:rPr lang="pt-BR" altLang="ja-JP" sz="2800" b="1" dirty="0">
                <a:latin typeface="Meiryo UI" panose="020B0604030504040204" pitchFamily="50" charset="-128"/>
                <a:ea typeface="Meiryo UI" panose="020B0604030504040204" pitchFamily="50" charset="-128"/>
              </a:rPr>
            </a:br>
            <a:r>
              <a:rPr lang="pt-BR" altLang="ja-JP" sz="2800" b="1" dirty="0">
                <a:latin typeface="Meiryo UI" panose="020B0604030504040204" pitchFamily="50" charset="-128"/>
                <a:ea typeface="Meiryo UI" panose="020B0604030504040204" pitchFamily="50" charset="-128"/>
              </a:rPr>
              <a:t>VRU-Proxi-30-02 (OICA) R158_OICA Proposal</a:t>
            </a:r>
            <a:endParaRPr lang="fr-FR" sz="2800" b="1" dirty="0">
              <a:latin typeface="Meiryo UI" panose="020B0604030504040204" pitchFamily="50" charset="-128"/>
              <a:ea typeface="Meiryo UI" panose="020B0604030504040204" pitchFamily="50" charset="-128"/>
            </a:endParaRPr>
          </a:p>
        </p:txBody>
      </p:sp>
      <p:sp>
        <p:nvSpPr>
          <p:cNvPr id="3" name="Espace réservé du contenu 2"/>
          <p:cNvSpPr>
            <a:spLocks noGrp="1"/>
          </p:cNvSpPr>
          <p:nvPr>
            <p:ph idx="1"/>
          </p:nvPr>
        </p:nvSpPr>
        <p:spPr>
          <a:xfrm>
            <a:off x="0" y="1185062"/>
            <a:ext cx="12192000" cy="5655550"/>
          </a:xfrm>
        </p:spPr>
        <p:txBody>
          <a:bodyPr/>
          <a:lstStyle/>
          <a:p>
            <a:pPr marL="0" marR="719455" indent="0">
              <a:lnSpc>
                <a:spcPts val="2100"/>
              </a:lnSpc>
              <a:spcBef>
                <a:spcPts val="0"/>
              </a:spcBef>
              <a:spcAft>
                <a:spcPts val="0"/>
              </a:spcAft>
              <a:buNone/>
            </a:pPr>
            <a:r>
              <a:rPr lang="en-GB" altLang="ja-JP" sz="1600" i="1" dirty="0">
                <a:latin typeface="Meiryo UI" panose="020B0604030504040204" pitchFamily="50" charset="-128"/>
                <a:ea typeface="Meiryo UI" panose="020B0604030504040204" pitchFamily="50" charset="-128"/>
              </a:rPr>
              <a:t>Paragraph 16.1.1.3., </a:t>
            </a:r>
            <a:r>
              <a:rPr lang="en-GB" altLang="ja-JP" sz="1600" dirty="0">
                <a:latin typeface="Meiryo UI" panose="020B0604030504040204" pitchFamily="50" charset="-128"/>
                <a:ea typeface="Meiryo UI" panose="020B0604030504040204" pitchFamily="50" charset="-128"/>
              </a:rPr>
              <a:t>amend to read:</a:t>
            </a:r>
            <a:endParaRPr lang="ja-JP" altLang="ja-JP" sz="1600" dirty="0">
              <a:latin typeface="Meiryo UI" panose="020B0604030504040204" pitchFamily="50" charset="-128"/>
              <a:ea typeface="Meiryo UI" panose="020B0604030504040204" pitchFamily="50" charset="-128"/>
            </a:endParaRPr>
          </a:p>
          <a:p>
            <a:pPr marL="0" marR="719455" indent="0">
              <a:lnSpc>
                <a:spcPts val="2100"/>
              </a:lnSpc>
              <a:spcBef>
                <a:spcPts val="0"/>
              </a:spcBef>
              <a:spcAft>
                <a:spcPts val="0"/>
              </a:spcAft>
              <a:buNone/>
            </a:pPr>
            <a:r>
              <a:rPr lang="en-GB" altLang="ja-JP" sz="1600" dirty="0">
                <a:latin typeface="Meiryo UI" panose="020B0604030504040204" pitchFamily="50" charset="-128"/>
                <a:ea typeface="Meiryo UI" panose="020B0604030504040204" pitchFamily="50" charset="-128"/>
              </a:rPr>
              <a:t>"16.1.1.3.	Deactivation</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latin typeface="Meiryo UI" panose="020B0604030504040204" pitchFamily="50" charset="-128"/>
                <a:ea typeface="Meiryo UI" panose="020B0604030504040204" pitchFamily="50" charset="-128"/>
              </a:rPr>
              <a:t>	The rear-view image shall remain visible during the backing event until either, the driver modifies the view, or the vehicle direction selector is no longer in the reverse position, or the backing event is finished.</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solidFill>
                  <a:srgbClr val="000000"/>
                </a:solidFill>
                <a:latin typeface="Meiryo UI" panose="020B0604030504040204" pitchFamily="50" charset="-128"/>
                <a:ea typeface="Meiryo UI" panose="020B0604030504040204" pitchFamily="50" charset="-128"/>
              </a:rPr>
              <a:t>Modifying the view means to switch to any other camera views.</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solidFill>
                  <a:srgbClr val="000000"/>
                </a:solidFill>
                <a:latin typeface="Meiryo UI" panose="020B0604030504040204" pitchFamily="50" charset="-128"/>
                <a:ea typeface="Meiryo UI" panose="020B0604030504040204" pitchFamily="50" charset="-128"/>
              </a:rPr>
              <a:t>The view </a:t>
            </a:r>
            <a:r>
              <a:rPr lang="en-GB" altLang="ja-JP" sz="1600" strike="sngStrike" dirty="0">
                <a:solidFill>
                  <a:srgbClr val="000000"/>
                </a:solidFill>
                <a:latin typeface="Meiryo UI" panose="020B0604030504040204" pitchFamily="50" charset="-128"/>
                <a:ea typeface="Meiryo UI" panose="020B0604030504040204" pitchFamily="50" charset="-128"/>
              </a:rPr>
              <a:t>can</a:t>
            </a:r>
            <a:r>
              <a:rPr lang="en-GB" altLang="ja-JP" sz="1600" dirty="0">
                <a:solidFill>
                  <a:srgbClr val="000000"/>
                </a:solidFill>
                <a:latin typeface="Meiryo UI" panose="020B0604030504040204" pitchFamily="50" charset="-128"/>
                <a:ea typeface="Meiryo UI" panose="020B0604030504040204" pitchFamily="50" charset="-128"/>
              </a:rPr>
              <a:t> </a:t>
            </a:r>
            <a:r>
              <a:rPr lang="en-GB" altLang="ja-JP" sz="1600" b="1" dirty="0">
                <a:solidFill>
                  <a:srgbClr val="000000"/>
                </a:solidFill>
                <a:latin typeface="Meiryo UI" panose="020B0604030504040204" pitchFamily="50" charset="-128"/>
                <a:ea typeface="Meiryo UI" panose="020B0604030504040204" pitchFamily="50" charset="-128"/>
              </a:rPr>
              <a:t>may</a:t>
            </a:r>
            <a:r>
              <a:rPr lang="en-GB" altLang="ja-JP" sz="1600" dirty="0">
                <a:solidFill>
                  <a:srgbClr val="000000"/>
                </a:solidFill>
                <a:latin typeface="Meiryo UI" panose="020B0604030504040204" pitchFamily="50" charset="-128"/>
                <a:ea typeface="Meiryo UI" panose="020B0604030504040204" pitchFamily="50" charset="-128"/>
              </a:rPr>
              <a:t> be manually switched off when the vehicle is not moving rearward.</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solidFill>
                  <a:srgbClr val="000000"/>
                </a:solidFill>
                <a:latin typeface="Meiryo UI" panose="020B0604030504040204" pitchFamily="50" charset="-128"/>
                <a:ea typeface="Meiryo UI" panose="020B0604030504040204" pitchFamily="50" charset="-128"/>
              </a:rPr>
              <a:t>The system may be switched off when the vehicle detects a coupling by means of a coupling device</a:t>
            </a:r>
            <a:r>
              <a:rPr lang="en-GB" altLang="ja-JP" sz="1600" dirty="0">
                <a:latin typeface="Meiryo UI" panose="020B0604030504040204" pitchFamily="50" charset="-128"/>
                <a:ea typeface="Meiryo UI" panose="020B0604030504040204" pitchFamily="50" charset="-128"/>
              </a:rPr>
              <a:t>. In that case the monitor may be used to display other views (e.g. view of a rear-mounted camera on a trailer).</a:t>
            </a:r>
            <a:r>
              <a:rPr lang="en-GB" altLang="ja-JP" sz="1600" b="1" dirty="0">
                <a:latin typeface="Meiryo UI" panose="020B0604030504040204" pitchFamily="50" charset="-128"/>
                <a:ea typeface="Meiryo UI" panose="020B0604030504040204" pitchFamily="50" charset="-128"/>
              </a:rPr>
              <a:t>”</a:t>
            </a:r>
            <a:endParaRPr lang="ja-JP" altLang="ja-JP" sz="1600" dirty="0">
              <a:latin typeface="Meiryo UI" panose="020B0604030504040204" pitchFamily="50" charset="-128"/>
              <a:ea typeface="Meiryo UI" panose="020B0604030504040204" pitchFamily="50" charset="-128"/>
            </a:endParaRPr>
          </a:p>
          <a:p>
            <a:pPr marL="0" indent="0">
              <a:lnSpc>
                <a:spcPts val="2100"/>
              </a:lnSpc>
              <a:spcBef>
                <a:spcPts val="0"/>
              </a:spcBef>
              <a:spcAft>
                <a:spcPts val="0"/>
              </a:spcAft>
              <a:buNone/>
            </a:pPr>
            <a:endParaRPr lang="en-US" altLang="ja-JP" sz="1600" i="1" dirty="0">
              <a:latin typeface="Meiryo UI" panose="020B0604030504040204" pitchFamily="50" charset="-128"/>
              <a:ea typeface="Meiryo UI" panose="020B0604030504040204" pitchFamily="50" charset="-128"/>
            </a:endParaRPr>
          </a:p>
          <a:p>
            <a:pPr marL="0" marR="719455" indent="0">
              <a:lnSpc>
                <a:spcPts val="2100"/>
              </a:lnSpc>
              <a:spcBef>
                <a:spcPts val="0"/>
              </a:spcBef>
              <a:spcAft>
                <a:spcPts val="0"/>
              </a:spcAft>
              <a:buNone/>
            </a:pPr>
            <a:r>
              <a:rPr lang="en-GB" altLang="ja-JP" sz="1600" i="1" dirty="0">
                <a:latin typeface="Meiryo UI" panose="020B0604030504040204" pitchFamily="50" charset="-128"/>
                <a:ea typeface="Meiryo UI" panose="020B0604030504040204" pitchFamily="50" charset="-128"/>
              </a:rPr>
              <a:t>Paragraph 16.1.1.4.</a:t>
            </a:r>
            <a:r>
              <a:rPr lang="en-GB" altLang="ja-JP" sz="1600" dirty="0">
                <a:latin typeface="Meiryo UI" panose="020B0604030504040204" pitchFamily="50" charset="-128"/>
                <a:ea typeface="Meiryo UI" panose="020B0604030504040204" pitchFamily="50" charset="-128"/>
              </a:rPr>
              <a:t>, amend to read:</a:t>
            </a:r>
            <a:endParaRPr lang="ja-JP" altLang="ja-JP" sz="1600" dirty="0">
              <a:latin typeface="Meiryo UI" panose="020B0604030504040204" pitchFamily="50" charset="-128"/>
              <a:ea typeface="Meiryo UI" panose="020B0604030504040204" pitchFamily="50" charset="-128"/>
            </a:endParaRPr>
          </a:p>
          <a:p>
            <a:pPr marL="0" marR="719455" indent="0">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a:t>
            </a:r>
            <a:r>
              <a:rPr lang="en-GB" altLang="ja-JP" sz="1600" dirty="0">
                <a:solidFill>
                  <a:srgbClr val="000000"/>
                </a:solidFill>
                <a:latin typeface="Meiryo UI" panose="020B0604030504040204" pitchFamily="50" charset="-128"/>
                <a:ea typeface="Meiryo UI" panose="020B0604030504040204" pitchFamily="50" charset="-128"/>
              </a:rPr>
              <a:t>16.1.1.4.	</a:t>
            </a:r>
            <a:r>
              <a:rPr lang="en-GB" altLang="ja-JP" sz="1600" b="1" dirty="0">
                <a:solidFill>
                  <a:srgbClr val="000000"/>
                </a:solidFill>
                <a:latin typeface="Meiryo UI" panose="020B0604030504040204" pitchFamily="50" charset="-128"/>
                <a:ea typeface="Meiryo UI" panose="020B0604030504040204" pitchFamily="50" charset="-128"/>
              </a:rPr>
              <a:t>Temporarily modified</a:t>
            </a:r>
            <a:r>
              <a:rPr lang="en-GB" altLang="ja-JP" sz="1600" dirty="0">
                <a:solidFill>
                  <a:srgbClr val="000000"/>
                </a:solidFill>
                <a:latin typeface="Meiryo UI" panose="020B0604030504040204" pitchFamily="50" charset="-128"/>
                <a:ea typeface="Meiryo UI" panose="020B0604030504040204" pitchFamily="50" charset="-128"/>
              </a:rPr>
              <a:t> </a:t>
            </a:r>
            <a:r>
              <a:rPr lang="en-GB" altLang="ja-JP" sz="1600" strike="sngStrike" dirty="0">
                <a:solidFill>
                  <a:srgbClr val="000000"/>
                </a:solidFill>
                <a:latin typeface="Meiryo UI" panose="020B0604030504040204" pitchFamily="50" charset="-128"/>
                <a:ea typeface="Meiryo UI" panose="020B0604030504040204" pitchFamily="50" charset="-128"/>
              </a:rPr>
              <a:t>Automatic change of </a:t>
            </a:r>
            <a:r>
              <a:rPr lang="en-GB" altLang="ja-JP" sz="1600" dirty="0">
                <a:solidFill>
                  <a:srgbClr val="000000"/>
                </a:solidFill>
                <a:latin typeface="Meiryo UI" panose="020B0604030504040204" pitchFamily="50" charset="-128"/>
                <a:ea typeface="Meiryo UI" panose="020B0604030504040204" pitchFamily="50" charset="-128"/>
              </a:rPr>
              <a:t>view</a:t>
            </a:r>
            <a:endParaRPr lang="ja-JP" altLang="ja-JP" sz="1600" dirty="0">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strike="sngStrike" dirty="0">
                <a:solidFill>
                  <a:srgbClr val="000000"/>
                </a:solidFill>
                <a:latin typeface="Meiryo UI" panose="020B0604030504040204" pitchFamily="50" charset="-128"/>
                <a:ea typeface="Meiryo UI" panose="020B0604030504040204" pitchFamily="50" charset="-128"/>
              </a:rPr>
              <a:t>When there is a risk of collision, the field of view may change and focus on the collision area. </a:t>
            </a:r>
          </a:p>
          <a:p>
            <a:pPr marL="0" indent="0" algn="just">
              <a:lnSpc>
                <a:spcPts val="2100"/>
              </a:lnSpc>
              <a:spcBef>
                <a:spcPts val="0"/>
              </a:spcBef>
              <a:spcAft>
                <a:spcPts val="0"/>
              </a:spcAft>
              <a:buNone/>
            </a:pPr>
            <a:r>
              <a:rPr lang="en-GB" altLang="ja-JP" sz="1600" strike="sngStrike" dirty="0">
                <a:solidFill>
                  <a:srgbClr val="000000"/>
                </a:solidFill>
                <a:latin typeface="Meiryo UI" panose="020B0604030504040204" pitchFamily="50" charset="-128"/>
                <a:ea typeface="Meiryo UI" panose="020B0604030504040204" pitchFamily="50" charset="-128"/>
              </a:rPr>
              <a:t>It shall be demonstrated to the Technical Service that this change of view increases the safety.</a:t>
            </a:r>
            <a:endParaRPr lang="ja-JP" altLang="ja-JP" sz="1600" dirty="0">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strike="sngStrike" dirty="0">
                <a:solidFill>
                  <a:srgbClr val="000000"/>
                </a:solidFill>
                <a:latin typeface="Meiryo UI" panose="020B0604030504040204" pitchFamily="50" charset="-128"/>
                <a:ea typeface="Meiryo UI" panose="020B0604030504040204" pitchFamily="50" charset="-128"/>
              </a:rPr>
              <a:t>When the vehicle is not driving straight, the field of view may change following the vehicle trajectory.</a:t>
            </a:r>
            <a:endParaRPr lang="ja-JP" altLang="ja-JP" sz="1600" dirty="0">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To enable an improved view while manoeuvring (e.g. when there is a risk of collision, or when</a:t>
            </a:r>
          </a:p>
          <a:p>
            <a:pPr marL="0" indent="0" algn="just">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 the vehicle is not </a:t>
            </a:r>
            <a:r>
              <a:rPr lang="en-GB" altLang="ja-JP" sz="1600" b="1" dirty="0">
                <a:latin typeface="Meiryo UI" panose="020B0604030504040204" pitchFamily="50" charset="-128"/>
                <a:ea typeface="Meiryo UI" panose="020B0604030504040204" pitchFamily="50" charset="-128"/>
              </a:rPr>
              <a:t>reversing straight</a:t>
            </a:r>
            <a:r>
              <a:rPr lang="en-GB" altLang="ja-JP" sz="1600" b="1" dirty="0">
                <a:solidFill>
                  <a:srgbClr val="000000"/>
                </a:solidFill>
                <a:latin typeface="Meiryo UI" panose="020B0604030504040204" pitchFamily="50" charset="-128"/>
                <a:ea typeface="Meiryo UI" panose="020B0604030504040204" pitchFamily="50" charset="-128"/>
              </a:rPr>
              <a:t>), it shall be permitted to temporarily change the view, </a:t>
            </a:r>
            <a:r>
              <a:rPr lang="en-GB" altLang="ja-JP" sz="1600" b="1" dirty="0">
                <a:latin typeface="Meiryo UI" panose="020B0604030504040204" pitchFamily="50" charset="-128"/>
                <a:ea typeface="Meiryo UI" panose="020B0604030504040204" pitchFamily="50" charset="-128"/>
              </a:rPr>
              <a:t>in such</a:t>
            </a:r>
          </a:p>
          <a:p>
            <a:pPr marL="0" indent="0" algn="just">
              <a:lnSpc>
                <a:spcPts val="2100"/>
              </a:lnSpc>
              <a:spcBef>
                <a:spcPts val="0"/>
              </a:spcBef>
              <a:spcAft>
                <a:spcPts val="0"/>
              </a:spcAft>
              <a:buNone/>
            </a:pPr>
            <a:r>
              <a:rPr lang="en-GB" altLang="ja-JP" sz="1600" b="1" dirty="0">
                <a:latin typeface="Meiryo UI" panose="020B0604030504040204" pitchFamily="50" charset="-128"/>
                <a:ea typeface="Meiryo UI" panose="020B0604030504040204" pitchFamily="50" charset="-128"/>
              </a:rPr>
              <a:t> a way </a:t>
            </a:r>
            <a:r>
              <a:rPr lang="en-GB" altLang="ja-JP" sz="1600" b="1" dirty="0">
                <a:solidFill>
                  <a:srgbClr val="000000"/>
                </a:solidFill>
                <a:latin typeface="Meiryo UI" panose="020B0604030504040204" pitchFamily="50" charset="-128"/>
                <a:ea typeface="Meiryo UI" panose="020B0604030504040204" pitchFamily="50" charset="-128"/>
              </a:rPr>
              <a:t>that the requirements laid down in paragraphs 16.1. (default view) and 16.1.1. (object size</a:t>
            </a:r>
            <a:r>
              <a:rPr lang="en-GB" altLang="ja-JP" sz="1600" b="1" dirty="0">
                <a:latin typeface="Meiryo UI" panose="020B0604030504040204" pitchFamily="50" charset="-128"/>
                <a:ea typeface="Meiryo UI" panose="020B0604030504040204" pitchFamily="50" charset="-128"/>
              </a:rPr>
              <a:t>) </a:t>
            </a:r>
          </a:p>
          <a:p>
            <a:pPr marL="0" indent="0" algn="just">
              <a:lnSpc>
                <a:spcPts val="2100"/>
              </a:lnSpc>
              <a:spcBef>
                <a:spcPts val="0"/>
              </a:spcBef>
              <a:spcAft>
                <a:spcPts val="0"/>
              </a:spcAft>
              <a:buNone/>
            </a:pPr>
            <a:r>
              <a:rPr lang="en-GB" altLang="ja-JP" sz="1600" b="1" dirty="0">
                <a:latin typeface="Meiryo UI" panose="020B0604030504040204" pitchFamily="50" charset="-128"/>
                <a:ea typeface="Meiryo UI" panose="020B0604030504040204" pitchFamily="50" charset="-128"/>
              </a:rPr>
              <a:t>are not </a:t>
            </a:r>
            <a:r>
              <a:rPr lang="en-GB" altLang="ja-JP" sz="1600" b="1" dirty="0">
                <a:solidFill>
                  <a:srgbClr val="000000"/>
                </a:solidFill>
                <a:latin typeface="Meiryo UI" panose="020B0604030504040204" pitchFamily="50" charset="-128"/>
                <a:ea typeface="Meiryo UI" panose="020B0604030504040204" pitchFamily="50" charset="-128"/>
              </a:rPr>
              <a:t>fulfilled during this temporarily modified view.</a:t>
            </a:r>
            <a:endParaRPr lang="ja-JP" altLang="ja-JP" sz="1600" dirty="0">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It shall be demonstrated to the Technical Service that this change of view increases the safety.</a:t>
            </a:r>
            <a:endParaRPr lang="fr-FR" sz="1800" dirty="0">
              <a:latin typeface="Meiryo UI" panose="020B0604030504040204" pitchFamily="50" charset="-128"/>
              <a:ea typeface="Meiryo UI" panose="020B0604030504040204" pitchFamily="50" charset="-128"/>
            </a:endParaRPr>
          </a:p>
        </p:txBody>
      </p:sp>
      <p:sp>
        <p:nvSpPr>
          <p:cNvPr id="4" name="フッター プレースホルダー 1">
            <a:extLst>
              <a:ext uri="{FF2B5EF4-FFF2-40B4-BE49-F238E27FC236}">
                <a16:creationId xmlns:a16="http://schemas.microsoft.com/office/drawing/2014/main" id="{A1514A61-09E3-4458-A449-D771AFA077BE}"/>
              </a:ext>
            </a:extLst>
          </p:cNvPr>
          <p:cNvSpPr txBox="1">
            <a:spLocks/>
          </p:cNvSpPr>
          <p:nvPr/>
        </p:nvSpPr>
        <p:spPr bwMode="auto">
          <a:xfrm>
            <a:off x="2699284" y="6481911"/>
            <a:ext cx="684076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ct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altLang="ja-JP" b="1" dirty="0">
                <a:latin typeface="Meiryo UI" panose="020B0604030504040204" pitchFamily="50" charset="-128"/>
                <a:ea typeface="Meiryo UI" panose="020B0604030504040204" pitchFamily="50" charset="-128"/>
              </a:rPr>
              <a:t>【JAMA HD committee of OICA MEMBER /19th.JUNE.2023】</a:t>
            </a:r>
            <a:endParaRPr kumimoji="1" lang="ja-JP" altLang="en-US"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1890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7916" y="419572"/>
            <a:ext cx="11522780" cy="561156"/>
          </a:xfrm>
        </p:spPr>
        <p:txBody>
          <a:bodyPr/>
          <a:lstStyle/>
          <a:p>
            <a:r>
              <a:rPr lang="en-US" altLang="ja-JP" sz="3200" b="1" dirty="0">
                <a:latin typeface="Meiryo UI" panose="020B0604030504040204" pitchFamily="50" charset="-128"/>
                <a:ea typeface="Meiryo UI" panose="020B0604030504040204" pitchFamily="50" charset="-128"/>
              </a:rPr>
              <a:t>As confirmations and additional proposed revisions</a:t>
            </a:r>
            <a:endParaRPr lang="fr-FR" sz="3200" b="1"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8CEAFB07-ECDF-4E47-8507-0390E96D71D1}"/>
              </a:ext>
            </a:extLst>
          </p:cNvPr>
          <p:cNvPicPr>
            <a:picLocks noChangeAspect="1"/>
          </p:cNvPicPr>
          <p:nvPr/>
        </p:nvPicPr>
        <p:blipFill>
          <a:blip r:embed="rId2"/>
          <a:stretch>
            <a:fillRect/>
          </a:stretch>
        </p:blipFill>
        <p:spPr>
          <a:xfrm>
            <a:off x="4122674" y="4531323"/>
            <a:ext cx="4133566" cy="2326677"/>
          </a:xfrm>
          <a:prstGeom prst="rect">
            <a:avLst/>
          </a:prstGeom>
        </p:spPr>
      </p:pic>
      <p:pic>
        <p:nvPicPr>
          <p:cNvPr id="8" name="図 7">
            <a:extLst>
              <a:ext uri="{FF2B5EF4-FFF2-40B4-BE49-F238E27FC236}">
                <a16:creationId xmlns:a16="http://schemas.microsoft.com/office/drawing/2014/main" id="{49A0189A-232A-4825-BFDE-EED66D53806F}"/>
              </a:ext>
            </a:extLst>
          </p:cNvPr>
          <p:cNvPicPr>
            <a:picLocks noChangeAspect="1"/>
          </p:cNvPicPr>
          <p:nvPr/>
        </p:nvPicPr>
        <p:blipFill>
          <a:blip r:embed="rId3"/>
          <a:stretch>
            <a:fillRect/>
          </a:stretch>
        </p:blipFill>
        <p:spPr>
          <a:xfrm>
            <a:off x="5370497" y="6239034"/>
            <a:ext cx="645618" cy="369333"/>
          </a:xfrm>
          <a:prstGeom prst="rect">
            <a:avLst/>
          </a:prstGeom>
          <a:ln w="25400">
            <a:solidFill>
              <a:srgbClr val="4133C8"/>
            </a:solidFill>
          </a:ln>
        </p:spPr>
      </p:pic>
      <p:sp>
        <p:nvSpPr>
          <p:cNvPr id="9" name="テキスト ボックス 8">
            <a:extLst>
              <a:ext uri="{FF2B5EF4-FFF2-40B4-BE49-F238E27FC236}">
                <a16:creationId xmlns:a16="http://schemas.microsoft.com/office/drawing/2014/main" id="{E0993A25-8BC8-45D5-BF2F-37D5EC8AE21F}"/>
              </a:ext>
            </a:extLst>
          </p:cNvPr>
          <p:cNvSpPr txBox="1"/>
          <p:nvPr/>
        </p:nvSpPr>
        <p:spPr>
          <a:xfrm>
            <a:off x="246183" y="1036741"/>
            <a:ext cx="11945817" cy="2339102"/>
          </a:xfrm>
          <a:prstGeom prst="rect">
            <a:avLst/>
          </a:prstGeom>
          <a:noFill/>
        </p:spPr>
        <p:txBody>
          <a:bodyPr wrap="square" rtlCol="0">
            <a:spAutoFit/>
          </a:bodyPr>
          <a:lstStyle/>
          <a:p>
            <a:pPr lvl="0"/>
            <a:r>
              <a:rPr kumimoji="1" lang="en-US" altLang="ja-JP" sz="1600" dirty="0">
                <a:latin typeface="Meiryo UI" panose="020B0604030504040204" pitchFamily="50" charset="-128"/>
                <a:ea typeface="Meiryo UI" panose="020B0604030504040204" pitchFamily="50" charset="-128"/>
              </a:rPr>
              <a:t>&lt; Confirmation of functions related to detachable body cars &gt;</a:t>
            </a:r>
          </a:p>
          <a:p>
            <a:pPr lvl="0"/>
            <a:r>
              <a:rPr kumimoji="1" lang="en-US" altLang="ja-JP" sz="1600" dirty="0">
                <a:latin typeface="Meiryo UI" panose="020B0604030504040204" pitchFamily="50" charset="-128"/>
                <a:ea typeface="Meiryo UI" panose="020B0604030504040204" pitchFamily="50" charset="-128"/>
              </a:rPr>
              <a:t>1- When retreating without a loading platform</a:t>
            </a:r>
            <a:r>
              <a:rPr kumimoji="1" lang="en-US" altLang="ja-JP" sz="1600" b="1" dirty="0">
                <a:latin typeface="Meiryo UI" panose="020B0604030504040204" pitchFamily="50" charset="-128"/>
                <a:ea typeface="Meiryo UI" panose="020B0604030504040204" pitchFamily="50" charset="-128"/>
              </a:rPr>
              <a:t>, A:Camera and A:Monitor </a:t>
            </a:r>
            <a:r>
              <a:rPr kumimoji="1" lang="en-US" altLang="ja-JP" sz="1600" dirty="0">
                <a:latin typeface="Meiryo UI" panose="020B0604030504040204" pitchFamily="50" charset="-128"/>
                <a:ea typeface="Meiryo UI" panose="020B0604030504040204" pitchFamily="50" charset="-128"/>
              </a:rPr>
              <a:t>provide rear view information to the driver</a:t>
            </a:r>
          </a:p>
          <a:p>
            <a:pPr lvl="0"/>
            <a:r>
              <a:rPr kumimoji="1" lang="en-US" altLang="ja-JP" sz="1600" dirty="0">
                <a:latin typeface="Meiryo UI" panose="020B0604030504040204" pitchFamily="50" charset="-128"/>
                <a:ea typeface="Meiryo UI" panose="020B0604030504040204" pitchFamily="50" charset="-128"/>
              </a:rPr>
              <a:t>2- Equipped with a detachable loading platform and when retreating, </a:t>
            </a:r>
            <a:r>
              <a:rPr kumimoji="1" lang="en-US" altLang="ja-JP" sz="1600" b="1" dirty="0">
                <a:solidFill>
                  <a:srgbClr val="0000FF"/>
                </a:solidFill>
                <a:latin typeface="Meiryo UI" panose="020B0604030504040204" pitchFamily="50" charset="-128"/>
                <a:ea typeface="Meiryo UI" panose="020B0604030504040204" pitchFamily="50" charset="-128"/>
              </a:rPr>
              <a:t>B:Camera and B:Monitor </a:t>
            </a:r>
            <a:r>
              <a:rPr kumimoji="1" lang="en-US" altLang="ja-JP" sz="1600" dirty="0">
                <a:latin typeface="Meiryo UI" panose="020B0604030504040204" pitchFamily="50" charset="-128"/>
                <a:ea typeface="Meiryo UI" panose="020B0604030504040204" pitchFamily="50" charset="-128"/>
              </a:rPr>
              <a:t>provide</a:t>
            </a:r>
          </a:p>
          <a:p>
            <a:pPr lvl="0"/>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 additional rearward visibility information to the driver</a:t>
            </a:r>
          </a:p>
          <a:p>
            <a:pPr lvl="0"/>
            <a:r>
              <a:rPr kumimoji="1" lang="en-US" altLang="ja-JP" b="1" dirty="0">
                <a:latin typeface="Meiryo UI" panose="020B0604030504040204" pitchFamily="50" charset="-128"/>
                <a:ea typeface="Meiryo UI" panose="020B0604030504040204" pitchFamily="50" charset="-128"/>
              </a:rPr>
              <a:t>【Points to check】:</a:t>
            </a:r>
          </a:p>
          <a:p>
            <a:pPr lvl="0"/>
            <a:r>
              <a:rPr kumimoji="1" lang="en-US" altLang="ja-JP" sz="1600" dirty="0">
                <a:latin typeface="Meiryo UI" panose="020B0604030504040204" pitchFamily="50" charset="-128"/>
                <a:ea typeface="Meiryo UI" panose="020B0604030504040204" pitchFamily="50" charset="-128"/>
              </a:rPr>
              <a:t> Q1: Is the automatic switching between </a:t>
            </a:r>
            <a:r>
              <a:rPr kumimoji="1" lang="en-US" altLang="ja-JP" sz="1600" b="1" dirty="0">
                <a:latin typeface="Meiryo UI" panose="020B0604030504040204" pitchFamily="50" charset="-128"/>
                <a:ea typeface="Meiryo UI" panose="020B0604030504040204" pitchFamily="50" charset="-128"/>
              </a:rPr>
              <a:t>“</a:t>
            </a:r>
            <a:r>
              <a:rPr kumimoji="1" lang="en-US" altLang="ja-JP" sz="1600" b="1" dirty="0" err="1">
                <a:latin typeface="Meiryo UI" panose="020B0604030504040204" pitchFamily="50" charset="-128"/>
                <a:ea typeface="Meiryo UI" panose="020B0604030504040204" pitchFamily="50" charset="-128"/>
              </a:rPr>
              <a:t>A:Camera&amp;A:Monitor</a:t>
            </a:r>
            <a:r>
              <a:rPr kumimoji="1" lang="en-US" altLang="ja-JP" sz="1600" b="1" dirty="0">
                <a:latin typeface="Meiryo UI" panose="020B0604030504040204" pitchFamily="50" charset="-128"/>
                <a:ea typeface="Meiryo UI" panose="020B0604030504040204" pitchFamily="50" charset="-128"/>
              </a:rPr>
              <a:t> information</a:t>
            </a:r>
            <a:r>
              <a:rPr kumimoji="1" lang="en-US" altLang="ja-JP" sz="1600" dirty="0">
                <a:latin typeface="Meiryo UI" panose="020B0604030504040204" pitchFamily="50" charset="-128"/>
                <a:ea typeface="Meiryo UI" panose="020B0604030504040204" pitchFamily="50" charset="-128"/>
              </a:rPr>
              <a:t>” and “</a:t>
            </a:r>
            <a:r>
              <a:rPr kumimoji="1" lang="en-US" altLang="ja-JP" sz="1600" b="1" dirty="0" err="1">
                <a:latin typeface="Meiryo UI" panose="020B0604030504040204" pitchFamily="50" charset="-128"/>
                <a:ea typeface="Meiryo UI" panose="020B0604030504040204" pitchFamily="50" charset="-128"/>
              </a:rPr>
              <a:t>B:Camera&amp;B:Monitor</a:t>
            </a:r>
            <a:r>
              <a:rPr kumimoji="1" lang="ja-JP" altLang="en-US" sz="1600" b="1" dirty="0">
                <a:latin typeface="Meiryo UI" panose="020B0604030504040204" pitchFamily="50" charset="-128"/>
                <a:ea typeface="Meiryo UI" panose="020B0604030504040204" pitchFamily="50" charset="-128"/>
              </a:rPr>
              <a:t>　</a:t>
            </a:r>
            <a:endParaRPr kumimoji="1" lang="en-US" altLang="ja-JP" sz="1600" b="1" dirty="0">
              <a:latin typeface="Meiryo UI" panose="020B0604030504040204" pitchFamily="50" charset="-128"/>
              <a:ea typeface="Meiryo UI" panose="020B0604030504040204" pitchFamily="50" charset="-128"/>
            </a:endParaRPr>
          </a:p>
          <a:p>
            <a:pPr lvl="0"/>
            <a:r>
              <a:rPr kumimoji="1" lang="ja-JP" altLang="en-US" sz="1600" b="1" dirty="0">
                <a:latin typeface="Meiryo UI" panose="020B0604030504040204" pitchFamily="50" charset="-128"/>
                <a:ea typeface="Meiryo UI" panose="020B0604030504040204" pitchFamily="50" charset="-128"/>
              </a:rPr>
              <a:t>　　　　　　</a:t>
            </a:r>
            <a:r>
              <a:rPr kumimoji="1" lang="en-US" altLang="ja-JP" sz="1600" b="1" dirty="0">
                <a:latin typeface="Meiryo UI" panose="020B0604030504040204" pitchFamily="50" charset="-128"/>
                <a:ea typeface="Meiryo UI" panose="020B0604030504040204" pitchFamily="50" charset="-128"/>
              </a:rPr>
              <a:t>information</a:t>
            </a:r>
            <a:r>
              <a:rPr kumimoji="1" lang="en-US" altLang="ja-JP" sz="1600" dirty="0">
                <a:latin typeface="Meiryo UI" panose="020B0604030504040204" pitchFamily="50" charset="-128"/>
                <a:ea typeface="Meiryo UI" panose="020B0604030504040204" pitchFamily="50" charset="-128"/>
              </a:rPr>
              <a:t>" compatible?</a:t>
            </a:r>
          </a:p>
          <a:p>
            <a:pPr lvl="0"/>
            <a:r>
              <a:rPr kumimoji="1" lang="en-US" altLang="ja-JP" sz="1600" dirty="0">
                <a:latin typeface="Meiryo UI" panose="020B0604030504040204" pitchFamily="50" charset="-128"/>
                <a:ea typeface="Meiryo UI" panose="020B0604030504040204" pitchFamily="50" charset="-128"/>
              </a:rPr>
              <a:t>Q2: With "A:Monitor" and "</a:t>
            </a:r>
            <a:r>
              <a:rPr kumimoji="1" lang="en-US" altLang="ja-JP" sz="1600" b="1" dirty="0">
                <a:solidFill>
                  <a:srgbClr val="0000FF"/>
                </a:solidFill>
                <a:latin typeface="Meiryo UI" panose="020B0604030504040204" pitchFamily="50" charset="-128"/>
                <a:ea typeface="Meiryo UI" panose="020B0604030504040204" pitchFamily="50" charset="-128"/>
              </a:rPr>
              <a:t>B:Monitor</a:t>
            </a:r>
            <a:r>
              <a:rPr kumimoji="1" lang="en-US" altLang="ja-JP" sz="1600" dirty="0">
                <a:latin typeface="Meiryo UI" panose="020B0604030504040204" pitchFamily="50" charset="-128"/>
                <a:ea typeface="Meiryo UI" panose="020B0604030504040204" pitchFamily="50" charset="-128"/>
              </a:rPr>
              <a:t>" as one unit, is the switching display of "A:Monitor Information" </a:t>
            </a:r>
          </a:p>
          <a:p>
            <a:pPr lvl="0"/>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and "</a:t>
            </a:r>
            <a:r>
              <a:rPr kumimoji="1" lang="en-US" altLang="ja-JP" sz="1600" b="1" dirty="0">
                <a:solidFill>
                  <a:srgbClr val="0000FF"/>
                </a:solidFill>
                <a:latin typeface="Meiryo UI" panose="020B0604030504040204" pitchFamily="50" charset="-128"/>
                <a:ea typeface="Meiryo UI" panose="020B0604030504040204" pitchFamily="50" charset="-128"/>
              </a:rPr>
              <a:t>B:Monitor Information</a:t>
            </a:r>
            <a:r>
              <a:rPr kumimoji="1" lang="en-US" altLang="ja-JP" sz="1600" dirty="0">
                <a:latin typeface="Meiryo UI" panose="020B0604030504040204" pitchFamily="50" charset="-128"/>
                <a:ea typeface="Meiryo UI" panose="020B0604030504040204" pitchFamily="50" charset="-128"/>
              </a:rPr>
              <a:t>" compatible?</a:t>
            </a:r>
          </a:p>
        </p:txBody>
      </p:sp>
      <p:sp>
        <p:nvSpPr>
          <p:cNvPr id="14" name="テキスト ボックス 13">
            <a:extLst>
              <a:ext uri="{FF2B5EF4-FFF2-40B4-BE49-F238E27FC236}">
                <a16:creationId xmlns:a16="http://schemas.microsoft.com/office/drawing/2014/main" id="{E13E9895-8B26-48AF-B41B-CFC2DED90E06}"/>
              </a:ext>
            </a:extLst>
          </p:cNvPr>
          <p:cNvSpPr txBox="1"/>
          <p:nvPr/>
        </p:nvSpPr>
        <p:spPr>
          <a:xfrm>
            <a:off x="8203531" y="4961154"/>
            <a:ext cx="4532376" cy="800219"/>
          </a:xfrm>
          <a:prstGeom prst="rect">
            <a:avLst/>
          </a:prstGeom>
          <a:noFill/>
        </p:spPr>
        <p:txBody>
          <a:bodyPr wrap="square" rtlCol="0">
            <a:spAutoFit/>
          </a:bodyPr>
          <a:lstStyle/>
          <a:p>
            <a:pPr lvl="0"/>
            <a:r>
              <a:rPr kumimoji="1" lang="en-US" altLang="ja-JP" sz="1600" b="1" dirty="0">
                <a:solidFill>
                  <a:srgbClr val="000000"/>
                </a:solidFill>
                <a:latin typeface="Meiryo UI" panose="020B0604030504040204" pitchFamily="50" charset="-128"/>
                <a:ea typeface="Meiryo UI" panose="020B0604030504040204" pitchFamily="50" charset="-128"/>
              </a:rPr>
              <a:t>A: The video on the monitor is </a:t>
            </a:r>
          </a:p>
          <a:p>
            <a:pPr lvl="0"/>
            <a:r>
              <a:rPr kumimoji="1" lang="en-US" altLang="ja-JP" sz="1600" b="1" dirty="0">
                <a:solidFill>
                  <a:srgbClr val="000000"/>
                </a:solidFill>
                <a:latin typeface="Meiryo UI" panose="020B0604030504040204" pitchFamily="50" charset="-128"/>
                <a:ea typeface="Meiryo UI" panose="020B0604030504040204" pitchFamily="50" charset="-128"/>
              </a:rPr>
              <a:t> A: Camera information</a:t>
            </a:r>
          </a:p>
          <a:p>
            <a:pPr lvl="0"/>
            <a:r>
              <a:rPr kumimoji="1" lang="en-US" altLang="ja-JP" sz="1400" b="1" dirty="0">
                <a:solidFill>
                  <a:srgbClr val="000000"/>
                </a:solidFill>
                <a:latin typeface="Meiryo UI" panose="020B0604030504040204" pitchFamily="50" charset="-128"/>
                <a:ea typeface="Meiryo UI" panose="020B0604030504040204" pitchFamily="50" charset="-128"/>
              </a:rPr>
              <a:t>(Visibility performance meets UN-R 158)</a:t>
            </a:r>
            <a:endPar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grpSp>
        <p:nvGrpSpPr>
          <p:cNvPr id="41" name="グループ化 40">
            <a:extLst>
              <a:ext uri="{FF2B5EF4-FFF2-40B4-BE49-F238E27FC236}">
                <a16:creationId xmlns:a16="http://schemas.microsoft.com/office/drawing/2014/main" id="{AB11E3B9-9EB5-4D38-A8FF-B6287E3F462C}"/>
              </a:ext>
            </a:extLst>
          </p:cNvPr>
          <p:cNvGrpSpPr/>
          <p:nvPr/>
        </p:nvGrpSpPr>
        <p:grpSpPr>
          <a:xfrm>
            <a:off x="30163" y="3281394"/>
            <a:ext cx="5094139" cy="1365430"/>
            <a:chOff x="30163" y="2639634"/>
            <a:chExt cx="5094139" cy="1365430"/>
          </a:xfrm>
        </p:grpSpPr>
        <p:grpSp>
          <p:nvGrpSpPr>
            <p:cNvPr id="29" name="グループ化 28">
              <a:extLst>
                <a:ext uri="{FF2B5EF4-FFF2-40B4-BE49-F238E27FC236}">
                  <a16:creationId xmlns:a16="http://schemas.microsoft.com/office/drawing/2014/main" id="{6E7B0FD4-23CD-425D-A51E-8DE04DD2CE45}"/>
                </a:ext>
              </a:extLst>
            </p:cNvPr>
            <p:cNvGrpSpPr/>
            <p:nvPr/>
          </p:nvGrpSpPr>
          <p:grpSpPr>
            <a:xfrm>
              <a:off x="30163" y="2639634"/>
              <a:ext cx="4911920" cy="1365430"/>
              <a:chOff x="30163" y="2469177"/>
              <a:chExt cx="4530767" cy="1365430"/>
            </a:xfrm>
          </p:grpSpPr>
          <p:pic>
            <p:nvPicPr>
              <p:cNvPr id="26" name="図 25">
                <a:extLst>
                  <a:ext uri="{FF2B5EF4-FFF2-40B4-BE49-F238E27FC236}">
                    <a16:creationId xmlns:a16="http://schemas.microsoft.com/office/drawing/2014/main" id="{F8A6938D-C868-403B-BAFA-BAD77AEF92E0}"/>
                  </a:ext>
                </a:extLst>
              </p:cNvPr>
              <p:cNvPicPr>
                <a:picLocks noChangeAspect="1"/>
              </p:cNvPicPr>
              <p:nvPr/>
            </p:nvPicPr>
            <p:blipFill>
              <a:blip r:embed="rId4"/>
              <a:stretch>
                <a:fillRect/>
              </a:stretch>
            </p:blipFill>
            <p:spPr>
              <a:xfrm>
                <a:off x="30163" y="2469177"/>
                <a:ext cx="4481661" cy="1365430"/>
              </a:xfrm>
              <a:prstGeom prst="rect">
                <a:avLst/>
              </a:prstGeom>
            </p:spPr>
          </p:pic>
          <p:sp>
            <p:nvSpPr>
              <p:cNvPr id="28" name="正方形/長方形 27">
                <a:extLst>
                  <a:ext uri="{FF2B5EF4-FFF2-40B4-BE49-F238E27FC236}">
                    <a16:creationId xmlns:a16="http://schemas.microsoft.com/office/drawing/2014/main" id="{29985721-29EA-4523-A3BD-9A01B55DDF73}"/>
                  </a:ext>
                </a:extLst>
              </p:cNvPr>
              <p:cNvSpPr/>
              <p:nvPr/>
            </p:nvSpPr>
            <p:spPr>
              <a:xfrm>
                <a:off x="2639616" y="2564904"/>
                <a:ext cx="1921314"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mn-ea"/>
                  <a:cs typeface="+mn-cs"/>
                </a:endParaRPr>
              </a:p>
            </p:txBody>
          </p:sp>
        </p:grpSp>
        <p:pic>
          <p:nvPicPr>
            <p:cNvPr id="33" name="図 32">
              <a:extLst>
                <a:ext uri="{FF2B5EF4-FFF2-40B4-BE49-F238E27FC236}">
                  <a16:creationId xmlns:a16="http://schemas.microsoft.com/office/drawing/2014/main" id="{A938569A-A18D-49AC-ABB1-8607B3D7BAE2}"/>
                </a:ext>
              </a:extLst>
            </p:cNvPr>
            <p:cNvPicPr>
              <a:picLocks noChangeAspect="1"/>
            </p:cNvPicPr>
            <p:nvPr/>
          </p:nvPicPr>
          <p:blipFill>
            <a:blip r:embed="rId5"/>
            <a:stretch>
              <a:fillRect/>
            </a:stretch>
          </p:blipFill>
          <p:spPr>
            <a:xfrm>
              <a:off x="4777384" y="3459426"/>
              <a:ext cx="346918" cy="358881"/>
            </a:xfrm>
            <a:prstGeom prst="rect">
              <a:avLst/>
            </a:prstGeom>
          </p:spPr>
        </p:pic>
      </p:grpSp>
      <p:grpSp>
        <p:nvGrpSpPr>
          <p:cNvPr id="42" name="グループ化 41">
            <a:extLst>
              <a:ext uri="{FF2B5EF4-FFF2-40B4-BE49-F238E27FC236}">
                <a16:creationId xmlns:a16="http://schemas.microsoft.com/office/drawing/2014/main" id="{4CBA9F6F-6DFF-438F-AC7D-1491D3D5E3AD}"/>
              </a:ext>
            </a:extLst>
          </p:cNvPr>
          <p:cNvGrpSpPr/>
          <p:nvPr/>
        </p:nvGrpSpPr>
        <p:grpSpPr>
          <a:xfrm>
            <a:off x="5235095" y="3404917"/>
            <a:ext cx="3463185" cy="1269267"/>
            <a:chOff x="5235095" y="2763157"/>
            <a:chExt cx="3463185" cy="1269267"/>
          </a:xfrm>
        </p:grpSpPr>
        <p:pic>
          <p:nvPicPr>
            <p:cNvPr id="5" name="図 4">
              <a:extLst>
                <a:ext uri="{FF2B5EF4-FFF2-40B4-BE49-F238E27FC236}">
                  <a16:creationId xmlns:a16="http://schemas.microsoft.com/office/drawing/2014/main" id="{AC1C9FC3-005E-4285-823D-FBC647074D99}"/>
                </a:ext>
              </a:extLst>
            </p:cNvPr>
            <p:cNvPicPr>
              <a:picLocks noChangeAspect="1"/>
            </p:cNvPicPr>
            <p:nvPr/>
          </p:nvPicPr>
          <p:blipFill>
            <a:blip r:embed="rId6"/>
            <a:stretch>
              <a:fillRect/>
            </a:stretch>
          </p:blipFill>
          <p:spPr>
            <a:xfrm>
              <a:off x="5235095" y="2763157"/>
              <a:ext cx="3360537" cy="1269267"/>
            </a:xfrm>
            <a:prstGeom prst="rect">
              <a:avLst/>
            </a:prstGeom>
          </p:spPr>
        </p:pic>
        <p:pic>
          <p:nvPicPr>
            <p:cNvPr id="34" name="図 33">
              <a:extLst>
                <a:ext uri="{FF2B5EF4-FFF2-40B4-BE49-F238E27FC236}">
                  <a16:creationId xmlns:a16="http://schemas.microsoft.com/office/drawing/2014/main" id="{9714FF38-5990-4FE6-9D68-47BCCDCA3F9B}"/>
                </a:ext>
              </a:extLst>
            </p:cNvPr>
            <p:cNvPicPr>
              <a:picLocks noChangeAspect="1"/>
            </p:cNvPicPr>
            <p:nvPr/>
          </p:nvPicPr>
          <p:blipFill>
            <a:blip r:embed="rId5"/>
            <a:stretch>
              <a:fillRect/>
            </a:stretch>
          </p:blipFill>
          <p:spPr>
            <a:xfrm>
              <a:off x="7583468" y="3581829"/>
              <a:ext cx="346918" cy="358881"/>
            </a:xfrm>
            <a:prstGeom prst="rect">
              <a:avLst/>
            </a:prstGeom>
          </p:spPr>
        </p:pic>
        <p:pic>
          <p:nvPicPr>
            <p:cNvPr id="36" name="図 35">
              <a:extLst>
                <a:ext uri="{FF2B5EF4-FFF2-40B4-BE49-F238E27FC236}">
                  <a16:creationId xmlns:a16="http://schemas.microsoft.com/office/drawing/2014/main" id="{A160BF9D-F803-4E01-93B6-2D65C472FEFE}"/>
                </a:ext>
              </a:extLst>
            </p:cNvPr>
            <p:cNvPicPr>
              <a:picLocks noChangeAspect="1"/>
            </p:cNvPicPr>
            <p:nvPr/>
          </p:nvPicPr>
          <p:blipFill>
            <a:blip r:embed="rId7"/>
            <a:stretch>
              <a:fillRect/>
            </a:stretch>
          </p:blipFill>
          <p:spPr>
            <a:xfrm>
              <a:off x="8365514" y="2786071"/>
              <a:ext cx="332766" cy="285228"/>
            </a:xfrm>
            <a:prstGeom prst="rect">
              <a:avLst/>
            </a:prstGeom>
          </p:spPr>
        </p:pic>
      </p:grpSp>
      <p:grpSp>
        <p:nvGrpSpPr>
          <p:cNvPr id="43" name="グループ化 42">
            <a:extLst>
              <a:ext uri="{FF2B5EF4-FFF2-40B4-BE49-F238E27FC236}">
                <a16:creationId xmlns:a16="http://schemas.microsoft.com/office/drawing/2014/main" id="{43CB22DF-E9D1-4351-9D32-4C34ADA86E77}"/>
              </a:ext>
            </a:extLst>
          </p:cNvPr>
          <p:cNvGrpSpPr/>
          <p:nvPr/>
        </p:nvGrpSpPr>
        <p:grpSpPr>
          <a:xfrm>
            <a:off x="8918993" y="3341119"/>
            <a:ext cx="2922032" cy="1306603"/>
            <a:chOff x="8918993" y="2699359"/>
            <a:chExt cx="2922032" cy="1306603"/>
          </a:xfrm>
        </p:grpSpPr>
        <p:pic>
          <p:nvPicPr>
            <p:cNvPr id="6" name="図 5">
              <a:extLst>
                <a:ext uri="{FF2B5EF4-FFF2-40B4-BE49-F238E27FC236}">
                  <a16:creationId xmlns:a16="http://schemas.microsoft.com/office/drawing/2014/main" id="{2B448075-579F-49EB-9DA3-9CBD0DB675BF}"/>
                </a:ext>
              </a:extLst>
            </p:cNvPr>
            <p:cNvPicPr>
              <a:picLocks noChangeAspect="1"/>
            </p:cNvPicPr>
            <p:nvPr/>
          </p:nvPicPr>
          <p:blipFill>
            <a:blip r:embed="rId8"/>
            <a:stretch>
              <a:fillRect/>
            </a:stretch>
          </p:blipFill>
          <p:spPr>
            <a:xfrm>
              <a:off x="8918993" y="2699359"/>
              <a:ext cx="2778922" cy="1306603"/>
            </a:xfrm>
            <a:prstGeom prst="rect">
              <a:avLst/>
            </a:prstGeom>
          </p:spPr>
        </p:pic>
        <p:pic>
          <p:nvPicPr>
            <p:cNvPr id="35" name="図 34">
              <a:extLst>
                <a:ext uri="{FF2B5EF4-FFF2-40B4-BE49-F238E27FC236}">
                  <a16:creationId xmlns:a16="http://schemas.microsoft.com/office/drawing/2014/main" id="{5C5D01EA-E069-4E6A-9123-7CFDACFCE04D}"/>
                </a:ext>
              </a:extLst>
            </p:cNvPr>
            <p:cNvPicPr>
              <a:picLocks noChangeAspect="1"/>
            </p:cNvPicPr>
            <p:nvPr/>
          </p:nvPicPr>
          <p:blipFill>
            <a:blip r:embed="rId5"/>
            <a:stretch>
              <a:fillRect/>
            </a:stretch>
          </p:blipFill>
          <p:spPr>
            <a:xfrm>
              <a:off x="11494107" y="3600970"/>
              <a:ext cx="346918" cy="358881"/>
            </a:xfrm>
            <a:prstGeom prst="rect">
              <a:avLst/>
            </a:prstGeom>
          </p:spPr>
        </p:pic>
        <p:pic>
          <p:nvPicPr>
            <p:cNvPr id="37" name="図 36">
              <a:extLst>
                <a:ext uri="{FF2B5EF4-FFF2-40B4-BE49-F238E27FC236}">
                  <a16:creationId xmlns:a16="http://schemas.microsoft.com/office/drawing/2014/main" id="{DAD3BBFA-0B68-4D37-B786-EF81D99EDC1C}"/>
                </a:ext>
              </a:extLst>
            </p:cNvPr>
            <p:cNvPicPr>
              <a:picLocks noChangeAspect="1"/>
            </p:cNvPicPr>
            <p:nvPr/>
          </p:nvPicPr>
          <p:blipFill>
            <a:blip r:embed="rId7"/>
            <a:stretch>
              <a:fillRect/>
            </a:stretch>
          </p:blipFill>
          <p:spPr>
            <a:xfrm>
              <a:off x="11421530" y="2786443"/>
              <a:ext cx="332766" cy="285228"/>
            </a:xfrm>
            <a:prstGeom prst="rect">
              <a:avLst/>
            </a:prstGeom>
          </p:spPr>
        </p:pic>
      </p:grpSp>
      <p:sp>
        <p:nvSpPr>
          <p:cNvPr id="38" name="テキスト ボックス 37">
            <a:extLst>
              <a:ext uri="{FF2B5EF4-FFF2-40B4-BE49-F238E27FC236}">
                <a16:creationId xmlns:a16="http://schemas.microsoft.com/office/drawing/2014/main" id="{8924DC6D-B373-42CE-BE98-BDF5B4A216F5}"/>
              </a:ext>
            </a:extLst>
          </p:cNvPr>
          <p:cNvSpPr txBox="1"/>
          <p:nvPr/>
        </p:nvSpPr>
        <p:spPr>
          <a:xfrm>
            <a:off x="6694460" y="3466473"/>
            <a:ext cx="2011965"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Ｂ</a:t>
            </a: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:Camera</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39" name="テキスト ボックス 38">
            <a:extLst>
              <a:ext uri="{FF2B5EF4-FFF2-40B4-BE49-F238E27FC236}">
                <a16:creationId xmlns:a16="http://schemas.microsoft.com/office/drawing/2014/main" id="{4FFA6A7D-5C96-4C92-9C30-C34366C72DC4}"/>
              </a:ext>
            </a:extLst>
          </p:cNvPr>
          <p:cNvSpPr txBox="1"/>
          <p:nvPr/>
        </p:nvSpPr>
        <p:spPr>
          <a:xfrm>
            <a:off x="9619649" y="3417305"/>
            <a:ext cx="2177405"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Ｂ</a:t>
            </a: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:Camera</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44" name="テキスト ボックス 43">
            <a:extLst>
              <a:ext uri="{FF2B5EF4-FFF2-40B4-BE49-F238E27FC236}">
                <a16:creationId xmlns:a16="http://schemas.microsoft.com/office/drawing/2014/main" id="{E5E0586E-5967-4CD8-BAE1-AF232D68D592}"/>
              </a:ext>
            </a:extLst>
          </p:cNvPr>
          <p:cNvSpPr txBox="1"/>
          <p:nvPr/>
        </p:nvSpPr>
        <p:spPr>
          <a:xfrm>
            <a:off x="4164747" y="6545494"/>
            <a:ext cx="1605624" cy="369332"/>
          </a:xfrm>
          <a:prstGeom prst="rect">
            <a:avLst/>
          </a:prstGeom>
          <a:noFill/>
        </p:spPr>
        <p:txBody>
          <a:bodyPr wrap="square" rtlCol="0">
            <a:spAutoFit/>
          </a:bodyPr>
          <a:lstStyle/>
          <a:p>
            <a:pPr lvl="0" algn="ctr"/>
            <a:r>
              <a:rPr kumimoji="1" lang="en-US" altLang="ja-JP" b="1" dirty="0">
                <a:solidFill>
                  <a:srgbClr val="4133C8"/>
                </a:solidFill>
                <a:latin typeface="Meiryo UI" panose="020B0604030504040204" pitchFamily="50" charset="-128"/>
                <a:ea typeface="Meiryo UI" panose="020B0604030504040204" pitchFamily="50" charset="-128"/>
              </a:rPr>
              <a:t>B:monitor</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45" name="テキスト ボックス 44">
            <a:extLst>
              <a:ext uri="{FF2B5EF4-FFF2-40B4-BE49-F238E27FC236}">
                <a16:creationId xmlns:a16="http://schemas.microsoft.com/office/drawing/2014/main" id="{AFD25BD7-FE6F-4968-8989-A8BDD0CCD66F}"/>
              </a:ext>
            </a:extLst>
          </p:cNvPr>
          <p:cNvSpPr txBox="1"/>
          <p:nvPr/>
        </p:nvSpPr>
        <p:spPr>
          <a:xfrm>
            <a:off x="5039401" y="5210349"/>
            <a:ext cx="2412840" cy="369332"/>
          </a:xfrm>
          <a:prstGeom prst="rect">
            <a:avLst/>
          </a:prstGeom>
          <a:solidFill>
            <a:schemeClr val="bg1"/>
          </a:solidFill>
        </p:spPr>
        <p:txBody>
          <a:bodyPr wrap="square" rtlCol="0">
            <a:spAutoFit/>
          </a:bodyPr>
          <a:lstStyle/>
          <a:p>
            <a:pPr lvl="0" algn="ctr"/>
            <a:r>
              <a:rPr kumimoji="1" lang="en-US" altLang="ja-JP" b="1" dirty="0">
                <a:solidFill>
                  <a:srgbClr val="000000"/>
                </a:solidFill>
                <a:latin typeface="Meiryo UI" panose="020B0604030504040204" pitchFamily="50" charset="-128"/>
                <a:ea typeface="Meiryo UI" panose="020B0604030504040204" pitchFamily="50" charset="-128"/>
              </a:rPr>
              <a:t>	A:monitor</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46" name="テキスト ボックス 45">
            <a:extLst>
              <a:ext uri="{FF2B5EF4-FFF2-40B4-BE49-F238E27FC236}">
                <a16:creationId xmlns:a16="http://schemas.microsoft.com/office/drawing/2014/main" id="{D8ED8AF9-D3FA-4953-AA2C-14864EB5686F}"/>
              </a:ext>
            </a:extLst>
          </p:cNvPr>
          <p:cNvSpPr txBox="1"/>
          <p:nvPr/>
        </p:nvSpPr>
        <p:spPr>
          <a:xfrm>
            <a:off x="8256240" y="5829532"/>
            <a:ext cx="4267108" cy="800219"/>
          </a:xfrm>
          <a:prstGeom prst="rect">
            <a:avLst/>
          </a:prstGeom>
          <a:noFill/>
        </p:spPr>
        <p:txBody>
          <a:bodyPr wrap="square" rtlCol="0">
            <a:spAutoFit/>
          </a:bodyPr>
          <a:lstStyle/>
          <a:p>
            <a:pPr lvl="0"/>
            <a:r>
              <a:rPr kumimoji="1" lang="en-US" altLang="ja-JP" sz="1600" b="1" dirty="0">
                <a:solidFill>
                  <a:srgbClr val="4133C8"/>
                </a:solidFill>
                <a:latin typeface="Meiryo UI" panose="020B0604030504040204" pitchFamily="50" charset="-128"/>
                <a:ea typeface="Meiryo UI" panose="020B0604030504040204" pitchFamily="50" charset="-128"/>
              </a:rPr>
              <a:t>B: The monitor's image is </a:t>
            </a:r>
          </a:p>
          <a:p>
            <a:pPr lvl="0"/>
            <a:r>
              <a:rPr kumimoji="1" lang="en-US" altLang="ja-JP" sz="1600" b="1" dirty="0">
                <a:solidFill>
                  <a:srgbClr val="4133C8"/>
                </a:solidFill>
                <a:latin typeface="Meiryo UI" panose="020B0604030504040204" pitchFamily="50" charset="-128"/>
                <a:ea typeface="Meiryo UI" panose="020B0604030504040204" pitchFamily="50" charset="-128"/>
              </a:rPr>
              <a:t>     B: Camera information</a:t>
            </a:r>
          </a:p>
          <a:p>
            <a:pPr lvl="0"/>
            <a:r>
              <a:rPr kumimoji="1" lang="en-US" altLang="ja-JP" sz="1400" b="1" dirty="0">
                <a:solidFill>
                  <a:srgbClr val="4133C8"/>
                </a:solidFill>
                <a:latin typeface="Meiryo UI" panose="020B0604030504040204" pitchFamily="50" charset="-128"/>
                <a:ea typeface="Meiryo UI" panose="020B0604030504040204" pitchFamily="50" charset="-128"/>
              </a:rPr>
              <a:t>(Visibility performance meets UN-R 158)</a:t>
            </a:r>
          </a:p>
        </p:txBody>
      </p:sp>
      <p:cxnSp>
        <p:nvCxnSpPr>
          <p:cNvPr id="48" name="直線矢印コネクタ 47">
            <a:extLst>
              <a:ext uri="{FF2B5EF4-FFF2-40B4-BE49-F238E27FC236}">
                <a16:creationId xmlns:a16="http://schemas.microsoft.com/office/drawing/2014/main" id="{5D2D8D7B-9309-4A1E-A2EF-276A550AE99E}"/>
              </a:ext>
            </a:extLst>
          </p:cNvPr>
          <p:cNvCxnSpPr>
            <a:cxnSpLocks/>
          </p:cNvCxnSpPr>
          <p:nvPr/>
        </p:nvCxnSpPr>
        <p:spPr>
          <a:xfrm flipH="1" flipV="1">
            <a:off x="6915363" y="5142295"/>
            <a:ext cx="1301352" cy="97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45E52CA4-5D5B-49BC-B0F0-06AD23BDD6D9}"/>
              </a:ext>
            </a:extLst>
          </p:cNvPr>
          <p:cNvCxnSpPr>
            <a:cxnSpLocks/>
          </p:cNvCxnSpPr>
          <p:nvPr/>
        </p:nvCxnSpPr>
        <p:spPr>
          <a:xfrm flipH="1">
            <a:off x="6016115" y="6005502"/>
            <a:ext cx="2260595" cy="26969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F21F0D52-2333-4BA0-A9B6-9C91C2506399}"/>
              </a:ext>
            </a:extLst>
          </p:cNvPr>
          <p:cNvSpPr txBox="1"/>
          <p:nvPr/>
        </p:nvSpPr>
        <p:spPr>
          <a:xfrm>
            <a:off x="3948932" y="4293096"/>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31" name="テキスト ボックス 30">
            <a:extLst>
              <a:ext uri="{FF2B5EF4-FFF2-40B4-BE49-F238E27FC236}">
                <a16:creationId xmlns:a16="http://schemas.microsoft.com/office/drawing/2014/main" id="{CF8A4DB1-408B-4682-89B2-28DC07E2127C}"/>
              </a:ext>
            </a:extLst>
          </p:cNvPr>
          <p:cNvSpPr txBox="1"/>
          <p:nvPr/>
        </p:nvSpPr>
        <p:spPr>
          <a:xfrm>
            <a:off x="7524084" y="4416665"/>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40" name="テキスト ボックス 39">
            <a:extLst>
              <a:ext uri="{FF2B5EF4-FFF2-40B4-BE49-F238E27FC236}">
                <a16:creationId xmlns:a16="http://schemas.microsoft.com/office/drawing/2014/main" id="{6C3B392F-AB24-4EE7-8CB1-CD99315B8E3E}"/>
              </a:ext>
            </a:extLst>
          </p:cNvPr>
          <p:cNvSpPr txBox="1"/>
          <p:nvPr/>
        </p:nvSpPr>
        <p:spPr>
          <a:xfrm>
            <a:off x="10537303" y="4518872"/>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2" name="テキスト ボックス 11">
            <a:extLst>
              <a:ext uri="{FF2B5EF4-FFF2-40B4-BE49-F238E27FC236}">
                <a16:creationId xmlns:a16="http://schemas.microsoft.com/office/drawing/2014/main" id="{79922907-9BB5-4030-BED7-74CA55514632}"/>
              </a:ext>
            </a:extLst>
          </p:cNvPr>
          <p:cNvSpPr txBox="1"/>
          <p:nvPr/>
        </p:nvSpPr>
        <p:spPr>
          <a:xfrm>
            <a:off x="56343" y="4718080"/>
            <a:ext cx="4911216" cy="1754326"/>
          </a:xfrm>
          <a:prstGeom prst="rect">
            <a:avLst/>
          </a:prstGeom>
          <a:noFill/>
        </p:spPr>
        <p:txBody>
          <a:bodyPr wrap="square" rtlCol="0">
            <a:spAutoFit/>
          </a:bodyPr>
          <a:lstStyle/>
          <a:p>
            <a:r>
              <a:rPr kumimoji="1" lang="en-US" altLang="ja-JP" b="1" dirty="0">
                <a:highlight>
                  <a:srgbClr val="FFFF00"/>
                </a:highlight>
                <a:latin typeface="Meiryo UI" panose="020B0604030504040204" pitchFamily="50" charset="-128"/>
                <a:ea typeface="Meiryo UI" panose="020B0604030504040204" pitchFamily="50" charset="-128"/>
              </a:rPr>
              <a:t>【Proposal points】: </a:t>
            </a:r>
          </a:p>
          <a:p>
            <a:r>
              <a:rPr kumimoji="1" lang="en-US" altLang="ja-JP" b="1" dirty="0">
                <a:latin typeface="Meiryo UI" panose="020B0604030504040204" pitchFamily="50" charset="-128"/>
                <a:ea typeface="Meiryo UI" panose="020B0604030504040204" pitchFamily="50" charset="-128"/>
              </a:rPr>
              <a:t> 1, When the rear view information</a:t>
            </a:r>
          </a:p>
          <a:p>
            <a:r>
              <a:rPr kumimoji="1" lang="en-US" altLang="ja-JP" b="1" dirty="0">
                <a:latin typeface="Meiryo UI" panose="020B0604030504040204" pitchFamily="50" charset="-128"/>
                <a:ea typeface="Meiryo UI" panose="020B0604030504040204" pitchFamily="50" charset="-128"/>
              </a:rPr>
              <a:t>    by B:Camera satisfies the specified</a:t>
            </a:r>
          </a:p>
          <a:p>
            <a:r>
              <a:rPr kumimoji="1" lang="en-US" altLang="ja-JP" b="1" dirty="0">
                <a:latin typeface="Meiryo UI" panose="020B0604030504040204" pitchFamily="50" charset="-128"/>
                <a:ea typeface="Meiryo UI" panose="020B0604030504040204" pitchFamily="50" charset="-128"/>
              </a:rPr>
              <a:t>    performance of UN-R158,</a:t>
            </a:r>
          </a:p>
          <a:p>
            <a:r>
              <a:rPr kumimoji="1" lang="en-US" altLang="ja-JP" b="1" dirty="0">
                <a:latin typeface="Meiryo UI" panose="020B0604030504040204" pitchFamily="50" charset="-128"/>
                <a:ea typeface="Meiryo UI" panose="020B0604030504040204" pitchFamily="50" charset="-128"/>
              </a:rPr>
              <a:t>   "It complies with this regulation</a:t>
            </a:r>
          </a:p>
          <a:p>
            <a:r>
              <a:rPr kumimoji="1" lang="en-US" altLang="ja-JP" b="1" dirty="0">
                <a:latin typeface="Meiryo UI" panose="020B0604030504040204" pitchFamily="50" charset="-128"/>
                <a:ea typeface="Meiryo UI" panose="020B0604030504040204" pitchFamily="50" charset="-128"/>
              </a:rPr>
              <a:t>   with a detachable loading platform."</a:t>
            </a:r>
          </a:p>
        </p:txBody>
      </p:sp>
      <p:sp>
        <p:nvSpPr>
          <p:cNvPr id="47" name="四角形: 角を丸くする 46">
            <a:extLst>
              <a:ext uri="{FF2B5EF4-FFF2-40B4-BE49-F238E27FC236}">
                <a16:creationId xmlns:a16="http://schemas.microsoft.com/office/drawing/2014/main" id="{5D8ED7D3-E916-489C-BCC5-F2A46247A23D}"/>
              </a:ext>
            </a:extLst>
          </p:cNvPr>
          <p:cNvSpPr/>
          <p:nvPr/>
        </p:nvSpPr>
        <p:spPr>
          <a:xfrm>
            <a:off x="8922445" y="3281394"/>
            <a:ext cx="3167384" cy="158498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四角形: 角を丸くする 50">
            <a:extLst>
              <a:ext uri="{FF2B5EF4-FFF2-40B4-BE49-F238E27FC236}">
                <a16:creationId xmlns:a16="http://schemas.microsoft.com/office/drawing/2014/main" id="{007E3DA2-3BCA-402C-9870-990D3C324D1A}"/>
              </a:ext>
            </a:extLst>
          </p:cNvPr>
          <p:cNvSpPr/>
          <p:nvPr/>
        </p:nvSpPr>
        <p:spPr>
          <a:xfrm>
            <a:off x="45166" y="5020662"/>
            <a:ext cx="4804665" cy="150468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5896FA6C-65B7-4D33-AE4F-FBEF7816BA70}"/>
              </a:ext>
            </a:extLst>
          </p:cNvPr>
          <p:cNvSpPr txBox="1"/>
          <p:nvPr/>
        </p:nvSpPr>
        <p:spPr>
          <a:xfrm>
            <a:off x="6225780" y="6509626"/>
            <a:ext cx="2014074" cy="307777"/>
          </a:xfrm>
          <a:prstGeom prst="rect">
            <a:avLst/>
          </a:prstGeom>
          <a:solidFill>
            <a:schemeClr val="bg1"/>
          </a:solidFill>
        </p:spPr>
        <p:txBody>
          <a:bodyPr wrap="square" rtlCol="0">
            <a:spAutoFit/>
          </a:bodyPr>
          <a:lstStyle/>
          <a:p>
            <a:pPr algn="ctr"/>
            <a:r>
              <a:rPr kumimoji="1" lang="en-US" altLang="ja-JP" sz="1400" b="1" dirty="0">
                <a:latin typeface="Meiryo UI" panose="020B0604030504040204" pitchFamily="50" charset="-128"/>
                <a:ea typeface="Meiryo UI" panose="020B0604030504040204" pitchFamily="50" charset="-128"/>
              </a:rPr>
              <a:t>&lt;Driver's cabin&gt;</a:t>
            </a:r>
            <a:endParaRPr kumimoji="1" lang="ja-JP" altLang="en-US" sz="1400" b="1" dirty="0">
              <a:latin typeface="Meiryo UI" panose="020B0604030504040204" pitchFamily="50" charset="-128"/>
              <a:ea typeface="Meiryo UI" panose="020B0604030504040204" pitchFamily="50" charset="-128"/>
            </a:endParaRPr>
          </a:p>
        </p:txBody>
      </p:sp>
      <p:sp>
        <p:nvSpPr>
          <p:cNvPr id="52" name="フッター プレースホルダー 1">
            <a:extLst>
              <a:ext uri="{FF2B5EF4-FFF2-40B4-BE49-F238E27FC236}">
                <a16:creationId xmlns:a16="http://schemas.microsoft.com/office/drawing/2014/main" id="{570D9830-186F-4986-857E-D6D86F272B43}"/>
              </a:ext>
            </a:extLst>
          </p:cNvPr>
          <p:cNvSpPr txBox="1">
            <a:spLocks/>
          </p:cNvSpPr>
          <p:nvPr/>
        </p:nvSpPr>
        <p:spPr bwMode="auto">
          <a:xfrm>
            <a:off x="-1294387" y="6595262"/>
            <a:ext cx="6840760" cy="2386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ct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altLang="ja-JP" sz="1050" b="1" dirty="0">
                <a:latin typeface="Meiryo UI" panose="020B0604030504040204" pitchFamily="50" charset="-128"/>
                <a:ea typeface="Meiryo UI" panose="020B0604030504040204" pitchFamily="50" charset="-128"/>
              </a:rPr>
              <a:t>【JAMA HD committee of OICA MEMBER /19th.JUNE.2023】</a:t>
            </a:r>
            <a:endParaRPr kumimoji="1" lang="ja-JP" altLang="en-US" sz="105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22230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8420" y="490662"/>
            <a:ext cx="11352584" cy="562074"/>
          </a:xfrm>
        </p:spPr>
        <p:txBody>
          <a:bodyPr/>
          <a:lstStyle/>
          <a:p>
            <a:r>
              <a:rPr lang="pt-BR" altLang="ja-JP" sz="3200" b="1" dirty="0">
                <a:latin typeface="Meiryo UI" panose="020B0604030504040204" pitchFamily="50" charset="-128"/>
                <a:ea typeface="Meiryo UI" panose="020B0604030504040204" pitchFamily="50" charset="-128"/>
              </a:rPr>
              <a:t> Proposal</a:t>
            </a:r>
            <a:br>
              <a:rPr lang="pt-BR" altLang="ja-JP" sz="3200" b="1" dirty="0">
                <a:latin typeface="Meiryo UI" panose="020B0604030504040204" pitchFamily="50" charset="-128"/>
                <a:ea typeface="Meiryo UI" panose="020B0604030504040204" pitchFamily="50" charset="-128"/>
              </a:rPr>
            </a:br>
            <a:endParaRPr lang="fr-FR" sz="3200" b="1" dirty="0">
              <a:latin typeface="Meiryo UI" panose="020B0604030504040204" pitchFamily="50" charset="-128"/>
              <a:ea typeface="Meiryo UI" panose="020B0604030504040204" pitchFamily="50" charset="-128"/>
            </a:endParaRPr>
          </a:p>
        </p:txBody>
      </p:sp>
      <p:sp>
        <p:nvSpPr>
          <p:cNvPr id="3" name="Espace réservé du contenu 2"/>
          <p:cNvSpPr>
            <a:spLocks noGrp="1"/>
          </p:cNvSpPr>
          <p:nvPr>
            <p:ph idx="1"/>
          </p:nvPr>
        </p:nvSpPr>
        <p:spPr>
          <a:xfrm>
            <a:off x="0" y="1052736"/>
            <a:ext cx="12192000" cy="5655550"/>
          </a:xfrm>
        </p:spPr>
        <p:txBody>
          <a:bodyPr/>
          <a:lstStyle/>
          <a:p>
            <a:pPr marL="0" marR="719455" indent="0">
              <a:lnSpc>
                <a:spcPts val="2100"/>
              </a:lnSpc>
              <a:spcBef>
                <a:spcPts val="0"/>
              </a:spcBef>
              <a:spcAft>
                <a:spcPts val="0"/>
              </a:spcAft>
              <a:buNone/>
            </a:pPr>
            <a:r>
              <a:rPr lang="en-US" altLang="ja-JP" sz="1600" b="1" u="sng" dirty="0">
                <a:solidFill>
                  <a:srgbClr val="FF0000"/>
                </a:solidFill>
                <a:highlight>
                  <a:srgbClr val="FFFF00"/>
                </a:highlight>
                <a:latin typeface="Meiryo UI" panose="020B0604030504040204" pitchFamily="50" charset="-128"/>
                <a:ea typeface="Meiryo UI" panose="020B0604030504040204" pitchFamily="50" charset="-128"/>
              </a:rPr>
              <a:t>Add the deficit section </a:t>
            </a:r>
            <a:r>
              <a:rPr lang="en-US" altLang="ja-JP" sz="1600" b="1" u="sng" dirty="0">
                <a:latin typeface="Meiryo UI" panose="020B0604030504040204" pitchFamily="50" charset="-128"/>
                <a:ea typeface="Meiryo UI" panose="020B0604030504040204" pitchFamily="50" charset="-128"/>
              </a:rPr>
              <a:t>to the proposed revision of paragraph 16.1.1.3.</a:t>
            </a:r>
            <a:endParaRPr lang="ja-JP" altLang="ja-JP" sz="1600" b="1" u="sng" dirty="0">
              <a:latin typeface="Meiryo UI" panose="020B0604030504040204" pitchFamily="50" charset="-128"/>
              <a:ea typeface="Meiryo UI" panose="020B0604030504040204" pitchFamily="50" charset="-128"/>
            </a:endParaRPr>
          </a:p>
          <a:p>
            <a:pPr marL="0" marR="719455" indent="0">
              <a:lnSpc>
                <a:spcPts val="2100"/>
              </a:lnSpc>
              <a:spcBef>
                <a:spcPts val="0"/>
              </a:spcBef>
              <a:spcAft>
                <a:spcPts val="0"/>
              </a:spcAft>
              <a:buNone/>
            </a:pPr>
            <a:r>
              <a:rPr lang="en-GB" altLang="ja-JP" sz="1600" dirty="0">
                <a:latin typeface="Meiryo UI" panose="020B0604030504040204" pitchFamily="50" charset="-128"/>
                <a:ea typeface="Meiryo UI" panose="020B0604030504040204" pitchFamily="50" charset="-128"/>
              </a:rPr>
              <a:t>"16.1.1.3.	Deactivation</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latin typeface="Meiryo UI" panose="020B0604030504040204" pitchFamily="50" charset="-128"/>
                <a:ea typeface="Meiryo UI" panose="020B0604030504040204" pitchFamily="50" charset="-128"/>
              </a:rPr>
              <a:t>	The rear-view image shall remain visible during the backing event until either, the driver modifies the view, or the vehicle direction selector is no longer in the reverse position, or the backing event is finished.</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solidFill>
                  <a:srgbClr val="000000"/>
                </a:solidFill>
                <a:latin typeface="Meiryo UI" panose="020B0604030504040204" pitchFamily="50" charset="-128"/>
                <a:ea typeface="Meiryo UI" panose="020B0604030504040204" pitchFamily="50" charset="-128"/>
              </a:rPr>
              <a:t>Modifying the view means to switch to any other camera views.</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solidFill>
                  <a:srgbClr val="000000"/>
                </a:solidFill>
                <a:latin typeface="Meiryo UI" panose="020B0604030504040204" pitchFamily="50" charset="-128"/>
                <a:ea typeface="Meiryo UI" panose="020B0604030504040204" pitchFamily="50" charset="-128"/>
              </a:rPr>
              <a:t>The view </a:t>
            </a:r>
            <a:r>
              <a:rPr lang="en-GB" altLang="ja-JP" sz="1600" strike="sngStrike" dirty="0">
                <a:solidFill>
                  <a:srgbClr val="000000"/>
                </a:solidFill>
                <a:latin typeface="Meiryo UI" panose="020B0604030504040204" pitchFamily="50" charset="-128"/>
                <a:ea typeface="Meiryo UI" panose="020B0604030504040204" pitchFamily="50" charset="-128"/>
              </a:rPr>
              <a:t>can</a:t>
            </a:r>
            <a:r>
              <a:rPr lang="en-GB" altLang="ja-JP" sz="1600" dirty="0">
                <a:solidFill>
                  <a:srgbClr val="000000"/>
                </a:solidFill>
                <a:latin typeface="Meiryo UI" panose="020B0604030504040204" pitchFamily="50" charset="-128"/>
                <a:ea typeface="Meiryo UI" panose="020B0604030504040204" pitchFamily="50" charset="-128"/>
              </a:rPr>
              <a:t> </a:t>
            </a:r>
            <a:r>
              <a:rPr lang="en-GB" altLang="ja-JP" sz="1600" b="1" dirty="0">
                <a:solidFill>
                  <a:srgbClr val="000000"/>
                </a:solidFill>
                <a:latin typeface="Meiryo UI" panose="020B0604030504040204" pitchFamily="50" charset="-128"/>
                <a:ea typeface="Meiryo UI" panose="020B0604030504040204" pitchFamily="50" charset="-128"/>
              </a:rPr>
              <a:t>may</a:t>
            </a:r>
            <a:r>
              <a:rPr lang="en-GB" altLang="ja-JP" sz="1600" dirty="0">
                <a:solidFill>
                  <a:srgbClr val="000000"/>
                </a:solidFill>
                <a:latin typeface="Meiryo UI" panose="020B0604030504040204" pitchFamily="50" charset="-128"/>
                <a:ea typeface="Meiryo UI" panose="020B0604030504040204" pitchFamily="50" charset="-128"/>
              </a:rPr>
              <a:t> be manually switched off when the vehicle is not moving rearward.</a:t>
            </a:r>
            <a:endParaRPr lang="ja-JP" altLang="ja-JP" sz="1600" dirty="0">
              <a:latin typeface="Meiryo UI" panose="020B0604030504040204" pitchFamily="50" charset="-128"/>
              <a:ea typeface="Meiryo UI" panose="020B0604030504040204" pitchFamily="50" charset="-128"/>
            </a:endParaRPr>
          </a:p>
          <a:p>
            <a:pPr marL="0" marR="719455" indent="0" algn="just">
              <a:lnSpc>
                <a:spcPts val="2100"/>
              </a:lnSpc>
              <a:spcBef>
                <a:spcPts val="0"/>
              </a:spcBef>
              <a:spcAft>
                <a:spcPts val="0"/>
              </a:spcAft>
              <a:buNone/>
            </a:pPr>
            <a:r>
              <a:rPr lang="en-GB" altLang="ja-JP" sz="1600" dirty="0">
                <a:solidFill>
                  <a:srgbClr val="000000"/>
                </a:solidFill>
                <a:latin typeface="Meiryo UI" panose="020B0604030504040204" pitchFamily="50" charset="-128"/>
                <a:ea typeface="Meiryo UI" panose="020B0604030504040204" pitchFamily="50" charset="-128"/>
              </a:rPr>
              <a:t>The system may be switched off when the vehicle detects a coupling by means of a coupling device</a:t>
            </a:r>
            <a:r>
              <a:rPr lang="en-GB" altLang="ja-JP" sz="1600" dirty="0">
                <a:latin typeface="Meiryo UI" panose="020B0604030504040204" pitchFamily="50" charset="-128"/>
                <a:ea typeface="Meiryo UI" panose="020B0604030504040204" pitchFamily="50" charset="-128"/>
              </a:rPr>
              <a:t>. In that case the monitor may be used to display other views (e.g. view of a rear-mounted camera on a trailer</a:t>
            </a:r>
            <a:r>
              <a:rPr lang="ja-JP" altLang="en-US" sz="1600" dirty="0">
                <a:latin typeface="Meiryo UI" panose="020B0604030504040204" pitchFamily="50" charset="-128"/>
                <a:ea typeface="Meiryo UI" panose="020B0604030504040204" pitchFamily="50" charset="-128"/>
              </a:rPr>
              <a:t>　</a:t>
            </a:r>
            <a:r>
              <a:rPr lang="en-US" altLang="ja-JP" sz="1600" dirty="0">
                <a:solidFill>
                  <a:srgbClr val="FF0000"/>
                </a:solidFill>
                <a:highlight>
                  <a:srgbClr val="FFFF00"/>
                </a:highlight>
                <a:latin typeface="Meiryo UI" panose="020B0604030504040204" pitchFamily="50" charset="-128"/>
                <a:ea typeface="Meiryo UI" panose="020B0604030504040204" pitchFamily="50" charset="-128"/>
              </a:rPr>
              <a:t>or the rear of a detachable container bed</a:t>
            </a:r>
            <a:r>
              <a:rPr lang="en-GB" altLang="ja-JP" sz="1600" dirty="0">
                <a:latin typeface="Meiryo UI" panose="020B0604030504040204" pitchFamily="50" charset="-128"/>
                <a:ea typeface="Meiryo UI" panose="020B0604030504040204" pitchFamily="50" charset="-128"/>
              </a:rPr>
              <a:t>).</a:t>
            </a:r>
            <a:r>
              <a:rPr lang="en-GB" altLang="ja-JP" sz="1600" b="1" dirty="0">
                <a:latin typeface="Meiryo UI" panose="020B0604030504040204" pitchFamily="50" charset="-128"/>
                <a:ea typeface="Meiryo UI" panose="020B0604030504040204" pitchFamily="50" charset="-128"/>
              </a:rPr>
              <a:t>”</a:t>
            </a:r>
            <a:endParaRPr lang="ja-JP" altLang="ja-JP" sz="1600" dirty="0">
              <a:latin typeface="Meiryo UI" panose="020B0604030504040204" pitchFamily="50" charset="-128"/>
              <a:ea typeface="Meiryo UI" panose="020B0604030504040204" pitchFamily="50" charset="-128"/>
            </a:endParaRPr>
          </a:p>
          <a:p>
            <a:pPr marL="0" marR="719455" indent="0">
              <a:lnSpc>
                <a:spcPts val="2100"/>
              </a:lnSpc>
              <a:spcBef>
                <a:spcPts val="0"/>
              </a:spcBef>
              <a:spcAft>
                <a:spcPts val="0"/>
              </a:spcAft>
              <a:buNone/>
            </a:pPr>
            <a:r>
              <a:rPr lang="en-US" altLang="ja-JP" sz="1600" b="1" u="sng" dirty="0">
                <a:solidFill>
                  <a:srgbClr val="FF0000"/>
                </a:solidFill>
                <a:highlight>
                  <a:srgbClr val="FFFF00"/>
                </a:highlight>
                <a:latin typeface="Meiryo UI" panose="020B0604030504040204" pitchFamily="50" charset="-128"/>
                <a:ea typeface="Meiryo UI" panose="020B0604030504040204" pitchFamily="50" charset="-128"/>
              </a:rPr>
              <a:t>Add the deficit section </a:t>
            </a:r>
            <a:r>
              <a:rPr lang="en-US" altLang="ja-JP" sz="1600" b="1" u="sng" dirty="0">
                <a:latin typeface="Meiryo UI" panose="020B0604030504040204" pitchFamily="50" charset="-128"/>
                <a:ea typeface="Meiryo UI" panose="020B0604030504040204" pitchFamily="50" charset="-128"/>
              </a:rPr>
              <a:t>to the proposed amendment to Section 16.1.1.4.</a:t>
            </a:r>
            <a:endParaRPr lang="ja-JP" altLang="ja-JP" sz="1600" b="1" u="sng" dirty="0">
              <a:latin typeface="Meiryo UI" panose="020B0604030504040204" pitchFamily="50" charset="-128"/>
              <a:ea typeface="Meiryo UI" panose="020B0604030504040204" pitchFamily="50" charset="-128"/>
            </a:endParaRPr>
          </a:p>
          <a:p>
            <a:pPr marL="0" marR="719455" indent="0">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a:t>
            </a:r>
            <a:r>
              <a:rPr lang="en-GB" altLang="ja-JP" sz="1600" dirty="0">
                <a:solidFill>
                  <a:srgbClr val="000000"/>
                </a:solidFill>
                <a:latin typeface="Meiryo UI" panose="020B0604030504040204" pitchFamily="50" charset="-128"/>
                <a:ea typeface="Meiryo UI" panose="020B0604030504040204" pitchFamily="50" charset="-128"/>
              </a:rPr>
              <a:t>16.1.1.4.	</a:t>
            </a:r>
            <a:r>
              <a:rPr lang="en-GB" altLang="ja-JP" sz="1600" b="1" dirty="0">
                <a:solidFill>
                  <a:srgbClr val="000000"/>
                </a:solidFill>
                <a:latin typeface="Meiryo UI" panose="020B0604030504040204" pitchFamily="50" charset="-128"/>
                <a:ea typeface="Meiryo UI" panose="020B0604030504040204" pitchFamily="50" charset="-128"/>
              </a:rPr>
              <a:t>Temporarily modified</a:t>
            </a:r>
            <a:r>
              <a:rPr lang="en-GB" altLang="ja-JP" sz="1600" dirty="0">
                <a:solidFill>
                  <a:srgbClr val="000000"/>
                </a:solidFill>
                <a:latin typeface="Meiryo UI" panose="020B0604030504040204" pitchFamily="50" charset="-128"/>
                <a:ea typeface="Meiryo UI" panose="020B0604030504040204" pitchFamily="50" charset="-128"/>
              </a:rPr>
              <a:t> </a:t>
            </a:r>
            <a:r>
              <a:rPr lang="en-GB" altLang="ja-JP" sz="1600" strike="sngStrike" dirty="0">
                <a:solidFill>
                  <a:srgbClr val="000000"/>
                </a:solidFill>
                <a:latin typeface="Meiryo UI" panose="020B0604030504040204" pitchFamily="50" charset="-128"/>
                <a:ea typeface="Meiryo UI" panose="020B0604030504040204" pitchFamily="50" charset="-128"/>
              </a:rPr>
              <a:t>Automatic change of </a:t>
            </a:r>
            <a:r>
              <a:rPr lang="en-GB" altLang="ja-JP" sz="1600" dirty="0">
                <a:solidFill>
                  <a:srgbClr val="000000"/>
                </a:solidFill>
                <a:latin typeface="Meiryo UI" panose="020B0604030504040204" pitchFamily="50" charset="-128"/>
                <a:ea typeface="Meiryo UI" panose="020B0604030504040204" pitchFamily="50" charset="-128"/>
              </a:rPr>
              <a:t>view</a:t>
            </a:r>
            <a:endParaRPr lang="ja-JP" altLang="ja-JP" sz="1600" dirty="0">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strike="sngStrike" dirty="0">
                <a:solidFill>
                  <a:srgbClr val="000000"/>
                </a:solidFill>
                <a:latin typeface="Meiryo UI" panose="020B0604030504040204" pitchFamily="50" charset="-128"/>
                <a:ea typeface="Meiryo UI" panose="020B0604030504040204" pitchFamily="50" charset="-128"/>
              </a:rPr>
              <a:t>When there is a risk of collision, the field of view may change and focus on the collision area. </a:t>
            </a:r>
          </a:p>
          <a:p>
            <a:pPr marL="0" indent="0" algn="just">
              <a:lnSpc>
                <a:spcPts val="2100"/>
              </a:lnSpc>
              <a:spcBef>
                <a:spcPts val="0"/>
              </a:spcBef>
              <a:spcAft>
                <a:spcPts val="0"/>
              </a:spcAft>
              <a:buNone/>
            </a:pPr>
            <a:r>
              <a:rPr lang="en-GB" altLang="ja-JP" sz="1600" strike="sngStrike" dirty="0">
                <a:solidFill>
                  <a:srgbClr val="000000"/>
                </a:solidFill>
                <a:latin typeface="Meiryo UI" panose="020B0604030504040204" pitchFamily="50" charset="-128"/>
                <a:ea typeface="Meiryo UI" panose="020B0604030504040204" pitchFamily="50" charset="-128"/>
              </a:rPr>
              <a:t>It shall be demonstrated to the Technical Service that this change of view increases the safety.</a:t>
            </a:r>
            <a:endParaRPr lang="ja-JP" altLang="ja-JP" sz="1600" dirty="0">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strike="sngStrike" dirty="0">
                <a:solidFill>
                  <a:srgbClr val="000000"/>
                </a:solidFill>
                <a:latin typeface="Meiryo UI" panose="020B0604030504040204" pitchFamily="50" charset="-128"/>
                <a:ea typeface="Meiryo UI" panose="020B0604030504040204" pitchFamily="50" charset="-128"/>
              </a:rPr>
              <a:t>When the vehicle is not driving straight, the field of view may change following the vehicle trajectory.</a:t>
            </a:r>
            <a:endParaRPr lang="ja-JP" altLang="ja-JP" sz="1600" dirty="0">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To enable an improved view while manoeuvring (e.g. when there is a risk of collision, or when</a:t>
            </a:r>
          </a:p>
          <a:p>
            <a:pPr marL="0" indent="0" algn="just">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 the vehicle is not </a:t>
            </a:r>
            <a:r>
              <a:rPr lang="en-GB" altLang="ja-JP" sz="1600" b="1" dirty="0">
                <a:latin typeface="Meiryo UI" panose="020B0604030504040204" pitchFamily="50" charset="-128"/>
                <a:ea typeface="Meiryo UI" panose="020B0604030504040204" pitchFamily="50" charset="-128"/>
              </a:rPr>
              <a:t>reversing straight</a:t>
            </a:r>
            <a:r>
              <a:rPr lang="en-GB" altLang="ja-JP" sz="1600" b="1" dirty="0">
                <a:solidFill>
                  <a:srgbClr val="000000"/>
                </a:solidFill>
                <a:latin typeface="Meiryo UI" panose="020B0604030504040204" pitchFamily="50" charset="-128"/>
                <a:ea typeface="Meiryo UI" panose="020B0604030504040204" pitchFamily="50" charset="-128"/>
              </a:rPr>
              <a:t>), it shall be permitted to temporarily change the view, </a:t>
            </a:r>
            <a:r>
              <a:rPr lang="en-GB" altLang="ja-JP" sz="1600" b="1" dirty="0">
                <a:latin typeface="Meiryo UI" panose="020B0604030504040204" pitchFamily="50" charset="-128"/>
                <a:ea typeface="Meiryo UI" panose="020B0604030504040204" pitchFamily="50" charset="-128"/>
              </a:rPr>
              <a:t>in such</a:t>
            </a:r>
          </a:p>
          <a:p>
            <a:pPr marL="0" indent="0" algn="just">
              <a:lnSpc>
                <a:spcPts val="2100"/>
              </a:lnSpc>
              <a:spcBef>
                <a:spcPts val="0"/>
              </a:spcBef>
              <a:spcAft>
                <a:spcPts val="0"/>
              </a:spcAft>
              <a:buNone/>
            </a:pPr>
            <a:r>
              <a:rPr lang="en-GB" altLang="ja-JP" sz="1600" b="1" dirty="0">
                <a:latin typeface="Meiryo UI" panose="020B0604030504040204" pitchFamily="50" charset="-128"/>
                <a:ea typeface="Meiryo UI" panose="020B0604030504040204" pitchFamily="50" charset="-128"/>
              </a:rPr>
              <a:t> a way </a:t>
            </a:r>
            <a:r>
              <a:rPr lang="en-GB" altLang="ja-JP" sz="1600" b="1" dirty="0">
                <a:solidFill>
                  <a:srgbClr val="000000"/>
                </a:solidFill>
                <a:latin typeface="Meiryo UI" panose="020B0604030504040204" pitchFamily="50" charset="-128"/>
                <a:ea typeface="Meiryo UI" panose="020B0604030504040204" pitchFamily="50" charset="-128"/>
              </a:rPr>
              <a:t>that the requirements laid down in paragraphs 16.1. (default view) and 16.1.1. (object size</a:t>
            </a:r>
            <a:r>
              <a:rPr lang="en-GB" altLang="ja-JP" sz="1600" b="1" dirty="0">
                <a:latin typeface="Meiryo UI" panose="020B0604030504040204" pitchFamily="50" charset="-128"/>
                <a:ea typeface="Meiryo UI" panose="020B0604030504040204" pitchFamily="50" charset="-128"/>
              </a:rPr>
              <a:t>) </a:t>
            </a:r>
          </a:p>
          <a:p>
            <a:pPr marL="0" indent="0" algn="just">
              <a:lnSpc>
                <a:spcPts val="2100"/>
              </a:lnSpc>
              <a:spcBef>
                <a:spcPts val="0"/>
              </a:spcBef>
              <a:spcAft>
                <a:spcPts val="0"/>
              </a:spcAft>
              <a:buNone/>
            </a:pPr>
            <a:r>
              <a:rPr lang="en-GB" altLang="ja-JP" sz="1600" b="1" dirty="0">
                <a:latin typeface="Meiryo UI" panose="020B0604030504040204" pitchFamily="50" charset="-128"/>
                <a:ea typeface="Meiryo UI" panose="020B0604030504040204" pitchFamily="50" charset="-128"/>
              </a:rPr>
              <a:t>are not </a:t>
            </a:r>
            <a:r>
              <a:rPr lang="en-GB" altLang="ja-JP" sz="1600" b="1" dirty="0">
                <a:solidFill>
                  <a:srgbClr val="000000"/>
                </a:solidFill>
                <a:latin typeface="Meiryo UI" panose="020B0604030504040204" pitchFamily="50" charset="-128"/>
                <a:ea typeface="Meiryo UI" panose="020B0604030504040204" pitchFamily="50" charset="-128"/>
              </a:rPr>
              <a:t>fulfilled during this temporarily modified view.</a:t>
            </a:r>
          </a:p>
          <a:p>
            <a:pPr marL="0" indent="0" algn="just">
              <a:lnSpc>
                <a:spcPts val="2100"/>
              </a:lnSpc>
              <a:spcBef>
                <a:spcPts val="0"/>
              </a:spcBef>
              <a:spcAft>
                <a:spcPts val="0"/>
              </a:spcAft>
              <a:buNone/>
            </a:pPr>
            <a:r>
              <a:rPr lang="en-US" altLang="ja-JP" sz="1600" b="1" dirty="0">
                <a:solidFill>
                  <a:srgbClr val="FF0000"/>
                </a:solidFill>
                <a:highlight>
                  <a:srgbClr val="FFFF00"/>
                </a:highlight>
                <a:latin typeface="Meiryo UI" panose="020B0604030504040204" pitchFamily="50" charset="-128"/>
                <a:ea typeface="Meiryo UI" panose="020B0604030504040204" pitchFamily="50" charset="-128"/>
              </a:rPr>
              <a:t>In addition, it shall comply with this Regulation if the view switched in paragraph 16.1.1.3. meets the visibility performance specified in paragraph 15.2</a:t>
            </a:r>
            <a:endParaRPr lang="ja-JP" altLang="ja-JP" sz="1600" b="1" dirty="0">
              <a:solidFill>
                <a:srgbClr val="FF0000"/>
              </a:solidFill>
              <a:highlight>
                <a:srgbClr val="FFFF00"/>
              </a:highlight>
              <a:latin typeface="Meiryo UI" panose="020B0604030504040204" pitchFamily="50" charset="-128"/>
              <a:ea typeface="Meiryo UI" panose="020B0604030504040204" pitchFamily="50" charset="-128"/>
            </a:endParaRPr>
          </a:p>
          <a:p>
            <a:pPr marL="0" indent="0" algn="just">
              <a:lnSpc>
                <a:spcPts val="2100"/>
              </a:lnSpc>
              <a:spcBef>
                <a:spcPts val="0"/>
              </a:spcBef>
              <a:spcAft>
                <a:spcPts val="0"/>
              </a:spcAft>
              <a:buNone/>
            </a:pPr>
            <a:r>
              <a:rPr lang="en-GB" altLang="ja-JP" sz="1600" b="1" dirty="0">
                <a:solidFill>
                  <a:srgbClr val="000000"/>
                </a:solidFill>
                <a:latin typeface="Meiryo UI" panose="020B0604030504040204" pitchFamily="50" charset="-128"/>
                <a:ea typeface="Meiryo UI" panose="020B0604030504040204" pitchFamily="50" charset="-128"/>
              </a:rPr>
              <a:t>It shall be demonstrated to the Technical Service that this change of view increases the safety.</a:t>
            </a:r>
            <a:endParaRPr lang="fr-FR" sz="1800" dirty="0">
              <a:latin typeface="Meiryo UI" panose="020B0604030504040204" pitchFamily="50" charset="-128"/>
              <a:ea typeface="Meiryo UI" panose="020B0604030504040204" pitchFamily="50" charset="-128"/>
            </a:endParaRPr>
          </a:p>
        </p:txBody>
      </p:sp>
      <p:sp>
        <p:nvSpPr>
          <p:cNvPr id="4" name="フッター プレースホルダー 1">
            <a:extLst>
              <a:ext uri="{FF2B5EF4-FFF2-40B4-BE49-F238E27FC236}">
                <a16:creationId xmlns:a16="http://schemas.microsoft.com/office/drawing/2014/main" id="{ABFC508A-A375-419F-8ECB-FEB91E5F8D9B}"/>
              </a:ext>
            </a:extLst>
          </p:cNvPr>
          <p:cNvSpPr txBox="1">
            <a:spLocks/>
          </p:cNvSpPr>
          <p:nvPr/>
        </p:nvSpPr>
        <p:spPr bwMode="auto">
          <a:xfrm>
            <a:off x="2699284" y="6597352"/>
            <a:ext cx="6840760" cy="2496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ct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altLang="ja-JP" sz="1050" b="1" dirty="0">
                <a:latin typeface="Meiryo UI" panose="020B0604030504040204" pitchFamily="50" charset="-128"/>
                <a:ea typeface="Meiryo UI" panose="020B0604030504040204" pitchFamily="50" charset="-128"/>
              </a:rPr>
              <a:t>【JAMA HD committee of OICA MEMBER /19th.JUNE.2023】</a:t>
            </a:r>
            <a:endParaRPr kumimoji="1" lang="ja-JP" altLang="en-US" sz="105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12432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図 53">
            <a:extLst>
              <a:ext uri="{FF2B5EF4-FFF2-40B4-BE49-F238E27FC236}">
                <a16:creationId xmlns:a16="http://schemas.microsoft.com/office/drawing/2014/main" id="{A5360BDC-0A8C-4849-88B1-F24F0A14FC22}"/>
              </a:ext>
            </a:extLst>
          </p:cNvPr>
          <p:cNvPicPr>
            <a:picLocks noChangeAspect="1"/>
          </p:cNvPicPr>
          <p:nvPr/>
        </p:nvPicPr>
        <p:blipFill>
          <a:blip r:embed="rId2"/>
          <a:stretch>
            <a:fillRect/>
          </a:stretch>
        </p:blipFill>
        <p:spPr>
          <a:xfrm>
            <a:off x="7800758" y="3448836"/>
            <a:ext cx="4081405" cy="849113"/>
          </a:xfrm>
          <a:prstGeom prst="rect">
            <a:avLst/>
          </a:prstGeom>
        </p:spPr>
      </p:pic>
      <p:pic>
        <p:nvPicPr>
          <p:cNvPr id="53" name="図 52">
            <a:extLst>
              <a:ext uri="{FF2B5EF4-FFF2-40B4-BE49-F238E27FC236}">
                <a16:creationId xmlns:a16="http://schemas.microsoft.com/office/drawing/2014/main" id="{4EA546B7-7513-4549-B313-9B0A16AEC0B8}"/>
              </a:ext>
            </a:extLst>
          </p:cNvPr>
          <p:cNvPicPr>
            <a:picLocks noChangeAspect="1"/>
          </p:cNvPicPr>
          <p:nvPr/>
        </p:nvPicPr>
        <p:blipFill>
          <a:blip r:embed="rId3"/>
          <a:stretch>
            <a:fillRect/>
          </a:stretch>
        </p:blipFill>
        <p:spPr>
          <a:xfrm>
            <a:off x="3641870" y="3393916"/>
            <a:ext cx="3864871" cy="1041279"/>
          </a:xfrm>
          <a:prstGeom prst="rect">
            <a:avLst/>
          </a:prstGeom>
        </p:spPr>
      </p:pic>
      <p:pic>
        <p:nvPicPr>
          <p:cNvPr id="49" name="図 48">
            <a:extLst>
              <a:ext uri="{FF2B5EF4-FFF2-40B4-BE49-F238E27FC236}">
                <a16:creationId xmlns:a16="http://schemas.microsoft.com/office/drawing/2014/main" id="{1C6E1016-5E7E-4EB5-9764-D3CD4F47EFE0}"/>
              </a:ext>
            </a:extLst>
          </p:cNvPr>
          <p:cNvPicPr>
            <a:picLocks noChangeAspect="1"/>
          </p:cNvPicPr>
          <p:nvPr/>
        </p:nvPicPr>
        <p:blipFill>
          <a:blip r:embed="rId4"/>
          <a:stretch>
            <a:fillRect/>
          </a:stretch>
        </p:blipFill>
        <p:spPr>
          <a:xfrm>
            <a:off x="622666" y="3466473"/>
            <a:ext cx="1889983" cy="1125399"/>
          </a:xfrm>
          <a:prstGeom prst="rect">
            <a:avLst/>
          </a:prstGeom>
        </p:spPr>
      </p:pic>
      <p:sp>
        <p:nvSpPr>
          <p:cNvPr id="2" name="Titre 1"/>
          <p:cNvSpPr>
            <a:spLocks noGrp="1"/>
          </p:cNvSpPr>
          <p:nvPr>
            <p:ph type="title"/>
          </p:nvPr>
        </p:nvSpPr>
        <p:spPr>
          <a:xfrm>
            <a:off x="837916" y="419572"/>
            <a:ext cx="11522780" cy="561156"/>
          </a:xfrm>
        </p:spPr>
        <p:txBody>
          <a:bodyPr/>
          <a:lstStyle/>
          <a:p>
            <a:r>
              <a:rPr lang="en-US" altLang="ja-JP" sz="3200" b="1" dirty="0">
                <a:latin typeface="Meiryo UI" panose="020B0604030504040204" pitchFamily="50" charset="-128"/>
                <a:ea typeface="Meiryo UI" panose="020B0604030504040204" pitchFamily="50" charset="-128"/>
              </a:rPr>
              <a:t>As confirmations and additional proposed revisions</a:t>
            </a:r>
            <a:endParaRPr lang="fr-FR" sz="3200" b="1"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8CEAFB07-ECDF-4E47-8507-0390E96D71D1}"/>
              </a:ext>
            </a:extLst>
          </p:cNvPr>
          <p:cNvPicPr>
            <a:picLocks noChangeAspect="1"/>
          </p:cNvPicPr>
          <p:nvPr/>
        </p:nvPicPr>
        <p:blipFill>
          <a:blip r:embed="rId5"/>
          <a:stretch>
            <a:fillRect/>
          </a:stretch>
        </p:blipFill>
        <p:spPr>
          <a:xfrm>
            <a:off x="4122674" y="4531323"/>
            <a:ext cx="4133566" cy="2326677"/>
          </a:xfrm>
          <a:prstGeom prst="rect">
            <a:avLst/>
          </a:prstGeom>
        </p:spPr>
      </p:pic>
      <p:pic>
        <p:nvPicPr>
          <p:cNvPr id="8" name="図 7">
            <a:extLst>
              <a:ext uri="{FF2B5EF4-FFF2-40B4-BE49-F238E27FC236}">
                <a16:creationId xmlns:a16="http://schemas.microsoft.com/office/drawing/2014/main" id="{49A0189A-232A-4825-BFDE-EED66D53806F}"/>
              </a:ext>
            </a:extLst>
          </p:cNvPr>
          <p:cNvPicPr>
            <a:picLocks noChangeAspect="1"/>
          </p:cNvPicPr>
          <p:nvPr/>
        </p:nvPicPr>
        <p:blipFill>
          <a:blip r:embed="rId6"/>
          <a:stretch>
            <a:fillRect/>
          </a:stretch>
        </p:blipFill>
        <p:spPr>
          <a:xfrm>
            <a:off x="5370497" y="6239034"/>
            <a:ext cx="645618" cy="369333"/>
          </a:xfrm>
          <a:prstGeom prst="rect">
            <a:avLst/>
          </a:prstGeom>
          <a:ln w="25400">
            <a:solidFill>
              <a:srgbClr val="4133C8"/>
            </a:solidFill>
          </a:ln>
        </p:spPr>
      </p:pic>
      <p:sp>
        <p:nvSpPr>
          <p:cNvPr id="9" name="テキスト ボックス 8">
            <a:extLst>
              <a:ext uri="{FF2B5EF4-FFF2-40B4-BE49-F238E27FC236}">
                <a16:creationId xmlns:a16="http://schemas.microsoft.com/office/drawing/2014/main" id="{E0993A25-8BC8-45D5-BF2F-37D5EC8AE21F}"/>
              </a:ext>
            </a:extLst>
          </p:cNvPr>
          <p:cNvSpPr txBox="1"/>
          <p:nvPr/>
        </p:nvSpPr>
        <p:spPr>
          <a:xfrm>
            <a:off x="246183" y="1036741"/>
            <a:ext cx="11945817" cy="233910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&lt; Confirmation of functions related to detachable body cars &gt;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1- When retreating without a loading platform</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A:Camera and A:Monitor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provide rear view information to the driver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2- Equipped with a detachable loading platform and when retreating, </a:t>
            </a:r>
            <a:r>
              <a:rPr kumimoji="1" lang="en-US" altLang="ja-JP" sz="16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B:Camera and B:Monitor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provide</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additional rearward visibility information to the driver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【Points to check】:</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Q1: Is the automatic switching between </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en-US" altLang="ja-JP" sz="1600" b="1" i="0" u="none" strike="noStrike" kern="1200" cap="none" spc="0" normalizeH="0" baseline="0" noProof="0" dirty="0" err="1">
                <a:ln>
                  <a:noFill/>
                </a:ln>
                <a:solidFill>
                  <a:srgbClr val="000000"/>
                </a:solidFill>
                <a:effectLst/>
                <a:uLnTx/>
                <a:uFillTx/>
                <a:latin typeface="Meiryo UI" panose="020B0604030504040204" pitchFamily="50" charset="-128"/>
                <a:ea typeface="Meiryo UI" panose="020B0604030504040204" pitchFamily="50" charset="-128"/>
                <a:cs typeface="+mn-cs"/>
              </a:rPr>
              <a:t>A:Camera&amp;A:Monitor</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information</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and “</a:t>
            </a:r>
            <a:r>
              <a:rPr kumimoji="1" lang="en-US" altLang="ja-JP" sz="1600" b="1" i="0" u="none" strike="noStrike" kern="1200" cap="none" spc="0" normalizeH="0" baseline="0" noProof="0" dirty="0" err="1">
                <a:ln>
                  <a:noFill/>
                </a:ln>
                <a:solidFill>
                  <a:srgbClr val="000000"/>
                </a:solidFill>
                <a:effectLst/>
                <a:uLnTx/>
                <a:uFillTx/>
                <a:latin typeface="Meiryo UI" panose="020B0604030504040204" pitchFamily="50" charset="-128"/>
                <a:ea typeface="Meiryo UI" panose="020B0604030504040204" pitchFamily="50" charset="-128"/>
                <a:cs typeface="+mn-cs"/>
              </a:rPr>
              <a:t>B:Camera&amp;B:Monitor</a:t>
            </a:r>
            <a:r>
              <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endPar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information</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compatible?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Q2: With "A:Monitor" and "</a:t>
            </a:r>
            <a:r>
              <a:rPr kumimoji="1" lang="en-US" altLang="ja-JP" sz="16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B:Monitor</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as one unit, is the switching display of "A:Monitor Information"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and "</a:t>
            </a:r>
            <a:r>
              <a:rPr kumimoji="1" lang="en-US" altLang="ja-JP" sz="16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B:Monitor Information</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compatible?</a:t>
            </a:r>
          </a:p>
        </p:txBody>
      </p:sp>
      <p:sp>
        <p:nvSpPr>
          <p:cNvPr id="14" name="テキスト ボックス 13">
            <a:extLst>
              <a:ext uri="{FF2B5EF4-FFF2-40B4-BE49-F238E27FC236}">
                <a16:creationId xmlns:a16="http://schemas.microsoft.com/office/drawing/2014/main" id="{E13E9895-8B26-48AF-B41B-CFC2DED90E06}"/>
              </a:ext>
            </a:extLst>
          </p:cNvPr>
          <p:cNvSpPr txBox="1"/>
          <p:nvPr/>
        </p:nvSpPr>
        <p:spPr>
          <a:xfrm>
            <a:off x="8203531" y="4961154"/>
            <a:ext cx="4532376" cy="80021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 The video on the monitor is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 Camera information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(Visibility performance meets UN-R 158)</a:t>
            </a:r>
            <a:endPar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38" name="テキスト ボックス 37">
            <a:extLst>
              <a:ext uri="{FF2B5EF4-FFF2-40B4-BE49-F238E27FC236}">
                <a16:creationId xmlns:a16="http://schemas.microsoft.com/office/drawing/2014/main" id="{8924DC6D-B373-42CE-BE98-BDF5B4A216F5}"/>
              </a:ext>
            </a:extLst>
          </p:cNvPr>
          <p:cNvSpPr txBox="1"/>
          <p:nvPr/>
        </p:nvSpPr>
        <p:spPr>
          <a:xfrm>
            <a:off x="6623997" y="3219421"/>
            <a:ext cx="2011965"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Ｂ</a:t>
            </a: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:Camera</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39" name="テキスト ボックス 38">
            <a:extLst>
              <a:ext uri="{FF2B5EF4-FFF2-40B4-BE49-F238E27FC236}">
                <a16:creationId xmlns:a16="http://schemas.microsoft.com/office/drawing/2014/main" id="{4FFA6A7D-5C96-4C92-9C30-C34366C72DC4}"/>
              </a:ext>
            </a:extLst>
          </p:cNvPr>
          <p:cNvSpPr txBox="1"/>
          <p:nvPr/>
        </p:nvSpPr>
        <p:spPr>
          <a:xfrm>
            <a:off x="9915026" y="3161520"/>
            <a:ext cx="2177405"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Ｂ</a:t>
            </a: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:Camera</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44" name="テキスト ボックス 43">
            <a:extLst>
              <a:ext uri="{FF2B5EF4-FFF2-40B4-BE49-F238E27FC236}">
                <a16:creationId xmlns:a16="http://schemas.microsoft.com/office/drawing/2014/main" id="{E5E0586E-5967-4CD8-BAE1-AF232D68D592}"/>
              </a:ext>
            </a:extLst>
          </p:cNvPr>
          <p:cNvSpPr txBox="1"/>
          <p:nvPr/>
        </p:nvSpPr>
        <p:spPr>
          <a:xfrm>
            <a:off x="4164747" y="6545494"/>
            <a:ext cx="1605624"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B:monitor</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45" name="テキスト ボックス 44">
            <a:extLst>
              <a:ext uri="{FF2B5EF4-FFF2-40B4-BE49-F238E27FC236}">
                <a16:creationId xmlns:a16="http://schemas.microsoft.com/office/drawing/2014/main" id="{AFD25BD7-FE6F-4968-8989-A8BDD0CCD66F}"/>
              </a:ext>
            </a:extLst>
          </p:cNvPr>
          <p:cNvSpPr txBox="1"/>
          <p:nvPr/>
        </p:nvSpPr>
        <p:spPr>
          <a:xfrm>
            <a:off x="5039401" y="5210349"/>
            <a:ext cx="2412840" cy="369332"/>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A:monitor</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46" name="テキスト ボックス 45">
            <a:extLst>
              <a:ext uri="{FF2B5EF4-FFF2-40B4-BE49-F238E27FC236}">
                <a16:creationId xmlns:a16="http://schemas.microsoft.com/office/drawing/2014/main" id="{D8ED8AF9-D3FA-4953-AA2C-14864EB5686F}"/>
              </a:ext>
            </a:extLst>
          </p:cNvPr>
          <p:cNvSpPr txBox="1"/>
          <p:nvPr/>
        </p:nvSpPr>
        <p:spPr>
          <a:xfrm>
            <a:off x="8256240" y="5829532"/>
            <a:ext cx="4267108" cy="80021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B: The monitor's image is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     B: Camera information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(Visibility performance meets UN-R 158)</a:t>
            </a:r>
          </a:p>
        </p:txBody>
      </p:sp>
      <p:cxnSp>
        <p:nvCxnSpPr>
          <p:cNvPr id="48" name="直線矢印コネクタ 47">
            <a:extLst>
              <a:ext uri="{FF2B5EF4-FFF2-40B4-BE49-F238E27FC236}">
                <a16:creationId xmlns:a16="http://schemas.microsoft.com/office/drawing/2014/main" id="{5D2D8D7B-9309-4A1E-A2EF-276A550AE99E}"/>
              </a:ext>
            </a:extLst>
          </p:cNvPr>
          <p:cNvCxnSpPr>
            <a:cxnSpLocks/>
          </p:cNvCxnSpPr>
          <p:nvPr/>
        </p:nvCxnSpPr>
        <p:spPr>
          <a:xfrm flipH="1" flipV="1">
            <a:off x="6915363" y="5142295"/>
            <a:ext cx="1301352" cy="97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45E52CA4-5D5B-49BC-B0F0-06AD23BDD6D9}"/>
              </a:ext>
            </a:extLst>
          </p:cNvPr>
          <p:cNvCxnSpPr>
            <a:cxnSpLocks/>
          </p:cNvCxnSpPr>
          <p:nvPr/>
        </p:nvCxnSpPr>
        <p:spPr>
          <a:xfrm flipH="1">
            <a:off x="6045822" y="6005502"/>
            <a:ext cx="2230888" cy="1622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F21F0D52-2333-4BA0-A9B6-9C91C2506399}"/>
              </a:ext>
            </a:extLst>
          </p:cNvPr>
          <p:cNvSpPr txBox="1"/>
          <p:nvPr/>
        </p:nvSpPr>
        <p:spPr>
          <a:xfrm>
            <a:off x="1576888" y="3425611"/>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31" name="テキスト ボックス 30">
            <a:extLst>
              <a:ext uri="{FF2B5EF4-FFF2-40B4-BE49-F238E27FC236}">
                <a16:creationId xmlns:a16="http://schemas.microsoft.com/office/drawing/2014/main" id="{CF8A4DB1-408B-4682-89B2-28DC07E2127C}"/>
              </a:ext>
            </a:extLst>
          </p:cNvPr>
          <p:cNvSpPr txBox="1"/>
          <p:nvPr/>
        </p:nvSpPr>
        <p:spPr>
          <a:xfrm>
            <a:off x="8203132" y="2939219"/>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40" name="テキスト ボックス 39">
            <a:extLst>
              <a:ext uri="{FF2B5EF4-FFF2-40B4-BE49-F238E27FC236}">
                <a16:creationId xmlns:a16="http://schemas.microsoft.com/office/drawing/2014/main" id="{6C3B392F-AB24-4EE7-8CB1-CD99315B8E3E}"/>
              </a:ext>
            </a:extLst>
          </p:cNvPr>
          <p:cNvSpPr txBox="1"/>
          <p:nvPr/>
        </p:nvSpPr>
        <p:spPr>
          <a:xfrm>
            <a:off x="10537303" y="4518872"/>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2" name="テキスト ボックス 11">
            <a:extLst>
              <a:ext uri="{FF2B5EF4-FFF2-40B4-BE49-F238E27FC236}">
                <a16:creationId xmlns:a16="http://schemas.microsoft.com/office/drawing/2014/main" id="{79922907-9BB5-4030-BED7-74CA55514632}"/>
              </a:ext>
            </a:extLst>
          </p:cNvPr>
          <p:cNvSpPr txBox="1"/>
          <p:nvPr/>
        </p:nvSpPr>
        <p:spPr>
          <a:xfrm>
            <a:off x="56343" y="4718080"/>
            <a:ext cx="4911216" cy="175432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highlight>
                  <a:srgbClr val="FFFF00"/>
                </a:highlight>
                <a:uLnTx/>
                <a:uFillTx/>
                <a:latin typeface="Meiryo UI" panose="020B0604030504040204" pitchFamily="50" charset="-128"/>
                <a:ea typeface="Meiryo UI" panose="020B0604030504040204" pitchFamily="50" charset="-128"/>
                <a:cs typeface="+mn-cs"/>
              </a:rPr>
              <a:t>【Proposal points】: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1, When the rear view information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by B:Camera satisfies the specified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performance of UN-R158,</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"It complies with this regulation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with a detachable loading platform."</a:t>
            </a:r>
          </a:p>
        </p:txBody>
      </p:sp>
      <p:sp>
        <p:nvSpPr>
          <p:cNvPr id="47" name="四角形: 角を丸くする 46">
            <a:extLst>
              <a:ext uri="{FF2B5EF4-FFF2-40B4-BE49-F238E27FC236}">
                <a16:creationId xmlns:a16="http://schemas.microsoft.com/office/drawing/2014/main" id="{5D8ED7D3-E916-489C-BCC5-F2A46247A23D}"/>
              </a:ext>
            </a:extLst>
          </p:cNvPr>
          <p:cNvSpPr/>
          <p:nvPr/>
        </p:nvSpPr>
        <p:spPr>
          <a:xfrm>
            <a:off x="8765805" y="3240914"/>
            <a:ext cx="3307099" cy="168302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1" name="四角形: 角を丸くする 50">
            <a:extLst>
              <a:ext uri="{FF2B5EF4-FFF2-40B4-BE49-F238E27FC236}">
                <a16:creationId xmlns:a16="http://schemas.microsoft.com/office/drawing/2014/main" id="{007E3DA2-3BCA-402C-9870-990D3C324D1A}"/>
              </a:ext>
            </a:extLst>
          </p:cNvPr>
          <p:cNvSpPr/>
          <p:nvPr/>
        </p:nvSpPr>
        <p:spPr>
          <a:xfrm>
            <a:off x="45166" y="5020662"/>
            <a:ext cx="4804665" cy="150468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テキスト ボックス 18">
            <a:extLst>
              <a:ext uri="{FF2B5EF4-FFF2-40B4-BE49-F238E27FC236}">
                <a16:creationId xmlns:a16="http://schemas.microsoft.com/office/drawing/2014/main" id="{5896FA6C-65B7-4D33-AE4F-FBEF7816BA70}"/>
              </a:ext>
            </a:extLst>
          </p:cNvPr>
          <p:cNvSpPr txBox="1"/>
          <p:nvPr/>
        </p:nvSpPr>
        <p:spPr>
          <a:xfrm>
            <a:off x="6225780" y="6509626"/>
            <a:ext cx="2014074" cy="307777"/>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&lt;Driver's cabin&gt;</a:t>
            </a:r>
            <a:endPar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52" name="フッター プレースホルダー 1">
            <a:extLst>
              <a:ext uri="{FF2B5EF4-FFF2-40B4-BE49-F238E27FC236}">
                <a16:creationId xmlns:a16="http://schemas.microsoft.com/office/drawing/2014/main" id="{570D9830-186F-4986-857E-D6D86F272B43}"/>
              </a:ext>
            </a:extLst>
          </p:cNvPr>
          <p:cNvSpPr txBox="1">
            <a:spLocks/>
          </p:cNvSpPr>
          <p:nvPr/>
        </p:nvSpPr>
        <p:spPr bwMode="auto">
          <a:xfrm>
            <a:off x="-1294387" y="6595262"/>
            <a:ext cx="6840760" cy="2386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ct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ja-JP" sz="105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【JAMA HD committee of OICA MEMBER /19th.JUNE.2023】</a:t>
            </a:r>
            <a:endParaRPr kumimoji="1" lang="ja-JP" altLang="en-US" sz="105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pic>
        <p:nvPicPr>
          <p:cNvPr id="55" name="図 54">
            <a:extLst>
              <a:ext uri="{FF2B5EF4-FFF2-40B4-BE49-F238E27FC236}">
                <a16:creationId xmlns:a16="http://schemas.microsoft.com/office/drawing/2014/main" id="{E4958F31-D036-404C-B978-D5CDEDE7D104}"/>
              </a:ext>
            </a:extLst>
          </p:cNvPr>
          <p:cNvPicPr>
            <a:picLocks noChangeAspect="1"/>
          </p:cNvPicPr>
          <p:nvPr/>
        </p:nvPicPr>
        <p:blipFill>
          <a:blip r:embed="rId7"/>
          <a:stretch>
            <a:fillRect/>
          </a:stretch>
        </p:blipFill>
        <p:spPr>
          <a:xfrm>
            <a:off x="1369222" y="3678425"/>
            <a:ext cx="346918" cy="358881"/>
          </a:xfrm>
          <a:prstGeom prst="rect">
            <a:avLst/>
          </a:prstGeom>
        </p:spPr>
      </p:pic>
      <p:pic>
        <p:nvPicPr>
          <p:cNvPr id="56" name="図 55">
            <a:extLst>
              <a:ext uri="{FF2B5EF4-FFF2-40B4-BE49-F238E27FC236}">
                <a16:creationId xmlns:a16="http://schemas.microsoft.com/office/drawing/2014/main" id="{6E3C0406-15B1-4B9C-82A3-FF877EE3CD70}"/>
              </a:ext>
            </a:extLst>
          </p:cNvPr>
          <p:cNvPicPr>
            <a:picLocks noChangeAspect="1"/>
          </p:cNvPicPr>
          <p:nvPr/>
        </p:nvPicPr>
        <p:blipFill>
          <a:blip r:embed="rId8"/>
          <a:stretch>
            <a:fillRect/>
          </a:stretch>
        </p:blipFill>
        <p:spPr>
          <a:xfrm>
            <a:off x="7157050" y="3542267"/>
            <a:ext cx="332766" cy="285228"/>
          </a:xfrm>
          <a:prstGeom prst="rect">
            <a:avLst/>
          </a:prstGeom>
        </p:spPr>
      </p:pic>
      <p:pic>
        <p:nvPicPr>
          <p:cNvPr id="57" name="図 56">
            <a:extLst>
              <a:ext uri="{FF2B5EF4-FFF2-40B4-BE49-F238E27FC236}">
                <a16:creationId xmlns:a16="http://schemas.microsoft.com/office/drawing/2014/main" id="{13AFC9C4-2311-4E01-A162-9A7DB052EB4C}"/>
              </a:ext>
            </a:extLst>
          </p:cNvPr>
          <p:cNvPicPr>
            <a:picLocks noChangeAspect="1"/>
          </p:cNvPicPr>
          <p:nvPr/>
        </p:nvPicPr>
        <p:blipFill>
          <a:blip r:embed="rId8"/>
          <a:stretch>
            <a:fillRect/>
          </a:stretch>
        </p:blipFill>
        <p:spPr>
          <a:xfrm>
            <a:off x="11696165" y="3482158"/>
            <a:ext cx="332766" cy="285228"/>
          </a:xfrm>
          <a:prstGeom prst="rect">
            <a:avLst/>
          </a:prstGeom>
        </p:spPr>
      </p:pic>
      <p:pic>
        <p:nvPicPr>
          <p:cNvPr id="58" name="図 57">
            <a:extLst>
              <a:ext uri="{FF2B5EF4-FFF2-40B4-BE49-F238E27FC236}">
                <a16:creationId xmlns:a16="http://schemas.microsoft.com/office/drawing/2014/main" id="{D4BC3762-CDE2-48B9-8F36-764C8DCF0972}"/>
              </a:ext>
            </a:extLst>
          </p:cNvPr>
          <p:cNvPicPr>
            <a:picLocks noChangeAspect="1"/>
          </p:cNvPicPr>
          <p:nvPr/>
        </p:nvPicPr>
        <p:blipFill>
          <a:blip r:embed="rId7"/>
          <a:stretch>
            <a:fillRect/>
          </a:stretch>
        </p:blipFill>
        <p:spPr>
          <a:xfrm>
            <a:off x="8418887" y="3348564"/>
            <a:ext cx="346918" cy="358881"/>
          </a:xfrm>
          <a:prstGeom prst="rect">
            <a:avLst/>
          </a:prstGeom>
        </p:spPr>
      </p:pic>
    </p:spTree>
    <p:extLst>
      <p:ext uri="{BB962C8B-B14F-4D97-AF65-F5344CB8AC3E}">
        <p14:creationId xmlns:p14="http://schemas.microsoft.com/office/powerpoint/2010/main" val="173621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図 52">
            <a:extLst>
              <a:ext uri="{FF2B5EF4-FFF2-40B4-BE49-F238E27FC236}">
                <a16:creationId xmlns:a16="http://schemas.microsoft.com/office/drawing/2014/main" id="{57672C64-E156-469C-90DF-D14259E0683B}"/>
              </a:ext>
            </a:extLst>
          </p:cNvPr>
          <p:cNvPicPr>
            <a:picLocks noChangeAspect="1"/>
          </p:cNvPicPr>
          <p:nvPr/>
        </p:nvPicPr>
        <p:blipFill>
          <a:blip r:embed="rId2"/>
          <a:stretch>
            <a:fillRect/>
          </a:stretch>
        </p:blipFill>
        <p:spPr>
          <a:xfrm>
            <a:off x="45166" y="3533403"/>
            <a:ext cx="2537123" cy="905136"/>
          </a:xfrm>
          <a:prstGeom prst="rect">
            <a:avLst/>
          </a:prstGeom>
        </p:spPr>
      </p:pic>
      <p:pic>
        <p:nvPicPr>
          <p:cNvPr id="54" name="図 53">
            <a:extLst>
              <a:ext uri="{FF2B5EF4-FFF2-40B4-BE49-F238E27FC236}">
                <a16:creationId xmlns:a16="http://schemas.microsoft.com/office/drawing/2014/main" id="{56788BC2-021E-4B45-A8B3-1BAB068AEF0D}"/>
              </a:ext>
            </a:extLst>
          </p:cNvPr>
          <p:cNvPicPr>
            <a:picLocks noChangeAspect="1"/>
          </p:cNvPicPr>
          <p:nvPr/>
        </p:nvPicPr>
        <p:blipFill>
          <a:blip r:embed="rId3"/>
          <a:stretch>
            <a:fillRect/>
          </a:stretch>
        </p:blipFill>
        <p:spPr>
          <a:xfrm>
            <a:off x="3032605" y="3515027"/>
            <a:ext cx="2786678" cy="905136"/>
          </a:xfrm>
          <a:prstGeom prst="rect">
            <a:avLst/>
          </a:prstGeom>
        </p:spPr>
      </p:pic>
      <p:pic>
        <p:nvPicPr>
          <p:cNvPr id="55" name="図 54">
            <a:extLst>
              <a:ext uri="{FF2B5EF4-FFF2-40B4-BE49-F238E27FC236}">
                <a16:creationId xmlns:a16="http://schemas.microsoft.com/office/drawing/2014/main" id="{E7A638DC-0363-406A-A913-E36BEBC2047C}"/>
              </a:ext>
            </a:extLst>
          </p:cNvPr>
          <p:cNvPicPr>
            <a:picLocks noChangeAspect="1"/>
          </p:cNvPicPr>
          <p:nvPr/>
        </p:nvPicPr>
        <p:blipFill>
          <a:blip r:embed="rId4"/>
          <a:stretch>
            <a:fillRect/>
          </a:stretch>
        </p:blipFill>
        <p:spPr>
          <a:xfrm>
            <a:off x="6096000" y="3462574"/>
            <a:ext cx="5815557" cy="957857"/>
          </a:xfrm>
          <a:prstGeom prst="rect">
            <a:avLst/>
          </a:prstGeom>
        </p:spPr>
      </p:pic>
      <p:sp>
        <p:nvSpPr>
          <p:cNvPr id="2" name="Titre 1"/>
          <p:cNvSpPr>
            <a:spLocks noGrp="1"/>
          </p:cNvSpPr>
          <p:nvPr>
            <p:ph type="title"/>
          </p:nvPr>
        </p:nvSpPr>
        <p:spPr>
          <a:xfrm>
            <a:off x="837916" y="419572"/>
            <a:ext cx="11522780" cy="561156"/>
          </a:xfrm>
        </p:spPr>
        <p:txBody>
          <a:bodyPr/>
          <a:lstStyle/>
          <a:p>
            <a:r>
              <a:rPr lang="en-US" altLang="ja-JP" sz="3200" b="1" dirty="0">
                <a:latin typeface="Meiryo UI" panose="020B0604030504040204" pitchFamily="50" charset="-128"/>
                <a:ea typeface="Meiryo UI" panose="020B0604030504040204" pitchFamily="50" charset="-128"/>
              </a:rPr>
              <a:t>As confirmations and additional proposed revisions</a:t>
            </a:r>
            <a:endParaRPr lang="fr-FR" sz="3200" b="1"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8CEAFB07-ECDF-4E47-8507-0390E96D71D1}"/>
              </a:ext>
            </a:extLst>
          </p:cNvPr>
          <p:cNvPicPr>
            <a:picLocks noChangeAspect="1"/>
          </p:cNvPicPr>
          <p:nvPr/>
        </p:nvPicPr>
        <p:blipFill>
          <a:blip r:embed="rId5"/>
          <a:stretch>
            <a:fillRect/>
          </a:stretch>
        </p:blipFill>
        <p:spPr>
          <a:xfrm>
            <a:off x="4122674" y="4531323"/>
            <a:ext cx="4133566" cy="2326677"/>
          </a:xfrm>
          <a:prstGeom prst="rect">
            <a:avLst/>
          </a:prstGeom>
        </p:spPr>
      </p:pic>
      <p:pic>
        <p:nvPicPr>
          <p:cNvPr id="8" name="図 7">
            <a:extLst>
              <a:ext uri="{FF2B5EF4-FFF2-40B4-BE49-F238E27FC236}">
                <a16:creationId xmlns:a16="http://schemas.microsoft.com/office/drawing/2014/main" id="{49A0189A-232A-4825-BFDE-EED66D53806F}"/>
              </a:ext>
            </a:extLst>
          </p:cNvPr>
          <p:cNvPicPr>
            <a:picLocks noChangeAspect="1"/>
          </p:cNvPicPr>
          <p:nvPr/>
        </p:nvPicPr>
        <p:blipFill>
          <a:blip r:embed="rId6"/>
          <a:stretch>
            <a:fillRect/>
          </a:stretch>
        </p:blipFill>
        <p:spPr>
          <a:xfrm>
            <a:off x="5370497" y="6239034"/>
            <a:ext cx="645618" cy="369333"/>
          </a:xfrm>
          <a:prstGeom prst="rect">
            <a:avLst/>
          </a:prstGeom>
          <a:ln w="25400">
            <a:solidFill>
              <a:srgbClr val="4133C8"/>
            </a:solidFill>
          </a:ln>
        </p:spPr>
      </p:pic>
      <p:sp>
        <p:nvSpPr>
          <p:cNvPr id="9" name="テキスト ボックス 8">
            <a:extLst>
              <a:ext uri="{FF2B5EF4-FFF2-40B4-BE49-F238E27FC236}">
                <a16:creationId xmlns:a16="http://schemas.microsoft.com/office/drawing/2014/main" id="{E0993A25-8BC8-45D5-BF2F-37D5EC8AE21F}"/>
              </a:ext>
            </a:extLst>
          </p:cNvPr>
          <p:cNvSpPr txBox="1"/>
          <p:nvPr/>
        </p:nvSpPr>
        <p:spPr>
          <a:xfrm>
            <a:off x="246183" y="1036741"/>
            <a:ext cx="11945817" cy="233910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&lt; Confirmation of functions related to detachable body cars &gt;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1- When retreating without a loading platform</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A:Camera and A:Monitor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provide rear view information to the driver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2- Equipped with a detachable loading platform and when retreating, </a:t>
            </a:r>
            <a:r>
              <a:rPr kumimoji="1" lang="en-US" altLang="ja-JP" sz="16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B:Camera and B:Monitor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provide</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additional rearward visibility information to the driver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【Points to check】:</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Q1: Is the automatic switching between </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en-US" altLang="ja-JP" sz="1600" b="1" i="0" u="none" strike="noStrike" kern="1200" cap="none" spc="0" normalizeH="0" baseline="0" noProof="0" dirty="0" err="1">
                <a:ln>
                  <a:noFill/>
                </a:ln>
                <a:solidFill>
                  <a:srgbClr val="000000"/>
                </a:solidFill>
                <a:effectLst/>
                <a:uLnTx/>
                <a:uFillTx/>
                <a:latin typeface="Meiryo UI" panose="020B0604030504040204" pitchFamily="50" charset="-128"/>
                <a:ea typeface="Meiryo UI" panose="020B0604030504040204" pitchFamily="50" charset="-128"/>
                <a:cs typeface="+mn-cs"/>
              </a:rPr>
              <a:t>A:Camera&amp;A:Monitor</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information</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and “</a:t>
            </a:r>
            <a:r>
              <a:rPr kumimoji="1" lang="en-US" altLang="ja-JP" sz="1600" b="1" i="0" u="none" strike="noStrike" kern="1200" cap="none" spc="0" normalizeH="0" baseline="0" noProof="0" dirty="0" err="1">
                <a:ln>
                  <a:noFill/>
                </a:ln>
                <a:solidFill>
                  <a:srgbClr val="000000"/>
                </a:solidFill>
                <a:effectLst/>
                <a:uLnTx/>
                <a:uFillTx/>
                <a:latin typeface="Meiryo UI" panose="020B0604030504040204" pitchFamily="50" charset="-128"/>
                <a:ea typeface="Meiryo UI" panose="020B0604030504040204" pitchFamily="50" charset="-128"/>
                <a:cs typeface="+mn-cs"/>
              </a:rPr>
              <a:t>B:Camera&amp;B:Monitor</a:t>
            </a:r>
            <a:r>
              <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endPar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information</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compatible?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Q2: With "A:Monitor" and "</a:t>
            </a:r>
            <a:r>
              <a:rPr kumimoji="1" lang="en-US" altLang="ja-JP" sz="16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B:Monitor</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as one unit, is the switching display of "A:Monitor Information"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and "</a:t>
            </a:r>
            <a:r>
              <a:rPr kumimoji="1" lang="en-US" altLang="ja-JP" sz="1600" b="1" i="0" u="none" strike="noStrike" kern="1200" cap="none" spc="0" normalizeH="0" baseline="0" noProof="0" dirty="0">
                <a:ln>
                  <a:noFill/>
                </a:ln>
                <a:solidFill>
                  <a:srgbClr val="0000FF"/>
                </a:solidFill>
                <a:effectLst/>
                <a:uLnTx/>
                <a:uFillTx/>
                <a:latin typeface="Meiryo UI" panose="020B0604030504040204" pitchFamily="50" charset="-128"/>
                <a:ea typeface="Meiryo UI" panose="020B0604030504040204" pitchFamily="50" charset="-128"/>
                <a:cs typeface="+mn-cs"/>
              </a:rPr>
              <a:t>B:Monitor Information</a:t>
            </a:r>
            <a:r>
              <a:rPr kumimoji="1" lang="en-US" altLang="ja-JP" sz="16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compatible?</a:t>
            </a:r>
          </a:p>
        </p:txBody>
      </p:sp>
      <p:sp>
        <p:nvSpPr>
          <p:cNvPr id="14" name="テキスト ボックス 13">
            <a:extLst>
              <a:ext uri="{FF2B5EF4-FFF2-40B4-BE49-F238E27FC236}">
                <a16:creationId xmlns:a16="http://schemas.microsoft.com/office/drawing/2014/main" id="{E13E9895-8B26-48AF-B41B-CFC2DED90E06}"/>
              </a:ext>
            </a:extLst>
          </p:cNvPr>
          <p:cNvSpPr txBox="1"/>
          <p:nvPr/>
        </p:nvSpPr>
        <p:spPr>
          <a:xfrm>
            <a:off x="8203531" y="4961154"/>
            <a:ext cx="4532376" cy="80021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 The video on the monitor is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 Camera information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(Visibility performance meets UN-R 158)</a:t>
            </a:r>
            <a:endPar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38" name="テキスト ボックス 37">
            <a:extLst>
              <a:ext uri="{FF2B5EF4-FFF2-40B4-BE49-F238E27FC236}">
                <a16:creationId xmlns:a16="http://schemas.microsoft.com/office/drawing/2014/main" id="{8924DC6D-B373-42CE-BE98-BDF5B4A216F5}"/>
              </a:ext>
            </a:extLst>
          </p:cNvPr>
          <p:cNvSpPr txBox="1"/>
          <p:nvPr/>
        </p:nvSpPr>
        <p:spPr>
          <a:xfrm>
            <a:off x="4360754" y="3253484"/>
            <a:ext cx="2011965"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Ｂ</a:t>
            </a: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:Camera</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39" name="テキスト ボックス 38">
            <a:extLst>
              <a:ext uri="{FF2B5EF4-FFF2-40B4-BE49-F238E27FC236}">
                <a16:creationId xmlns:a16="http://schemas.microsoft.com/office/drawing/2014/main" id="{4FFA6A7D-5C96-4C92-9C30-C34366C72DC4}"/>
              </a:ext>
            </a:extLst>
          </p:cNvPr>
          <p:cNvSpPr txBox="1"/>
          <p:nvPr/>
        </p:nvSpPr>
        <p:spPr>
          <a:xfrm>
            <a:off x="9619649" y="3417305"/>
            <a:ext cx="2177405"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Ｂ</a:t>
            </a: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:Camera</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44" name="テキスト ボックス 43">
            <a:extLst>
              <a:ext uri="{FF2B5EF4-FFF2-40B4-BE49-F238E27FC236}">
                <a16:creationId xmlns:a16="http://schemas.microsoft.com/office/drawing/2014/main" id="{E5E0586E-5967-4CD8-BAE1-AF232D68D592}"/>
              </a:ext>
            </a:extLst>
          </p:cNvPr>
          <p:cNvSpPr txBox="1"/>
          <p:nvPr/>
        </p:nvSpPr>
        <p:spPr>
          <a:xfrm>
            <a:off x="4164747" y="6545494"/>
            <a:ext cx="1605624"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B:monitor</a:t>
            </a:r>
            <a:endParaRPr kumimoji="1" lang="ja-JP" altLang="en-US" sz="18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endParaRPr>
          </a:p>
        </p:txBody>
      </p:sp>
      <p:sp>
        <p:nvSpPr>
          <p:cNvPr id="45" name="テキスト ボックス 44">
            <a:extLst>
              <a:ext uri="{FF2B5EF4-FFF2-40B4-BE49-F238E27FC236}">
                <a16:creationId xmlns:a16="http://schemas.microsoft.com/office/drawing/2014/main" id="{AFD25BD7-FE6F-4968-8989-A8BDD0CCD66F}"/>
              </a:ext>
            </a:extLst>
          </p:cNvPr>
          <p:cNvSpPr txBox="1"/>
          <p:nvPr/>
        </p:nvSpPr>
        <p:spPr>
          <a:xfrm>
            <a:off x="5039401" y="5210349"/>
            <a:ext cx="2412840" cy="369332"/>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A:monitor</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46" name="テキスト ボックス 45">
            <a:extLst>
              <a:ext uri="{FF2B5EF4-FFF2-40B4-BE49-F238E27FC236}">
                <a16:creationId xmlns:a16="http://schemas.microsoft.com/office/drawing/2014/main" id="{D8ED8AF9-D3FA-4953-AA2C-14864EB5686F}"/>
              </a:ext>
            </a:extLst>
          </p:cNvPr>
          <p:cNvSpPr txBox="1"/>
          <p:nvPr/>
        </p:nvSpPr>
        <p:spPr>
          <a:xfrm>
            <a:off x="8256240" y="5829532"/>
            <a:ext cx="4267108" cy="80021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B: The monitor's image is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     B: Camera information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4133C8"/>
                </a:solidFill>
                <a:effectLst/>
                <a:uLnTx/>
                <a:uFillTx/>
                <a:latin typeface="Meiryo UI" panose="020B0604030504040204" pitchFamily="50" charset="-128"/>
                <a:ea typeface="Meiryo UI" panose="020B0604030504040204" pitchFamily="50" charset="-128"/>
                <a:cs typeface="+mn-cs"/>
              </a:rPr>
              <a:t>(Visibility performance meets UN-R 158)</a:t>
            </a:r>
          </a:p>
        </p:txBody>
      </p:sp>
      <p:cxnSp>
        <p:nvCxnSpPr>
          <p:cNvPr id="48" name="直線矢印コネクタ 47">
            <a:extLst>
              <a:ext uri="{FF2B5EF4-FFF2-40B4-BE49-F238E27FC236}">
                <a16:creationId xmlns:a16="http://schemas.microsoft.com/office/drawing/2014/main" id="{5D2D8D7B-9309-4A1E-A2EF-276A550AE99E}"/>
              </a:ext>
            </a:extLst>
          </p:cNvPr>
          <p:cNvCxnSpPr>
            <a:cxnSpLocks/>
          </p:cNvCxnSpPr>
          <p:nvPr/>
        </p:nvCxnSpPr>
        <p:spPr>
          <a:xfrm flipH="1" flipV="1">
            <a:off x="6915363" y="5142295"/>
            <a:ext cx="1301352" cy="97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45E52CA4-5D5B-49BC-B0F0-06AD23BDD6D9}"/>
              </a:ext>
            </a:extLst>
          </p:cNvPr>
          <p:cNvCxnSpPr>
            <a:cxnSpLocks/>
          </p:cNvCxnSpPr>
          <p:nvPr/>
        </p:nvCxnSpPr>
        <p:spPr>
          <a:xfrm flipH="1">
            <a:off x="6045822" y="6005502"/>
            <a:ext cx="2230888" cy="1622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F21F0D52-2333-4BA0-A9B6-9C91C2506399}"/>
              </a:ext>
            </a:extLst>
          </p:cNvPr>
          <p:cNvSpPr txBox="1"/>
          <p:nvPr/>
        </p:nvSpPr>
        <p:spPr>
          <a:xfrm>
            <a:off x="1559496" y="3190543"/>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40" name="テキスト ボックス 39">
            <a:extLst>
              <a:ext uri="{FF2B5EF4-FFF2-40B4-BE49-F238E27FC236}">
                <a16:creationId xmlns:a16="http://schemas.microsoft.com/office/drawing/2014/main" id="{6C3B392F-AB24-4EE7-8CB1-CD99315B8E3E}"/>
              </a:ext>
            </a:extLst>
          </p:cNvPr>
          <p:cNvSpPr txBox="1"/>
          <p:nvPr/>
        </p:nvSpPr>
        <p:spPr>
          <a:xfrm>
            <a:off x="7677620" y="3152231"/>
            <a:ext cx="1426988"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A:Camera</a:t>
            </a:r>
            <a:endParaRPr kumimoji="1" lang="ja-JP" altLang="en-US"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12" name="テキスト ボックス 11">
            <a:extLst>
              <a:ext uri="{FF2B5EF4-FFF2-40B4-BE49-F238E27FC236}">
                <a16:creationId xmlns:a16="http://schemas.microsoft.com/office/drawing/2014/main" id="{79922907-9BB5-4030-BED7-74CA55514632}"/>
              </a:ext>
            </a:extLst>
          </p:cNvPr>
          <p:cNvSpPr txBox="1"/>
          <p:nvPr/>
        </p:nvSpPr>
        <p:spPr>
          <a:xfrm>
            <a:off x="56343" y="4718080"/>
            <a:ext cx="4911216" cy="175432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highlight>
                  <a:srgbClr val="FFFF00"/>
                </a:highlight>
                <a:uLnTx/>
                <a:uFillTx/>
                <a:latin typeface="Meiryo UI" panose="020B0604030504040204" pitchFamily="50" charset="-128"/>
                <a:ea typeface="Meiryo UI" panose="020B0604030504040204" pitchFamily="50" charset="-128"/>
                <a:cs typeface="+mn-cs"/>
              </a:rPr>
              <a:t>【Proposal points】: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1, When the rear view information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by B:Camera satisfies the specified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performance of UN-R158,</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"It complies with this regulation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   with a detachable loading platform."</a:t>
            </a:r>
          </a:p>
        </p:txBody>
      </p:sp>
      <p:sp>
        <p:nvSpPr>
          <p:cNvPr id="47" name="四角形: 角を丸くする 46">
            <a:extLst>
              <a:ext uri="{FF2B5EF4-FFF2-40B4-BE49-F238E27FC236}">
                <a16:creationId xmlns:a16="http://schemas.microsoft.com/office/drawing/2014/main" id="{5D8ED7D3-E916-489C-BCC5-F2A46247A23D}"/>
              </a:ext>
            </a:extLst>
          </p:cNvPr>
          <p:cNvSpPr/>
          <p:nvPr/>
        </p:nvSpPr>
        <p:spPr>
          <a:xfrm>
            <a:off x="9159394" y="3183348"/>
            <a:ext cx="3129293" cy="168302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51" name="四角形: 角を丸くする 50">
            <a:extLst>
              <a:ext uri="{FF2B5EF4-FFF2-40B4-BE49-F238E27FC236}">
                <a16:creationId xmlns:a16="http://schemas.microsoft.com/office/drawing/2014/main" id="{007E3DA2-3BCA-402C-9870-990D3C324D1A}"/>
              </a:ext>
            </a:extLst>
          </p:cNvPr>
          <p:cNvSpPr/>
          <p:nvPr/>
        </p:nvSpPr>
        <p:spPr>
          <a:xfrm>
            <a:off x="45166" y="5020662"/>
            <a:ext cx="4804665" cy="150468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テキスト ボックス 18">
            <a:extLst>
              <a:ext uri="{FF2B5EF4-FFF2-40B4-BE49-F238E27FC236}">
                <a16:creationId xmlns:a16="http://schemas.microsoft.com/office/drawing/2014/main" id="{5896FA6C-65B7-4D33-AE4F-FBEF7816BA70}"/>
              </a:ext>
            </a:extLst>
          </p:cNvPr>
          <p:cNvSpPr txBox="1"/>
          <p:nvPr/>
        </p:nvSpPr>
        <p:spPr>
          <a:xfrm>
            <a:off x="6225780" y="6509626"/>
            <a:ext cx="2014074" cy="307777"/>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&lt;Driver's cabin&gt;</a:t>
            </a:r>
            <a:endPar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
        <p:nvSpPr>
          <p:cNvPr id="52" name="フッター プレースホルダー 1">
            <a:extLst>
              <a:ext uri="{FF2B5EF4-FFF2-40B4-BE49-F238E27FC236}">
                <a16:creationId xmlns:a16="http://schemas.microsoft.com/office/drawing/2014/main" id="{570D9830-186F-4986-857E-D6D86F272B43}"/>
              </a:ext>
            </a:extLst>
          </p:cNvPr>
          <p:cNvSpPr txBox="1">
            <a:spLocks/>
          </p:cNvSpPr>
          <p:nvPr/>
        </p:nvSpPr>
        <p:spPr bwMode="auto">
          <a:xfrm>
            <a:off x="-1294387" y="6595262"/>
            <a:ext cx="6840760" cy="23866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fr-FR"/>
            </a:defPPr>
            <a:lvl1pPr algn="ctr"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ja-JP" sz="105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【JAMA HD committee of OICA MEMBER /19th.JUNE.2023】</a:t>
            </a:r>
            <a:endParaRPr kumimoji="1" lang="ja-JP" altLang="en-US" sz="105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pic>
        <p:nvPicPr>
          <p:cNvPr id="49" name="図 48">
            <a:extLst>
              <a:ext uri="{FF2B5EF4-FFF2-40B4-BE49-F238E27FC236}">
                <a16:creationId xmlns:a16="http://schemas.microsoft.com/office/drawing/2014/main" id="{92E2C85D-DDC7-4F44-B010-1B4EAD1334B6}"/>
              </a:ext>
            </a:extLst>
          </p:cNvPr>
          <p:cNvPicPr>
            <a:picLocks noChangeAspect="1"/>
          </p:cNvPicPr>
          <p:nvPr/>
        </p:nvPicPr>
        <p:blipFill>
          <a:blip r:embed="rId7"/>
          <a:stretch>
            <a:fillRect/>
          </a:stretch>
        </p:blipFill>
        <p:spPr>
          <a:xfrm>
            <a:off x="2459916" y="3471698"/>
            <a:ext cx="346918" cy="358881"/>
          </a:xfrm>
          <a:prstGeom prst="rect">
            <a:avLst/>
          </a:prstGeom>
        </p:spPr>
      </p:pic>
      <p:pic>
        <p:nvPicPr>
          <p:cNvPr id="56" name="図 55">
            <a:extLst>
              <a:ext uri="{FF2B5EF4-FFF2-40B4-BE49-F238E27FC236}">
                <a16:creationId xmlns:a16="http://schemas.microsoft.com/office/drawing/2014/main" id="{69D7E031-87C4-4A35-9DCD-0C0D33AFAEFC}"/>
              </a:ext>
            </a:extLst>
          </p:cNvPr>
          <p:cNvPicPr>
            <a:picLocks noChangeAspect="1"/>
          </p:cNvPicPr>
          <p:nvPr/>
        </p:nvPicPr>
        <p:blipFill>
          <a:blip r:embed="rId8"/>
          <a:stretch>
            <a:fillRect/>
          </a:stretch>
        </p:blipFill>
        <p:spPr>
          <a:xfrm>
            <a:off x="5672337" y="3533403"/>
            <a:ext cx="332766" cy="285228"/>
          </a:xfrm>
          <a:prstGeom prst="rect">
            <a:avLst/>
          </a:prstGeom>
        </p:spPr>
      </p:pic>
      <p:pic>
        <p:nvPicPr>
          <p:cNvPr id="57" name="図 56">
            <a:extLst>
              <a:ext uri="{FF2B5EF4-FFF2-40B4-BE49-F238E27FC236}">
                <a16:creationId xmlns:a16="http://schemas.microsoft.com/office/drawing/2014/main" id="{15A3D825-EB96-43C3-A2CE-C30A4F6B9608}"/>
              </a:ext>
            </a:extLst>
          </p:cNvPr>
          <p:cNvPicPr>
            <a:picLocks noChangeAspect="1"/>
          </p:cNvPicPr>
          <p:nvPr/>
        </p:nvPicPr>
        <p:blipFill>
          <a:blip r:embed="rId8"/>
          <a:stretch>
            <a:fillRect/>
          </a:stretch>
        </p:blipFill>
        <p:spPr>
          <a:xfrm>
            <a:off x="11848270" y="3459357"/>
            <a:ext cx="332766" cy="285228"/>
          </a:xfrm>
          <a:prstGeom prst="rect">
            <a:avLst/>
          </a:prstGeom>
        </p:spPr>
      </p:pic>
      <p:pic>
        <p:nvPicPr>
          <p:cNvPr id="58" name="図 57">
            <a:extLst>
              <a:ext uri="{FF2B5EF4-FFF2-40B4-BE49-F238E27FC236}">
                <a16:creationId xmlns:a16="http://schemas.microsoft.com/office/drawing/2014/main" id="{88F8F078-7B80-4357-ABA4-92A21FF5323F}"/>
              </a:ext>
            </a:extLst>
          </p:cNvPr>
          <p:cNvPicPr>
            <a:picLocks noChangeAspect="1"/>
          </p:cNvPicPr>
          <p:nvPr/>
        </p:nvPicPr>
        <p:blipFill>
          <a:blip r:embed="rId7"/>
          <a:stretch>
            <a:fillRect/>
          </a:stretch>
        </p:blipFill>
        <p:spPr>
          <a:xfrm>
            <a:off x="8667761" y="3443279"/>
            <a:ext cx="346918" cy="358881"/>
          </a:xfrm>
          <a:prstGeom prst="rect">
            <a:avLst/>
          </a:prstGeom>
        </p:spPr>
      </p:pic>
    </p:spTree>
    <p:extLst>
      <p:ext uri="{BB962C8B-B14F-4D97-AF65-F5344CB8AC3E}">
        <p14:creationId xmlns:p14="http://schemas.microsoft.com/office/powerpoint/2010/main" val="2072763337"/>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OICA PP Template (16_9)</Template>
  <TotalTime>829</TotalTime>
  <Words>1491</Words>
  <Application>Microsoft Office PowerPoint</Application>
  <PresentationFormat>Breedbeeld</PresentationFormat>
  <Paragraphs>134</Paragraphs>
  <Slides>6</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6</vt:i4>
      </vt:variant>
    </vt:vector>
  </HeadingPairs>
  <TitlesOfParts>
    <vt:vector size="12" baseType="lpstr">
      <vt:lpstr>Meiryo UI</vt:lpstr>
      <vt:lpstr>Arial</vt:lpstr>
      <vt:lpstr>Calibri</vt:lpstr>
      <vt:lpstr>Courier New</vt:lpstr>
      <vt:lpstr>Wingdings</vt:lpstr>
      <vt:lpstr>Masque présentation OICA</vt:lpstr>
      <vt:lpstr>Documentation: VRU-Proxi-30-02 (OICA) R158_OICA Proposal. ・Paragraph 16.1.1.3., amend to read: ・Paragraph 16.1.1.4., amend to read: as a content check and revision proposal </vt:lpstr>
      <vt:lpstr>Proposal content:  VRU-Proxi-30-02 (OICA) R158_OICA Proposal</vt:lpstr>
      <vt:lpstr>As confirmations and additional proposed revisions</vt:lpstr>
      <vt:lpstr> Proposal </vt:lpstr>
      <vt:lpstr>As confirmations and additional proposed revisions</vt:lpstr>
      <vt:lpstr>As confirmations and additional proposed revisions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Norimitsu Hayashi ISZJ</dc:creator>
  <cp:lastModifiedBy>Johan Broeders</cp:lastModifiedBy>
  <cp:revision>62</cp:revision>
  <cp:lastPrinted>2023-06-16T05:51:32Z</cp:lastPrinted>
  <dcterms:created xsi:type="dcterms:W3CDTF">2023-06-15T00:23:49Z</dcterms:created>
  <dcterms:modified xsi:type="dcterms:W3CDTF">2023-06-19T09:22:50Z</dcterms:modified>
</cp:coreProperties>
</file>