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0" r:id="rId4"/>
  </p:sldMasterIdLst>
  <p:notesMasterIdLst>
    <p:notesMasterId r:id="rId10"/>
  </p:notesMasterIdLst>
  <p:handoutMasterIdLst>
    <p:handoutMasterId r:id="rId11"/>
  </p:handoutMasterIdLst>
  <p:sldIdLst>
    <p:sldId id="684" r:id="rId5"/>
    <p:sldId id="682" r:id="rId6"/>
    <p:sldId id="683" r:id="rId7"/>
    <p:sldId id="292" r:id="rId8"/>
    <p:sldId id="680" r:id="rId9"/>
  </p:sldIdLst>
  <p:sldSz cx="12192000" cy="6858000"/>
  <p:notesSz cx="6808788" cy="9940925"/>
  <p:custDataLst>
    <p:tags r:id="rId12"/>
  </p:custDataLst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dm" initials="N" lastIdx="4" clrIdx="0">
    <p:extLst>
      <p:ext uri="{19B8F6BF-5375-455C-9EA6-DF929625EA0E}">
        <p15:presenceInfo xmlns:p15="http://schemas.microsoft.com/office/powerpoint/2012/main" userId="ndm" providerId="None"/>
      </p:ext>
    </p:extLst>
  </p:cmAuthor>
  <p:cmAuthor id="2" name="Henk van Tuyl" initials="HvT" lastIdx="14" clrIdx="1">
    <p:extLst>
      <p:ext uri="{19B8F6BF-5375-455C-9EA6-DF929625EA0E}">
        <p15:presenceInfo xmlns:p15="http://schemas.microsoft.com/office/powerpoint/2012/main" userId="Henk van Tuyl" providerId="None"/>
      </p:ext>
    </p:extLst>
  </p:cmAuthor>
  <p:cmAuthor id="3" name="Audrey Douspis" initials="AD" lastIdx="6" clrIdx="2">
    <p:extLst>
      <p:ext uri="{19B8F6BF-5375-455C-9EA6-DF929625EA0E}">
        <p15:presenceInfo xmlns:p15="http://schemas.microsoft.com/office/powerpoint/2012/main" userId="S::audrey.douspis@michelin.com::9483c6f3-1741-4556-8a5c-9e8f0fecf709" providerId="AD"/>
      </p:ext>
    </p:extLst>
  </p:cmAuthor>
  <p:cmAuthor id="4" name="Dominique Cettour-Janet" initials="DC" lastIdx="2" clrIdx="3">
    <p:extLst>
      <p:ext uri="{19B8F6BF-5375-455C-9EA6-DF929625EA0E}">
        <p15:presenceInfo xmlns:p15="http://schemas.microsoft.com/office/powerpoint/2012/main" userId="S::dominique.cettour-janet@michelin.com::5b09bd21-a999-47b0-a95a-722ad570e33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7509B"/>
    <a:srgbClr val="75E7D1"/>
    <a:srgbClr val="FFCC66"/>
    <a:srgbClr val="FFE500"/>
    <a:srgbClr val="FDD903"/>
    <a:srgbClr val="0020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1F74CFC-F5F0-45A8-912B-5697B7A756A1}" v="5" dt="2023-06-05T06:31:12.56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4288" autoAdjust="0"/>
  </p:normalViewPr>
  <p:slideViewPr>
    <p:cSldViewPr snapToGrid="0">
      <p:cViewPr varScale="1">
        <p:scale>
          <a:sx n="56" d="100"/>
          <a:sy n="56" d="100"/>
        </p:scale>
        <p:origin x="1044" y="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commentAuthors" Target="commentAuthors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gs" Target="tags/tag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notesMaster" Target="notesMasters/notesMaster1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irhonen Juha" userId="9d44b6b7-789c-4bfc-ab99-483286327efd" providerId="ADAL" clId="{5EE3C4D2-EFE5-4963-A8E6-5A829D91627A}"/>
    <pc:docChg chg="undo custSel modSld">
      <pc:chgData name="Pirhonen Juha" userId="9d44b6b7-789c-4bfc-ab99-483286327efd" providerId="ADAL" clId="{5EE3C4D2-EFE5-4963-A8E6-5A829D91627A}" dt="2023-06-05T07:55:49.311" v="15" actId="6549"/>
      <pc:docMkLst>
        <pc:docMk/>
      </pc:docMkLst>
      <pc:sldChg chg="modSp mod">
        <pc:chgData name="Pirhonen Juha" userId="9d44b6b7-789c-4bfc-ab99-483286327efd" providerId="ADAL" clId="{5EE3C4D2-EFE5-4963-A8E6-5A829D91627A}" dt="2023-06-05T07:55:49.311" v="15" actId="6549"/>
        <pc:sldMkLst>
          <pc:docMk/>
          <pc:sldMk cId="2183330051" sldId="683"/>
        </pc:sldMkLst>
        <pc:spChg chg="mod">
          <ac:chgData name="Pirhonen Juha" userId="9d44b6b7-789c-4bfc-ab99-483286327efd" providerId="ADAL" clId="{5EE3C4D2-EFE5-4963-A8E6-5A829D91627A}" dt="2023-06-05T07:55:49.311" v="15" actId="6549"/>
          <ac:spMkLst>
            <pc:docMk/>
            <pc:sldMk cId="2183330051" sldId="683"/>
            <ac:spMk id="2" creationId="{9A30F442-FA10-5355-8A1F-59E18C0437C1}"/>
          </ac:spMkLst>
        </pc:spChg>
      </pc:sldChg>
    </pc:docChg>
  </pc:docChgLst>
  <pc:docChgLst>
    <pc:chgData name="Nicolas De Mahieu" userId="86ffda28-54bf-46cb-8307-ac4eaeeea850" providerId="ADAL" clId="{842A2D63-BD9D-47FF-9DB4-43099D768BB4}"/>
    <pc:docChg chg="modSld">
      <pc:chgData name="Nicolas De Mahieu" userId="86ffda28-54bf-46cb-8307-ac4eaeeea850" providerId="ADAL" clId="{842A2D63-BD9D-47FF-9DB4-43099D768BB4}" dt="2023-06-05T08:13:59.205" v="3" actId="20577"/>
      <pc:docMkLst>
        <pc:docMk/>
      </pc:docMkLst>
      <pc:sldChg chg="modSp mod">
        <pc:chgData name="Nicolas De Mahieu" userId="86ffda28-54bf-46cb-8307-ac4eaeeea850" providerId="ADAL" clId="{842A2D63-BD9D-47FF-9DB4-43099D768BB4}" dt="2023-06-05T08:13:59.205" v="3" actId="20577"/>
        <pc:sldMkLst>
          <pc:docMk/>
          <pc:sldMk cId="1802571922" sldId="684"/>
        </pc:sldMkLst>
        <pc:spChg chg="mod">
          <ac:chgData name="Nicolas De Mahieu" userId="86ffda28-54bf-46cb-8307-ac4eaeeea850" providerId="ADAL" clId="{842A2D63-BD9D-47FF-9DB4-43099D768BB4}" dt="2023-06-05T08:13:59.205" v="3" actId="20577"/>
          <ac:spMkLst>
            <pc:docMk/>
            <pc:sldMk cId="1802571922" sldId="684"/>
            <ac:spMk id="3" creationId="{1A8F1A8A-EB6D-464A-B74B-EF2633CF0B76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michelingroup.sharepoint.com/sites/ETRTOAbrasionTestworkinggroup/Shared%20Documents/Abrasion%20tests%20results/Abrasion%20test%20ETRTO%20database%20correlation%20validation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Test IFV circuit, 1 ice </a:t>
            </a:r>
            <a:r>
              <a:rPr lang="en-US" dirty="0" err="1"/>
              <a:t>tyre</a:t>
            </a:r>
            <a:r>
              <a:rPr lang="en-US" dirty="0"/>
              <a:t>, 3 3PMSF</a:t>
            </a:r>
          </a:p>
          <a:p>
            <a:pPr>
              <a:defRPr/>
            </a:pPr>
            <a:r>
              <a:rPr lang="en-US" dirty="0"/>
              <a:t>@ 4°C and 16°C </a:t>
            </a:r>
            <a:endParaRPr lang="fr-FR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'ICE and 3PMSF tyres'!$C$13</c:f>
              <c:strCache>
                <c:ptCount val="1"/>
                <c:pt idx="0">
                  <c:v>4C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'ICE and 3PMSF tyres'!$B$14:$B$17</c:f>
              <c:strCache>
                <c:ptCount val="4"/>
                <c:pt idx="0">
                  <c:v>3PMSF 1</c:v>
                </c:pt>
                <c:pt idx="1">
                  <c:v>3PMSF 2</c:v>
                </c:pt>
                <c:pt idx="2">
                  <c:v>3PMSF 3</c:v>
                </c:pt>
                <c:pt idx="3">
                  <c:v>ICE 1</c:v>
                </c:pt>
              </c:strCache>
            </c:strRef>
          </c:cat>
          <c:val>
            <c:numRef>
              <c:f>'ICE and 3PMSF tyres'!$C$14:$C$17</c:f>
              <c:numCache>
                <c:formatCode>0.0</c:formatCode>
                <c:ptCount val="4"/>
                <c:pt idx="0">
                  <c:v>34.060590494482362</c:v>
                </c:pt>
                <c:pt idx="1">
                  <c:v>50.190358672727555</c:v>
                </c:pt>
                <c:pt idx="2">
                  <c:v>50.126720852898188</c:v>
                </c:pt>
                <c:pt idx="3">
                  <c:v>57.027963129400646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68D-4D63-A686-10370FED7093}"/>
            </c:ext>
          </c:extLst>
        </c:ser>
        <c:ser>
          <c:idx val="1"/>
          <c:order val="1"/>
          <c:tx>
            <c:strRef>
              <c:f>'ICE and 3PMSF tyres'!$D$13</c:f>
              <c:strCache>
                <c:ptCount val="1"/>
                <c:pt idx="0">
                  <c:v>16C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'ICE and 3PMSF tyres'!$B$14:$B$17</c:f>
              <c:strCache>
                <c:ptCount val="4"/>
                <c:pt idx="0">
                  <c:v>3PMSF 1</c:v>
                </c:pt>
                <c:pt idx="1">
                  <c:v>3PMSF 2</c:v>
                </c:pt>
                <c:pt idx="2">
                  <c:v>3PMSF 3</c:v>
                </c:pt>
                <c:pt idx="3">
                  <c:v>ICE 1</c:v>
                </c:pt>
              </c:strCache>
            </c:strRef>
          </c:cat>
          <c:val>
            <c:numRef>
              <c:f>'ICE and 3PMSF tyres'!$D$14:$D$17</c:f>
              <c:numCache>
                <c:formatCode>0.0</c:formatCode>
                <c:ptCount val="4"/>
                <c:pt idx="0">
                  <c:v>39.7019226007044</c:v>
                </c:pt>
                <c:pt idx="1">
                  <c:v>66.318756585907607</c:v>
                </c:pt>
                <c:pt idx="2">
                  <c:v>66.026041824789729</c:v>
                </c:pt>
                <c:pt idx="3">
                  <c:v>98.466733075155702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68D-4D63-A686-10370FED70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569783920"/>
        <c:axId val="1569784336"/>
      </c:barChart>
      <c:catAx>
        <c:axId val="156978392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/>
                  <a:t>Tyre patterns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569784336"/>
        <c:crosses val="autoZero"/>
        <c:auto val="1"/>
        <c:lblAlgn val="ctr"/>
        <c:lblOffset val="100"/>
        <c:noMultiLvlLbl val="0"/>
      </c:catAx>
      <c:valAx>
        <c:axId val="15697843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abrasion rate, mg/km/T</a:t>
                </a:r>
              </a:p>
            </c:rich>
          </c:tx>
          <c:layout>
            <c:manualLayout>
              <c:xMode val="edge"/>
              <c:yMode val="edge"/>
              <c:x val="1.6689842739016955E-2"/>
              <c:y val="0.2406497475540009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5697839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b="0" i="0" baseline="0" dirty="0">
                <a:effectLst/>
              </a:rPr>
              <a:t>Test Finland, 3 ice </a:t>
            </a:r>
            <a:r>
              <a:rPr lang="en-US" sz="1800" b="0" i="0" baseline="0" dirty="0" err="1">
                <a:effectLst/>
              </a:rPr>
              <a:t>tyres</a:t>
            </a:r>
            <a:r>
              <a:rPr lang="en-US" sz="1800" b="0" i="0" baseline="0" dirty="0">
                <a:effectLst/>
              </a:rPr>
              <a:t>, 1 3PMSF </a:t>
            </a:r>
            <a:r>
              <a:rPr lang="en-US" sz="1800" b="0" i="0" baseline="0" dirty="0" err="1">
                <a:effectLst/>
              </a:rPr>
              <a:t>tyres</a:t>
            </a:r>
            <a:r>
              <a:rPr lang="en-US" sz="1800" b="0" i="0" baseline="0" dirty="0">
                <a:effectLst/>
              </a:rPr>
              <a:t> @ -11°C and 5 °C</a:t>
            </a:r>
            <a:endParaRPr lang="fr-FR" dirty="0"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'ICE and 3PMSF tyres'!$I$13</c:f>
              <c:strCache>
                <c:ptCount val="1"/>
                <c:pt idx="0">
                  <c:v>-11C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'ICE and 3PMSF tyres'!$H$14:$H$17</c:f>
              <c:strCache>
                <c:ptCount val="4"/>
                <c:pt idx="0">
                  <c:v>3PMSF</c:v>
                </c:pt>
                <c:pt idx="1">
                  <c:v>ICE 1</c:v>
                </c:pt>
                <c:pt idx="2">
                  <c:v>ICE 2</c:v>
                </c:pt>
                <c:pt idx="3">
                  <c:v>ICE 3</c:v>
                </c:pt>
              </c:strCache>
            </c:strRef>
          </c:cat>
          <c:val>
            <c:numRef>
              <c:f>'ICE and 3PMSF tyres'!$I$14:$I$17</c:f>
              <c:numCache>
                <c:formatCode>0.0</c:formatCode>
                <c:ptCount val="4"/>
                <c:pt idx="0">
                  <c:v>18.050314465408803</c:v>
                </c:pt>
                <c:pt idx="1">
                  <c:v>11.949685534591195</c:v>
                </c:pt>
                <c:pt idx="2">
                  <c:v>11.069182389937108</c:v>
                </c:pt>
                <c:pt idx="3">
                  <c:v>12.264150943396226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F6A-44F4-A68B-E9F73A3634A3}"/>
            </c:ext>
          </c:extLst>
        </c:ser>
        <c:ser>
          <c:idx val="1"/>
          <c:order val="1"/>
          <c:tx>
            <c:strRef>
              <c:f>'ICE and 3PMSF tyres'!$J$13</c:f>
              <c:strCache>
                <c:ptCount val="1"/>
                <c:pt idx="0">
                  <c:v>5C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'ICE and 3PMSF tyres'!$H$14:$H$17</c:f>
              <c:strCache>
                <c:ptCount val="4"/>
                <c:pt idx="0">
                  <c:v>3PMSF</c:v>
                </c:pt>
                <c:pt idx="1">
                  <c:v>ICE 1</c:v>
                </c:pt>
                <c:pt idx="2">
                  <c:v>ICE 2</c:v>
                </c:pt>
                <c:pt idx="3">
                  <c:v>ICE 3</c:v>
                </c:pt>
              </c:strCache>
            </c:strRef>
          </c:cat>
          <c:val>
            <c:numRef>
              <c:f>'ICE and 3PMSF tyres'!$J$14:$J$17</c:f>
              <c:numCache>
                <c:formatCode>0.0</c:formatCode>
                <c:ptCount val="4"/>
                <c:pt idx="0">
                  <c:v>125.59748427672955</c:v>
                </c:pt>
                <c:pt idx="1">
                  <c:v>81.006289308176108</c:v>
                </c:pt>
                <c:pt idx="2">
                  <c:v>107.48427672955975</c:v>
                </c:pt>
                <c:pt idx="3">
                  <c:v>81.949685534591197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F6A-44F4-A68B-E9F73A3634A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569783920"/>
        <c:axId val="1569784336"/>
      </c:barChart>
      <c:catAx>
        <c:axId val="156978392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 sz="1400"/>
                  <a:t>Tyre patterns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569784336"/>
        <c:crosses val="autoZero"/>
        <c:auto val="1"/>
        <c:lblAlgn val="ctr"/>
        <c:lblOffset val="100"/>
        <c:noMultiLvlLbl val="0"/>
      </c:catAx>
      <c:valAx>
        <c:axId val="15697843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/>
                  <a:t>abrasion rate, mg/km/T</a:t>
                </a:r>
              </a:p>
            </c:rich>
          </c:tx>
          <c:layout>
            <c:manualLayout>
              <c:xMode val="edge"/>
              <c:yMode val="edge"/>
              <c:x val="1.6689842739016955E-2"/>
              <c:y val="0.2406497475540009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5697839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6737" y="0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FAC1C7-9E5D-4441-A8DE-D4FA72AEF22D}" type="datetimeFigureOut">
              <a:rPr lang="fr-FR" smtClean="0"/>
              <a:t>05/06/2023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42154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6737" y="9442154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49939F-CAB9-FE40-8FD3-31C143F5FB1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04252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6737" y="0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15EC3C-BFA7-9E4C-BB13-BAA5658834CA}" type="datetimeFigureOut">
              <a:rPr lang="fr-FR" smtClean="0"/>
              <a:t>05/06/2023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6125"/>
            <a:ext cx="6624638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0879" y="4721940"/>
            <a:ext cx="5447030" cy="447341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42154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6737" y="9442154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EDB5E3-C477-CC4C-8674-BAC7A056258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10704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EDB5E3-C477-CC4C-8674-BAC7A0562584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61395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rto.org/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ETRTO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08A4A44D-0673-41DF-9966-C187F6994304}"/>
              </a:ext>
            </a:extLst>
          </p:cNvPr>
          <p:cNvSpPr/>
          <p:nvPr userDrawn="1"/>
        </p:nvSpPr>
        <p:spPr>
          <a:xfrm>
            <a:off x="1" y="80962"/>
            <a:ext cx="12191999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DFA5212-AC13-46FC-8E04-5F425458226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731935"/>
            <a:ext cx="9144000" cy="1778027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introduce the presentation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342736-8A29-45B3-82E6-A52068F356D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794420"/>
            <a:ext cx="9144000" cy="499445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introduce the S/C, WG or TF related</a:t>
            </a:r>
          </a:p>
        </p:txBody>
      </p:sp>
      <p:pic>
        <p:nvPicPr>
          <p:cNvPr id="15" name="Picture 14" descr="Text&#10;&#10;Description automatically generated with medium confidence">
            <a:extLst>
              <a:ext uri="{FF2B5EF4-FFF2-40B4-BE49-F238E27FC236}">
                <a16:creationId xmlns:a16="http://schemas.microsoft.com/office/drawing/2014/main" id="{1848F621-9894-457E-8CCD-E278E104D48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288" y="522325"/>
            <a:ext cx="3223397" cy="948692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E822D69-580D-4040-808C-CD609E39AE9B}"/>
              </a:ext>
            </a:extLst>
          </p:cNvPr>
          <p:cNvCxnSpPr>
            <a:cxnSpLocks/>
          </p:cNvCxnSpPr>
          <p:nvPr userDrawn="1"/>
        </p:nvCxnSpPr>
        <p:spPr>
          <a:xfrm>
            <a:off x="1" y="6203697"/>
            <a:ext cx="11544299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E008C81-6841-4671-8074-1DD7F2F5CEE1}"/>
              </a:ext>
            </a:extLst>
          </p:cNvPr>
          <p:cNvCxnSpPr>
            <a:cxnSpLocks/>
          </p:cNvCxnSpPr>
          <p:nvPr userDrawn="1"/>
        </p:nvCxnSpPr>
        <p:spPr>
          <a:xfrm>
            <a:off x="11530711" y="0"/>
            <a:ext cx="0" cy="621982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E2643AFC-712B-4143-8A50-2EAD908674B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771" y="6234175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fr-FR"/>
              <a:t>2023 January 10th</a:t>
            </a:r>
            <a:endParaRPr lang="en-US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D656DD63-4220-4DB3-9F16-2F5E3C67ED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77699" y="6234175"/>
            <a:ext cx="41148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The European Tyre and Rim Technical Organization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AC977606-7EF4-42CF-877F-085EFD49F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77599" y="6234175"/>
            <a:ext cx="607123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74F045D9-6A50-447E-9A04-3B3C9EFFC6F0}" type="slidenum">
              <a:rPr lang="en-US" noProof="0" smtClean="0"/>
              <a:pPr/>
              <a:t>‹N°›</a:t>
            </a:fld>
            <a:endParaRPr lang="en-US" noProof="0"/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BFC4B428-A592-43D9-9BE7-07BF777F4512}"/>
              </a:ext>
            </a:extLst>
          </p:cNvPr>
          <p:cNvSpPr txBox="1">
            <a:spLocks/>
          </p:cNvSpPr>
          <p:nvPr userDrawn="1"/>
        </p:nvSpPr>
        <p:spPr>
          <a:xfrm>
            <a:off x="914400" y="6591290"/>
            <a:ext cx="10363200" cy="159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noProof="0" dirty="0">
                <a:effectLst/>
              </a:rPr>
              <a:t>May contain confidential and/or proprietary information. l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F601535C-432E-4B01-9270-7A7C36461509}"/>
              </a:ext>
            </a:extLst>
          </p:cNvPr>
          <p:cNvSpPr txBox="1"/>
          <p:nvPr userDrawn="1"/>
        </p:nvSpPr>
        <p:spPr>
          <a:xfrm>
            <a:off x="7620227" y="6238085"/>
            <a:ext cx="365737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i="0" noProof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www.etrto.org</a:t>
            </a:r>
            <a:r>
              <a:rPr lang="en-US" sz="1200" b="1" i="0" noProof="0">
                <a:solidFill>
                  <a:schemeClr val="bg1"/>
                </a:solidFill>
              </a:rPr>
              <a:t>, info@etrto.org</a:t>
            </a:r>
            <a:endParaRPr lang="en-US" sz="1200" b="1" noProof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754925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TRTO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1CA3A41B-2351-42EB-B9E3-456F6C3C8C21}"/>
              </a:ext>
            </a:extLst>
          </p:cNvPr>
          <p:cNvSpPr/>
          <p:nvPr userDrawn="1"/>
        </p:nvSpPr>
        <p:spPr>
          <a:xfrm>
            <a:off x="0" y="6203697"/>
            <a:ext cx="12183229" cy="65430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>
              <a:solidFill>
                <a:schemeClr val="bg1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9F7E399-283F-4391-8129-349183F72073}"/>
              </a:ext>
            </a:extLst>
          </p:cNvPr>
          <p:cNvSpPr/>
          <p:nvPr userDrawn="1"/>
        </p:nvSpPr>
        <p:spPr>
          <a:xfrm rot="5400000">
            <a:off x="8427078" y="3101850"/>
            <a:ext cx="6858000" cy="65430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652377-5DEE-497F-9639-62A87421C7B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50445" y="619613"/>
            <a:ext cx="11355754" cy="5477282"/>
          </a:xfrm>
        </p:spPr>
        <p:txBody>
          <a:bodyPr>
            <a:normAutofit/>
          </a:bodyPr>
          <a:lstStyle>
            <a:lvl1pPr marL="179388" indent="-179388">
              <a:defRPr sz="2400" b="1"/>
            </a:lvl1pPr>
            <a:lvl2pPr marL="358775" indent="-179388">
              <a:defRPr sz="2000"/>
            </a:lvl2pPr>
            <a:lvl3pPr marL="449263" indent="-179388">
              <a:defRPr sz="1800"/>
            </a:lvl3pPr>
            <a:lvl4pPr marL="449263" indent="-90488">
              <a:defRPr sz="1600"/>
            </a:lvl4pPr>
            <a:lvl5pPr marL="539750" indent="-90488">
              <a:defRPr sz="16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pic>
        <p:nvPicPr>
          <p:cNvPr id="7" name="Picture 6" descr="Text&#10;&#10;Description automatically generated with medium confidence">
            <a:extLst>
              <a:ext uri="{FF2B5EF4-FFF2-40B4-BE49-F238E27FC236}">
                <a16:creationId xmlns:a16="http://schemas.microsoft.com/office/drawing/2014/main" id="{FA3A4BEF-ADCA-48C5-8B60-2A07194CFF2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69103" b="-4848"/>
          <a:stretch/>
        </p:blipFill>
        <p:spPr>
          <a:xfrm>
            <a:off x="11506199" y="6162423"/>
            <a:ext cx="655118" cy="65430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A441D8B-6044-4E89-AA2F-39C11F6D0ED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0446" y="27605"/>
            <a:ext cx="11355754" cy="550733"/>
          </a:xfrm>
        </p:spPr>
        <p:txBody>
          <a:bodyPr>
            <a:noAutofit/>
          </a:bodyPr>
          <a:lstStyle>
            <a:lvl1pPr>
              <a:defRPr sz="3200" b="1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introduce slide title</a:t>
            </a:r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B6189BA6-A78A-458D-A1BF-A748C6605E2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84199" y="6234175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fr-FR"/>
              <a:t>2023 January 10th</a:t>
            </a:r>
            <a:endParaRPr lang="en-US" dirty="0"/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FA1D1347-8516-4D37-A6CB-8952EDBFEB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84599" y="6234175"/>
            <a:ext cx="41148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The European Tyre and Rim Technical Organization</a:t>
            </a:r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27B7DE60-A3A8-440C-8851-A7DE74D42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6599" y="6234175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74F045D9-6A50-447E-9A04-3B3C9EFFC6F0}" type="slidenum">
              <a:rPr lang="en-US" noProof="0" smtClean="0"/>
              <a:pPr/>
              <a:t>‹N°›</a:t>
            </a:fld>
            <a:endParaRPr lang="en-US" noProof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95B0E025-50FF-40F8-B9E2-5C12233B0807}"/>
              </a:ext>
            </a:extLst>
          </p:cNvPr>
          <p:cNvSpPr txBox="1">
            <a:spLocks/>
          </p:cNvSpPr>
          <p:nvPr userDrawn="1"/>
        </p:nvSpPr>
        <p:spPr>
          <a:xfrm>
            <a:off x="914400" y="6591290"/>
            <a:ext cx="10363200" cy="159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noProof="0" dirty="0">
                <a:effectLst/>
              </a:rPr>
              <a:t>May contain confidential and/or proprietary information. </a:t>
            </a:r>
          </a:p>
        </p:txBody>
      </p:sp>
    </p:spTree>
    <p:extLst>
      <p:ext uri="{BB962C8B-B14F-4D97-AF65-F5344CB8AC3E}">
        <p14:creationId xmlns:p14="http://schemas.microsoft.com/office/powerpoint/2010/main" val="16242406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TRTOLast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F0079891-027E-4253-9710-8CB8A22A8DF0}"/>
              </a:ext>
            </a:extLst>
          </p:cNvPr>
          <p:cNvSpPr/>
          <p:nvPr userDrawn="1"/>
        </p:nvSpPr>
        <p:spPr>
          <a:xfrm>
            <a:off x="0" y="-136526"/>
            <a:ext cx="12191999" cy="699452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56FA895-CD02-4899-9FDB-C7D9066F6A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915160" y="2447131"/>
            <a:ext cx="785876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introduce the thanks slide</a:t>
            </a:r>
          </a:p>
        </p:txBody>
      </p:sp>
      <p:pic>
        <p:nvPicPr>
          <p:cNvPr id="10" name="Picture 9" descr="Text&#10;&#10;Description automatically generated with medium confidence">
            <a:extLst>
              <a:ext uri="{FF2B5EF4-FFF2-40B4-BE49-F238E27FC236}">
                <a16:creationId xmlns:a16="http://schemas.microsoft.com/office/drawing/2014/main" id="{8A0418BE-57B5-4700-BC32-78D3BC087E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412" y="281593"/>
            <a:ext cx="3223397" cy="948692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C48BCEC-456F-4A34-8CA5-3B8327A0F549}"/>
              </a:ext>
            </a:extLst>
          </p:cNvPr>
          <p:cNvCxnSpPr>
            <a:cxnSpLocks/>
          </p:cNvCxnSpPr>
          <p:nvPr userDrawn="1"/>
        </p:nvCxnSpPr>
        <p:spPr>
          <a:xfrm>
            <a:off x="11530711" y="-136526"/>
            <a:ext cx="0" cy="6356351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E0E6393-AB16-4152-98BD-FEA8EB740D96}"/>
              </a:ext>
            </a:extLst>
          </p:cNvPr>
          <p:cNvCxnSpPr>
            <a:cxnSpLocks/>
          </p:cNvCxnSpPr>
          <p:nvPr userDrawn="1"/>
        </p:nvCxnSpPr>
        <p:spPr>
          <a:xfrm>
            <a:off x="1" y="6203697"/>
            <a:ext cx="11544299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3788463E-D249-4DF9-BFCA-811B0DB980C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84199" y="6234175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fr-FR"/>
              <a:t>2023 January 10th</a:t>
            </a:r>
            <a:endParaRPr lang="en-US" dirty="0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CB942C3F-78A5-4C01-BF16-57AFE3286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84599" y="6234175"/>
            <a:ext cx="41148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/>
              <a:t>The European Tyre and Rim Technical Organization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A05C9697-1DE4-4BA2-A69B-EE6DE60F8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6599" y="6234175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74F045D9-6A50-447E-9A04-3B3C9EFFC6F0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5AF9B7BB-7A47-494F-A220-732BE5DBACA8}"/>
              </a:ext>
            </a:extLst>
          </p:cNvPr>
          <p:cNvSpPr txBox="1">
            <a:spLocks/>
          </p:cNvSpPr>
          <p:nvPr userDrawn="1"/>
        </p:nvSpPr>
        <p:spPr>
          <a:xfrm>
            <a:off x="914400" y="6591290"/>
            <a:ext cx="10363200" cy="159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>
                <a:effectLst/>
              </a:rPr>
              <a:t>May contain confidential and/or proprietary information</a:t>
            </a:r>
            <a:r>
              <a:rPr lang="en-US" b="0">
                <a:effectLst/>
              </a:rPr>
              <a:t>. </a:t>
            </a:r>
            <a:endParaRPr lang="en-US" b="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76770264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TRTO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1CA3A41B-2351-42EB-B9E3-456F6C3C8C21}"/>
              </a:ext>
            </a:extLst>
          </p:cNvPr>
          <p:cNvSpPr/>
          <p:nvPr userDrawn="1"/>
        </p:nvSpPr>
        <p:spPr>
          <a:xfrm>
            <a:off x="0" y="6203697"/>
            <a:ext cx="12183229" cy="65430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>
              <a:solidFill>
                <a:schemeClr val="bg1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9F7E399-283F-4391-8129-349183F72073}"/>
              </a:ext>
            </a:extLst>
          </p:cNvPr>
          <p:cNvSpPr/>
          <p:nvPr userDrawn="1"/>
        </p:nvSpPr>
        <p:spPr>
          <a:xfrm rot="5400000">
            <a:off x="8427078" y="3101850"/>
            <a:ext cx="6858000" cy="65430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652377-5DEE-497F-9639-62A87421C7B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50445" y="619613"/>
            <a:ext cx="11355754" cy="5477282"/>
          </a:xfrm>
        </p:spPr>
        <p:txBody>
          <a:bodyPr>
            <a:normAutofit/>
          </a:bodyPr>
          <a:lstStyle>
            <a:lvl1pPr marL="179388" indent="-179388">
              <a:defRPr sz="2400" b="1"/>
            </a:lvl1pPr>
            <a:lvl2pPr marL="358775" indent="-179388">
              <a:defRPr sz="2000"/>
            </a:lvl2pPr>
            <a:lvl3pPr marL="449263" indent="-179388">
              <a:defRPr sz="1800"/>
            </a:lvl3pPr>
            <a:lvl4pPr marL="449263" indent="-90488">
              <a:defRPr sz="1600"/>
            </a:lvl4pPr>
            <a:lvl5pPr marL="539750" indent="-90488">
              <a:defRPr sz="16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pic>
        <p:nvPicPr>
          <p:cNvPr id="7" name="Picture 6" descr="Text&#10;&#10;Description automatically generated with medium confidence">
            <a:extLst>
              <a:ext uri="{FF2B5EF4-FFF2-40B4-BE49-F238E27FC236}">
                <a16:creationId xmlns:a16="http://schemas.microsoft.com/office/drawing/2014/main" id="{FA3A4BEF-ADCA-48C5-8B60-2A07194CFF2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69103" b="-4848"/>
          <a:stretch/>
        </p:blipFill>
        <p:spPr>
          <a:xfrm>
            <a:off x="11506199" y="6162423"/>
            <a:ext cx="655118" cy="65430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A441D8B-6044-4E89-AA2F-39C11F6D0ED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0446" y="27605"/>
            <a:ext cx="11355754" cy="550733"/>
          </a:xfrm>
        </p:spPr>
        <p:txBody>
          <a:bodyPr>
            <a:noAutofit/>
          </a:bodyPr>
          <a:lstStyle>
            <a:lvl1pPr>
              <a:defRPr sz="3200" b="1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introduce slide title</a:t>
            </a:r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B6189BA6-A78A-458D-A1BF-A748C6605E2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84199" y="6234175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fr-FR"/>
              <a:t>2023 January 10th</a:t>
            </a:r>
            <a:endParaRPr lang="en-US" dirty="0"/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FA1D1347-8516-4D37-A6CB-8952EDBFEB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84599" y="6234175"/>
            <a:ext cx="41148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The European Tyre and Rim Technical Organization</a:t>
            </a:r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27B7DE60-A3A8-440C-8851-A7DE74D42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6599" y="6234175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74F045D9-6A50-447E-9A04-3B3C9EFFC6F0}" type="slidenum">
              <a:rPr lang="en-US" noProof="0" smtClean="0"/>
              <a:pPr/>
              <a:t>‹N°›</a:t>
            </a:fld>
            <a:endParaRPr lang="en-US" noProof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95B0E025-50FF-40F8-B9E2-5C12233B0807}"/>
              </a:ext>
            </a:extLst>
          </p:cNvPr>
          <p:cNvSpPr txBox="1">
            <a:spLocks/>
          </p:cNvSpPr>
          <p:nvPr userDrawn="1"/>
        </p:nvSpPr>
        <p:spPr>
          <a:xfrm>
            <a:off x="914400" y="6591290"/>
            <a:ext cx="10363200" cy="159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noProof="0" dirty="0">
                <a:effectLst/>
              </a:rPr>
              <a:t>May contain confidential and/or proprietary information. l</a:t>
            </a:r>
          </a:p>
        </p:txBody>
      </p:sp>
    </p:spTree>
    <p:extLst>
      <p:ext uri="{BB962C8B-B14F-4D97-AF65-F5344CB8AC3E}">
        <p14:creationId xmlns:p14="http://schemas.microsoft.com/office/powerpoint/2010/main" val="356418861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23541A0-6D1D-48E8-AAE7-7E4D17C6C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5BEA4E-B31A-4947-805D-96C6B60AA2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444A93-C5F7-48FE-93AC-1DEF282327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439399"/>
            <a:ext cx="2743200" cy="2349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2023 January 10th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B03F57-D60F-41A8-9A52-CCD61D4174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439399"/>
            <a:ext cx="4114800" cy="2349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The European Tyre and Rim Technical Organization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B9DC25-E271-4B58-9561-4E6E8E6F5B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439399"/>
            <a:ext cx="2743200" cy="2349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F045D9-6A50-447E-9A04-3B3C9EFFC6F0}" type="slidenum">
              <a:rPr lang="en-US" smtClean="0"/>
              <a:t>‹N°›</a:t>
            </a:fld>
            <a:endParaRPr lang="en-US"/>
          </a:p>
        </p:txBody>
      </p:sp>
      <p:sp>
        <p:nvSpPr>
          <p:cNvPr id="29" name="Date Placeholder 3">
            <a:extLst>
              <a:ext uri="{FF2B5EF4-FFF2-40B4-BE49-F238E27FC236}">
                <a16:creationId xmlns:a16="http://schemas.microsoft.com/office/drawing/2014/main" id="{BBADE6B3-21C3-4698-8E51-E647E6C83903}"/>
              </a:ext>
            </a:extLst>
          </p:cNvPr>
          <p:cNvSpPr txBox="1">
            <a:spLocks/>
          </p:cNvSpPr>
          <p:nvPr userDrawn="1"/>
        </p:nvSpPr>
        <p:spPr>
          <a:xfrm>
            <a:off x="838200" y="6591290"/>
            <a:ext cx="10515600" cy="159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noProof="0">
                <a:effectLst/>
              </a:rPr>
              <a:t>May contain confidential and/or proprietary information. May not be copied or disseminated without the express written consent of ETRTO Secretary General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823E3DB9-5505-F3EA-2CC5-655D65BD86CF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5925312" y="6736080"/>
            <a:ext cx="369888" cy="12192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US" sz="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Internal</a:t>
            </a:r>
          </a:p>
        </p:txBody>
      </p:sp>
    </p:spTree>
    <p:extLst>
      <p:ext uri="{BB962C8B-B14F-4D97-AF65-F5344CB8AC3E}">
        <p14:creationId xmlns:p14="http://schemas.microsoft.com/office/powerpoint/2010/main" val="3553065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17" r:id="rId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8E2030-9651-4450-932B-E2BF8E7CB8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3749" y="2743201"/>
            <a:ext cx="11304573" cy="1804792"/>
          </a:xfrm>
        </p:spPr>
        <p:txBody>
          <a:bodyPr>
            <a:normAutofit fontScale="90000"/>
          </a:bodyPr>
          <a:lstStyle/>
          <a:p>
            <a:r>
              <a:rPr lang="en-US" dirty="0"/>
              <a:t>Tyres and abrasion</a:t>
            </a:r>
            <a:br>
              <a:rPr lang="en-US" dirty="0"/>
            </a:br>
            <a:r>
              <a:rPr lang="en-US" sz="6000" i="0" dirty="0"/>
              <a:t>Ice and 3PMSF </a:t>
            </a:r>
            <a:r>
              <a:rPr lang="en-US" sz="6000" i="0" dirty="0" err="1"/>
              <a:t>tyres</a:t>
            </a:r>
            <a:br>
              <a:rPr lang="en-US" sz="6000" i="0" dirty="0"/>
            </a:br>
            <a:r>
              <a:rPr lang="en-US" sz="6000" i="0" dirty="0"/>
              <a:t>Action item TA-12-03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A8F1A8A-EB6D-464A-B74B-EF2633CF0B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136778"/>
            <a:ext cx="9144000" cy="78981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400"/>
              <a:t>TA-14-06</a:t>
            </a:r>
            <a:endParaRPr lang="en-US" sz="4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F3125D-CFBC-40C4-9FF0-ABDA1D226A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2023 June 5th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265715-0852-4EBC-99A8-542DE3FFF7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European Tyre and Rim Technical Organization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42D440-BEBF-4CA7-AD1F-F7C0A6F03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4F045D9-6A50-447E-9A04-3B3C9EFFC6F0}" type="slidenum">
              <a:rPr kumimoji="0" lang="en-US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0257192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B9244C4F-5290-436C-9AA7-6A14C98284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97650" y="1282700"/>
            <a:ext cx="4781550" cy="4826000"/>
          </a:xfrm>
        </p:spPr>
        <p:txBody>
          <a:bodyPr>
            <a:normAutofit/>
          </a:bodyPr>
          <a:lstStyle/>
          <a:p>
            <a:pPr algn="just"/>
            <a:r>
              <a:rPr lang="en-US" dirty="0"/>
              <a:t>At “low” temperature (5°C, more normal use of ice </a:t>
            </a:r>
            <a:r>
              <a:rPr lang="en-US" dirty="0" err="1"/>
              <a:t>tyre</a:t>
            </a:r>
            <a:r>
              <a:rPr lang="en-US" dirty="0"/>
              <a:t>) abrasion rate of ice </a:t>
            </a:r>
            <a:r>
              <a:rPr lang="en-US" dirty="0" err="1"/>
              <a:t>tyre</a:t>
            </a:r>
            <a:r>
              <a:rPr lang="en-US" dirty="0"/>
              <a:t> is equivalent to abrasion rate of 3PMSF </a:t>
            </a:r>
            <a:r>
              <a:rPr lang="en-US" dirty="0" err="1"/>
              <a:t>tyres</a:t>
            </a:r>
            <a:endParaRPr lang="en-US" dirty="0"/>
          </a:p>
          <a:p>
            <a:pPr algn="just"/>
            <a:r>
              <a:rPr lang="en-US" dirty="0"/>
              <a:t>At "high" temperature (16°C), not recommended for ice tyre, the abrasion rate of the ice tyres is significantly higher than 3PMSF tyres.</a:t>
            </a:r>
          </a:p>
          <a:p>
            <a:pPr lvl="1" algn="just"/>
            <a:endParaRPr lang="en-US" dirty="0"/>
          </a:p>
          <a:p>
            <a:pPr algn="just"/>
            <a:endParaRPr lang="en-US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BC470F36-368C-4CC7-B649-21B8DABFF4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ICE and 3PMSF tyres on IFV circuit, dry roads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1756EF5-AF98-4903-9059-BD4CB90C0B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2023 January 10th</a:t>
            </a:r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324B14F-D014-4513-8B4B-251AB4EF3E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European Tyre and Rim Technical Organization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3C935C5-A5E0-46B3-85B8-D0BE164A21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4F045D9-6A50-447E-9A04-3B3C9EFFC6F0}" type="slidenum">
              <a:rPr kumimoji="0" lang="en-US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7" name="Graphique 6">
            <a:extLst>
              <a:ext uri="{FF2B5EF4-FFF2-40B4-BE49-F238E27FC236}">
                <a16:creationId xmlns:a16="http://schemas.microsoft.com/office/drawing/2014/main" id="{2A7634FB-90AC-4504-89A9-0CFDBFD9D72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77502969"/>
              </p:ext>
            </p:extLst>
          </p:nvPr>
        </p:nvGraphicFramePr>
        <p:xfrm>
          <a:off x="150446" y="1143000"/>
          <a:ext cx="6205904" cy="4273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3916673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9A30F442-FA10-5355-8A1F-59E18C0437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08850" y="1142999"/>
            <a:ext cx="4197349" cy="4953895"/>
          </a:xfrm>
        </p:spPr>
        <p:txBody>
          <a:bodyPr>
            <a:normAutofit/>
          </a:bodyPr>
          <a:lstStyle/>
          <a:p>
            <a:pPr algn="just"/>
            <a:r>
              <a:rPr lang="en-US" dirty="0"/>
              <a:t>Under ice and snow conditions (-11°C; ca. 90% “non-Asphalt” conditions) Abrasion Rate is for all </a:t>
            </a:r>
            <a:r>
              <a:rPr lang="en-US" dirty="0" err="1"/>
              <a:t>tyres</a:t>
            </a:r>
            <a:r>
              <a:rPr lang="en-US" dirty="0"/>
              <a:t> significantly low. </a:t>
            </a:r>
          </a:p>
          <a:p>
            <a:pPr algn="just"/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Under elevated temperatures  (5°C; 99% bare Asphalt conditions, 42% wet) Abrasion Rate is for all </a:t>
            </a:r>
            <a:r>
              <a:rPr lang="en-US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tyres</a:t>
            </a: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is higher. In this example 3PMSF </a:t>
            </a:r>
            <a:r>
              <a:rPr lang="en-US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tyre</a:t>
            </a: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shows the highest Abrasion Rate. </a:t>
            </a:r>
            <a:endParaRPr lang="de-DE" sz="2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just"/>
            <a:endParaRPr lang="de-DE" dirty="0"/>
          </a:p>
          <a:p>
            <a:pPr algn="just"/>
            <a:endParaRPr lang="en-US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8FC6CED2-9163-948B-D8C3-0E7B0F3C23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222" y="306025"/>
            <a:ext cx="11533554" cy="550733"/>
          </a:xfrm>
        </p:spPr>
        <p:txBody>
          <a:bodyPr/>
          <a:lstStyle/>
          <a:p>
            <a:r>
              <a:rPr lang="en-US" dirty="0"/>
              <a:t>ICE and 3PMSF tyres on Finland circuit, icy roads (-11°C) &amp; dry roads (16°C)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75892E9-CA13-4372-B4A9-A89A611E84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2023 January 10th</a:t>
            </a:r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D6DF4EA-CCCF-9F66-3F03-769FE93EC4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The European Tyre and Rim Technical Organization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1210FE-D7FE-BCC2-24E7-72954C5938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noProof="0" smtClean="0"/>
              <a:pPr/>
              <a:t>3</a:t>
            </a:fld>
            <a:endParaRPr lang="en-US" noProof="0"/>
          </a:p>
        </p:txBody>
      </p:sp>
      <p:graphicFrame>
        <p:nvGraphicFramePr>
          <p:cNvPr id="7" name="Graphique 6">
            <a:extLst>
              <a:ext uri="{FF2B5EF4-FFF2-40B4-BE49-F238E27FC236}">
                <a16:creationId xmlns:a16="http://schemas.microsoft.com/office/drawing/2014/main" id="{854286BD-94B1-8AE6-8273-3916072E62E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39991248"/>
              </p:ext>
            </p:extLst>
          </p:nvPr>
        </p:nvGraphicFramePr>
        <p:xfrm>
          <a:off x="214577" y="994039"/>
          <a:ext cx="6249723" cy="4308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8333005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6032B5AA-524C-6F48-9AF7-099B8AA30A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Many thanks for your attention</a:t>
            </a:r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D1AB8E56-1A39-E243-97C6-A5DC101E13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3236F-A915-0744-BEC1-6CC85BABB131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EE7C414-4B02-466A-B97B-826C179BFC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2023 January 10th</a:t>
            </a:r>
            <a:endParaRPr lang="en-US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31B42B6-AD31-43F9-90CE-5C33CA5496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European Tyre and Rim Technical Organization</a:t>
            </a:r>
          </a:p>
        </p:txBody>
      </p:sp>
    </p:spTree>
    <p:extLst>
      <p:ext uri="{BB962C8B-B14F-4D97-AF65-F5344CB8AC3E}">
        <p14:creationId xmlns:p14="http://schemas.microsoft.com/office/powerpoint/2010/main" val="59757308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B9244C4F-5290-436C-9AA7-6A14C98284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0446" y="649964"/>
            <a:ext cx="11077286" cy="505551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dirty="0"/>
              <a:t>Ice Grip </a:t>
            </a:r>
            <a:r>
              <a:rPr lang="en-US" sz="1600" dirty="0" err="1"/>
              <a:t>Tyres</a:t>
            </a:r>
            <a:r>
              <a:rPr lang="en-US" sz="1600" dirty="0"/>
              <a:t> is a subcategory of 3PMSF </a:t>
            </a:r>
            <a:r>
              <a:rPr lang="en-US" sz="1600" dirty="0" err="1"/>
              <a:t>tyres</a:t>
            </a:r>
            <a:r>
              <a:rPr lang="en-US" sz="1600" dirty="0"/>
              <a:t>, they fulfill the Ice Grip Test limit described in R117</a:t>
            </a:r>
          </a:p>
          <a:p>
            <a:pPr marL="0" indent="0">
              <a:buNone/>
            </a:pPr>
            <a:r>
              <a:rPr lang="en-US" sz="1600" dirty="0"/>
              <a:t>Ice Grip </a:t>
            </a:r>
            <a:r>
              <a:rPr lang="en-US" sz="1600" dirty="0" err="1"/>
              <a:t>Tyres</a:t>
            </a:r>
            <a:r>
              <a:rPr lang="en-US" sz="1600" dirty="0"/>
              <a:t> were originally developed as an environmentally friendly alternative to studded </a:t>
            </a:r>
            <a:r>
              <a:rPr lang="en-US" sz="1600" dirty="0" err="1"/>
              <a:t>tyres</a:t>
            </a:r>
            <a:endParaRPr lang="en-US" sz="1600" dirty="0"/>
          </a:p>
          <a:p>
            <a:pPr marL="0" indent="0">
              <a:lnSpc>
                <a:spcPct val="90000"/>
              </a:lnSpc>
              <a:buNone/>
            </a:pPr>
            <a:r>
              <a:rPr lang="en-US" sz="1600" dirty="0"/>
              <a:t>Ice grip tires are designed for icy and snowy road conditions</a:t>
            </a:r>
          </a:p>
          <a:p>
            <a:pPr lvl="1"/>
            <a:r>
              <a:rPr lang="en-US" sz="1600" b="1" dirty="0"/>
              <a:t>Abrasion is minimal on icy and snowy road conditions</a:t>
            </a:r>
            <a:endParaRPr lang="fi-FI" sz="1600" b="1" dirty="0"/>
          </a:p>
          <a:p>
            <a:pPr lvl="1">
              <a:lnSpc>
                <a:spcPct val="90000"/>
              </a:lnSpc>
            </a:pPr>
            <a:r>
              <a:rPr lang="en-US" sz="1600" b="1" dirty="0"/>
              <a:t>Ice grip tires have different temperature behavior compared to other winter tires</a:t>
            </a:r>
            <a:endParaRPr lang="fi-FI" sz="1600" b="1" dirty="0"/>
          </a:p>
          <a:p>
            <a:pPr lvl="1"/>
            <a:r>
              <a:rPr lang="en-US" sz="1600" b="1" dirty="0"/>
              <a:t>Testing locations and time period for suitable testing conditions (low temperature, dry asphalt without snow and ice) would be very limited or not existing</a:t>
            </a:r>
          </a:p>
          <a:p>
            <a:pPr lvl="1"/>
            <a:r>
              <a:rPr lang="en-US" sz="1600" b="1" dirty="0"/>
              <a:t>To be representative, need to run ~80% on icy road (very variable condition impossible to control), with ~ no abrasion, with relevant X and Y accelerations</a:t>
            </a:r>
          </a:p>
          <a:p>
            <a:pPr lvl="1"/>
            <a:r>
              <a:rPr lang="en-US" sz="1600" b="1" dirty="0"/>
              <a:t>New extremely strict temperature range requested, with high operational difficulties to run the test in the representative conditions (when very cold weather, often snow on road, test has to stop) </a:t>
            </a:r>
          </a:p>
          <a:p>
            <a:pPr lvl="1"/>
            <a:r>
              <a:rPr lang="en-US" sz="1600" b="1" dirty="0"/>
              <a:t>New reference </a:t>
            </a:r>
            <a:r>
              <a:rPr lang="en-US" sz="1600" b="1" dirty="0" err="1"/>
              <a:t>tyres</a:t>
            </a:r>
            <a:r>
              <a:rPr lang="en-US" sz="1600" b="1" dirty="0"/>
              <a:t> could be needed </a:t>
            </a:r>
          </a:p>
          <a:p>
            <a:pPr marL="0" indent="0">
              <a:buNone/>
            </a:pPr>
            <a:r>
              <a:rPr lang="en-US" sz="1600" dirty="0"/>
              <a:t>Seasonal tire change is done in Nordic countries in spring and autumn </a:t>
            </a:r>
          </a:p>
          <a:p>
            <a:pPr lvl="1"/>
            <a:r>
              <a:rPr lang="fi-FI" sz="1600" b="1" dirty="0"/>
              <a:t>I</a:t>
            </a:r>
            <a:r>
              <a:rPr lang="en-US" sz="1600" b="1" dirty="0"/>
              <a:t>n Sweden over 93,2% of motorists change from winter tires to summer tires for the summer months</a:t>
            </a:r>
          </a:p>
          <a:p>
            <a:pPr lvl="1">
              <a:spcAft>
                <a:spcPts val="0"/>
              </a:spcAft>
            </a:pPr>
            <a:r>
              <a:rPr lang="en-US" sz="1600" b="1" dirty="0"/>
              <a:t>In Nordic countries the average maximum temperature in winter is ≤ 3°C </a:t>
            </a:r>
          </a:p>
          <a:p>
            <a:pPr marL="0" indent="0">
              <a:buNone/>
            </a:pPr>
            <a:r>
              <a:rPr lang="en-US" sz="1600" dirty="0"/>
              <a:t>The market volume of ice grip tires (Nordic non-studded winter tires) is low both in Europe and globally</a:t>
            </a:r>
          </a:p>
          <a:p>
            <a:pPr lvl="1">
              <a:lnSpc>
                <a:spcPct val="90000"/>
              </a:lnSpc>
            </a:pPr>
            <a:r>
              <a:rPr lang="en-US" sz="1600" b="1" dirty="0"/>
              <a:t>4.1% of winter tires in Europe, 1.2% of all tires in Europe and used only in Nordic countries</a:t>
            </a:r>
          </a:p>
          <a:p>
            <a:pPr marL="179387" lvl="1" indent="0">
              <a:lnSpc>
                <a:spcPct val="90000"/>
              </a:lnSpc>
              <a:buNone/>
            </a:pPr>
            <a:endParaRPr lang="en-US" sz="1600" b="1" dirty="0"/>
          </a:p>
          <a:p>
            <a:pPr algn="just"/>
            <a:endParaRPr lang="en-US" sz="300" dirty="0"/>
          </a:p>
          <a:p>
            <a:pPr algn="just"/>
            <a:endParaRPr lang="en-US" sz="300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BC470F36-368C-4CC7-B649-21B8DABFF4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Ice Grip </a:t>
            </a:r>
            <a:r>
              <a:rPr lang="en-US" dirty="0" err="1"/>
              <a:t>Tyres</a:t>
            </a:r>
            <a:r>
              <a:rPr lang="en-US" dirty="0"/>
              <a:t> facts summary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1756EF5-AF98-4903-9059-BD4CB90C0B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2023 January 10th</a:t>
            </a:r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324B14F-D014-4513-8B4B-251AB4EF3E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European Tyre and Rim Technical Organization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3C935C5-A5E0-46B3-85B8-D0BE164A21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4F045D9-6A50-447E-9A04-3B3C9EFFC6F0}" type="slidenum">
              <a:rPr kumimoji="0" lang="en-US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2555129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MPOWERCHARTSPROPERTIES_B_0" val="AAAAAAH//////////wEAAAAAAAAAAAAAACoqIFRoaXMgaXMgYSBMaXRlREIgZmlsZSAqKgcEAP////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//////////AQAAAAAAAAAAAAAAEQAAAFByb3BlcnR5RG9jdW1lbnRzAgAAAAAAAAAFAAAACQAAAF9pZD0kLl9pZAEDAAAAAAADAAAAAQADAAAAIwAAAENvbWJpSW5kZXg9JC5OYW1lICsgJ18nICsgJC5WZXJzaW9uAQQAAAAAAAQAAAABAAQAAAAAAAAAAP///////wAAAAAAAP////8AAAAAAP///////wAAAAAAAP////8AAAAAAP///////wAAAAAAAP////8AAAAAAP///////wAAAAAAAP////8AAAAAAP///////wAAAAAAAP////8AAAAAAP///////wAAAAAAAP////8AAAAAAP///////wAAAAAAAP////8AAAAAAP///////wAAAAAAAP////8AAAAAAP///////wAAAAAAAP////8AAAAAAP///////wAAAAAAAP////8AAAAAAP///////wAAAAAAAP////8AAAAAAP///////wAAAAAAAP////8AAAAAAP///////wAAAAAAAP////8AAAAAAP///////wAAAAAAAP////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wIBAQEBAQEBAQEBAQEBAQIAAAAAAAAAAwAAAAMAAAAA/////wQAJwwAAAAAAAAAAAAAIAD///////////////8AAAD///////////////8DAAAAAwD///////8DAAAAAwD///////8DAAAAAgD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8BACAA////////////////AAAO////////AwAAAAIA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AgADAP///////wQAAAACABAACxUsT8QREOZGqCFFdVFGGdYFAAAAAAADAAAAAwADAAAAAQADAAAAAwD///////8DAAAAAAD///////8DAAIA////////BAAAAAMAEAALKccZCjbQgE+dSb6pk3LSSwUAAAABAAMAAAAAAAMAAAACAAMAAAAAAAMAAAAC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DAAAAAP////8EABQMAAAAAAAAAAAAACAB////////////////AAAA////////////////BAAAAAMA////////BAAAAAMA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AQAgAf///////////////wAADv///////wQAAAACAP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wIAAgEDAAAAAgD///////8aAAZMaW5rZWRTaGFwZXNEYXRhUHJvcGVydHlfMAUAAAAAAAQAAAADAAQAAAABAAQAAAADAP///////wMAAgEDAAAAAwD///////8lAAZMaW5rZWRTaGFwZVByZXNlbnRhdGlvblNldHRpbmdzRGF0YV8wBQAAAAEABAAAAAAABAAAAAIABAAAAAAABAAAAAI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BAAAAAD/////AgC3DgAAAAAAAAAAAAD/////gwCDAAAABV9pZAAQAAAABBUsT8QREOZGqCFFdVFGGdYDRGF0YQAbAAAABExpbmtlZFNoYXBlRGF0YQAFAAAAAAACTmFtZQAZAAAATGlua2VkU2hhcGVzRGF0YVByb3BlcnR5ABBWZXJzaW9uAAAAAAAJTGFzdFdyaXRlAKrSMIqIAQAAAAEA/////50AnQAAAAVfaWQAEAAAAAQpxxkKNtCAT51JvqmTctJLA0RhdGEAKgAAAAhQcmVzZW50YXRpb25TY2FubmVkRm9yTGlua2VkU2hhcGVzAAEAAk5hbWUAJAAAAExpbmtlZFNoYXBlUHJlc2VudGF0aW9uU2V0dGluZ3NEYXRhABBWZXJzaW9uAAAAAAAJTGFzdFdyaXRlAN/SMIqIAQ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"/>
  <p:tag name="EMPOWERCHARTSPROPERTIES_SLOT" val="B"/>
  <p:tag name="EMPOWERCHARTSPROPERTIES_B_LENGTH" val="24576"/>
</p:tagLst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70134C19A675E43987FF47511815F07" ma:contentTypeVersion="13" ma:contentTypeDescription="Create a new document." ma:contentTypeScope="" ma:versionID="eaa047f8792f0dd782c60d18afa5ce35">
  <xsd:schema xmlns:xsd="http://www.w3.org/2001/XMLSchema" xmlns:xs="http://www.w3.org/2001/XMLSchema" xmlns:p="http://schemas.microsoft.com/office/2006/metadata/properties" xmlns:ns2="1debcf2b-dc41-4736-8d2d-f17ee7a56309" xmlns:ns3="dd7ef93e-177d-4164-9333-a20586dbba11" targetNamespace="http://schemas.microsoft.com/office/2006/metadata/properties" ma:root="true" ma:fieldsID="eaf4a709ad03a95676deb84f8ebb4da3" ns2:_="" ns3:_="">
    <xsd:import namespace="1debcf2b-dc41-4736-8d2d-f17ee7a56309"/>
    <xsd:import namespace="dd7ef93e-177d-4164-9333-a20586dbba1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ebcf2b-dc41-4736-8d2d-f17ee7a5630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baec4aeb-d159-410d-8e29-7b8081bc29f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d7ef93e-177d-4164-9333-a20586dbba11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e648b1c1-771c-4a53-86f4-08cfbdf36d47}" ma:internalName="TaxCatchAll" ma:showField="CatchAllData" ma:web="dd7ef93e-177d-4164-9333-a20586dbba1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dd7ef93e-177d-4164-9333-a20586dbba11">
      <UserInfo>
        <DisplayName>Alexis Burlacot</DisplayName>
        <AccountId>36</AccountId>
        <AccountType/>
      </UserInfo>
      <UserInfo>
        <DisplayName>Frederic Biesse</DisplayName>
        <AccountId>148</AccountId>
        <AccountType/>
      </UserInfo>
    </SharedWithUsers>
    <lcf76f155ced4ddcb4097134ff3c332f xmlns="1debcf2b-dc41-4736-8d2d-f17ee7a56309">
      <Terms xmlns="http://schemas.microsoft.com/office/infopath/2007/PartnerControls"/>
    </lcf76f155ced4ddcb4097134ff3c332f>
    <TaxCatchAll xmlns="dd7ef93e-177d-4164-9333-a20586dbba11" xsi:nil="true"/>
  </documentManagement>
</p:properties>
</file>

<file path=customXml/itemProps1.xml><?xml version="1.0" encoding="utf-8"?>
<ds:datastoreItem xmlns:ds="http://schemas.openxmlformats.org/officeDocument/2006/customXml" ds:itemID="{B4761B31-0AF3-4070-8A71-DC6FDF2A8F2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018387D-7996-415C-8E02-9AD256E7D7E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ebcf2b-dc41-4736-8d2d-f17ee7a56309"/>
    <ds:schemaRef ds:uri="dd7ef93e-177d-4164-9333-a20586dbba1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A8DC8C9-1575-4950-89AE-D0F2F05A1E37}">
  <ds:schemaRefs>
    <ds:schemaRef ds:uri="http://www.w3.org/XML/1998/namespace"/>
    <ds:schemaRef ds:uri="1debcf2b-dc41-4736-8d2d-f17ee7a56309"/>
    <ds:schemaRef ds:uri="http://purl.org/dc/dcmitype/"/>
    <ds:schemaRef ds:uri="http://purl.org/dc/terms/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dd7ef93e-177d-4164-9333-a20586dbba11"/>
    <ds:schemaRef ds:uri="http://schemas.microsoft.com/office/2006/metadata/properties"/>
  </ds:schemaRefs>
</ds:datastoreItem>
</file>

<file path=docMetadata/LabelInfo.xml><?xml version="1.0" encoding="utf-8"?>
<clbl:labelList xmlns:clbl="http://schemas.microsoft.com/office/2020/mipLabelMetadata">
  <clbl:label id="{6006a9c5-d130-408c-bc8e-3b5ecdb17aa0}" enabled="1" method="Standard" siteId="{8d4b558f-7b2e-40ba-ad1f-e04d79e6265a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</TotalTime>
  <Words>547</Words>
  <Application>Microsoft Office PowerPoint</Application>
  <PresentationFormat>Grand écran</PresentationFormat>
  <Paragraphs>48</Paragraphs>
  <Slides>5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1_Office Theme</vt:lpstr>
      <vt:lpstr>Tyres and abrasion Ice and 3PMSF tyres Action item TA-12-03</vt:lpstr>
      <vt:lpstr>ICE and 3PMSF tyres on IFV circuit, dry roads</vt:lpstr>
      <vt:lpstr>ICE and 3PMSF tyres on Finland circuit, icy roads (-11°C) &amp; dry roads (16°C)</vt:lpstr>
      <vt:lpstr>Many thanks for your attention</vt:lpstr>
      <vt:lpstr>Ice Grip Tyres facts summary</vt:lpstr>
    </vt:vector>
  </TitlesOfParts>
  <Company>MICHELIN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MESURE DES EMISSIONS SONORES DES PNEUMATIQUES EN INDOOR</dc:title>
  <dc:creator>Jean-Dominique Perrot</dc:creator>
  <cp:lastModifiedBy>Nicolas De Mahieu</cp:lastModifiedBy>
  <cp:revision>56</cp:revision>
  <cp:lastPrinted>2022-08-08T05:21:43Z</cp:lastPrinted>
  <dcterms:created xsi:type="dcterms:W3CDTF">2018-04-09T16:16:58Z</dcterms:created>
  <dcterms:modified xsi:type="dcterms:W3CDTF">2023-06-05T08:14:00Z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0x010100270134C19A675E43987FF47511815F07</vt:lpwstr>
  </property>
  <property fmtid="{D5CDD505-2E9C-101B-9397-08002B2CF9AE}" pid="3" name="MSIP_Label_09e9a456-2778-4ca9-be06-1190b1e1118a_Enabled">
    <vt:lpwstr>true</vt:lpwstr>
  </property>
  <property fmtid="{D5CDD505-2E9C-101B-9397-08002B2CF9AE}" pid="4" name="MSIP_Label_09e9a456-2778-4ca9-be06-1190b1e1118a_SetDate">
    <vt:lpwstr>2022-04-27T13:19:31Z</vt:lpwstr>
  </property>
  <property fmtid="{D5CDD505-2E9C-101B-9397-08002B2CF9AE}" pid="5" name="MSIP_Label_09e9a456-2778-4ca9-be06-1190b1e1118a_Method">
    <vt:lpwstr>Standard</vt:lpwstr>
  </property>
  <property fmtid="{D5CDD505-2E9C-101B-9397-08002B2CF9AE}" pid="6" name="MSIP_Label_09e9a456-2778-4ca9-be06-1190b1e1118a_Name">
    <vt:lpwstr>D3</vt:lpwstr>
  </property>
  <property fmtid="{D5CDD505-2E9C-101B-9397-08002B2CF9AE}" pid="7" name="MSIP_Label_09e9a456-2778-4ca9-be06-1190b1e1118a_SiteId">
    <vt:lpwstr>658ba197-6c73-4fea-91bd-1c7d8de6bf2c</vt:lpwstr>
  </property>
  <property fmtid="{D5CDD505-2E9C-101B-9397-08002B2CF9AE}" pid="8" name="MSIP_Label_09e9a456-2778-4ca9-be06-1190b1e1118a_ActionId">
    <vt:lpwstr>c3c1ad36-3571-437e-87a4-59d01fd0237b</vt:lpwstr>
  </property>
  <property fmtid="{D5CDD505-2E9C-101B-9397-08002B2CF9AE}" pid="9" name="MSIP_Label_09e9a456-2778-4ca9-be06-1190b1e1118a_ContentBits">
    <vt:lpwstr>0</vt:lpwstr>
  </property>
  <property fmtid="{D5CDD505-2E9C-101B-9397-08002B2CF9AE}" pid="10" name="_NewReviewCycle">
    <vt:lpwstr/>
  </property>
  <property fmtid="{D5CDD505-2E9C-101B-9397-08002B2CF9AE}" pid="11" name="MediaServiceImageTags">
    <vt:lpwstr/>
  </property>
  <property fmtid="{D5CDD505-2E9C-101B-9397-08002B2CF9AE}" pid="12" name="ClassificationContentMarkingFooterLocations">
    <vt:lpwstr>1_Office Theme:8</vt:lpwstr>
  </property>
  <property fmtid="{D5CDD505-2E9C-101B-9397-08002B2CF9AE}" pid="13" name="ClassificationContentMarkingFooterText">
    <vt:lpwstr>Internal</vt:lpwstr>
  </property>
</Properties>
</file>