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70" r:id="rId2"/>
    <p:sldId id="371" r:id="rId3"/>
    <p:sldId id="369" r:id="rId4"/>
  </p:sldIdLst>
  <p:sldSz cx="12192000" cy="6858000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chenkenberger, Jens" initials="S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A4A7"/>
    <a:srgbClr val="FF0000"/>
    <a:srgbClr val="0000FF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36" autoAdjust="0"/>
    <p:restoredTop sz="94737" autoAdjust="0"/>
  </p:normalViewPr>
  <p:slideViewPr>
    <p:cSldViewPr>
      <p:cViewPr varScale="1">
        <p:scale>
          <a:sx n="112" d="100"/>
          <a:sy n="112" d="100"/>
        </p:scale>
        <p:origin x="546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30/08/2023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40"/>
            <a:endParaRPr lang="fr-FR">
              <a:solidFill>
                <a:prstClr val="black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40"/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0659533" y="6293231"/>
            <a:ext cx="660400" cy="365125"/>
          </a:xfrm>
          <a:prstGeom prst="rect">
            <a:avLst/>
          </a:prstGeom>
        </p:spPr>
        <p:txBody>
          <a:bodyPr/>
          <a:lstStyle/>
          <a:p>
            <a:pPr defTabSz="1219140"/>
            <a:fld id="{E0E48C36-60D3-5A43-AA48-41867AFDBEE6}" type="slidenum">
              <a:rPr lang="fr-FR" smtClean="0">
                <a:solidFill>
                  <a:prstClr val="black"/>
                </a:solidFill>
              </a:rPr>
              <a:pPr defTabSz="1219140"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1147439" y="1833939"/>
            <a:ext cx="9912351" cy="39798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8046414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667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0659533" y="6293224"/>
            <a:ext cx="660400" cy="365125"/>
          </a:xfrm>
          <a:prstGeom prst="rect">
            <a:avLst/>
          </a:prstGeom>
        </p:spPr>
        <p:txBody>
          <a:bodyPr/>
          <a:lstStyle/>
          <a:p>
            <a:fld id="{E0E48C36-60D3-5A43-AA48-41867AFDBEE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1147269" y="1604800"/>
            <a:ext cx="9912351" cy="4295065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67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67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333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516434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‹N°›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ece.org/fileadmin/DAM/trans/doc/2020/wp29/ECE-TRANS-WP29-2020-082e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35460" y="260648"/>
            <a:ext cx="9721080" cy="1143000"/>
          </a:xfrm>
        </p:spPr>
        <p:txBody>
          <a:bodyPr/>
          <a:lstStyle/>
          <a:p>
            <a:r>
              <a:rPr lang="en-GB" sz="3200" dirty="0"/>
              <a:t>Implementation of </a:t>
            </a:r>
            <a:r>
              <a:rPr lang="en-US" sz="3200" dirty="0"/>
              <a:t>RXSWIN </a:t>
            </a:r>
            <a:r>
              <a:rPr lang="fr-FR" sz="3200" dirty="0"/>
              <a:t>in </a:t>
            </a:r>
            <a:r>
              <a:rPr lang="en-GB" sz="3200" dirty="0"/>
              <a:t>UN Regulations</a:t>
            </a:r>
            <a:br>
              <a:rPr lang="en-GB" sz="3200" dirty="0"/>
            </a:br>
            <a:r>
              <a:rPr lang="en-GB" sz="3200" b="1" dirty="0"/>
              <a:t>Context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51384" y="1499738"/>
            <a:ext cx="11031016" cy="5097613"/>
          </a:xfrm>
        </p:spPr>
        <p:txBody>
          <a:bodyPr/>
          <a:lstStyle/>
          <a:p>
            <a:pPr marL="0" indent="0">
              <a:spcBef>
                <a:spcPts val="2400"/>
              </a:spcBef>
              <a:buNone/>
            </a:pPr>
            <a:r>
              <a:rPr lang="en-US" sz="1800" dirty="0"/>
              <a:t>In the next years, more and more vehicles will get UN R156 type approval (software update and software updates management system) as it will become mandatory in EU and Japan.</a:t>
            </a:r>
            <a:br>
              <a:rPr lang="en-US" sz="1800" dirty="0"/>
            </a:br>
            <a:r>
              <a:rPr lang="en-US" sz="1800" dirty="0"/>
              <a:t>It is hence important </a:t>
            </a:r>
            <a:r>
              <a:rPr lang="en-US" sz="1800" b="1" dirty="0"/>
              <a:t>for all stakeholders </a:t>
            </a:r>
            <a:r>
              <a:rPr lang="en-US" sz="1800" dirty="0"/>
              <a:t>to clarify how the RXSWIN can be declared in the different system type approvals if the vehicle manufacturer implements an RXSWIN.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1800" dirty="0"/>
              <a:t>The Consolidated Resolution on the Construction of Vehicles (R.E.3), Annex 7, defines provisions on Software Identification Numbers (integration of RXSWIN in system type approvals) </a:t>
            </a:r>
            <a:r>
              <a:rPr lang="en-US" sz="1800" u="sng" dirty="0">
                <a:hlinkClick r:id="rId2"/>
              </a:rPr>
              <a:t>http://www.unece.org/fileadmin/DAM/trans/doc/2020/wp29/ECE-TRANS-WP29-2020-082e.pdf</a:t>
            </a:r>
            <a:r>
              <a:rPr lang="en-US" sz="1800" u="sng" dirty="0"/>
              <a:t>:</a:t>
            </a:r>
            <a:endParaRPr lang="fr-FR" sz="18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800" i="1" dirty="0"/>
              <a:t>…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i="1" dirty="0"/>
              <a:t>3.1.	For the purpose of ensuring the software of the System can be identified, an RXSWIN may be implemented by the vehicle manufacturer.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i="1" dirty="0"/>
              <a:t>3.2.	If the manufacturer implements an RXSWIN, the following shall apply: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i="1" dirty="0"/>
              <a:t>…</a:t>
            </a:r>
          </a:p>
          <a:p>
            <a:pPr marL="0" indent="0">
              <a:spcBef>
                <a:spcPts val="0"/>
              </a:spcBef>
              <a:buNone/>
            </a:pPr>
            <a:endParaRPr lang="en-US" sz="11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/>
              <a:t>Intensive discussions within industry and with stakeholders from authorities.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D464-134C-4C80-B41F-7081051DEBC1}" type="slidenum">
              <a:rPr lang="ja-JP" altLang="fr-FR" smtClean="0"/>
              <a:pPr/>
              <a:t>1</a:t>
            </a:fld>
            <a:endParaRPr lang="fr-FR" altLang="ja-JP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99A57A6-1E3C-3B1F-B6A7-18ABEE972A32}"/>
              </a:ext>
            </a:extLst>
          </p:cNvPr>
          <p:cNvSpPr txBox="1"/>
          <p:nvPr/>
        </p:nvSpPr>
        <p:spPr>
          <a:xfrm>
            <a:off x="479376" y="5828416"/>
            <a:ext cx="109314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Definition in R156 (software update): </a:t>
            </a:r>
            <a:r>
              <a:rPr lang="en-US" sz="1600" b="1" dirty="0"/>
              <a:t>"Rx Software Identification Number (RXSWIN)" </a:t>
            </a:r>
            <a:r>
              <a:rPr lang="en-US" sz="1600" dirty="0"/>
              <a:t>means a dedicated identifier, defined by the vehicle manufacturer, representing information about the type approval relevant software of the Electronic Control System contributing to the UN Regulation No. X type approval relevant characteristics of the vehicle.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647264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35460" y="260648"/>
            <a:ext cx="9721080" cy="1143000"/>
          </a:xfrm>
        </p:spPr>
        <p:txBody>
          <a:bodyPr/>
          <a:lstStyle/>
          <a:p>
            <a:r>
              <a:rPr lang="en-GB" sz="3200" dirty="0"/>
              <a:t>Implementation of </a:t>
            </a:r>
            <a:r>
              <a:rPr lang="en-US" sz="3200" dirty="0"/>
              <a:t>RXSWIN </a:t>
            </a:r>
            <a:r>
              <a:rPr lang="fr-FR" sz="3200" dirty="0"/>
              <a:t>in </a:t>
            </a:r>
            <a:r>
              <a:rPr lang="en-GB" sz="3200" dirty="0"/>
              <a:t>UN Regulations</a:t>
            </a:r>
            <a:br>
              <a:rPr lang="en-GB" sz="3200" dirty="0"/>
            </a:br>
            <a:r>
              <a:rPr lang="en-GB" sz="3200" b="1" dirty="0"/>
              <a:t>Proposal to amend RE3 Annex 7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7368" y="1484784"/>
            <a:ext cx="6912768" cy="3312368"/>
          </a:xfrm>
        </p:spPr>
        <p:txBody>
          <a:bodyPr/>
          <a:lstStyle/>
          <a:p>
            <a:pPr marL="0" indent="0">
              <a:spcBef>
                <a:spcPts val="2400"/>
              </a:spcBef>
              <a:buNone/>
            </a:pPr>
            <a:r>
              <a:rPr lang="en-US" sz="1800" dirty="0"/>
              <a:t>The proposal is to use the Consolidated Resolution on the Construction of Vehicles (R.E.3), Annex 7, “</a:t>
            </a:r>
            <a:r>
              <a:rPr lang="en-US" sz="1800" i="1" dirty="0"/>
              <a:t>If the manufacturer implements an RXSWIN, the following shall apply</a:t>
            </a:r>
            <a:r>
              <a:rPr lang="en-US" sz="1800" dirty="0"/>
              <a:t>…”, and suggest some necessary amendments:</a:t>
            </a:r>
          </a:p>
          <a:p>
            <a:pPr>
              <a:spcBef>
                <a:spcPts val="2400"/>
              </a:spcBef>
            </a:pPr>
            <a:r>
              <a:rPr lang="en-US" sz="1800" dirty="0"/>
              <a:t>Leave detailed definitions and requirements for software identification in RE3 Annex 7 as one central document.</a:t>
            </a:r>
          </a:p>
          <a:p>
            <a:pPr>
              <a:spcBef>
                <a:spcPts val="2400"/>
              </a:spcBef>
            </a:pPr>
            <a:r>
              <a:rPr lang="en-US" sz="1800" dirty="0"/>
              <a:t>In all relevant UN Regulations, add additional paragraphs referring to RE3 Annex 7 and amend the Annex “Communication”.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D464-134C-4C80-B41F-7081051DEBC1}" type="slidenum">
              <a:rPr lang="ja-JP" altLang="fr-FR" smtClean="0"/>
              <a:pPr/>
              <a:t>2</a:t>
            </a:fld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FBF5434-AE50-1878-7703-68E42DBCC7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8" y="4844507"/>
            <a:ext cx="4915586" cy="175284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E7E24D-56D8-F2EC-2CAD-0996893EEA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5209" y="1436367"/>
            <a:ext cx="4487715" cy="532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001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35460" y="260648"/>
            <a:ext cx="9721080" cy="1143000"/>
          </a:xfrm>
        </p:spPr>
        <p:txBody>
          <a:bodyPr/>
          <a:lstStyle/>
          <a:p>
            <a:r>
              <a:rPr lang="en-GB" sz="3200" dirty="0"/>
              <a:t>Implementation of </a:t>
            </a:r>
            <a:r>
              <a:rPr lang="en-US" sz="3200" dirty="0"/>
              <a:t>RXSWIN </a:t>
            </a:r>
            <a:r>
              <a:rPr lang="fr-FR" sz="3200" dirty="0"/>
              <a:t>in </a:t>
            </a:r>
            <a:r>
              <a:rPr lang="en-GB" sz="3200" dirty="0"/>
              <a:t>UN Regulations</a:t>
            </a:r>
            <a:br>
              <a:rPr lang="en-GB" sz="3200" dirty="0"/>
            </a:br>
            <a:r>
              <a:rPr lang="en-GB" sz="3200" b="1" dirty="0"/>
              <a:t>Which UN Regulations to amend?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35360" y="1700808"/>
            <a:ext cx="11618440" cy="4630653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sz="2000" dirty="0"/>
              <a:t>Industry tried to identify those UN Regulations where software updates may have an impact on the type approved characteristics.</a:t>
            </a:r>
          </a:p>
          <a:p>
            <a:pPr>
              <a:spcBef>
                <a:spcPts val="1800"/>
              </a:spcBef>
            </a:pPr>
            <a:r>
              <a:rPr lang="en-US" sz="2000" dirty="0"/>
              <a:t>However, this depends primarily on the individual vehicle design (electrical/electronic architecture).</a:t>
            </a:r>
          </a:p>
          <a:p>
            <a:pPr>
              <a:spcBef>
                <a:spcPts val="1800"/>
              </a:spcBef>
            </a:pPr>
            <a:r>
              <a:rPr lang="en-US" sz="2000" dirty="0"/>
              <a:t>For this reason, an individual discussion for all 165 UN Regulations seems not efficient.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/>
              <a:t>As the RE3 does not mandate the use of RXSWIN:</a:t>
            </a:r>
          </a:p>
          <a:p>
            <a:pPr marL="400050" lvl="1" indent="0">
              <a:spcBef>
                <a:spcPts val="600"/>
              </a:spcBef>
              <a:buNone/>
            </a:pPr>
            <a:r>
              <a:rPr lang="en-US" sz="1600" i="1" dirty="0"/>
              <a:t>… an RXSWIN may be implemented by the vehicle manufacturer.</a:t>
            </a:r>
          </a:p>
          <a:p>
            <a:pPr marL="400050" lvl="1" indent="0">
              <a:spcBef>
                <a:spcPts val="600"/>
              </a:spcBef>
              <a:buNone/>
            </a:pPr>
            <a:r>
              <a:rPr lang="en-US" sz="1600" i="1" dirty="0"/>
              <a:t>If the manufacturer implements an RXSWIN, the following shall apply: …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000" dirty="0"/>
              <a:t>an efficient solution could be to amend all relevant UN Regulations with the text of RE3 Annex 7.</a:t>
            </a:r>
          </a:p>
          <a:p>
            <a:pPr>
              <a:spcBef>
                <a:spcPts val="1800"/>
              </a:spcBef>
            </a:pPr>
            <a:r>
              <a:rPr lang="en-US" sz="2000" dirty="0"/>
              <a:t>This flexible solution would open the way for new technologies and would reduce long discussions (e.g., software may even change the type approved characteristics of head restraints R17/R25 and of external projections R26).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D464-134C-4C80-B41F-7081051DEBC1}" type="slidenum">
              <a:rPr lang="ja-JP" altLang="fr-FR" smtClean="0"/>
              <a:pPr/>
              <a:t>3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695970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avec nouveau logo et format 16x9</Template>
  <TotalTime>2570</TotalTime>
  <Words>493</Words>
  <Application>Microsoft Office PowerPoint</Application>
  <PresentationFormat>Grand écran</PresentationFormat>
  <Paragraphs>26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Courier New</vt:lpstr>
      <vt:lpstr>Wingdings</vt:lpstr>
      <vt:lpstr>Masque présentation OICA</vt:lpstr>
      <vt:lpstr>Implementation of RXSWIN in UN Regulations Context</vt:lpstr>
      <vt:lpstr>Implementation of RXSWIN in UN Regulations Proposal to amend RE3 Annex 7</vt:lpstr>
      <vt:lpstr>Implementation of RXSWIN in UN Regulations Which UN Regulations to amend?</vt:lpstr>
    </vt:vector>
  </TitlesOfParts>
  <Company>PEUGEOT CITROEN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KAI FREDERIK ZASTROW - J597066</dc:creator>
  <cp:lastModifiedBy>KAI FREDERIK ZASTROW</cp:lastModifiedBy>
  <cp:revision>179</cp:revision>
  <dcterms:created xsi:type="dcterms:W3CDTF">2019-11-18T06:47:43Z</dcterms:created>
  <dcterms:modified xsi:type="dcterms:W3CDTF">2023-08-30T09:50:56Z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fd53d93-3f4c-4b90-b511-bd6bdbb4fba9_Enabled">
    <vt:lpwstr>true</vt:lpwstr>
  </property>
  <property fmtid="{D5CDD505-2E9C-101B-9397-08002B2CF9AE}" pid="3" name="MSIP_Label_2fd53d93-3f4c-4b90-b511-bd6bdbb4fba9_SetDate">
    <vt:lpwstr>2021-01-18T23:49:13Z</vt:lpwstr>
  </property>
  <property fmtid="{D5CDD505-2E9C-101B-9397-08002B2CF9AE}" pid="4" name="MSIP_Label_2fd53d93-3f4c-4b90-b511-bd6bdbb4fba9_Method">
    <vt:lpwstr>Standard</vt:lpwstr>
  </property>
  <property fmtid="{D5CDD505-2E9C-101B-9397-08002B2CF9AE}" pid="5" name="MSIP_Label_2fd53d93-3f4c-4b90-b511-bd6bdbb4fba9_Name">
    <vt:lpwstr>2fd53d93-3f4c-4b90-b511-bd6bdbb4fba9</vt:lpwstr>
  </property>
  <property fmtid="{D5CDD505-2E9C-101B-9397-08002B2CF9AE}" pid="6" name="MSIP_Label_2fd53d93-3f4c-4b90-b511-bd6bdbb4fba9_SiteId">
    <vt:lpwstr>d852d5cd-724c-4128-8812-ffa5db3f8507</vt:lpwstr>
  </property>
  <property fmtid="{D5CDD505-2E9C-101B-9397-08002B2CF9AE}" pid="7" name="MSIP_Label_2fd53d93-3f4c-4b90-b511-bd6bdbb4fba9_ActionId">
    <vt:lpwstr/>
  </property>
  <property fmtid="{D5CDD505-2E9C-101B-9397-08002B2CF9AE}" pid="8" name="MSIP_Label_2fd53d93-3f4c-4b90-b511-bd6bdbb4fba9_ContentBits">
    <vt:lpwstr>0</vt:lpwstr>
  </property>
</Properties>
</file>