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handoutMasterIdLst>
    <p:handoutMasterId r:id="rId8"/>
  </p:handoutMasterIdLst>
  <p:sldIdLst>
    <p:sldId id="368" r:id="rId5"/>
    <p:sldId id="297" r:id="rId6"/>
  </p:sldIdLst>
  <p:sldSz cx="9144000" cy="6858000" type="screen4x3"/>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E8E8D6"/>
    <a:srgbClr val="D2A000"/>
    <a:srgbClr val="0000FF"/>
    <a:srgbClr val="FF000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737" autoAdjust="0"/>
  </p:normalViewPr>
  <p:slideViewPr>
    <p:cSldViewPr>
      <p:cViewPr varScale="1">
        <p:scale>
          <a:sx n="76" d="100"/>
          <a:sy n="76" d="100"/>
        </p:scale>
        <p:origin x="1627" y="58"/>
      </p:cViewPr>
      <p:guideLst>
        <p:guide orient="horz" pos="2160"/>
        <p:guide pos="2880"/>
      </p:guideLst>
    </p:cSldViewPr>
  </p:slideViewPr>
  <p:notesTextViewPr>
    <p:cViewPr>
      <p:scale>
        <a:sx n="100" d="100"/>
        <a:sy n="100" d="100"/>
      </p:scale>
      <p:origin x="0" y="0"/>
    </p:cViewPr>
  </p:notesTextViewPr>
  <p:notesViewPr>
    <p:cSldViewPr>
      <p:cViewPr varScale="1">
        <p:scale>
          <a:sx n="44" d="100"/>
          <a:sy n="44" d="100"/>
        </p:scale>
        <p:origin x="2856"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583494E-EA11-47D6-9625-8ABADFD88B01}"/>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en-GB"/>
          </a:p>
        </p:txBody>
      </p:sp>
      <p:sp>
        <p:nvSpPr>
          <p:cNvPr id="3" name="Espace réservé de la date 2">
            <a:extLst>
              <a:ext uri="{FF2B5EF4-FFF2-40B4-BE49-F238E27FC236}">
                <a16:creationId xmlns:a16="http://schemas.microsoft.com/office/drawing/2014/main" id="{1D1D0D30-C83B-49D5-AC15-D37DD56A9713}"/>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B31A001E-86F1-4094-990F-BDB93303CC94}" type="datetimeFigureOut">
              <a:rPr lang="en-GB" smtClean="0"/>
              <a:t>31/08/2023</a:t>
            </a:fld>
            <a:endParaRPr lang="en-GB"/>
          </a:p>
        </p:txBody>
      </p:sp>
      <p:sp>
        <p:nvSpPr>
          <p:cNvPr id="4" name="Espace réservé du pied de page 3">
            <a:extLst>
              <a:ext uri="{FF2B5EF4-FFF2-40B4-BE49-F238E27FC236}">
                <a16:creationId xmlns:a16="http://schemas.microsoft.com/office/drawing/2014/main" id="{07A9592C-014A-4156-AEB9-2670C4476EE1}"/>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a:extLst>
              <a:ext uri="{FF2B5EF4-FFF2-40B4-BE49-F238E27FC236}">
                <a16:creationId xmlns:a16="http://schemas.microsoft.com/office/drawing/2014/main" id="{39D2EC06-7D4F-4028-B20E-43FF92A59315}"/>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00257A40-0DA7-44CB-90CC-EC2E166BF25D}" type="slidenum">
              <a:rPr lang="en-GB" smtClean="0"/>
              <a:t>‹N°›</a:t>
            </a:fld>
            <a:endParaRPr lang="en-GB"/>
          </a:p>
        </p:txBody>
      </p:sp>
    </p:spTree>
    <p:extLst>
      <p:ext uri="{BB962C8B-B14F-4D97-AF65-F5344CB8AC3E}">
        <p14:creationId xmlns:p14="http://schemas.microsoft.com/office/powerpoint/2010/main" val="30129769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17575" y="739775"/>
            <a:ext cx="4927600"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‹N°›</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8" name="Image 7">
            <a:extLst>
              <a:ext uri="{FF2B5EF4-FFF2-40B4-BE49-F238E27FC236}">
                <a16:creationId xmlns:a16="http://schemas.microsoft.com/office/drawing/2014/main" id="{DB702179-BB20-4D4E-A8AF-7B99DD8BDF6B}"/>
              </a:ext>
            </a:extLst>
          </p:cNvPr>
          <p:cNvPicPr>
            <a:picLocks noChangeAspect="1"/>
          </p:cNvPicPr>
          <p:nvPr userDrawn="1"/>
        </p:nvPicPr>
        <p:blipFill>
          <a:blip r:embed="rId2"/>
          <a:stretch>
            <a:fillRect/>
          </a:stretch>
        </p:blipFill>
        <p:spPr>
          <a:xfrm>
            <a:off x="1115616" y="128212"/>
            <a:ext cx="1512168" cy="1230682"/>
          </a:xfrm>
          <a:prstGeom prst="rect">
            <a:avLst/>
          </a:prstGeom>
        </p:spPr>
      </p:pic>
      <p:sp>
        <p:nvSpPr>
          <p:cNvPr id="9" name="Espace réservé du pied de page 1">
            <a:extLst>
              <a:ext uri="{FF2B5EF4-FFF2-40B4-BE49-F238E27FC236}">
                <a16:creationId xmlns:a16="http://schemas.microsoft.com/office/drawing/2014/main" id="{150B34FF-8420-466C-BE86-92E2B47CCC1C}"/>
              </a:ext>
            </a:extLst>
          </p:cNvPr>
          <p:cNvSpPr>
            <a:spLocks noGrp="1"/>
          </p:cNvSpPr>
          <p:nvPr>
            <p:ph type="ftr" sz="quarter" idx="11"/>
          </p:nvPr>
        </p:nvSpPr>
        <p:spPr>
          <a:xfrm>
            <a:off x="251520" y="6441357"/>
            <a:ext cx="3528392" cy="228004"/>
          </a:xfrm>
          <a:prstGeom prst="rect">
            <a:avLst/>
          </a:prstGeom>
        </p:spPr>
        <p:txBody>
          <a:bodyPr/>
          <a:lstStyle/>
          <a:p>
            <a:pPr algn="l"/>
            <a:r>
              <a:rPr lang="fr-FR" altLang="ja-JP" sz="1100" dirty="0"/>
              <a:t>I.DAUSSE (Renault) for OICA  GESP 70 (</a:t>
            </a:r>
            <a:r>
              <a:rPr lang="fr-FR" altLang="ja-JP" sz="1100" dirty="0" err="1"/>
              <a:t>Dec</a:t>
            </a:r>
            <a:r>
              <a:rPr lang="fr-FR" altLang="ja-JP" sz="1100" dirty="0"/>
              <a:t> 2021) </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a:t>
            </a:fld>
            <a:endParaRPr lang="fr-FR" altLang="ja-JP"/>
          </a:p>
        </p:txBody>
      </p:sp>
      <p:sp>
        <p:nvSpPr>
          <p:cNvPr id="9" name="Espace réservé du pied de page 1">
            <a:extLst>
              <a:ext uri="{FF2B5EF4-FFF2-40B4-BE49-F238E27FC236}">
                <a16:creationId xmlns:a16="http://schemas.microsoft.com/office/drawing/2014/main" id="{B1D0220C-A415-4CF5-8069-603FEF27351D}"/>
              </a:ext>
            </a:extLst>
          </p:cNvPr>
          <p:cNvSpPr>
            <a:spLocks noGrp="1"/>
          </p:cNvSpPr>
          <p:nvPr>
            <p:ph type="ftr" sz="quarter" idx="11"/>
          </p:nvPr>
        </p:nvSpPr>
        <p:spPr>
          <a:xfrm>
            <a:off x="251520" y="6441357"/>
            <a:ext cx="3528392" cy="228004"/>
          </a:xfrm>
          <a:prstGeom prst="rect">
            <a:avLst/>
          </a:prstGeom>
        </p:spPr>
        <p:txBody>
          <a:bodyPr/>
          <a:lstStyle/>
          <a:p>
            <a:pPr algn="l"/>
            <a:r>
              <a:rPr lang="fr-FR" altLang="ja-JP" sz="1100" dirty="0"/>
              <a:t>I.DAUSSE (Renault) for OICA  GESP 70 (</a:t>
            </a:r>
            <a:r>
              <a:rPr lang="fr-FR" altLang="ja-JP" sz="1100" dirty="0" err="1"/>
              <a:t>Dec</a:t>
            </a:r>
            <a:r>
              <a:rPr lang="fr-FR" altLang="ja-JP" sz="1100" dirty="0"/>
              <a:t> 2021)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a:t>
            </a:fld>
            <a:endParaRPr lang="fr-FR" altLang="ja-JP"/>
          </a:p>
        </p:txBody>
      </p:sp>
      <p:sp>
        <p:nvSpPr>
          <p:cNvPr id="7" name="Espace réservé du pied de page 1">
            <a:extLst>
              <a:ext uri="{FF2B5EF4-FFF2-40B4-BE49-F238E27FC236}">
                <a16:creationId xmlns:a16="http://schemas.microsoft.com/office/drawing/2014/main" id="{875D8C7B-C99A-409A-9FA6-488EDFA28FA0}"/>
              </a:ext>
            </a:extLst>
          </p:cNvPr>
          <p:cNvSpPr>
            <a:spLocks noGrp="1"/>
          </p:cNvSpPr>
          <p:nvPr>
            <p:ph type="ftr" sz="quarter" idx="11"/>
          </p:nvPr>
        </p:nvSpPr>
        <p:spPr>
          <a:xfrm>
            <a:off x="251520" y="6441357"/>
            <a:ext cx="3528392" cy="228004"/>
          </a:xfrm>
          <a:prstGeom prst="rect">
            <a:avLst/>
          </a:prstGeom>
        </p:spPr>
        <p:txBody>
          <a:bodyPr/>
          <a:lstStyle/>
          <a:p>
            <a:pPr algn="l"/>
            <a:r>
              <a:rPr lang="fr-FR" altLang="ja-JP" sz="1100" dirty="0"/>
              <a:t>I.DAUSSE (Renault) for OICA  GESP 70 (</a:t>
            </a:r>
            <a:r>
              <a:rPr lang="fr-FR" altLang="ja-JP" sz="1100" dirty="0" err="1"/>
              <a:t>Dec</a:t>
            </a:r>
            <a:r>
              <a:rPr lang="fr-FR" altLang="ja-JP" sz="1100" dirty="0"/>
              <a:t> 2021) </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a:t>
            </a:fld>
            <a:endParaRPr lang="fr-FR" altLang="ja-JP"/>
          </a:p>
        </p:txBody>
      </p:sp>
      <p:sp>
        <p:nvSpPr>
          <p:cNvPr id="6" name="Espace réservé du pied de page 1">
            <a:extLst>
              <a:ext uri="{FF2B5EF4-FFF2-40B4-BE49-F238E27FC236}">
                <a16:creationId xmlns:a16="http://schemas.microsoft.com/office/drawing/2014/main" id="{AB5FDAA2-0FF4-4A76-8809-60B99A96B32A}"/>
              </a:ext>
            </a:extLst>
          </p:cNvPr>
          <p:cNvSpPr>
            <a:spLocks noGrp="1"/>
          </p:cNvSpPr>
          <p:nvPr>
            <p:ph type="ftr" sz="quarter" idx="11"/>
          </p:nvPr>
        </p:nvSpPr>
        <p:spPr>
          <a:xfrm>
            <a:off x="251520" y="6441357"/>
            <a:ext cx="3528392" cy="228004"/>
          </a:xfrm>
          <a:prstGeom prst="rect">
            <a:avLst/>
          </a:prstGeom>
        </p:spPr>
        <p:txBody>
          <a:bodyPr/>
          <a:lstStyle/>
          <a:p>
            <a:pPr algn="l"/>
            <a:r>
              <a:rPr lang="fr-FR" altLang="ja-JP" sz="1100" dirty="0"/>
              <a:t>I.DAUSSE (Renault) for OICA  GESP 70 (</a:t>
            </a:r>
            <a:r>
              <a:rPr lang="fr-FR" altLang="ja-JP" sz="1100" dirty="0" err="1"/>
              <a:t>Dec</a:t>
            </a:r>
            <a:r>
              <a:rPr lang="fr-FR" altLang="ja-JP" sz="1100" dirty="0"/>
              <a:t> 2021) </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a:t>
            </a:fld>
            <a:endParaRPr lang="fr-FR" altLang="ja-JP"/>
          </a:p>
        </p:txBody>
      </p:sp>
      <p:pic>
        <p:nvPicPr>
          <p:cNvPr id="8" name="Image 7">
            <a:extLst>
              <a:ext uri="{FF2B5EF4-FFF2-40B4-BE49-F238E27FC236}">
                <a16:creationId xmlns:a16="http://schemas.microsoft.com/office/drawing/2014/main" id="{F077AA37-839A-40B8-BDFD-D116C7EC7C0C}"/>
              </a:ext>
            </a:extLst>
          </p:cNvPr>
          <p:cNvPicPr>
            <a:picLocks noChangeAspect="1"/>
          </p:cNvPicPr>
          <p:nvPr userDrawn="1"/>
        </p:nvPicPr>
        <p:blipFill>
          <a:blip r:embed="rId7"/>
          <a:stretch>
            <a:fillRect/>
          </a:stretch>
        </p:blipFill>
        <p:spPr>
          <a:xfrm>
            <a:off x="179512" y="20335"/>
            <a:ext cx="884497" cy="1404789"/>
          </a:xfrm>
          <a:prstGeom prst="rect">
            <a:avLst/>
          </a:prstGeom>
        </p:spPr>
      </p:pic>
      <p:sp>
        <p:nvSpPr>
          <p:cNvPr id="9" name="Espace réservé du pied de page 1">
            <a:extLst>
              <a:ext uri="{FF2B5EF4-FFF2-40B4-BE49-F238E27FC236}">
                <a16:creationId xmlns:a16="http://schemas.microsoft.com/office/drawing/2014/main" id="{5EB17633-2117-42B7-82D0-5C28AC99F06F}"/>
              </a:ext>
            </a:extLst>
          </p:cNvPr>
          <p:cNvSpPr>
            <a:spLocks noGrp="1"/>
          </p:cNvSpPr>
          <p:nvPr>
            <p:ph type="ftr" sz="quarter" idx="3"/>
          </p:nvPr>
        </p:nvSpPr>
        <p:spPr>
          <a:xfrm>
            <a:off x="251520" y="6441356"/>
            <a:ext cx="4904184" cy="280119"/>
          </a:xfrm>
          <a:prstGeom prst="rect">
            <a:avLst/>
          </a:prstGeom>
        </p:spPr>
        <p:txBody>
          <a:bodyPr/>
          <a:lstStyle/>
          <a:p>
            <a:pPr algn="l"/>
            <a:r>
              <a:rPr lang="fr-FR" altLang="ja-JP" sz="1100" dirty="0"/>
              <a:t>I.DAUSSE (Renault) for OICA  TF-PP 3.Sept 2020 </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5" r:id="rId5"/>
  </p:sldLayoutIdLst>
  <p:hf hd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0C9C61-C2AA-45D9-89B8-86339CD30747}"/>
              </a:ext>
            </a:extLst>
          </p:cNvPr>
          <p:cNvSpPr>
            <a:spLocks noGrp="1"/>
          </p:cNvSpPr>
          <p:nvPr>
            <p:ph type="ctrTitle"/>
          </p:nvPr>
        </p:nvSpPr>
        <p:spPr>
          <a:xfrm>
            <a:off x="573832" y="1659982"/>
            <a:ext cx="7772400" cy="841375"/>
          </a:xfrm>
        </p:spPr>
        <p:txBody>
          <a:bodyPr/>
          <a:lstStyle/>
          <a:p>
            <a:r>
              <a:rPr lang="fr-FR" dirty="0"/>
              <a:t>IWG-DPPS-26-05</a:t>
            </a:r>
            <a:endParaRPr lang="en-GB" dirty="0"/>
          </a:p>
        </p:txBody>
      </p:sp>
      <p:sp>
        <p:nvSpPr>
          <p:cNvPr id="3" name="Sous-titre 2">
            <a:extLst>
              <a:ext uri="{FF2B5EF4-FFF2-40B4-BE49-F238E27FC236}">
                <a16:creationId xmlns:a16="http://schemas.microsoft.com/office/drawing/2014/main" id="{8F6110F1-B40A-4DA6-89EC-10BC5B4C2F5D}"/>
              </a:ext>
            </a:extLst>
          </p:cNvPr>
          <p:cNvSpPr>
            <a:spLocks noGrp="1"/>
          </p:cNvSpPr>
          <p:nvPr>
            <p:ph type="subTitle" idx="1"/>
          </p:nvPr>
        </p:nvSpPr>
        <p:spPr>
          <a:xfrm>
            <a:off x="1259632" y="2688054"/>
            <a:ext cx="6400800" cy="1199208"/>
          </a:xfrm>
        </p:spPr>
        <p:txBody>
          <a:bodyPr/>
          <a:lstStyle/>
          <a:p>
            <a:r>
              <a:rPr lang="en-US"/>
              <a:t>Draft preamble proposal for GV Models </a:t>
            </a:r>
          </a:p>
        </p:txBody>
      </p:sp>
      <p:sp>
        <p:nvSpPr>
          <p:cNvPr id="4" name="Espace réservé du pied de page 1">
            <a:extLst>
              <a:ext uri="{FF2B5EF4-FFF2-40B4-BE49-F238E27FC236}">
                <a16:creationId xmlns:a16="http://schemas.microsoft.com/office/drawing/2014/main" id="{A5BDA924-80E2-4D1D-BEB6-ED3D477D5458}"/>
              </a:ext>
            </a:extLst>
          </p:cNvPr>
          <p:cNvSpPr>
            <a:spLocks noGrp="1"/>
          </p:cNvSpPr>
          <p:nvPr>
            <p:ph type="ftr" sz="quarter" idx="11"/>
          </p:nvPr>
        </p:nvSpPr>
        <p:spPr>
          <a:xfrm>
            <a:off x="251520" y="6441357"/>
            <a:ext cx="4680520" cy="155995"/>
          </a:xfrm>
          <a:prstGeom prst="rect">
            <a:avLst/>
          </a:prstGeom>
        </p:spPr>
        <p:txBody>
          <a:bodyPr/>
          <a:lstStyle/>
          <a:p>
            <a:pPr algn="l"/>
            <a:r>
              <a:rPr lang="fr-FR" altLang="ja-JP" sz="1100" dirty="0"/>
              <a:t>OICA  IWG-DPPS-25-06 (31 Aug2023)</a:t>
            </a:r>
          </a:p>
        </p:txBody>
      </p:sp>
    </p:spTree>
    <p:extLst>
      <p:ext uri="{BB962C8B-B14F-4D97-AF65-F5344CB8AC3E}">
        <p14:creationId xmlns:p14="http://schemas.microsoft.com/office/powerpoint/2010/main" val="58721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95536" y="1817819"/>
            <a:ext cx="8208912" cy="4536504"/>
          </a:xfrm>
        </p:spPr>
        <p:txBody>
          <a:bodyPr>
            <a:normAutofit fontScale="92500" lnSpcReduction="10000"/>
          </a:bodyPr>
          <a:lstStyle/>
          <a:p>
            <a:pPr marL="0" indent="0" algn="just">
              <a:lnSpc>
                <a:spcPct val="110000"/>
              </a:lnSpc>
              <a:spcAft>
                <a:spcPts val="600"/>
              </a:spcAft>
              <a:buNone/>
            </a:pPr>
            <a:r>
              <a:rPr lang="en-US" sz="1600" b="1" dirty="0">
                <a:effectLst/>
                <a:highlight>
                  <a:srgbClr val="FFFF00"/>
                </a:highlight>
                <a:ea typeface="Times New Roman" panose="02020603050405020304" pitchFamily="18" charset="0"/>
              </a:rPr>
              <a:t>New §283.</a:t>
            </a:r>
            <a:r>
              <a:rPr lang="en-US" sz="1600" b="1" dirty="0">
                <a:effectLst/>
                <a:ea typeface="Times New Roman" panose="02020603050405020304" pitchFamily="18" charset="0"/>
              </a:rPr>
              <a:t>	A plausibility check of the GV models using a rigid impactor is described in Annex C of Addendum 5 of M.R.1 of the 1958 and the 1998 Agreements ECE/TRANS/WP.29/1101. </a:t>
            </a:r>
          </a:p>
          <a:p>
            <a:pPr marL="0" indent="0" algn="just">
              <a:lnSpc>
                <a:spcPct val="110000"/>
              </a:lnSpc>
              <a:spcAft>
                <a:spcPts val="600"/>
              </a:spcAft>
              <a:buNone/>
            </a:pPr>
            <a:endParaRPr lang="en-US" sz="1600" b="1" dirty="0">
              <a:effectLst/>
              <a:ea typeface="Times New Roman" panose="02020603050405020304" pitchFamily="18" charset="0"/>
            </a:endParaRPr>
          </a:p>
          <a:p>
            <a:pPr marL="0" indent="0" algn="just">
              <a:lnSpc>
                <a:spcPct val="110000"/>
              </a:lnSpc>
              <a:spcAft>
                <a:spcPts val="600"/>
              </a:spcAft>
              <a:buNone/>
            </a:pPr>
            <a:r>
              <a:rPr lang="en-US" sz="1600" b="1" dirty="0">
                <a:effectLst/>
                <a:ea typeface="Times New Roman" panose="02020603050405020304" pitchFamily="18" charset="0"/>
              </a:rPr>
              <a:t>In the GV models, a hard stop is implemented as contact between the outer and inner layer to avoid instabilities of the foam and increase the robustness and comparability between codes of the GV models. The foam material’s stiffness is exponentially increasing after ~80% compression to additionally avoid negative volumes within the foam in case of high local deformation.</a:t>
            </a:r>
          </a:p>
          <a:p>
            <a:pPr marL="0" indent="0" algn="just">
              <a:lnSpc>
                <a:spcPct val="110000"/>
              </a:lnSpc>
              <a:spcAft>
                <a:spcPts val="600"/>
              </a:spcAft>
              <a:buNone/>
            </a:pPr>
            <a:r>
              <a:rPr lang="en-US" sz="1600" b="1" dirty="0">
                <a:effectLst/>
                <a:ea typeface="Times New Roman" panose="02020603050405020304" pitchFamily="18" charset="0"/>
              </a:rPr>
              <a:t> </a:t>
            </a:r>
          </a:p>
          <a:p>
            <a:pPr marL="0" indent="0" algn="just">
              <a:lnSpc>
                <a:spcPct val="110000"/>
              </a:lnSpc>
              <a:spcAft>
                <a:spcPts val="600"/>
              </a:spcAft>
              <a:buNone/>
            </a:pPr>
            <a:r>
              <a:rPr lang="en-US" sz="1600" b="1" dirty="0">
                <a:effectLst/>
                <a:highlight>
                  <a:srgbClr val="FFFF00"/>
                </a:highlight>
                <a:ea typeface="Times New Roman" panose="02020603050405020304" pitchFamily="18" charset="0"/>
              </a:rPr>
              <a:t>New §284.</a:t>
            </a:r>
            <a:r>
              <a:rPr lang="en-US" sz="1600" b="1" dirty="0">
                <a:effectLst/>
                <a:ea typeface="Times New Roman" panose="02020603050405020304" pitchFamily="18" charset="0"/>
              </a:rPr>
              <a:t>	The intrusion with HBMs on the GV models is far less than with the rigid impactor because of the bigger HBM surface contacting the GV models. Therefore, it is unknown, if bottoming out </a:t>
            </a:r>
            <a:r>
              <a:rPr lang="en-US" sz="1600" b="1" dirty="0">
                <a:ea typeface="Times New Roman" panose="02020603050405020304" pitchFamily="18" charset="0"/>
              </a:rPr>
              <a:t>with HBM on the GV model</a:t>
            </a:r>
            <a:r>
              <a:rPr lang="en-US" sz="1600" b="1" dirty="0">
                <a:effectLst/>
                <a:ea typeface="Times New Roman" panose="02020603050405020304" pitchFamily="18" charset="0"/>
              </a:rPr>
              <a:t> occurs frequently and has an influence on either HIT or head position result for reference HBM models or a new HBM.</a:t>
            </a:r>
          </a:p>
          <a:p>
            <a:pPr marL="0" indent="0" algn="just">
              <a:buNone/>
            </a:pPr>
            <a:endParaRPr lang="en-US" sz="1600" dirty="0">
              <a:ea typeface="Times New Roman" panose="02020603050405020304" pitchFamily="18" charset="0"/>
            </a:endParaRPr>
          </a:p>
          <a:p>
            <a:pPr marL="0" indent="0" algn="just">
              <a:buNone/>
            </a:pPr>
            <a:r>
              <a:rPr lang="en-US" sz="1600" i="1" dirty="0">
                <a:effectLst/>
                <a:ea typeface="Times New Roman" panose="02020603050405020304" pitchFamily="18" charset="0"/>
              </a:rPr>
              <a:t>Renumber all following §</a:t>
            </a:r>
          </a:p>
        </p:txBody>
      </p:sp>
      <p:sp>
        <p:nvSpPr>
          <p:cNvPr id="4" name="Titre 1">
            <a:extLst>
              <a:ext uri="{FF2B5EF4-FFF2-40B4-BE49-F238E27FC236}">
                <a16:creationId xmlns:a16="http://schemas.microsoft.com/office/drawing/2014/main" id="{1DD13275-6E3D-4FC0-95CF-65B0F6831F64}"/>
              </a:ext>
            </a:extLst>
          </p:cNvPr>
          <p:cNvSpPr txBox="1">
            <a:spLocks/>
          </p:cNvSpPr>
          <p:nvPr/>
        </p:nvSpPr>
        <p:spPr>
          <a:xfrm>
            <a:off x="1259632" y="260648"/>
            <a:ext cx="6984776" cy="881653"/>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GB" sz="2400" dirty="0"/>
              <a:t>Generic Vehicle Model clarifications </a:t>
            </a:r>
            <a:r>
              <a:rPr lang="en-US" sz="2400" dirty="0"/>
              <a:t>for GTR9-03 DPPS preamble</a:t>
            </a:r>
            <a:endParaRPr lang="en-GB" sz="2400" kern="0" dirty="0"/>
          </a:p>
        </p:txBody>
      </p:sp>
      <p:sp>
        <p:nvSpPr>
          <p:cNvPr id="17" name="Text Box 49">
            <a:extLst>
              <a:ext uri="{FF2B5EF4-FFF2-40B4-BE49-F238E27FC236}">
                <a16:creationId xmlns:a16="http://schemas.microsoft.com/office/drawing/2014/main" id="{14575309-6AA4-4496-850A-1F1532E14709}"/>
              </a:ext>
            </a:extLst>
          </p:cNvPr>
          <p:cNvSpPr txBox="1"/>
          <p:nvPr/>
        </p:nvSpPr>
        <p:spPr>
          <a:xfrm>
            <a:off x="5384111" y="3839850"/>
            <a:ext cx="184731" cy="246221"/>
          </a:xfrm>
          <a:prstGeom prst="rect">
            <a:avLst/>
          </a:prstGeom>
          <a:noFill/>
        </p:spPr>
        <p:txBody>
          <a:bodyPr rot="0" spcFirstLastPara="0" vert="horz" wrap="none" lIns="91440" tIns="45720" rIns="91440" bIns="45720" numCol="1" spcCol="0" rtlCol="0" fromWordArt="0" anchor="t" anchorCtr="0" forceAA="0" compatLnSpc="1">
            <a:prstTxWarp prst="textNoShape">
              <a:avLst/>
            </a:prstTxWarp>
            <a:spAutoFit/>
          </a:bodyPr>
          <a:lstStyle/>
          <a:p>
            <a:pPr fontAlgn="base">
              <a:lnSpc>
                <a:spcPts val="1200"/>
              </a:lnSpc>
            </a:pPr>
            <a:endParaRPr lang="en-GB" sz="1000" dirty="0">
              <a:effectLst/>
              <a:latin typeface="Times New Roman" panose="02020603050405020304" pitchFamily="18" charset="0"/>
              <a:ea typeface="Times New Roman" panose="02020603050405020304" pitchFamily="18" charset="0"/>
            </a:endParaRPr>
          </a:p>
        </p:txBody>
      </p:sp>
      <p:sp>
        <p:nvSpPr>
          <p:cNvPr id="31" name="Text Box 63">
            <a:extLst>
              <a:ext uri="{FF2B5EF4-FFF2-40B4-BE49-F238E27FC236}">
                <a16:creationId xmlns:a16="http://schemas.microsoft.com/office/drawing/2014/main" id="{5B2CA15A-5128-4E5B-868C-B0A404642AFD}"/>
              </a:ext>
            </a:extLst>
          </p:cNvPr>
          <p:cNvSpPr txBox="1"/>
          <p:nvPr/>
        </p:nvSpPr>
        <p:spPr>
          <a:xfrm>
            <a:off x="5802200" y="4795459"/>
            <a:ext cx="152907" cy="152304"/>
          </a:xfrm>
          <a:prstGeom prst="rect">
            <a:avLst/>
          </a:prstGeom>
          <a:noFill/>
        </p:spPr>
        <p:txBody>
          <a:bodyPr rot="0" spcFirstLastPara="0" vert="horz" wrap="none" lIns="91440" tIns="45720" rIns="91440" bIns="45720" numCol="1" spcCol="0" rtlCol="0" fromWordArt="0" anchor="t" anchorCtr="0" forceAA="0" compatLnSpc="1">
            <a:prstTxWarp prst="textNoShape">
              <a:avLst/>
            </a:prstTxWarp>
            <a:spAutoFit/>
          </a:bodyPr>
          <a:lstStyle/>
          <a:p>
            <a:pPr fontAlgn="base">
              <a:lnSpc>
                <a:spcPts val="1200"/>
              </a:lnSpc>
            </a:pPr>
            <a:r>
              <a:rPr lang="en-GB" sz="500">
                <a:solidFill>
                  <a:srgbClr val="000000"/>
                </a:solidFill>
                <a:effectLst/>
                <a:latin typeface="Arial" panose="020B0604020202020204" pitchFamily="34" charset="0"/>
                <a:ea typeface="Times New Roman" panose="02020603050405020304" pitchFamily="18" charset="0"/>
              </a:rPr>
              <a:t>1 </a:t>
            </a:r>
            <a:endParaRPr lang="en-GB" sz="10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328411"/>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id="{41F3EA33-912A-4903-8CCA-99FF488B0193}" vid="{C303C125-C101-4B8B-B005-6DF588CFC6F5}"/>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3AE51BABCCB0F40910699D5EB6C5AF9" ma:contentTypeVersion="2" ma:contentTypeDescription="Create a new document." ma:contentTypeScope="" ma:versionID="bb786ce126e1275cc310e8a4743c1f26">
  <xsd:schema xmlns:xsd="http://www.w3.org/2001/XMLSchema" xmlns:xs="http://www.w3.org/2001/XMLSchema" xmlns:p="http://schemas.microsoft.com/office/2006/metadata/properties" xmlns:ns2="aabf1dc3-e899-4315-9d68-99259fc5851c" targetNamespace="http://schemas.microsoft.com/office/2006/metadata/properties" ma:root="true" ma:fieldsID="777a1f2b4224e90466ba6ab0ed97d8f5" ns2:_="">
    <xsd:import namespace="aabf1dc3-e899-4315-9d68-99259fc5851c"/>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bf1dc3-e899-4315-9d68-99259fc5851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53F6B91-4BCE-4ADD-A9E3-C4E190CF5464}">
  <ds:schemaRefs>
    <ds:schemaRef ds:uri="http://schemas.microsoft.com/sharepoint/v3/contenttype/forms"/>
  </ds:schemaRefs>
</ds:datastoreItem>
</file>

<file path=customXml/itemProps2.xml><?xml version="1.0" encoding="utf-8"?>
<ds:datastoreItem xmlns:ds="http://schemas.openxmlformats.org/officeDocument/2006/customXml" ds:itemID="{114EB823-F7EB-4F06-A869-EFD487E23DF3}">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2E7DA85-D9CA-43F9-B4F1-F1F5B4D641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abf1dc3-e899-4315-9d68-99259fc5851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7f30fc12-c89a-4829-a476-5bf9e2086332}" enabled="1" method="Privileged" siteId="{d6b0bbee-7cd9-4d60-bce6-4a67b543e2ae}" removed="0"/>
</clbl:labelList>
</file>

<file path=docProps/app.xml><?xml version="1.0" encoding="utf-8"?>
<Properties xmlns="http://schemas.openxmlformats.org/officeDocument/2006/extended-properties" xmlns:vt="http://schemas.openxmlformats.org/officeDocument/2006/docPropsVTypes">
  <Template>Masque Présentation avec nouveau logo</Template>
  <TotalTime>7372</TotalTime>
  <Words>205</Words>
  <Application>Microsoft Office PowerPoint</Application>
  <PresentationFormat>Affichage à l'écran (4:3)</PresentationFormat>
  <Paragraphs>12</Paragraphs>
  <Slides>2</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Courier New</vt:lpstr>
      <vt:lpstr>Times New Roman</vt:lpstr>
      <vt:lpstr>Wingdings</vt:lpstr>
      <vt:lpstr>Masque présentation OICA</vt:lpstr>
      <vt:lpstr>IWG-DPPS-26-05</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DAUSSE Irina</dc:creator>
  <cp:lastModifiedBy>DAUSSE Irina</cp:lastModifiedBy>
  <cp:revision>65</cp:revision>
  <dcterms:created xsi:type="dcterms:W3CDTF">2020-03-23T08:33:51Z</dcterms:created>
  <dcterms:modified xsi:type="dcterms:W3CDTF">2023-08-31T08:50:12Z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0x01010053AE51BABCCB0F40910699D5EB6C5AF9</vt:lpwstr>
  </property>
  <property fmtid="{D5CDD505-2E9C-101B-9397-08002B2CF9AE}" pid="3" name="MSIP_Label_7f30fc12-c89a-4829-a476-5bf9e2086332_Enabled">
    <vt:lpwstr>true</vt:lpwstr>
  </property>
  <property fmtid="{D5CDD505-2E9C-101B-9397-08002B2CF9AE}" pid="4" name="MSIP_Label_7f30fc12-c89a-4829-a476-5bf9e2086332_SetDate">
    <vt:lpwstr>2022-11-24T10:58:18Z</vt:lpwstr>
  </property>
  <property fmtid="{D5CDD505-2E9C-101B-9397-08002B2CF9AE}" pid="5" name="MSIP_Label_7f30fc12-c89a-4829-a476-5bf9e2086332_Method">
    <vt:lpwstr>Privileged</vt:lpwstr>
  </property>
  <property fmtid="{D5CDD505-2E9C-101B-9397-08002B2CF9AE}" pid="6" name="MSIP_Label_7f30fc12-c89a-4829-a476-5bf9e2086332_Name">
    <vt:lpwstr>Not protected (Anyone)_0</vt:lpwstr>
  </property>
  <property fmtid="{D5CDD505-2E9C-101B-9397-08002B2CF9AE}" pid="7" name="MSIP_Label_7f30fc12-c89a-4829-a476-5bf9e2086332_SiteId">
    <vt:lpwstr>d6b0bbee-7cd9-4d60-bce6-4a67b543e2ae</vt:lpwstr>
  </property>
  <property fmtid="{D5CDD505-2E9C-101B-9397-08002B2CF9AE}" pid="8" name="MSIP_Label_7f30fc12-c89a-4829-a476-5bf9e2086332_ActionId">
    <vt:lpwstr>23194224-fc70-4ec1-8350-db6431da7df6</vt:lpwstr>
  </property>
  <property fmtid="{D5CDD505-2E9C-101B-9397-08002B2CF9AE}" pid="9" name="MSIP_Label_7f30fc12-c89a-4829-a476-5bf9e2086332_ContentBits">
    <vt:lpwstr>0</vt:lpwstr>
  </property>
</Properties>
</file>