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notesMasterIdLst>
    <p:notesMasterId r:id="rId6"/>
  </p:notesMasterIdLst>
  <p:handoutMasterIdLst>
    <p:handoutMasterId r:id="rId7"/>
  </p:handoutMasterIdLst>
  <p:sldIdLst>
    <p:sldId id="1243" r:id="rId2"/>
    <p:sldId id="1244" r:id="rId3"/>
    <p:sldId id="1245" r:id="rId4"/>
    <p:sldId id="1246" r:id="rId5"/>
  </p:sldIdLst>
  <p:sldSz cx="12192000" cy="6858000"/>
  <p:notesSz cx="6858000" cy="9144000"/>
  <p:embeddedFontLst>
    <p:embeddedFont>
      <p:font typeface="Arial Nova" panose="020B0504020202020204" pitchFamily="34" charset="0"/>
      <p:regular r:id="rId8"/>
      <p:bold r:id="rId9"/>
      <p:italic r:id="rId10"/>
      <p:boldItalic r:id="rId11"/>
    </p:embeddedFont>
    <p:embeddedFont>
      <p:font typeface="Arial Nova Light" panose="020B0304020202020204" pitchFamily="34" charset="0"/>
      <p:regular r:id="rId12"/>
      <p:italic r:id="rId13"/>
    </p:embeddedFon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Calibri Light" panose="020F0302020204030204" pitchFamily="34" charset="0"/>
      <p:regular r:id="rId18"/>
      <p:italic r:id="rId19"/>
    </p:embeddedFont>
    <p:embeddedFont>
      <p:font typeface="Roboto" panose="02000000000000000000" pitchFamily="2" charset="0"/>
      <p:regular r:id="rId20"/>
      <p:bold r:id="rId21"/>
      <p:italic r:id="rId22"/>
      <p:boldItalic r:id="rId23"/>
    </p:embeddedFont>
    <p:embeddedFont>
      <p:font typeface="Roboto Light" panose="02000000000000000000" pitchFamily="2" charset="0"/>
      <p:regular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or" initials="DR" lastIdx="1" clrIdx="0">
    <p:extLst>
      <p:ext uri="{19B8F6BF-5375-455C-9EA6-DF929625EA0E}">
        <p15:presenceInfo xmlns:p15="http://schemas.microsoft.com/office/powerpoint/2012/main" userId="Aut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8FDE"/>
    <a:srgbClr val="C00000"/>
    <a:srgbClr val="5B92E5"/>
    <a:srgbClr val="E2F0D9"/>
    <a:srgbClr val="338DCD"/>
    <a:srgbClr val="FFFFFF"/>
    <a:srgbClr val="EAEAEA"/>
    <a:srgbClr val="FF9900"/>
    <a:srgbClr val="3498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88794" autoAdjust="0"/>
  </p:normalViewPr>
  <p:slideViewPr>
    <p:cSldViewPr snapToGrid="0">
      <p:cViewPr varScale="1">
        <p:scale>
          <a:sx n="54" d="100"/>
          <a:sy n="54" d="100"/>
        </p:scale>
        <p:origin x="1082" y="48"/>
      </p:cViewPr>
      <p:guideLst/>
    </p:cSldViewPr>
  </p:slideViewPr>
  <p:outlineViewPr>
    <p:cViewPr>
      <p:scale>
        <a:sx n="33" d="100"/>
        <a:sy n="33" d="100"/>
      </p:scale>
      <p:origin x="0" y="-1006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notesViewPr>
    <p:cSldViewPr snapToGrid="0">
      <p:cViewPr varScale="1">
        <p:scale>
          <a:sx n="46" d="100"/>
          <a:sy n="46" d="100"/>
        </p:scale>
        <p:origin x="2740" y="3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font" Target="fonts/font11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14.fntdata"/><Relationship Id="rId7" Type="http://schemas.openxmlformats.org/officeDocument/2006/relationships/handoutMaster" Target="handoutMasters/handoutMaster1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font" Target="fonts/font13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4.fntdata"/><Relationship Id="rId24" Type="http://schemas.openxmlformats.org/officeDocument/2006/relationships/font" Target="fonts/font17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23" Type="http://schemas.openxmlformats.org/officeDocument/2006/relationships/font" Target="fonts/font16.fntdata"/><Relationship Id="rId28" Type="http://schemas.openxmlformats.org/officeDocument/2006/relationships/theme" Target="theme/theme1.xml"/><Relationship Id="rId10" Type="http://schemas.openxmlformats.org/officeDocument/2006/relationships/font" Target="fonts/font3.fntdata"/><Relationship Id="rId19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2" Type="http://schemas.openxmlformats.org/officeDocument/2006/relationships/font" Target="fonts/font15.fntdata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624486F-3E2A-4DB6-A296-A4FBFAE05AF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EB8189-D97B-45F6-B95F-5586FF53333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27089-408C-42DF-AE5C-04D1A6E53B37}" type="datetimeFigureOut">
              <a:rPr lang="en-US" smtClean="0"/>
              <a:t>08-Sep-23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6A9216-CC13-49ED-A4CF-42674DF90DC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3433A1-5256-4A10-9DBB-7DD5CF80AC1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C09208-183B-4B05-952C-042F6CF85B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6709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580DC5-4374-4A4E-B893-1DD543F765F2}" type="datetimeFigureOut">
              <a:rPr lang="en-US" smtClean="0"/>
              <a:t>08-Sep-23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100A58-5EEB-4238-B490-5B9507F75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941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621B6-356F-47D9-B746-D2D7C4C74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10515600" cy="4937760"/>
          </a:xfr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1E3089-EA30-4A62-AFBC-DBAA978C3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08-Sep-23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6E6AC-892D-42A3-A38F-3F06AE7C4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3604E1-27D0-4C64-A203-22A46E2D6F61}"/>
              </a:ext>
            </a:extLst>
          </p:cNvPr>
          <p:cNvSpPr/>
          <p:nvPr userDrawn="1"/>
        </p:nvSpPr>
        <p:spPr>
          <a:xfrm>
            <a:off x="1" y="0"/>
            <a:ext cx="8686800" cy="822960"/>
          </a:xfrm>
          <a:prstGeom prst="rect">
            <a:avLst/>
          </a:prstGeom>
          <a:solidFill>
            <a:srgbClr val="5B92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bg1"/>
              </a:solidFill>
            </a:endParaRP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F82D7FF-186B-4B59-B931-1BAB8591B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"/>
            <a:ext cx="8046720" cy="7315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7D289039-C645-4ECB-AAED-279EE9B694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360" y="0"/>
            <a:ext cx="3644188" cy="82296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01BDC2F-8CE5-0EB0-333A-2A24CAA3CD38}"/>
              </a:ext>
            </a:extLst>
          </p:cNvPr>
          <p:cNvSpPr txBox="1"/>
          <p:nvPr userDrawn="1"/>
        </p:nvSpPr>
        <p:spPr>
          <a:xfrm>
            <a:off x="8503920" y="6261407"/>
            <a:ext cx="3043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rial Nova" panose="020B0504020202020204" pitchFamily="34" charset="0"/>
              </a:rPr>
              <a:t>FRAV-43-07</a:t>
            </a:r>
          </a:p>
          <a:p>
            <a:pPr algn="r"/>
            <a:r>
              <a:rPr lang="en-US" sz="1200" dirty="0">
                <a:latin typeface="Arial Nova" panose="020B0504020202020204" pitchFamily="34" charset="0"/>
              </a:rPr>
              <a:t>Slide </a:t>
            </a:r>
            <a:fld id="{C7557266-F6ED-4E33-A138-3ACAF7990C1E}" type="slidenum">
              <a:rPr lang="en-US" sz="1200" smtClean="0">
                <a:latin typeface="Arial Nova" panose="020B0504020202020204" pitchFamily="34" charset="0"/>
              </a:rPr>
              <a:pPr algn="r"/>
              <a:t>‹#›</a:t>
            </a:fld>
            <a:endParaRPr lang="en-US" sz="1200" dirty="0"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669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F2B88F-3669-4E29-8C7D-BCE05019F6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111419"/>
            <a:ext cx="5394960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7B89B7-2628-4FF0-9EBC-AB761FD8BA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8880" y="1111419"/>
            <a:ext cx="5394960" cy="49377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90AD3E-353B-426C-BB3E-E96C6D74D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08-Sep-23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DA969E-8982-49B5-9ECE-A7C9DE219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658F71E-8CE6-4050-9F96-CB8DB6834B18}"/>
              </a:ext>
            </a:extLst>
          </p:cNvPr>
          <p:cNvSpPr/>
          <p:nvPr userDrawn="1"/>
        </p:nvSpPr>
        <p:spPr>
          <a:xfrm>
            <a:off x="1" y="0"/>
            <a:ext cx="9009821" cy="731520"/>
          </a:xfrm>
          <a:prstGeom prst="rect">
            <a:avLst/>
          </a:prstGeom>
          <a:solidFill>
            <a:srgbClr val="5B92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25717D16-7D2C-4454-9C56-BDA1C062C9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6922" y="0"/>
            <a:ext cx="3239278" cy="731520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02779AAB-9A26-45E2-83CD-F0A827162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412480" cy="7315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1740F3-FA4C-A5C4-4EF7-5AD1BE571158}"/>
              </a:ext>
            </a:extLst>
          </p:cNvPr>
          <p:cNvSpPr txBox="1"/>
          <p:nvPr userDrawn="1"/>
        </p:nvSpPr>
        <p:spPr>
          <a:xfrm>
            <a:off x="8671390" y="6169074"/>
            <a:ext cx="3043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>
              <a:latin typeface="Arial Nova" panose="020B0504020202020204" pitchFamily="34" charset="0"/>
            </a:endParaRPr>
          </a:p>
          <a:p>
            <a:r>
              <a:rPr lang="en-US" sz="1200" dirty="0">
                <a:latin typeface="Arial Nova" panose="020B0504020202020204" pitchFamily="34" charset="0"/>
              </a:rPr>
              <a:t>Slide </a:t>
            </a:r>
            <a:fld id="{C7557266-F6ED-4E33-A138-3ACAF7990C1E}" type="slidenum">
              <a:rPr lang="en-US" sz="1200" smtClean="0">
                <a:latin typeface="Arial Nova" panose="020B0504020202020204" pitchFamily="34" charset="0"/>
              </a:rPr>
              <a:pPr/>
              <a:t>‹#›</a:t>
            </a:fld>
            <a:endParaRPr lang="en-US" sz="1200" dirty="0"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53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A4F73-29C1-47D9-B073-241E33D1FB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D5056E-AC77-46E7-ABB6-B7614AC857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9319E-9262-45E8-A116-45C483D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51BA-11FC-4616-AE9B-028DDC562103}" type="datetimeFigureOut">
              <a:rPr lang="en-US" smtClean="0"/>
              <a:t>08-Sep-23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B8DB6-EF8A-4C5B-81B1-5B7E3CE48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941E8-5676-4093-BC57-3A736C8D1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D5C7A-C2AD-43D5-A256-F5E2C036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04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5DABE8-125D-4D30-8208-1F3B64AD3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6718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3BE686-85B6-43C8-B15C-230416B00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6F44D-5A00-4A36-A23B-7057737FD334}" type="datetimeFigureOut">
              <a:rPr lang="en-US" smtClean="0"/>
              <a:t>08-Sep-23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C396C2-E8F1-42FA-9765-C3687D8366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24043A-662C-4D5A-B8EC-1F1F91454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802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5" r:id="rId2"/>
    <p:sldLayoutId id="214748368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Arial Nova Light" panose="020B03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CBE1851-2230-47A9-B000-CE9046EA61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rgbClr val="4E62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D215A66-D381-403C-BC26-ECC624DFB0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276" y="803705"/>
            <a:ext cx="4208656" cy="303485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5000" kern="1200" dirty="0">
                <a:solidFill>
                  <a:srgbClr val="FFFFFF"/>
                </a:solidFill>
                <a:latin typeface="Calibri Light" panose="020F0302020204030204"/>
                <a:ea typeface="+mj-ea"/>
                <a:cs typeface="+mj-cs"/>
              </a:rPr>
              <a:t>FRAV status </a:t>
            </a:r>
            <a:r>
              <a:rPr lang="en-US" sz="5000" dirty="0">
                <a:solidFill>
                  <a:srgbClr val="FFFFFF"/>
                </a:solidFill>
                <a:latin typeface="Calibri Light" panose="020F0302020204030204"/>
              </a:rPr>
              <a:t>update</a:t>
            </a:r>
            <a:endParaRPr lang="en-US" sz="5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B0149ED-7E21-4BE8-82A2-F1670C87A7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921" y="4013165"/>
            <a:ext cx="4204012" cy="220573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18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23</a:t>
            </a:r>
            <a:r>
              <a:rPr lang="en-US" sz="1800" kern="1200" baseline="300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rd</a:t>
            </a:r>
            <a:r>
              <a:rPr lang="en-US" sz="18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 EDR/DSSAD session</a:t>
            </a:r>
          </a:p>
          <a:p>
            <a:pPr algn="r"/>
            <a:r>
              <a:rPr lang="en-US" sz="18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7 September 2023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3B93832-6514-44F4-849B-5EE2C8A233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6679" y="3928939"/>
            <a:ext cx="3931920" cy="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6C24D241-15D9-42AB-A53C-5D5C1B50D6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096000" y="2815296"/>
            <a:ext cx="5459470" cy="122838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F68C9AD-F154-D8D1-7439-B30053D9DD06}"/>
              </a:ext>
            </a:extLst>
          </p:cNvPr>
          <p:cNvSpPr txBox="1"/>
          <p:nvPr/>
        </p:nvSpPr>
        <p:spPr>
          <a:xfrm>
            <a:off x="10335670" y="70792"/>
            <a:ext cx="16169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Document FRAV-43-07</a:t>
            </a:r>
          </a:p>
          <a:p>
            <a:r>
              <a:rPr lang="en-GB" sz="1200" dirty="0"/>
              <a:t>43</a:t>
            </a:r>
            <a:r>
              <a:rPr lang="en-GB" sz="1200" baseline="30000" dirty="0"/>
              <a:t>rd</a:t>
            </a:r>
            <a:r>
              <a:rPr lang="en-GB" sz="1200" dirty="0"/>
              <a:t> FRAV session</a:t>
            </a:r>
          </a:p>
          <a:p>
            <a:r>
              <a:rPr lang="en-GB" sz="1200" dirty="0"/>
              <a:t>12-14 September 2023</a:t>
            </a:r>
          </a:p>
        </p:txBody>
      </p:sp>
    </p:spTree>
    <p:extLst>
      <p:ext uri="{BB962C8B-B14F-4D97-AF65-F5344CB8AC3E}">
        <p14:creationId xmlns:p14="http://schemas.microsoft.com/office/powerpoint/2010/main" val="247884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2EFDB9C-9817-4115-0624-E5D219480C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Submitted informal document WP.29-190-08</a:t>
            </a:r>
          </a:p>
          <a:p>
            <a:pPr lvl="1"/>
            <a:r>
              <a:rPr lang="en-GB" dirty="0"/>
              <a:t>Guidelines for development of ADS safety regulations</a:t>
            </a:r>
          </a:p>
          <a:p>
            <a:pPr lvl="1"/>
            <a:r>
              <a:rPr lang="en-GB" dirty="0"/>
              <a:t>Omits user-safety section under development</a:t>
            </a:r>
          </a:p>
          <a:p>
            <a:pPr lvl="1"/>
            <a:r>
              <a:rPr lang="en-GB"/>
              <a:t>“High-level” </a:t>
            </a:r>
            <a:r>
              <a:rPr lang="en-GB" dirty="0"/>
              <a:t>requirements for DDT performance with annex on application to traffic scenarios</a:t>
            </a:r>
          </a:p>
          <a:p>
            <a:pPr lvl="2"/>
            <a:r>
              <a:rPr lang="en-GB" dirty="0"/>
              <a:t>DDT under nominal, critical, and failure scenarios</a:t>
            </a:r>
          </a:p>
          <a:p>
            <a:r>
              <a:rPr lang="en-GB" dirty="0"/>
              <a:t>43</a:t>
            </a:r>
            <a:r>
              <a:rPr lang="en-GB" baseline="30000" dirty="0"/>
              <a:t>rd</a:t>
            </a:r>
            <a:r>
              <a:rPr lang="en-GB" dirty="0"/>
              <a:t> session, 12-14 September, Berlin (VDA)</a:t>
            </a:r>
          </a:p>
          <a:p>
            <a:pPr lvl="1"/>
            <a:r>
              <a:rPr lang="en-GB" dirty="0"/>
              <a:t>Finalize user-safety provisions</a:t>
            </a:r>
          </a:p>
          <a:p>
            <a:r>
              <a:rPr lang="en-GB" dirty="0"/>
              <a:t>FRAV/VMAD Integration Group</a:t>
            </a:r>
          </a:p>
          <a:p>
            <a:pPr lvl="1"/>
            <a:r>
              <a:rPr lang="en-GB" dirty="0"/>
              <a:t>Preparation of consolidated submission for June 2024 WP.29 session</a:t>
            </a:r>
          </a:p>
          <a:p>
            <a:pPr lvl="1"/>
            <a:r>
              <a:rPr lang="en-GB" dirty="0"/>
              <a:t>Introduction, scope and purpose, terms and definitions sent to FRAV and VMAD for review and approval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01C9EDD-74E9-CC47-35D2-7FF7254F7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FRAV status</a:t>
            </a:r>
          </a:p>
        </p:txBody>
      </p:sp>
    </p:spTree>
    <p:extLst>
      <p:ext uri="{BB962C8B-B14F-4D97-AF65-F5344CB8AC3E}">
        <p14:creationId xmlns:p14="http://schemas.microsoft.com/office/powerpoint/2010/main" val="3704632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FA69DB-F4A0-62EE-2B9C-03EA9D216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10515600" cy="5259276"/>
          </a:xfrm>
        </p:spPr>
        <p:txBody>
          <a:bodyPr>
            <a:normAutofit/>
          </a:bodyPr>
          <a:lstStyle/>
          <a:p>
            <a:r>
              <a:rPr lang="en-GB" dirty="0"/>
              <a:t>DDT provisions implicitly require perception, planning, decision, and control functions.</a:t>
            </a:r>
          </a:p>
          <a:p>
            <a:pPr lvl="1"/>
            <a:r>
              <a:rPr lang="en-GB" dirty="0"/>
              <a:t>ADS must demonstrate capability to perform entire DDT necessary to navigate the ODD of its feature(s).</a:t>
            </a:r>
          </a:p>
          <a:p>
            <a:pPr lvl="2"/>
            <a:r>
              <a:rPr lang="en-GB" dirty="0"/>
              <a:t>A feature is an ODD-specific set of DDT capabilities.</a:t>
            </a:r>
          </a:p>
          <a:p>
            <a:pPr lvl="1"/>
            <a:r>
              <a:rPr lang="en-GB" dirty="0"/>
              <a:t>Detection, recognition, classification of objects and ADS response (OEDR)</a:t>
            </a:r>
          </a:p>
          <a:p>
            <a:r>
              <a:rPr lang="en-GB" dirty="0"/>
              <a:t>User-safety provisions address interactions between ADS and user(s).</a:t>
            </a:r>
          </a:p>
          <a:p>
            <a:pPr lvl="1"/>
            <a:r>
              <a:rPr lang="en-GB" dirty="0"/>
              <a:t>Roles such as driver, fallback user, passenger.</a:t>
            </a:r>
          </a:p>
          <a:p>
            <a:pPr lvl="1"/>
            <a:r>
              <a:rPr lang="en-GB" dirty="0"/>
              <a:t>Signal faults, ADS-initiated fallbacks, ADS operational status, activation feedback, etc.</a:t>
            </a:r>
          </a:p>
          <a:p>
            <a:pPr lvl="1"/>
            <a:r>
              <a:rPr lang="en-GB" dirty="0"/>
              <a:t>Evaluation of user inputs to vehicle controls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022A879-7BB3-E95D-6846-BB6D305F1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Provisions relevant to EDR/DSSAD</a:t>
            </a:r>
          </a:p>
        </p:txBody>
      </p:sp>
    </p:spTree>
    <p:extLst>
      <p:ext uri="{BB962C8B-B14F-4D97-AF65-F5344CB8AC3E}">
        <p14:creationId xmlns:p14="http://schemas.microsoft.com/office/powerpoint/2010/main" val="3484130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319A94-B3D9-A0BA-D253-D6876801C2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Recording options</a:t>
            </a:r>
          </a:p>
          <a:p>
            <a:pPr lvl="1"/>
            <a:r>
              <a:rPr lang="en-GB" dirty="0"/>
              <a:t>Triggered recording of ADS data</a:t>
            </a:r>
          </a:p>
          <a:p>
            <a:pPr lvl="2"/>
            <a:r>
              <a:rPr lang="en-GB" dirty="0"/>
              <a:t>Speed, steering, braking, sensor data, etc.</a:t>
            </a:r>
          </a:p>
          <a:p>
            <a:pPr lvl="1"/>
            <a:r>
              <a:rPr lang="en-GB" dirty="0"/>
              <a:t>Instances of ADS functional actions as they occur</a:t>
            </a:r>
          </a:p>
          <a:p>
            <a:pPr lvl="2"/>
            <a:r>
              <a:rPr lang="en-GB" dirty="0"/>
              <a:t>Sequence describes ADS performance and user interactions</a:t>
            </a:r>
          </a:p>
          <a:p>
            <a:pPr lvl="2"/>
            <a:r>
              <a:rPr lang="en-GB" dirty="0"/>
              <a:t>Ex.: feature </a:t>
            </a:r>
            <a:r>
              <a:rPr lang="en-GB" dirty="0" err="1"/>
              <a:t>available</a:t>
            </a:r>
            <a:r>
              <a:rPr lang="en-GB" dirty="0" err="1">
                <a:sym typeface="Wingdings" panose="05000000000000000000" pitchFamily="2" charset="2"/>
              </a:rPr>
              <a:t>user</a:t>
            </a: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 err="1">
                <a:sym typeface="Wingdings" panose="05000000000000000000" pitchFamily="2" charset="2"/>
              </a:rPr>
              <a:t>activationDDT</a:t>
            </a:r>
            <a:r>
              <a:rPr lang="en-GB" dirty="0">
                <a:sym typeface="Wingdings" panose="05000000000000000000" pitchFamily="2" charset="2"/>
              </a:rPr>
              <a:t> performance </a:t>
            </a:r>
            <a:r>
              <a:rPr lang="en-GB" dirty="0" err="1">
                <a:sym typeface="Wingdings" panose="05000000000000000000" pitchFamily="2" charset="2"/>
              </a:rPr>
              <a:t>confirmedspeed</a:t>
            </a: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 err="1">
                <a:sym typeface="Wingdings" panose="05000000000000000000" pitchFamily="2" charset="2"/>
              </a:rPr>
              <a:t>setspeed</a:t>
            </a:r>
            <a:r>
              <a:rPr lang="en-GB" dirty="0">
                <a:sym typeface="Wingdings" panose="05000000000000000000" pitchFamily="2" charset="2"/>
              </a:rPr>
              <a:t> zone </a:t>
            </a:r>
            <a:r>
              <a:rPr lang="en-GB" dirty="0" err="1">
                <a:sym typeface="Wingdings" panose="05000000000000000000" pitchFamily="2" charset="2"/>
              </a:rPr>
              <a:t>detectedspeed</a:t>
            </a: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 err="1">
                <a:sym typeface="Wingdings" panose="05000000000000000000" pitchFamily="2" charset="2"/>
              </a:rPr>
              <a:t>setODD</a:t>
            </a: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 err="1">
                <a:sym typeface="Wingdings" panose="05000000000000000000" pitchFamily="2" charset="2"/>
              </a:rPr>
              <a:t>exituser</a:t>
            </a: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 err="1">
                <a:sym typeface="Wingdings" panose="05000000000000000000" pitchFamily="2" charset="2"/>
              </a:rPr>
              <a:t>inputscontrol</a:t>
            </a: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 err="1">
                <a:sym typeface="Wingdings" panose="05000000000000000000" pitchFamily="2" charset="2"/>
              </a:rPr>
              <a:t>verifiedfeature</a:t>
            </a:r>
            <a:r>
              <a:rPr lang="en-GB" dirty="0">
                <a:sym typeface="Wingdings" panose="05000000000000000000" pitchFamily="2" charset="2"/>
              </a:rPr>
              <a:t> deactivated…</a:t>
            </a:r>
            <a:endParaRPr lang="en-GB" dirty="0"/>
          </a:p>
          <a:p>
            <a:r>
              <a:rPr lang="en-GB" dirty="0"/>
              <a:t>Crash events: trip data stored on vehicle</a:t>
            </a:r>
          </a:p>
          <a:p>
            <a:r>
              <a:rPr lang="en-GB" dirty="0"/>
              <a:t>Non-crash/general performance: data uploaded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02BA8F-C186-8472-F92D-83785BA60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Applicability to EDR/DSSAD</a:t>
            </a:r>
          </a:p>
        </p:txBody>
      </p:sp>
    </p:spTree>
    <p:extLst>
      <p:ext uri="{BB962C8B-B14F-4D97-AF65-F5344CB8AC3E}">
        <p14:creationId xmlns:p14="http://schemas.microsoft.com/office/powerpoint/2010/main" val="1938281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11280</TotalTime>
  <Words>301</Words>
  <Application>Microsoft Office PowerPoint</Application>
  <PresentationFormat>Widescreen</PresentationFormat>
  <Paragraphs>35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Roboto</vt:lpstr>
      <vt:lpstr>Calibri Light</vt:lpstr>
      <vt:lpstr>Roboto Light</vt:lpstr>
      <vt:lpstr>Arial Nova</vt:lpstr>
      <vt:lpstr>Arial</vt:lpstr>
      <vt:lpstr>Calibri</vt:lpstr>
      <vt:lpstr>Arial Nova Light</vt:lpstr>
      <vt:lpstr>Office Theme</vt:lpstr>
      <vt:lpstr>FRAV status update</vt:lpstr>
      <vt:lpstr>FRAV status</vt:lpstr>
      <vt:lpstr>Provisions relevant to EDR/DSSAD</vt:lpstr>
      <vt:lpstr>Applicability to EDR/DSSAD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12th Session  Status Review and Session Orientation</dc:title>
  <dc:creator>John Creamer</dc:creator>
  <cp:lastModifiedBy>John Creamer</cp:lastModifiedBy>
  <cp:revision>180</cp:revision>
  <dcterms:created xsi:type="dcterms:W3CDTF">2021-04-04T08:35:33Z</dcterms:created>
  <dcterms:modified xsi:type="dcterms:W3CDTF">2023-09-08T13:43:59Z</dcterms:modified>
</cp:coreProperties>
</file>