
<file path=[Content_Types].xml><?xml version="1.0" encoding="utf-8"?>
<Types xmlns="http://schemas.openxmlformats.org/package/2006/content-types">
  <Default Extension="fntdata" ContentType="application/x-fontdata"/>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3"/>
    <p:sldMasterId id="2147483672" r:id="rId4"/>
  </p:sldMasterIdLst>
  <p:notesMasterIdLst>
    <p:notesMasterId r:id="rId18"/>
  </p:notesMasterIdLst>
  <p:sldIdLst>
    <p:sldId id="256" r:id="rId5"/>
    <p:sldId id="277" r:id="rId6"/>
    <p:sldId id="260" r:id="rId7"/>
    <p:sldId id="275" r:id="rId8"/>
    <p:sldId id="281" r:id="rId9"/>
    <p:sldId id="282" r:id="rId10"/>
    <p:sldId id="279" r:id="rId11"/>
    <p:sldId id="265" r:id="rId12"/>
    <p:sldId id="283" r:id="rId13"/>
    <p:sldId id="280" r:id="rId14"/>
    <p:sldId id="268" r:id="rId15"/>
    <p:sldId id="259" r:id="rId16"/>
    <p:sldId id="264" r:id="rId17"/>
  </p:sldIdLst>
  <p:sldSz cx="12192000" cy="6858000"/>
  <p:notesSz cx="7104063" cy="10234613"/>
  <p:embeddedFontLst>
    <p:embeddedFont>
      <p:font typeface="Calibri" panose="020F0502020204030204" pitchFamily="34" charset="0"/>
      <p:regular r:id="rId19"/>
      <p:bold r:id="rId20"/>
      <p:italic r:id="rId21"/>
      <p:boldItalic r:id="rId22"/>
    </p:embeddedFont>
    <p:embeddedFont>
      <p:font typeface="Calibri Light" panose="020F0302020204030204" pitchFamily="34" charset="0"/>
      <p:regular r:id="rId23"/>
      <p: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3" autoAdjust="0"/>
    <p:restoredTop sz="94660"/>
  </p:normalViewPr>
  <p:slideViewPr>
    <p:cSldViewPr snapToGrid="0">
      <p:cViewPr varScale="1">
        <p:scale>
          <a:sx n="61" d="100"/>
          <a:sy n="61" d="100"/>
        </p:scale>
        <p:origin x="776" y="38"/>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1.fntdata"/><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88AFB53-3AB4-4894-B826-814E373C4DB6}" type="datetimeFigureOut">
              <a:rPr lang="en-GB" smtClean="0"/>
              <a:t>08/09/2023</a:t>
            </a:fld>
            <a:endParaRPr lang="en-GB" dirty="0"/>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izenplatzhalter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F27F7738-4FFB-4E0D-BA36-2862DEA2389C}" type="slidenum">
              <a:rPr lang="en-GB" smtClean="0"/>
              <a:t>‹#›</a:t>
            </a:fld>
            <a:endParaRPr lang="en-GB" dirty="0"/>
          </a:p>
        </p:txBody>
      </p:sp>
    </p:spTree>
    <p:extLst>
      <p:ext uri="{BB962C8B-B14F-4D97-AF65-F5344CB8AC3E}">
        <p14:creationId xmlns:p14="http://schemas.microsoft.com/office/powerpoint/2010/main" val="360595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55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40968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2735561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78582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28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08.09.2023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2688005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08.09.2023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171510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08.09.2023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1529570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08.09.2023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74228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08.09.2023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a:t>
            </a:fld>
            <a:endParaRPr lang="de-DE" dirty="0"/>
          </a:p>
        </p:txBody>
      </p:sp>
    </p:spTree>
    <p:extLst>
      <p:ext uri="{BB962C8B-B14F-4D97-AF65-F5344CB8AC3E}">
        <p14:creationId xmlns:p14="http://schemas.microsoft.com/office/powerpoint/2010/main" val="360512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26317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08.09.2023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118341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617776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330163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08.09.2023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08.09.2023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397680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08.09.2023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346958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08.09.2023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95735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08.09.2023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a:t>
            </a:fld>
            <a:endParaRPr lang="de-DE" dirty="0"/>
          </a:p>
        </p:txBody>
      </p:sp>
      <p:sp>
        <p:nvSpPr>
          <p:cNvPr id="10" name="Textfeld 9"/>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741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08.09.2023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a:t>
            </a:fld>
            <a:endParaRPr lang="de-DE" dirty="0"/>
          </a:p>
        </p:txBody>
      </p:sp>
    </p:spTree>
    <p:extLst>
      <p:ext uri="{BB962C8B-B14F-4D97-AF65-F5344CB8AC3E}">
        <p14:creationId xmlns:p14="http://schemas.microsoft.com/office/powerpoint/2010/main" val="5836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08.09.2023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a:t>
            </a:fld>
            <a:endParaRPr lang="de-DE" dirty="0"/>
          </a:p>
        </p:txBody>
      </p:sp>
    </p:spTree>
    <p:extLst>
      <p:ext uri="{BB962C8B-B14F-4D97-AF65-F5344CB8AC3E}">
        <p14:creationId xmlns:p14="http://schemas.microsoft.com/office/powerpoint/2010/main" val="139288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08.09.2023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5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08.09.2023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788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eur-lex.europa.eu/legal-content/EN/TXT/PDF/?uri=CELEX:32022R1426"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err="1"/>
              <a:t>Definitions</a:t>
            </a:r>
            <a:r>
              <a:rPr lang="de-DE" dirty="0"/>
              <a:t> in View </a:t>
            </a:r>
            <a:r>
              <a:rPr lang="de-DE" dirty="0" err="1"/>
              <a:t>of</a:t>
            </a:r>
            <a:br>
              <a:rPr lang="de-DE" dirty="0"/>
            </a:br>
            <a:r>
              <a:rPr lang="de-DE" dirty="0"/>
              <a:t>GRE TF AVSR</a:t>
            </a:r>
          </a:p>
        </p:txBody>
      </p:sp>
      <p:sp>
        <p:nvSpPr>
          <p:cNvPr id="3" name="Untertitel 2"/>
          <p:cNvSpPr>
            <a:spLocks noGrp="1"/>
          </p:cNvSpPr>
          <p:nvPr>
            <p:ph type="subTitle" idx="1"/>
          </p:nvPr>
        </p:nvSpPr>
        <p:spPr/>
        <p:txBody>
          <a:bodyPr/>
          <a:lstStyle/>
          <a:p>
            <a:r>
              <a:rPr lang="de-DE" dirty="0"/>
              <a:t>Dr. K. Manz, DE – </a:t>
            </a:r>
            <a:r>
              <a:rPr lang="en-GB" dirty="0"/>
              <a:t>Chair</a:t>
            </a:r>
          </a:p>
          <a:p>
            <a:r>
              <a:rPr lang="de-DE" dirty="0"/>
              <a:t>L. Schwenkschuster, GTB - Secretary</a:t>
            </a:r>
          </a:p>
        </p:txBody>
      </p:sp>
      <p:sp>
        <p:nvSpPr>
          <p:cNvPr id="5" name="CasellaDiTesto 3">
            <a:extLst>
              <a:ext uri="{FF2B5EF4-FFF2-40B4-BE49-F238E27FC236}">
                <a16:creationId xmlns:a16="http://schemas.microsoft.com/office/drawing/2014/main" id="{40D1E9DC-0409-4E14-A9B9-CA06E041CB5F}"/>
              </a:ext>
            </a:extLst>
          </p:cNvPr>
          <p:cNvSpPr txBox="1"/>
          <p:nvPr/>
        </p:nvSpPr>
        <p:spPr>
          <a:xfrm>
            <a:off x="10406500" y="5544462"/>
            <a:ext cx="1642740" cy="369332"/>
          </a:xfrm>
          <a:prstGeom prst="rect">
            <a:avLst/>
          </a:prstGeom>
          <a:noFill/>
          <a:ln w="28575">
            <a:solidFill>
              <a:srgbClr val="00B0F0"/>
            </a:solidFill>
          </a:ln>
        </p:spPr>
        <p:txBody>
          <a:bodyPr wrap="square" rtlCol="0">
            <a:spAutoFit/>
          </a:bodyPr>
          <a:lstStyle/>
          <a:p>
            <a:pPr algn="r"/>
            <a:r>
              <a:rPr lang="it-IT" b="1" dirty="0">
                <a:solidFill>
                  <a:srgbClr val="00B0F0"/>
                </a:solidFill>
              </a:rPr>
              <a:t>AVSR</a:t>
            </a:r>
          </a:p>
        </p:txBody>
      </p:sp>
      <p:graphicFrame>
        <p:nvGraphicFramePr>
          <p:cNvPr id="6" name="Tabelle 5"/>
          <p:cNvGraphicFramePr>
            <a:graphicFrameLocks noGrp="1"/>
          </p:cNvGraphicFramePr>
          <p:nvPr>
            <p:extLst>
              <p:ext uri="{D42A27DB-BD31-4B8C-83A1-F6EECF244321}">
                <p14:modId xmlns:p14="http://schemas.microsoft.com/office/powerpoint/2010/main" val="53272693"/>
              </p:ext>
            </p:extLst>
          </p:nvPr>
        </p:nvGraphicFramePr>
        <p:xfrm>
          <a:off x="913477" y="496062"/>
          <a:ext cx="10365047" cy="514668"/>
        </p:xfrm>
        <a:graphic>
          <a:graphicData uri="http://schemas.openxmlformats.org/drawingml/2006/table">
            <a:tbl>
              <a:tblPr firstRow="1" firstCol="1" bandRow="1"/>
              <a:tblGrid>
                <a:gridCol w="3077557">
                  <a:extLst>
                    <a:ext uri="{9D8B030D-6E8A-4147-A177-3AD203B41FA5}">
                      <a16:colId xmlns:a16="http://schemas.microsoft.com/office/drawing/2014/main" val="20000"/>
                    </a:ext>
                  </a:extLst>
                </a:gridCol>
                <a:gridCol w="7287490">
                  <a:extLst>
                    <a:ext uri="{9D8B030D-6E8A-4147-A177-3AD203B41FA5}">
                      <a16:colId xmlns:a16="http://schemas.microsoft.com/office/drawing/2014/main" val="20001"/>
                    </a:ext>
                  </a:extLst>
                </a:gridCol>
              </a:tblGrid>
              <a:tr h="0">
                <a:tc>
                  <a:txBody>
                    <a:bodyPr/>
                    <a:lstStyle/>
                    <a:p>
                      <a:pP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Transmitted by the Chair of the GRE TF “Autonomous Vehicle Signalling Requirements” (AVSR)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Informal document </a:t>
                      </a:r>
                      <a:r>
                        <a:rPr lang="de-DE" sz="1000" b="1" dirty="0">
                          <a:effectLst/>
                          <a:latin typeface="Times New Roman" panose="02020603050405020304" pitchFamily="18" charset="0"/>
                          <a:ea typeface="Times New Roman" panose="02020603050405020304" pitchFamily="18" charset="0"/>
                          <a:cs typeface="Times New Roman" panose="02020603050405020304" pitchFamily="18" charset="0"/>
                        </a:rPr>
                        <a:t>FRAV-43-08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(FRAV, </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12</a:t>
                      </a:r>
                      <a:r>
                        <a:rPr lang="en-US" sz="1000" baseline="0" dirty="0">
                          <a:effectLst/>
                          <a:latin typeface="Times New Roman" panose="02020603050405020304" pitchFamily="18" charset="0"/>
                          <a:ea typeface="Calibri" panose="020F0502020204030204" pitchFamily="34" charset="0"/>
                          <a:cs typeface="Times New Roman" panose="02020603050405020304" pitchFamily="18" charset="0"/>
                        </a:rPr>
                        <a:t> September </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2023</a:t>
                      </a:r>
                    </a:p>
                    <a:p>
                      <a:pPr marL="900430" algn="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agenda item 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4" name="Foliennummernplatzhalter 3"/>
          <p:cNvSpPr>
            <a:spLocks noGrp="1"/>
          </p:cNvSpPr>
          <p:nvPr>
            <p:ph type="sldNum" sz="quarter" idx="12"/>
          </p:nvPr>
        </p:nvSpPr>
        <p:spPr/>
        <p:txBody>
          <a:bodyPr/>
          <a:lstStyle/>
          <a:p>
            <a:fld id="{920A611A-B439-47EC-9AB0-62E646C29293}" type="slidenum">
              <a:rPr lang="de-DE" smtClean="0"/>
              <a:t>1</a:t>
            </a:fld>
            <a:endParaRPr lang="de-DE" dirty="0"/>
          </a:p>
        </p:txBody>
      </p:sp>
    </p:spTree>
    <p:extLst>
      <p:ext uri="{BB962C8B-B14F-4D97-AF65-F5344CB8AC3E}">
        <p14:creationId xmlns:p14="http://schemas.microsoft.com/office/powerpoint/2010/main" val="1974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Remarks</a:t>
            </a:r>
            <a:r>
              <a:rPr lang="de-DE" dirty="0"/>
              <a:t> </a:t>
            </a:r>
            <a:r>
              <a:rPr lang="de-DE" dirty="0" err="1"/>
              <a:t>to</a:t>
            </a:r>
            <a:r>
              <a:rPr lang="de-DE" dirty="0"/>
              <a:t> </a:t>
            </a:r>
            <a:r>
              <a:rPr lang="de-DE" dirty="0" err="1"/>
              <a:t>the</a:t>
            </a:r>
            <a:r>
              <a:rPr lang="de-DE" dirty="0"/>
              <a:t> Definition </a:t>
            </a:r>
            <a:r>
              <a:rPr lang="de-DE" dirty="0" err="1"/>
              <a:t>of</a:t>
            </a:r>
            <a:r>
              <a:rPr lang="de-DE" dirty="0"/>
              <a:t> DDT</a:t>
            </a:r>
            <a:endParaRPr lang="en-GB" dirty="0"/>
          </a:p>
        </p:txBody>
      </p:sp>
      <p:sp>
        <p:nvSpPr>
          <p:cNvPr id="3" name="Foliennummernplatzhalter 2"/>
          <p:cNvSpPr>
            <a:spLocks noGrp="1"/>
          </p:cNvSpPr>
          <p:nvPr>
            <p:ph type="sldNum" sz="quarter" idx="12"/>
          </p:nvPr>
        </p:nvSpPr>
        <p:spPr/>
        <p:txBody>
          <a:bodyPr/>
          <a:lstStyle/>
          <a:p>
            <a:fld id="{920A611A-B439-47EC-9AB0-62E646C29293}" type="slidenum">
              <a:rPr lang="de-DE" smtClean="0"/>
              <a:t>10</a:t>
            </a:fld>
            <a:endParaRPr lang="de-DE" dirty="0"/>
          </a:p>
        </p:txBody>
      </p:sp>
      <p:sp>
        <p:nvSpPr>
          <p:cNvPr id="4" name="Textfeld 3"/>
          <p:cNvSpPr txBox="1"/>
          <p:nvPr/>
        </p:nvSpPr>
        <p:spPr>
          <a:xfrm>
            <a:off x="328863" y="1997242"/>
            <a:ext cx="10154653" cy="2308324"/>
          </a:xfrm>
          <a:prstGeom prst="rect">
            <a:avLst/>
          </a:prstGeom>
          <a:noFill/>
        </p:spPr>
        <p:txBody>
          <a:bodyPr wrap="square" rtlCol="0">
            <a:spAutoFit/>
          </a:bodyPr>
          <a:lstStyle/>
          <a:p>
            <a:r>
              <a:rPr lang="en-GB" dirty="0"/>
              <a:t>3.7.1.3.	Control includes:</a:t>
            </a:r>
          </a:p>
          <a:p>
            <a:pPr marL="898525" lvl="0"/>
            <a:r>
              <a:rPr lang="en-GB" dirty="0"/>
              <a:t>Object and event response execution.</a:t>
            </a:r>
          </a:p>
          <a:p>
            <a:pPr marL="898525" lvl="0"/>
            <a:r>
              <a:rPr lang="en-GB" dirty="0"/>
              <a:t>Lateral vehicle motion control.</a:t>
            </a:r>
          </a:p>
          <a:p>
            <a:pPr marL="898525" lvl="0"/>
            <a:r>
              <a:rPr lang="en-GB" dirty="0"/>
              <a:t>Longitudinal vehicle motion control.</a:t>
            </a:r>
          </a:p>
          <a:p>
            <a:pPr marL="898525" lvl="0"/>
            <a:r>
              <a:rPr lang="en-GB" b="1" dirty="0"/>
              <a:t>via lighting and signalling</a:t>
            </a:r>
            <a:r>
              <a:rPr lang="en-GB" dirty="0"/>
              <a:t>,</a:t>
            </a:r>
          </a:p>
          <a:p>
            <a:pPr marL="898525" lvl="0"/>
            <a:r>
              <a:rPr lang="en-GB" b="1" dirty="0"/>
              <a:t>Indication of vehicle status or intended driving manoeuvres </a:t>
            </a:r>
          </a:p>
          <a:p>
            <a:pPr marL="898525" lvl="0"/>
            <a:r>
              <a:rPr lang="en-GB" b="1" dirty="0"/>
              <a:t>and, if required, </a:t>
            </a:r>
            <a:r>
              <a:rPr lang="en-GB" dirty="0"/>
              <a:t>enhancing </a:t>
            </a:r>
            <a:r>
              <a:rPr lang="en-GB" dirty="0" err="1"/>
              <a:t>conspicuity</a:t>
            </a:r>
            <a:r>
              <a:rPr lang="en-GB" dirty="0"/>
              <a:t>.</a:t>
            </a:r>
          </a:p>
          <a:p>
            <a:endParaRPr lang="en-GB" dirty="0"/>
          </a:p>
        </p:txBody>
      </p:sp>
    </p:spTree>
    <p:extLst>
      <p:ext uri="{BB962C8B-B14F-4D97-AF65-F5344CB8AC3E}">
        <p14:creationId xmlns:p14="http://schemas.microsoft.com/office/powerpoint/2010/main" val="3569413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920A611A-B439-47EC-9AB0-62E646C29293}" type="slidenum">
              <a:rPr lang="de-DE" smtClean="0"/>
              <a:t>11</a:t>
            </a:fld>
            <a:endParaRPr lang="de-DE" dirty="0"/>
          </a:p>
        </p:txBody>
      </p:sp>
      <p:sp>
        <p:nvSpPr>
          <p:cNvPr id="7" name="Titel 6"/>
          <p:cNvSpPr>
            <a:spLocks noGrp="1"/>
          </p:cNvSpPr>
          <p:nvPr>
            <p:ph type="title"/>
          </p:nvPr>
        </p:nvSpPr>
        <p:spPr>
          <a:xfrm>
            <a:off x="844352" y="-205766"/>
            <a:ext cx="10058400" cy="1450757"/>
          </a:xfrm>
        </p:spPr>
        <p:txBody>
          <a:bodyPr/>
          <a:lstStyle/>
          <a:p>
            <a:r>
              <a:rPr lang="en-GB" dirty="0"/>
              <a:t>Conclusion:</a:t>
            </a:r>
          </a:p>
        </p:txBody>
      </p:sp>
      <p:sp>
        <p:nvSpPr>
          <p:cNvPr id="9" name="Titel 1"/>
          <p:cNvSpPr txBox="1">
            <a:spLocks/>
          </p:cNvSpPr>
          <p:nvPr/>
        </p:nvSpPr>
        <p:spPr>
          <a:xfrm>
            <a:off x="933157" y="2028092"/>
            <a:ext cx="10058400" cy="3235570"/>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de-DE" sz="3600" b="1" dirty="0">
                <a:latin typeface="+mn-lt"/>
              </a:rPr>
              <a:t>..</a:t>
            </a:r>
            <a:endParaRPr lang="en-GB" sz="3600" b="1" dirty="0">
              <a:latin typeface="+mn-lt"/>
            </a:endParaRPr>
          </a:p>
        </p:txBody>
      </p:sp>
      <p:sp>
        <p:nvSpPr>
          <p:cNvPr id="2" name="Textfeld 1"/>
          <p:cNvSpPr txBox="1"/>
          <p:nvPr/>
        </p:nvSpPr>
        <p:spPr>
          <a:xfrm>
            <a:off x="1050758" y="2028092"/>
            <a:ext cx="9360568" cy="646331"/>
          </a:xfrm>
          <a:prstGeom prst="rect">
            <a:avLst/>
          </a:prstGeom>
          <a:noFill/>
        </p:spPr>
        <p:txBody>
          <a:bodyPr wrap="square" rtlCol="0">
            <a:spAutoFit/>
          </a:bodyPr>
          <a:lstStyle/>
          <a:p>
            <a:r>
              <a:rPr lang="de-DE" dirty="0" err="1"/>
              <a:t>From</a:t>
            </a:r>
            <a:r>
              <a:rPr lang="de-DE" dirty="0"/>
              <a:t> </a:t>
            </a:r>
            <a:r>
              <a:rPr lang="de-DE" dirty="0" err="1"/>
              <a:t>our</a:t>
            </a:r>
            <a:r>
              <a:rPr lang="de-DE" dirty="0"/>
              <a:t> </a:t>
            </a:r>
            <a:r>
              <a:rPr lang="de-DE" dirty="0" err="1"/>
              <a:t>perspective</a:t>
            </a:r>
            <a:r>
              <a:rPr lang="de-DE" dirty="0"/>
              <a:t> , </a:t>
            </a:r>
            <a:r>
              <a:rPr lang="de-DE" dirty="0" err="1"/>
              <a:t>we</a:t>
            </a:r>
            <a:r>
              <a:rPr lang="de-DE" dirty="0"/>
              <a:t> </a:t>
            </a:r>
            <a:r>
              <a:rPr lang="de-DE" dirty="0" err="1"/>
              <a:t>need</a:t>
            </a:r>
            <a:r>
              <a:rPr lang="de-DE" dirty="0"/>
              <a:t> in </a:t>
            </a:r>
            <a:r>
              <a:rPr lang="de-DE" dirty="0" err="1"/>
              <a:t>minimum</a:t>
            </a:r>
            <a:r>
              <a:rPr lang="de-DE" dirty="0"/>
              <a:t> </a:t>
            </a:r>
            <a:r>
              <a:rPr lang="de-DE" dirty="0" err="1"/>
              <a:t>the</a:t>
            </a:r>
            <a:r>
              <a:rPr lang="de-DE" dirty="0"/>
              <a:t> </a:t>
            </a:r>
            <a:r>
              <a:rPr lang="de-DE" dirty="0" err="1"/>
              <a:t>following</a:t>
            </a:r>
            <a:r>
              <a:rPr lang="de-DE" dirty="0"/>
              <a:t> </a:t>
            </a:r>
            <a:r>
              <a:rPr lang="de-DE" dirty="0" err="1"/>
              <a:t>definitions</a:t>
            </a:r>
            <a:r>
              <a:rPr lang="de-DE" dirty="0"/>
              <a:t> </a:t>
            </a:r>
            <a:r>
              <a:rPr lang="de-DE" dirty="0" err="1"/>
              <a:t>for</a:t>
            </a:r>
            <a:r>
              <a:rPr lang="de-DE" dirty="0"/>
              <a:t> ECE – Regulation 48 </a:t>
            </a:r>
            <a:r>
              <a:rPr lang="de-DE" dirty="0" err="1"/>
              <a:t>or</a:t>
            </a:r>
            <a:r>
              <a:rPr lang="de-DE" dirty="0"/>
              <a:t> </a:t>
            </a:r>
            <a:r>
              <a:rPr lang="de-DE" dirty="0" err="1"/>
              <a:t>other</a:t>
            </a:r>
            <a:r>
              <a:rPr lang="de-DE" dirty="0"/>
              <a:t> Parts </a:t>
            </a:r>
            <a:r>
              <a:rPr lang="de-DE" dirty="0" err="1"/>
              <a:t>Regulations</a:t>
            </a:r>
            <a:endParaRPr lang="en-GB" dirty="0"/>
          </a:p>
        </p:txBody>
      </p:sp>
      <p:sp>
        <p:nvSpPr>
          <p:cNvPr id="4" name="Textfeld 3"/>
          <p:cNvSpPr txBox="1"/>
          <p:nvPr/>
        </p:nvSpPr>
        <p:spPr>
          <a:xfrm>
            <a:off x="1227221" y="2687053"/>
            <a:ext cx="9023684" cy="2862322"/>
          </a:xfrm>
          <a:prstGeom prst="rect">
            <a:avLst/>
          </a:prstGeom>
          <a:noFill/>
        </p:spPr>
        <p:txBody>
          <a:bodyPr wrap="square" rtlCol="0">
            <a:spAutoFit/>
          </a:bodyPr>
          <a:lstStyle/>
          <a:p>
            <a:r>
              <a:rPr lang="en-GB" dirty="0"/>
              <a:t>1.	</a:t>
            </a:r>
            <a:r>
              <a:rPr lang="en-GB" b="1" i="1" dirty="0"/>
              <a:t>“Driver”</a:t>
            </a:r>
            <a:r>
              <a:rPr lang="en-GB" b="1" dirty="0"/>
              <a:t> </a:t>
            </a:r>
            <a:r>
              <a:rPr lang="en-GB" dirty="0"/>
              <a:t>means a human being who performs in real time part or all of the DDT.</a:t>
            </a:r>
          </a:p>
          <a:p>
            <a:endParaRPr lang="de-DE" dirty="0"/>
          </a:p>
          <a:p>
            <a:pPr marL="449263" indent="-449263"/>
            <a:r>
              <a:rPr lang="en-GB" dirty="0"/>
              <a:t>2.	</a:t>
            </a:r>
            <a:r>
              <a:rPr lang="en-GB" b="1" i="1" dirty="0"/>
              <a:t>“Dynamic Driving Task (DDT)” </a:t>
            </a:r>
            <a:r>
              <a:rPr lang="en-GB" dirty="0"/>
              <a:t>means the real-time operational and tactical functions required to operate the vehicle in on-road traffic.</a:t>
            </a:r>
          </a:p>
          <a:p>
            <a:pPr marL="449263" indent="-449263"/>
            <a:endParaRPr lang="de-DE" dirty="0"/>
          </a:p>
          <a:p>
            <a:pPr marL="449263" indent="-449263"/>
            <a:r>
              <a:rPr lang="en-US" b="1" dirty="0"/>
              <a:t>3.	"</a:t>
            </a:r>
            <a:r>
              <a:rPr lang="en-US" b="1" i="1" dirty="0"/>
              <a:t>Driving system control (DSC)</a:t>
            </a:r>
            <a:r>
              <a:rPr lang="en-US" b="1" dirty="0"/>
              <a:t>" means the part of the ADS which controls the entire DDT completely; it may be operated by driver support features or automated driving features.</a:t>
            </a:r>
            <a:endParaRPr lang="en-GB" dirty="0"/>
          </a:p>
          <a:p>
            <a:pPr marL="449263" indent="-449263"/>
            <a:endParaRPr lang="en-GB" dirty="0"/>
          </a:p>
          <a:p>
            <a:endParaRPr lang="en-GB" dirty="0"/>
          </a:p>
        </p:txBody>
      </p:sp>
    </p:spTree>
    <p:extLst>
      <p:ext uri="{BB962C8B-B14F-4D97-AF65-F5344CB8AC3E}">
        <p14:creationId xmlns:p14="http://schemas.microsoft.com/office/powerpoint/2010/main" val="1796811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920A611A-B439-47EC-9AB0-62E646C29293}" type="slidenum">
              <a:rPr lang="de-DE" smtClean="0"/>
              <a:t>12</a:t>
            </a:fld>
            <a:endParaRPr lang="de-DE" dirty="0"/>
          </a:p>
        </p:txBody>
      </p:sp>
      <p:sp>
        <p:nvSpPr>
          <p:cNvPr id="6" name="Rechteck 5"/>
          <p:cNvSpPr/>
          <p:nvPr/>
        </p:nvSpPr>
        <p:spPr>
          <a:xfrm>
            <a:off x="737936" y="1834186"/>
            <a:ext cx="11365831" cy="4247317"/>
          </a:xfrm>
          <a:prstGeom prst="rect">
            <a:avLst/>
          </a:prstGeom>
        </p:spPr>
        <p:txBody>
          <a:bodyPr wrap="square">
            <a:spAutoFit/>
          </a:bodyPr>
          <a:lstStyle/>
          <a:p>
            <a:pPr marL="0" lvl="1"/>
            <a:r>
              <a:rPr lang="en-GB" b="1" dirty="0"/>
              <a:t>4.	MDV:</a:t>
            </a:r>
          </a:p>
          <a:p>
            <a:pPr marL="628650" lvl="1" indent="-628650">
              <a:buAutoNum type="arabicPeriod"/>
            </a:pPr>
            <a:endParaRPr lang="en-GB" b="1" dirty="0"/>
          </a:p>
          <a:p>
            <a:pPr marL="625475" lvl="1"/>
            <a:r>
              <a:rPr lang="en-US" b="1" dirty="0"/>
              <a:t>“</a:t>
            </a:r>
            <a:r>
              <a:rPr lang="en-US" b="1" i="1" dirty="0"/>
              <a:t>Manually Driven Vehicle (MDV)</a:t>
            </a:r>
            <a:r>
              <a:rPr lang="en-US" b="1" dirty="0"/>
              <a:t>” means a vehicle controlled by a driver.</a:t>
            </a:r>
          </a:p>
          <a:p>
            <a:pPr marL="625475" lvl="1" indent="-625475"/>
            <a:r>
              <a:rPr lang="en-US" b="1" dirty="0"/>
              <a:t>Or alternatively:</a:t>
            </a:r>
            <a:endParaRPr lang="en-GB" dirty="0"/>
          </a:p>
          <a:p>
            <a:pPr marL="0" lvl="1" indent="625475"/>
            <a:r>
              <a:rPr lang="en-US" b="1" dirty="0"/>
              <a:t>“</a:t>
            </a:r>
            <a:r>
              <a:rPr lang="en-US" b="1" i="1" dirty="0"/>
              <a:t>Manually Driven Vehicle (MDV)</a:t>
            </a:r>
            <a:r>
              <a:rPr lang="en-US" b="1" dirty="0"/>
              <a:t>” means a vehicle in which a driver is </a:t>
            </a:r>
            <a:r>
              <a:rPr lang="en-GB" b="1" dirty="0"/>
              <a:t>performing the entire DDT</a:t>
            </a:r>
            <a:r>
              <a:rPr lang="en-US" b="1" dirty="0"/>
              <a:t>.</a:t>
            </a:r>
          </a:p>
          <a:p>
            <a:pPr marL="0" lvl="1" indent="625475"/>
            <a:endParaRPr lang="en-GB" b="1" u="sng" dirty="0"/>
          </a:p>
          <a:p>
            <a:pPr marL="628650" indent="-628650"/>
            <a:endParaRPr lang="en-GB" b="1" u="sng" dirty="0"/>
          </a:p>
          <a:p>
            <a:pPr marL="0" lvl="1"/>
            <a:r>
              <a:rPr lang="en-GB" b="1" dirty="0"/>
              <a:t>5.	Dual Mode Vehicle</a:t>
            </a:r>
          </a:p>
          <a:p>
            <a:pPr indent="625475"/>
            <a:r>
              <a:rPr lang="en-GB" b="1" i="1" dirty="0"/>
              <a:t>“Dual mode vehicle (DMV)” </a:t>
            </a:r>
            <a:r>
              <a:rPr lang="en-GB" b="1" dirty="0"/>
              <a:t>means a vehicle, in which the entire DDT </a:t>
            </a:r>
            <a:r>
              <a:rPr lang="en-US" b="1" dirty="0"/>
              <a:t>is </a:t>
            </a:r>
            <a:r>
              <a:rPr lang="en-GB" b="1" dirty="0"/>
              <a:t>performed either by:</a:t>
            </a:r>
            <a:endParaRPr lang="en-GB" dirty="0"/>
          </a:p>
          <a:p>
            <a:pPr marL="625475"/>
            <a:r>
              <a:rPr lang="en-GB" b="1" dirty="0"/>
              <a:t>	a driver, or</a:t>
            </a:r>
            <a:endParaRPr lang="en-GB" dirty="0"/>
          </a:p>
          <a:p>
            <a:pPr marL="625475"/>
            <a:r>
              <a:rPr lang="en-GB" b="1" dirty="0"/>
              <a:t>	a DSC.</a:t>
            </a:r>
            <a:endParaRPr lang="en-GB" dirty="0"/>
          </a:p>
          <a:p>
            <a:pPr marL="628650" lvl="1" indent="-628650">
              <a:buAutoNum type="arabicPeriod" startAt="2"/>
            </a:pPr>
            <a:endParaRPr lang="en-GB" dirty="0"/>
          </a:p>
          <a:p>
            <a:pPr marL="628650" indent="-628650"/>
            <a:endParaRPr lang="en-GB" b="1" u="sng" dirty="0"/>
          </a:p>
          <a:p>
            <a:r>
              <a:rPr lang="en-GB" b="1" dirty="0"/>
              <a:t>6.	ADS vehicle</a:t>
            </a:r>
          </a:p>
          <a:p>
            <a:r>
              <a:rPr lang="en-US" b="1" dirty="0"/>
              <a:t>	 </a:t>
            </a:r>
            <a:r>
              <a:rPr lang="en-GB" i="1" dirty="0"/>
              <a:t>“ADS vehicle”</a:t>
            </a:r>
            <a:r>
              <a:rPr lang="en-GB" dirty="0"/>
              <a:t> means a vehicle equipped with an ADS</a:t>
            </a:r>
            <a:r>
              <a:rPr lang="en-GB" b="1" dirty="0"/>
              <a:t>, and the entire DDT </a:t>
            </a:r>
            <a:r>
              <a:rPr lang="en-US" b="1" dirty="0"/>
              <a:t>is </a:t>
            </a:r>
            <a:r>
              <a:rPr lang="en-GB" b="1" dirty="0"/>
              <a:t>permanently performed by a DSC</a:t>
            </a:r>
            <a:r>
              <a:rPr lang="en-GB" dirty="0"/>
              <a:t>.</a:t>
            </a:r>
          </a:p>
        </p:txBody>
      </p:sp>
    </p:spTree>
    <p:extLst>
      <p:ext uri="{BB962C8B-B14F-4D97-AF65-F5344CB8AC3E}">
        <p14:creationId xmlns:p14="http://schemas.microsoft.com/office/powerpoint/2010/main" val="2227234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623316"/>
            <a:ext cx="10058400" cy="738124"/>
          </a:xfrm>
        </p:spPr>
        <p:txBody>
          <a:bodyPr>
            <a:normAutofit fontScale="90000"/>
          </a:bodyPr>
          <a:lstStyle/>
          <a:p>
            <a:br>
              <a:rPr lang="en-GB" dirty="0">
                <a:latin typeface="+mn-lt"/>
              </a:rPr>
            </a:br>
            <a:r>
              <a:rPr lang="en-GB" dirty="0">
                <a:latin typeface="+mn-lt"/>
              </a:rPr>
              <a:t>GRE TF AVSR</a:t>
            </a:r>
          </a:p>
        </p:txBody>
      </p:sp>
      <p:sp>
        <p:nvSpPr>
          <p:cNvPr id="13" name="Textfeld 12"/>
          <p:cNvSpPr txBox="1"/>
          <p:nvPr/>
        </p:nvSpPr>
        <p:spPr>
          <a:xfrm>
            <a:off x="1097281" y="2133431"/>
            <a:ext cx="10189556" cy="2215991"/>
          </a:xfrm>
          <a:prstGeom prst="rect">
            <a:avLst/>
          </a:prstGeom>
          <a:noFill/>
        </p:spPr>
        <p:txBody>
          <a:bodyPr wrap="square" rtlCol="0" anchor="t">
            <a:spAutoFit/>
          </a:bodyPr>
          <a:lstStyle/>
          <a:p>
            <a:endParaRPr lang="en-US" i="1" dirty="0"/>
          </a:p>
          <a:p>
            <a:r>
              <a:rPr lang="en-US" sz="6600" i="1" dirty="0"/>
              <a:t>Thank you for your attention!</a:t>
            </a:r>
          </a:p>
          <a:p>
            <a:endParaRPr lang="en-US" i="1" dirty="0"/>
          </a:p>
          <a:p>
            <a:endParaRPr lang="en-US" i="1" dirty="0"/>
          </a:p>
          <a:p>
            <a:endParaRPr lang="en-US" i="1" dirty="0"/>
          </a:p>
        </p:txBody>
      </p:sp>
      <p:sp>
        <p:nvSpPr>
          <p:cNvPr id="3" name="Foliennummernplatzhalter 2"/>
          <p:cNvSpPr>
            <a:spLocks noGrp="1"/>
          </p:cNvSpPr>
          <p:nvPr>
            <p:ph type="sldNum" sz="quarter" idx="12"/>
          </p:nvPr>
        </p:nvSpPr>
        <p:spPr/>
        <p:txBody>
          <a:bodyPr/>
          <a:lstStyle/>
          <a:p>
            <a:fld id="{920A611A-B439-47EC-9AB0-62E646C29293}" type="slidenum">
              <a:rPr lang="de-DE" smtClean="0"/>
              <a:t>13</a:t>
            </a:fld>
            <a:endParaRPr lang="de-DE" dirty="0"/>
          </a:p>
        </p:txBody>
      </p:sp>
    </p:spTree>
    <p:extLst>
      <p:ext uri="{BB962C8B-B14F-4D97-AF65-F5344CB8AC3E}">
        <p14:creationId xmlns:p14="http://schemas.microsoft.com/office/powerpoint/2010/main" val="314313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a:t>
            </a:fld>
            <a:endParaRPr lang="de-DE" dirty="0"/>
          </a:p>
        </p:txBody>
      </p:sp>
      <p:sp>
        <p:nvSpPr>
          <p:cNvPr id="4" name="Textfeld 3"/>
          <p:cNvSpPr txBox="1"/>
          <p:nvPr/>
        </p:nvSpPr>
        <p:spPr>
          <a:xfrm>
            <a:off x="794084" y="2662989"/>
            <a:ext cx="10419348" cy="1446550"/>
          </a:xfrm>
          <a:prstGeom prst="rect">
            <a:avLst/>
          </a:prstGeom>
          <a:noFill/>
        </p:spPr>
        <p:txBody>
          <a:bodyPr wrap="square" rtlCol="0">
            <a:spAutoFit/>
          </a:bodyPr>
          <a:lstStyle/>
          <a:p>
            <a:r>
              <a:rPr lang="de-DE" sz="4400" dirty="0"/>
              <a:t>The </a:t>
            </a:r>
            <a:r>
              <a:rPr lang="de-DE" sz="4400" dirty="0" err="1"/>
              <a:t>goal</a:t>
            </a:r>
            <a:r>
              <a:rPr lang="de-DE" sz="4400" dirty="0"/>
              <a:t> </a:t>
            </a:r>
            <a:r>
              <a:rPr lang="de-DE" sz="4400" dirty="0" err="1"/>
              <a:t>is</a:t>
            </a:r>
            <a:r>
              <a:rPr lang="de-DE" sz="4400" dirty="0"/>
              <a:t> </a:t>
            </a:r>
            <a:r>
              <a:rPr lang="de-DE" sz="4400" dirty="0" err="1"/>
              <a:t>to</a:t>
            </a:r>
            <a:r>
              <a:rPr lang="de-DE" sz="4400" dirty="0"/>
              <a:t> </a:t>
            </a:r>
            <a:r>
              <a:rPr lang="de-DE" sz="4400" dirty="0" err="1"/>
              <a:t>get</a:t>
            </a:r>
            <a:r>
              <a:rPr lang="de-DE" sz="4400" dirty="0"/>
              <a:t> a </a:t>
            </a:r>
            <a:r>
              <a:rPr lang="de-DE" sz="4400" dirty="0" err="1"/>
              <a:t>common</a:t>
            </a:r>
            <a:r>
              <a:rPr lang="de-DE" sz="4400" dirty="0"/>
              <a:t> </a:t>
            </a:r>
            <a:r>
              <a:rPr lang="de-DE" sz="4400" dirty="0" err="1"/>
              <a:t>language</a:t>
            </a:r>
            <a:r>
              <a:rPr lang="de-DE" sz="4400" dirty="0"/>
              <a:t> </a:t>
            </a:r>
            <a:r>
              <a:rPr lang="de-DE" sz="4400" dirty="0" err="1"/>
              <a:t>and</a:t>
            </a:r>
            <a:r>
              <a:rPr lang="de-DE" sz="4400" dirty="0"/>
              <a:t> </a:t>
            </a:r>
          </a:p>
          <a:p>
            <a:r>
              <a:rPr lang="de-DE" sz="4400" dirty="0"/>
              <a:t>a </a:t>
            </a:r>
            <a:r>
              <a:rPr lang="de-DE" sz="4400" dirty="0" err="1"/>
              <a:t>common</a:t>
            </a:r>
            <a:r>
              <a:rPr lang="de-DE" sz="4400" dirty="0"/>
              <a:t> </a:t>
            </a:r>
            <a:r>
              <a:rPr lang="de-DE" sz="4400" dirty="0" err="1"/>
              <a:t>understanding</a:t>
            </a:r>
            <a:endParaRPr lang="en-GB" sz="4400" dirty="0"/>
          </a:p>
        </p:txBody>
      </p:sp>
      <p:sp>
        <p:nvSpPr>
          <p:cNvPr id="3" name="Textfeld 2"/>
          <p:cNvSpPr txBox="1"/>
          <p:nvPr/>
        </p:nvSpPr>
        <p:spPr>
          <a:xfrm>
            <a:off x="954506" y="489647"/>
            <a:ext cx="11237494" cy="707886"/>
          </a:xfrm>
          <a:prstGeom prst="rect">
            <a:avLst/>
          </a:prstGeom>
          <a:noFill/>
        </p:spPr>
        <p:txBody>
          <a:bodyPr wrap="square" rtlCol="0">
            <a:spAutoFit/>
          </a:bodyPr>
          <a:lstStyle/>
          <a:p>
            <a:r>
              <a:rPr lang="de-DE" sz="4000" dirty="0" err="1"/>
              <a:t>Preliminary</a:t>
            </a:r>
            <a:r>
              <a:rPr lang="de-DE" sz="4000" dirty="0"/>
              <a:t> </a:t>
            </a:r>
            <a:r>
              <a:rPr lang="de-DE" sz="4000" dirty="0" err="1"/>
              <a:t>Remark</a:t>
            </a:r>
            <a:endParaRPr lang="en-GB" sz="4000" dirty="0"/>
          </a:p>
        </p:txBody>
      </p:sp>
    </p:spTree>
    <p:extLst>
      <p:ext uri="{BB962C8B-B14F-4D97-AF65-F5344CB8AC3E}">
        <p14:creationId xmlns:p14="http://schemas.microsoft.com/office/powerpoint/2010/main" val="252218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9602" y="607685"/>
            <a:ext cx="10546080" cy="738124"/>
          </a:xfrm>
        </p:spPr>
        <p:txBody>
          <a:bodyPr>
            <a:noAutofit/>
          </a:bodyPr>
          <a:lstStyle/>
          <a:p>
            <a:r>
              <a:rPr lang="en-GB" sz="3600" b="1" dirty="0">
                <a:latin typeface="+mn-lt"/>
              </a:rPr>
              <a:t>Pre-conditions by GRVA/FRAV</a:t>
            </a:r>
            <a:endParaRPr lang="en-GB" sz="3600" dirty="0">
              <a:latin typeface="+mn-lt"/>
            </a:endParaRPr>
          </a:p>
        </p:txBody>
      </p:sp>
      <p:sp>
        <p:nvSpPr>
          <p:cNvPr id="13" name="Textfeld 12"/>
          <p:cNvSpPr txBox="1"/>
          <p:nvPr/>
        </p:nvSpPr>
        <p:spPr>
          <a:xfrm>
            <a:off x="449181" y="2203208"/>
            <a:ext cx="11242430" cy="4524315"/>
          </a:xfrm>
          <a:prstGeom prst="rect">
            <a:avLst/>
          </a:prstGeom>
          <a:noFill/>
        </p:spPr>
        <p:txBody>
          <a:bodyPr wrap="square" rtlCol="0" anchor="ctr">
            <a:spAutoFit/>
          </a:bodyPr>
          <a:lstStyle/>
          <a:p>
            <a:r>
              <a:rPr lang="en-GB" b="1" dirty="0"/>
              <a:t>In the </a:t>
            </a:r>
            <a:r>
              <a:rPr lang="en-US" dirty="0"/>
              <a:t>Document </a:t>
            </a:r>
            <a:r>
              <a:rPr lang="en-US" b="1" dirty="0"/>
              <a:t>GRVA-16-29/Rev.1. under paragraph 3 the </a:t>
            </a:r>
            <a:r>
              <a:rPr lang="en-GB" dirty="0"/>
              <a:t>Terms and definitions </a:t>
            </a:r>
            <a:r>
              <a:rPr lang="en-US" b="1" dirty="0"/>
              <a:t>are </a:t>
            </a:r>
            <a:r>
              <a:rPr lang="en-GB" b="1" dirty="0"/>
              <a:t>listed:</a:t>
            </a:r>
          </a:p>
          <a:p>
            <a:endParaRPr lang="en-GB" dirty="0"/>
          </a:p>
          <a:p>
            <a:r>
              <a:rPr lang="en-GB" dirty="0"/>
              <a:t>3.	</a:t>
            </a:r>
            <a:r>
              <a:rPr lang="en-GB" b="1" dirty="0"/>
              <a:t>Terms and definitions.</a:t>
            </a:r>
          </a:p>
          <a:p>
            <a:pPr marL="449263"/>
            <a:r>
              <a:rPr lang="en-GB" dirty="0"/>
              <a:t>	This section defines terms used in this document. Use of these terms and their definitions is recommended in the development of legal requirements related to ADS and ADS vehicles.</a:t>
            </a:r>
          </a:p>
          <a:p>
            <a:pPr marL="449263"/>
            <a:endParaRPr lang="en-GB" dirty="0"/>
          </a:p>
          <a:p>
            <a:pPr marL="449263" indent="-449263"/>
            <a:r>
              <a:rPr lang="en-GB" dirty="0"/>
              <a:t>3.1.	</a:t>
            </a:r>
            <a:r>
              <a:rPr lang="en-GB" b="1" i="1" dirty="0"/>
              <a:t>“Automated Driving System (ADS)”</a:t>
            </a:r>
            <a:r>
              <a:rPr lang="en-GB" b="1" dirty="0"/>
              <a:t> </a:t>
            </a:r>
            <a:r>
              <a:rPr lang="en-GB" dirty="0"/>
              <a:t>means the hardware and software that are collectively capable of performing the entire DDT on a sustained basis regardless of whether it is limited to a specific operational design domain (ODD).</a:t>
            </a:r>
          </a:p>
          <a:p>
            <a:r>
              <a:rPr lang="en-GB" dirty="0"/>
              <a:t>3.2.	</a:t>
            </a:r>
            <a:r>
              <a:rPr lang="en-GB" b="1" i="1" dirty="0"/>
              <a:t>“(ADS) feature”</a:t>
            </a:r>
            <a:r>
              <a:rPr lang="en-GB" b="1" dirty="0"/>
              <a:t> </a:t>
            </a:r>
            <a:r>
              <a:rPr lang="en-GB" dirty="0"/>
              <a:t>means an application of ADS hardware and software designed specifically for use within an ODD.</a:t>
            </a:r>
          </a:p>
          <a:p>
            <a:pPr marL="449263" indent="-449263"/>
            <a:r>
              <a:rPr lang="en-GB" dirty="0"/>
              <a:t>3.3.	</a:t>
            </a:r>
            <a:r>
              <a:rPr lang="en-GB" b="1" i="1" dirty="0"/>
              <a:t>“(ADS) function” </a:t>
            </a:r>
            <a:r>
              <a:rPr lang="en-GB" dirty="0"/>
              <a:t>means an ADS hardware and software capability designed to perform a specific portion of the DDT.</a:t>
            </a:r>
          </a:p>
          <a:p>
            <a:r>
              <a:rPr lang="en-GB" dirty="0"/>
              <a:t>3.4.	</a:t>
            </a:r>
            <a:r>
              <a:rPr lang="en-GB" b="1" i="1" dirty="0"/>
              <a:t>“ADS vehicle”</a:t>
            </a:r>
            <a:r>
              <a:rPr lang="en-GB" dirty="0"/>
              <a:t> means a vehicle equipped with an ADS.</a:t>
            </a:r>
          </a:p>
          <a:p>
            <a:pPr marL="539750" indent="-93663"/>
            <a:r>
              <a:rPr lang="de-DE" dirty="0"/>
              <a:t>…</a:t>
            </a:r>
          </a:p>
          <a:p>
            <a:endParaRPr lang="de-DE" dirty="0"/>
          </a:p>
          <a:p>
            <a:endParaRPr lang="en-GB" dirty="0"/>
          </a:p>
        </p:txBody>
      </p:sp>
      <p:sp>
        <p:nvSpPr>
          <p:cNvPr id="3" name="Foliennummernplatzhalter 2"/>
          <p:cNvSpPr>
            <a:spLocks noGrp="1"/>
          </p:cNvSpPr>
          <p:nvPr>
            <p:ph type="sldNum" sz="quarter" idx="12"/>
          </p:nvPr>
        </p:nvSpPr>
        <p:spPr/>
        <p:txBody>
          <a:bodyPr/>
          <a:lstStyle/>
          <a:p>
            <a:fld id="{920A611A-B439-47EC-9AB0-62E646C29293}" type="slidenum">
              <a:rPr lang="de-DE" smtClean="0"/>
              <a:t>3</a:t>
            </a:fld>
            <a:endParaRPr lang="de-DE" dirty="0"/>
          </a:p>
        </p:txBody>
      </p:sp>
    </p:spTree>
    <p:extLst>
      <p:ext uri="{BB962C8B-B14F-4D97-AF65-F5344CB8AC3E}">
        <p14:creationId xmlns:p14="http://schemas.microsoft.com/office/powerpoint/2010/main" val="2588151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4</a:t>
            </a:fld>
            <a:endParaRPr lang="de-DE" dirty="0"/>
          </a:p>
        </p:txBody>
      </p:sp>
      <p:sp>
        <p:nvSpPr>
          <p:cNvPr id="3" name="Textfeld 2"/>
          <p:cNvSpPr txBox="1"/>
          <p:nvPr/>
        </p:nvSpPr>
        <p:spPr>
          <a:xfrm>
            <a:off x="633046" y="316523"/>
            <a:ext cx="11265877" cy="5355312"/>
          </a:xfrm>
          <a:prstGeom prst="rect">
            <a:avLst/>
          </a:prstGeom>
          <a:noFill/>
        </p:spPr>
        <p:txBody>
          <a:bodyPr wrap="square" rtlCol="0">
            <a:spAutoFit/>
          </a:bodyPr>
          <a:lstStyle/>
          <a:p>
            <a:pPr lvl="0"/>
            <a:endParaRPr lang="en-GB" dirty="0"/>
          </a:p>
          <a:p>
            <a:pPr marL="449263" indent="-449263"/>
            <a:r>
              <a:rPr lang="en-GB" dirty="0"/>
              <a:t>3.5.	</a:t>
            </a:r>
            <a:r>
              <a:rPr lang="en-GB" b="1" i="1" dirty="0"/>
              <a:t>“Behavioural competency”</a:t>
            </a:r>
            <a:r>
              <a:rPr lang="en-GB" b="1" dirty="0"/>
              <a:t> </a:t>
            </a:r>
            <a:r>
              <a:rPr lang="en-GB" dirty="0"/>
              <a:t>means an expected and verifiable capability of an ADS feature to operate a vehicle within the ODD of the feature.</a:t>
            </a:r>
          </a:p>
          <a:p>
            <a:pPr marL="449263" indent="-449263"/>
            <a:endParaRPr lang="en-GB" dirty="0"/>
          </a:p>
          <a:p>
            <a:r>
              <a:rPr lang="en-GB" dirty="0"/>
              <a:t>3.6.	</a:t>
            </a:r>
            <a:r>
              <a:rPr lang="en-GB" b="1" i="1" dirty="0"/>
              <a:t>“Driver”</a:t>
            </a:r>
            <a:r>
              <a:rPr lang="en-GB" b="1" dirty="0"/>
              <a:t> </a:t>
            </a:r>
            <a:r>
              <a:rPr lang="en-GB" dirty="0"/>
              <a:t>means a human being who performs in real time part or all of the DDT.</a:t>
            </a:r>
          </a:p>
          <a:p>
            <a:endParaRPr lang="de-DE" dirty="0"/>
          </a:p>
          <a:p>
            <a:pPr marL="449263" indent="-449263"/>
            <a:r>
              <a:rPr lang="en-GB" dirty="0"/>
              <a:t>3.7.	</a:t>
            </a:r>
            <a:r>
              <a:rPr lang="en-GB" b="1" i="1" dirty="0"/>
              <a:t>“Dynamic Driving Task (DDT)” </a:t>
            </a:r>
            <a:r>
              <a:rPr lang="en-GB" dirty="0"/>
              <a:t>means the real-time operational and tactical functions required to operate the vehicle in on-road traffic.</a:t>
            </a:r>
          </a:p>
          <a:p>
            <a:r>
              <a:rPr lang="de-DE" dirty="0"/>
              <a:t>…..</a:t>
            </a:r>
          </a:p>
          <a:p>
            <a:endParaRPr lang="en-GB" dirty="0"/>
          </a:p>
          <a:p>
            <a:pPr marL="449263" indent="-449263"/>
            <a:r>
              <a:rPr lang="en-GB" dirty="0"/>
              <a:t>3.8.	</a:t>
            </a:r>
            <a:r>
              <a:rPr lang="en-GB" b="1" i="1" dirty="0"/>
              <a:t>“(ADS) </a:t>
            </a:r>
            <a:r>
              <a:rPr lang="en-GB" b="1" i="1" dirty="0" err="1"/>
              <a:t>fallback</a:t>
            </a:r>
            <a:r>
              <a:rPr lang="en-GB" b="1" i="1" dirty="0"/>
              <a:t> response” </a:t>
            </a:r>
            <a:r>
              <a:rPr lang="en-GB" dirty="0"/>
              <a:t>means an ADS-initiated transition of control or an ADS-controlled procedure to place the vehicle in a minimal risk condition.</a:t>
            </a:r>
          </a:p>
          <a:p>
            <a:pPr marL="449263" indent="-449263"/>
            <a:endParaRPr lang="en-GB" dirty="0"/>
          </a:p>
          <a:p>
            <a:r>
              <a:rPr lang="en-GB" dirty="0"/>
              <a:t>3.9.	</a:t>
            </a:r>
            <a:r>
              <a:rPr lang="en-GB" b="1" dirty="0"/>
              <a:t>[</a:t>
            </a:r>
            <a:r>
              <a:rPr lang="en-GB" b="1" i="1" dirty="0"/>
              <a:t>“</a:t>
            </a:r>
            <a:r>
              <a:rPr lang="en-GB" b="1" i="1" dirty="0" err="1"/>
              <a:t>Fallback</a:t>
            </a:r>
            <a:r>
              <a:rPr lang="en-GB" b="1" i="1" dirty="0"/>
              <a:t> user” </a:t>
            </a:r>
            <a:r>
              <a:rPr lang="en-GB" dirty="0"/>
              <a:t>means a user designated to perform the DDT pursuant to an ADS </a:t>
            </a:r>
            <a:r>
              <a:rPr lang="en-GB" dirty="0" err="1"/>
              <a:t>fallback</a:t>
            </a:r>
            <a:r>
              <a:rPr lang="en-GB" dirty="0"/>
              <a:t> response.]</a:t>
            </a:r>
          </a:p>
          <a:p>
            <a:pPr marL="449263"/>
            <a:r>
              <a:rPr lang="en-GB" dirty="0"/>
              <a:t>3.10.	</a:t>
            </a:r>
            <a:r>
              <a:rPr lang="en-GB" i="1" dirty="0"/>
              <a:t>“Minimal Risk Condition (MRC)” </a:t>
            </a:r>
            <a:r>
              <a:rPr lang="en-GB" dirty="0"/>
              <a:t>means a stable and stopped state of the vehicle that reduces the risk of a crash.</a:t>
            </a:r>
          </a:p>
          <a:p>
            <a:pPr marL="449263" indent="-449263"/>
            <a:endParaRPr lang="en-GB" dirty="0"/>
          </a:p>
          <a:p>
            <a:endParaRPr lang="en-GB" dirty="0"/>
          </a:p>
          <a:p>
            <a:endParaRPr lang="en-GB" dirty="0"/>
          </a:p>
        </p:txBody>
      </p:sp>
    </p:spTree>
    <p:extLst>
      <p:ext uri="{BB962C8B-B14F-4D97-AF65-F5344CB8AC3E}">
        <p14:creationId xmlns:p14="http://schemas.microsoft.com/office/powerpoint/2010/main" val="3824846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5</a:t>
            </a:fld>
            <a:endParaRPr lang="de-DE" dirty="0"/>
          </a:p>
        </p:txBody>
      </p:sp>
      <p:sp>
        <p:nvSpPr>
          <p:cNvPr id="3" name="Textfeld 2"/>
          <p:cNvSpPr txBox="1"/>
          <p:nvPr/>
        </p:nvSpPr>
        <p:spPr>
          <a:xfrm>
            <a:off x="1002632" y="593558"/>
            <a:ext cx="9055768" cy="3693319"/>
          </a:xfrm>
          <a:prstGeom prst="rect">
            <a:avLst/>
          </a:prstGeom>
          <a:noFill/>
        </p:spPr>
        <p:txBody>
          <a:bodyPr wrap="square" rtlCol="0">
            <a:spAutoFit/>
          </a:bodyPr>
          <a:lstStyle/>
          <a:p>
            <a:pPr marL="449263" indent="-449263"/>
            <a:r>
              <a:rPr lang="en-GB" dirty="0"/>
              <a:t>3.11.	</a:t>
            </a:r>
            <a:r>
              <a:rPr lang="en-GB" b="1" i="1" dirty="0"/>
              <a:t>“Operational Design Domain (ODD)” </a:t>
            </a:r>
            <a:r>
              <a:rPr lang="en-GB" dirty="0"/>
              <a:t>means the operating conditions under which an ADS feature is specifically designed to function.</a:t>
            </a:r>
          </a:p>
          <a:p>
            <a:pPr marL="449263" indent="-449263"/>
            <a:r>
              <a:rPr lang="en-GB" dirty="0"/>
              <a:t>	Examples include setting the starting point, destination, route, and way points to be used by an ADS during a trip.</a:t>
            </a:r>
          </a:p>
          <a:p>
            <a:pPr marL="449263"/>
            <a:r>
              <a:rPr lang="en-GB" dirty="0"/>
              <a:t>	Examples include deciding whether to overtake a vehicle or change lanes, signalling intended manoeuvres, deciding when to initiate the manoeuvre, choosing the proper speed, and executing the manoeuvre.</a:t>
            </a:r>
          </a:p>
          <a:p>
            <a:pPr marL="449263"/>
            <a:r>
              <a:rPr lang="en-US" dirty="0"/>
              <a:t>Operational functions involve executing micro-changes in steering, braking, and accelerating to maintain lane position or proper vehicle separation and immediate responsive actions to avoid crashes in critical driving situations.</a:t>
            </a:r>
            <a:endParaRPr lang="en-GB" dirty="0"/>
          </a:p>
          <a:p>
            <a:pPr marL="449263"/>
            <a:r>
              <a:rPr lang="en-US" dirty="0"/>
              <a:t>	[In this document, the ODD only refers to the vehicle’s external environment condition. If all conditions are referred to, a different term can be defined.]</a:t>
            </a:r>
            <a:endParaRPr lang="en-GB" dirty="0"/>
          </a:p>
          <a:p>
            <a:endParaRPr lang="en-GB" dirty="0"/>
          </a:p>
        </p:txBody>
      </p:sp>
    </p:spTree>
    <p:extLst>
      <p:ext uri="{BB962C8B-B14F-4D97-AF65-F5344CB8AC3E}">
        <p14:creationId xmlns:p14="http://schemas.microsoft.com/office/powerpoint/2010/main" val="1816684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6</a:t>
            </a:fld>
            <a:endParaRPr lang="de-DE" dirty="0"/>
          </a:p>
        </p:txBody>
      </p:sp>
      <p:sp>
        <p:nvSpPr>
          <p:cNvPr id="3" name="Textfeld 2"/>
          <p:cNvSpPr txBox="1"/>
          <p:nvPr/>
        </p:nvSpPr>
        <p:spPr>
          <a:xfrm>
            <a:off x="513347" y="433137"/>
            <a:ext cx="10058400" cy="5909310"/>
          </a:xfrm>
          <a:prstGeom prst="rect">
            <a:avLst/>
          </a:prstGeom>
          <a:noFill/>
        </p:spPr>
        <p:txBody>
          <a:bodyPr wrap="square" rtlCol="0">
            <a:spAutoFit/>
          </a:bodyPr>
          <a:lstStyle/>
          <a:p>
            <a:pPr marL="898525" indent="-898525"/>
            <a:r>
              <a:rPr lang="en-GB" dirty="0"/>
              <a:t>3.7.1.	The DDT is always performed in its entirety by the ADS in operation (“the entire DDT” as stated in the definition of an “Automated Driving System” under para. 3.1.) which means the whole of the tactical and operational functions necessary to operate the vehicle. These functions can be grouped into three interdependent categories: sensing and perception, planning and decision, and control.</a:t>
            </a:r>
          </a:p>
          <a:p>
            <a:r>
              <a:rPr lang="en-GB" dirty="0"/>
              <a:t>3.7.1.1.	Sensing and perception include:</a:t>
            </a:r>
          </a:p>
          <a:p>
            <a:r>
              <a:rPr lang="de-DE" dirty="0"/>
              <a:t>…</a:t>
            </a:r>
            <a:endParaRPr lang="en-GB" dirty="0"/>
          </a:p>
          <a:p>
            <a:r>
              <a:rPr lang="en-GB" dirty="0"/>
              <a:t>3.7.1.2.	Planning and decision include:</a:t>
            </a:r>
          </a:p>
          <a:p>
            <a:pPr lvl="0"/>
            <a:r>
              <a:rPr lang="en-GB" dirty="0"/>
              <a:t>...</a:t>
            </a:r>
          </a:p>
          <a:p>
            <a:r>
              <a:rPr lang="en-GB" dirty="0"/>
              <a:t>3.7.1.3.	Control includes:</a:t>
            </a:r>
          </a:p>
          <a:p>
            <a:pPr lvl="0" indent="898525"/>
            <a:r>
              <a:rPr lang="en-GB" dirty="0"/>
              <a:t>Object and event response execution.</a:t>
            </a:r>
          </a:p>
          <a:p>
            <a:pPr marL="898525" lvl="0"/>
            <a:r>
              <a:rPr lang="en-GB" dirty="0"/>
              <a:t>Lateral vehicle motion control.</a:t>
            </a:r>
          </a:p>
          <a:p>
            <a:pPr marL="898525" lvl="0"/>
            <a:r>
              <a:rPr lang="en-GB" dirty="0"/>
              <a:t>Longitudinal vehicle motion control.</a:t>
            </a:r>
          </a:p>
          <a:p>
            <a:pPr marL="898525" lvl="0"/>
            <a:r>
              <a:rPr lang="en-GB" dirty="0"/>
              <a:t>Enhancing </a:t>
            </a:r>
            <a:r>
              <a:rPr lang="en-GB" dirty="0" err="1"/>
              <a:t>conspicuity</a:t>
            </a:r>
            <a:r>
              <a:rPr lang="en-GB" dirty="0"/>
              <a:t> via lighting and signalling.</a:t>
            </a:r>
          </a:p>
          <a:p>
            <a:pPr marL="898525" lvl="0"/>
            <a:endParaRPr lang="en-GB" dirty="0"/>
          </a:p>
          <a:p>
            <a:r>
              <a:rPr lang="en-GB" dirty="0"/>
              <a:t>3.7.1.4.	The DDT excludes strategic functions.</a:t>
            </a:r>
          </a:p>
          <a:p>
            <a:endParaRPr lang="en-GB" dirty="0"/>
          </a:p>
          <a:p>
            <a:r>
              <a:rPr lang="en-GB" dirty="0"/>
              <a:t>3.7.2.	</a:t>
            </a:r>
            <a:r>
              <a:rPr lang="en-GB" i="1" dirty="0"/>
              <a:t>“Strategic function”</a:t>
            </a:r>
            <a:r>
              <a:rPr lang="en-GB" dirty="0"/>
              <a:t> …</a:t>
            </a:r>
          </a:p>
          <a:p>
            <a:r>
              <a:rPr lang="en-GB" dirty="0"/>
              <a:t>3.7.3.	</a:t>
            </a:r>
            <a:r>
              <a:rPr lang="en-GB" i="1" dirty="0"/>
              <a:t>“Tactical function” </a:t>
            </a:r>
            <a:r>
              <a:rPr lang="en-GB" dirty="0"/>
              <a:t>…</a:t>
            </a:r>
          </a:p>
          <a:p>
            <a:r>
              <a:rPr lang="en-GB" dirty="0"/>
              <a:t>3.7.4.	</a:t>
            </a:r>
            <a:r>
              <a:rPr lang="en-GB" i="1" dirty="0"/>
              <a:t>“Operational function” </a:t>
            </a:r>
            <a:r>
              <a:rPr lang="de-DE" dirty="0"/>
              <a:t>…</a:t>
            </a:r>
            <a:endParaRPr lang="en-GB" dirty="0"/>
          </a:p>
          <a:p>
            <a:endParaRPr lang="en-GB" dirty="0"/>
          </a:p>
        </p:txBody>
      </p:sp>
    </p:spTree>
    <p:extLst>
      <p:ext uri="{BB962C8B-B14F-4D97-AF65-F5344CB8AC3E}">
        <p14:creationId xmlns:p14="http://schemas.microsoft.com/office/powerpoint/2010/main" val="3525329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7</a:t>
            </a:fld>
            <a:endParaRPr lang="de-DE" dirty="0"/>
          </a:p>
        </p:txBody>
      </p:sp>
      <p:sp>
        <p:nvSpPr>
          <p:cNvPr id="3" name="Textfeld 2"/>
          <p:cNvSpPr txBox="1"/>
          <p:nvPr/>
        </p:nvSpPr>
        <p:spPr>
          <a:xfrm>
            <a:off x="844352" y="468923"/>
            <a:ext cx="8331179" cy="523220"/>
          </a:xfrm>
          <a:prstGeom prst="rect">
            <a:avLst/>
          </a:prstGeom>
          <a:noFill/>
        </p:spPr>
        <p:txBody>
          <a:bodyPr wrap="square" rtlCol="0">
            <a:spAutoFit/>
          </a:bodyPr>
          <a:lstStyle/>
          <a:p>
            <a:r>
              <a:rPr lang="en-US" sz="2800" dirty="0"/>
              <a:t>Views </a:t>
            </a:r>
            <a:r>
              <a:rPr lang="de-DE" sz="2800" dirty="0" err="1"/>
              <a:t>from</a:t>
            </a:r>
            <a:r>
              <a:rPr lang="de-DE" sz="2800" dirty="0"/>
              <a:t> Parts </a:t>
            </a:r>
            <a:r>
              <a:rPr lang="de-DE" sz="2800" dirty="0" err="1"/>
              <a:t>Regulations</a:t>
            </a:r>
            <a:endParaRPr lang="en-GB" sz="2800" dirty="0"/>
          </a:p>
        </p:txBody>
      </p:sp>
      <p:sp>
        <p:nvSpPr>
          <p:cNvPr id="4" name="Textfeld 3"/>
          <p:cNvSpPr txBox="1"/>
          <p:nvPr/>
        </p:nvSpPr>
        <p:spPr>
          <a:xfrm>
            <a:off x="946484" y="1572126"/>
            <a:ext cx="10282990" cy="3416320"/>
          </a:xfrm>
          <a:prstGeom prst="rect">
            <a:avLst/>
          </a:prstGeom>
          <a:noFill/>
        </p:spPr>
        <p:txBody>
          <a:bodyPr wrap="square" rtlCol="0">
            <a:spAutoFit/>
          </a:bodyPr>
          <a:lstStyle/>
          <a:p>
            <a:r>
              <a:rPr lang="de-DE" dirty="0"/>
              <a:t>Parts </a:t>
            </a:r>
            <a:r>
              <a:rPr lang="de-DE" dirty="0" err="1"/>
              <a:t>Reglations</a:t>
            </a:r>
            <a:r>
              <a:rPr lang="de-DE" dirty="0"/>
              <a:t> </a:t>
            </a:r>
            <a:r>
              <a:rPr lang="de-DE" dirty="0" err="1"/>
              <a:t>are</a:t>
            </a:r>
            <a:r>
              <a:rPr lang="de-DE" dirty="0"/>
              <a:t> </a:t>
            </a:r>
            <a:r>
              <a:rPr lang="de-DE" dirty="0" err="1"/>
              <a:t>develloped</a:t>
            </a:r>
            <a:r>
              <a:rPr lang="de-DE" dirty="0"/>
              <a:t> </a:t>
            </a:r>
            <a:r>
              <a:rPr lang="de-DE" dirty="0" err="1"/>
              <a:t>for</a:t>
            </a:r>
            <a:r>
              <a:rPr lang="de-DE" dirty="0"/>
              <a:t> </a:t>
            </a:r>
            <a:r>
              <a:rPr lang="de-DE" dirty="0" err="1"/>
              <a:t>manually</a:t>
            </a:r>
            <a:r>
              <a:rPr lang="de-DE" dirty="0"/>
              <a:t> </a:t>
            </a:r>
            <a:r>
              <a:rPr lang="de-DE" dirty="0" err="1"/>
              <a:t>driven</a:t>
            </a:r>
            <a:r>
              <a:rPr lang="de-DE" dirty="0"/>
              <a:t> </a:t>
            </a:r>
            <a:r>
              <a:rPr lang="de-DE" dirty="0" err="1"/>
              <a:t>vehicles</a:t>
            </a:r>
            <a:r>
              <a:rPr lang="de-DE" dirty="0"/>
              <a:t> </a:t>
            </a:r>
            <a:r>
              <a:rPr lang="de-DE" dirty="0" err="1"/>
              <a:t>by</a:t>
            </a:r>
            <a:r>
              <a:rPr lang="de-DE" dirty="0"/>
              <a:t> a </a:t>
            </a:r>
            <a:r>
              <a:rPr lang="de-DE" b="1" dirty="0" err="1"/>
              <a:t>driver</a:t>
            </a:r>
            <a:endParaRPr lang="de-DE" b="1" dirty="0"/>
          </a:p>
          <a:p>
            <a:endParaRPr lang="de-DE" dirty="0"/>
          </a:p>
          <a:p>
            <a:endParaRPr lang="de-DE" dirty="0"/>
          </a:p>
          <a:p>
            <a:r>
              <a:rPr lang="de-DE" dirty="0"/>
              <a:t>The </a:t>
            </a:r>
            <a:r>
              <a:rPr lang="de-DE" dirty="0" err="1"/>
              <a:t>driver</a:t>
            </a:r>
            <a:r>
              <a:rPr lang="de-DE" dirty="0"/>
              <a:t> </a:t>
            </a:r>
            <a:r>
              <a:rPr lang="de-DE" dirty="0" err="1"/>
              <a:t>is</a:t>
            </a:r>
            <a:r>
              <a:rPr lang="de-DE" dirty="0"/>
              <a:t> </a:t>
            </a:r>
            <a:r>
              <a:rPr lang="de-DE" dirty="0" err="1"/>
              <a:t>defined</a:t>
            </a:r>
            <a:r>
              <a:rPr lang="de-DE" dirty="0"/>
              <a:t> √</a:t>
            </a:r>
          </a:p>
          <a:p>
            <a:endParaRPr lang="de-DE" dirty="0"/>
          </a:p>
          <a:p>
            <a:r>
              <a:rPr lang="de-DE" b="1" u="sng" dirty="0"/>
              <a:t>But </a:t>
            </a:r>
            <a:r>
              <a:rPr lang="de-DE" b="1" u="sng" dirty="0" err="1"/>
              <a:t>what</a:t>
            </a:r>
            <a:r>
              <a:rPr lang="de-DE" b="1" u="sng" dirty="0"/>
              <a:t> </a:t>
            </a:r>
            <a:r>
              <a:rPr lang="de-DE" b="1" u="sng" dirty="0" err="1"/>
              <a:t>is</a:t>
            </a:r>
            <a:r>
              <a:rPr lang="de-DE" b="1" u="sng" dirty="0"/>
              <a:t> in an </a:t>
            </a:r>
            <a:r>
              <a:rPr lang="de-DE" b="1" u="sng" dirty="0" err="1"/>
              <a:t>Automated</a:t>
            </a:r>
            <a:r>
              <a:rPr lang="de-DE" b="1" u="sng" dirty="0"/>
              <a:t> </a:t>
            </a:r>
            <a:r>
              <a:rPr lang="de-DE" b="1" u="sng" dirty="0" err="1"/>
              <a:t>Vehicle</a:t>
            </a:r>
            <a:r>
              <a:rPr lang="de-DE" b="1" u="sng" dirty="0"/>
              <a:t> </a:t>
            </a:r>
            <a:r>
              <a:rPr lang="de-DE" b="1" u="sng" dirty="0" err="1"/>
              <a:t>the</a:t>
            </a:r>
            <a:r>
              <a:rPr lang="de-DE" b="1" u="sng" dirty="0"/>
              <a:t> </a:t>
            </a:r>
            <a:r>
              <a:rPr lang="de-DE" b="1" u="sng" dirty="0" err="1"/>
              <a:t>responsible</a:t>
            </a:r>
            <a:r>
              <a:rPr lang="de-DE" b="1" u="sng" dirty="0"/>
              <a:t> </a:t>
            </a:r>
            <a:r>
              <a:rPr lang="de-DE" b="1" u="sng" dirty="0" err="1"/>
              <a:t>equivalent</a:t>
            </a:r>
            <a:r>
              <a:rPr lang="de-DE" b="1" u="sng" dirty="0"/>
              <a:t> </a:t>
            </a:r>
            <a:r>
              <a:rPr lang="de-DE" b="1" u="sng" dirty="0" err="1"/>
              <a:t>to</a:t>
            </a:r>
            <a:r>
              <a:rPr lang="de-DE" b="1" u="sng" dirty="0"/>
              <a:t> </a:t>
            </a:r>
            <a:r>
              <a:rPr lang="de-DE" b="1" u="sng" dirty="0" err="1"/>
              <a:t>the</a:t>
            </a:r>
            <a:r>
              <a:rPr lang="de-DE" b="1" u="sng" dirty="0"/>
              <a:t> „Driver“ ?</a:t>
            </a:r>
          </a:p>
          <a:p>
            <a:endParaRPr lang="de-DE" dirty="0"/>
          </a:p>
          <a:p>
            <a:r>
              <a:rPr lang="de-DE" dirty="0"/>
              <a:t>AVSR </a:t>
            </a:r>
            <a:r>
              <a:rPr lang="de-DE" dirty="0" err="1"/>
              <a:t>has</a:t>
            </a:r>
            <a:r>
              <a:rPr lang="de-DE" dirty="0"/>
              <a:t> </a:t>
            </a:r>
            <a:r>
              <a:rPr lang="de-DE" dirty="0" err="1"/>
              <a:t>called</a:t>
            </a:r>
            <a:r>
              <a:rPr lang="de-DE" dirty="0"/>
              <a:t> </a:t>
            </a:r>
            <a:r>
              <a:rPr lang="de-DE" dirty="0" err="1"/>
              <a:t>it</a:t>
            </a:r>
            <a:r>
              <a:rPr lang="de-DE" dirty="0"/>
              <a:t> </a:t>
            </a:r>
            <a:r>
              <a:rPr lang="de-DE" dirty="0" err="1"/>
              <a:t>the</a:t>
            </a:r>
            <a:r>
              <a:rPr lang="de-DE" dirty="0"/>
              <a:t> „</a:t>
            </a:r>
            <a:r>
              <a:rPr lang="de-DE" dirty="0" err="1"/>
              <a:t>Driving</a:t>
            </a:r>
            <a:r>
              <a:rPr lang="de-DE" dirty="0"/>
              <a:t> System“ </a:t>
            </a:r>
            <a:r>
              <a:rPr lang="de-DE" dirty="0" err="1"/>
              <a:t>or</a:t>
            </a:r>
            <a:r>
              <a:rPr lang="de-DE" dirty="0"/>
              <a:t> </a:t>
            </a:r>
            <a:r>
              <a:rPr lang="de-DE" dirty="0" err="1"/>
              <a:t>may</a:t>
            </a:r>
            <a:r>
              <a:rPr lang="de-DE" dirty="0"/>
              <a:t> </a:t>
            </a:r>
            <a:r>
              <a:rPr lang="de-DE" dirty="0" err="1"/>
              <a:t>be</a:t>
            </a:r>
            <a:r>
              <a:rPr lang="de-DE" dirty="0"/>
              <a:t> </a:t>
            </a:r>
            <a:r>
              <a:rPr lang="de-DE" dirty="0" err="1"/>
              <a:t>better</a:t>
            </a:r>
            <a:r>
              <a:rPr lang="de-DE" dirty="0"/>
              <a:t> </a:t>
            </a:r>
            <a:r>
              <a:rPr lang="de-DE" dirty="0" err="1"/>
              <a:t>the</a:t>
            </a:r>
            <a:r>
              <a:rPr lang="de-DE" dirty="0"/>
              <a:t> „</a:t>
            </a:r>
            <a:r>
              <a:rPr lang="de-DE" dirty="0" err="1"/>
              <a:t>Driving</a:t>
            </a:r>
            <a:r>
              <a:rPr lang="de-DE" dirty="0"/>
              <a:t> System Control“ (DSC)</a:t>
            </a:r>
          </a:p>
          <a:p>
            <a:endParaRPr lang="de-DE" dirty="0"/>
          </a:p>
          <a:p>
            <a:pPr marL="898525" indent="-898525"/>
            <a:r>
              <a:rPr lang="en-US" b="1" dirty="0"/>
              <a:t>3.1.1.	"</a:t>
            </a:r>
            <a:r>
              <a:rPr lang="en-US" b="1" i="1" dirty="0"/>
              <a:t>Driving system control (DSC)</a:t>
            </a:r>
            <a:r>
              <a:rPr lang="en-US" b="1" dirty="0"/>
              <a:t>" means the part of the ADS which controls the entire DDT completely; it may be operated by driver support features or automated driving features.</a:t>
            </a:r>
            <a:endParaRPr lang="en-GB" dirty="0"/>
          </a:p>
          <a:p>
            <a:r>
              <a:rPr lang="de-DE" dirty="0"/>
              <a:t> </a:t>
            </a:r>
            <a:endParaRPr lang="en-GB" dirty="0"/>
          </a:p>
        </p:txBody>
      </p:sp>
    </p:spTree>
    <p:extLst>
      <p:ext uri="{BB962C8B-B14F-4D97-AF65-F5344CB8AC3E}">
        <p14:creationId xmlns:p14="http://schemas.microsoft.com/office/powerpoint/2010/main" val="2764856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1096963" y="623888"/>
            <a:ext cx="10058400" cy="738187"/>
          </a:xfrm>
        </p:spPr>
        <p:txBody>
          <a:bodyPr>
            <a:normAutofit/>
          </a:bodyPr>
          <a:lstStyle/>
          <a:p>
            <a:r>
              <a:rPr lang="en-GB" sz="4400" b="1" dirty="0">
                <a:latin typeface="+mn-lt"/>
              </a:rPr>
              <a:t>In Addition Necessary Definitions:</a:t>
            </a:r>
            <a:endParaRPr lang="en-GB" sz="2200" dirty="0">
              <a:latin typeface="+mn-lt"/>
            </a:endParaRPr>
          </a:p>
        </p:txBody>
      </p:sp>
      <p:sp>
        <p:nvSpPr>
          <p:cNvPr id="5" name="Textfeld 12"/>
          <p:cNvSpPr txBox="1"/>
          <p:nvPr/>
        </p:nvSpPr>
        <p:spPr>
          <a:xfrm>
            <a:off x="679938" y="1804804"/>
            <a:ext cx="11207262" cy="4801314"/>
          </a:xfrm>
          <a:prstGeom prst="rect">
            <a:avLst/>
          </a:prstGeom>
          <a:no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628650" lvl="1" indent="-628650">
              <a:buAutoNum type="arabicPeriod"/>
            </a:pPr>
            <a:r>
              <a:rPr lang="en-GB" b="1" dirty="0"/>
              <a:t>MDV:</a:t>
            </a:r>
          </a:p>
          <a:p>
            <a:pPr marL="628650" lvl="1" indent="-628650">
              <a:buAutoNum type="arabicPeriod"/>
            </a:pPr>
            <a:endParaRPr lang="en-GB" b="1" dirty="0"/>
          </a:p>
          <a:p>
            <a:pPr marL="625475" lvl="1"/>
            <a:r>
              <a:rPr lang="en-US" b="1" dirty="0"/>
              <a:t>“</a:t>
            </a:r>
            <a:r>
              <a:rPr lang="en-US" b="1" i="1" dirty="0"/>
              <a:t>Manually Driven Vehicle (MDV)</a:t>
            </a:r>
            <a:r>
              <a:rPr lang="en-US" b="1" dirty="0"/>
              <a:t>” means a vehicle controlled by a driver.</a:t>
            </a:r>
          </a:p>
          <a:p>
            <a:pPr marL="625475" lvl="1" indent="-625475"/>
            <a:r>
              <a:rPr lang="en-US" b="1" dirty="0"/>
              <a:t>Or alternatively:</a:t>
            </a:r>
            <a:endParaRPr lang="en-GB" dirty="0"/>
          </a:p>
          <a:p>
            <a:pPr marL="0" lvl="1" indent="625475"/>
            <a:r>
              <a:rPr lang="en-US" b="1" dirty="0"/>
              <a:t>“</a:t>
            </a:r>
            <a:r>
              <a:rPr lang="en-US" b="1" i="1" dirty="0"/>
              <a:t>Manually Driven Vehicle (MDV)</a:t>
            </a:r>
            <a:r>
              <a:rPr lang="en-US" b="1" dirty="0"/>
              <a:t>” means a vehicle in which a driver is </a:t>
            </a:r>
            <a:r>
              <a:rPr lang="en-GB" b="1" dirty="0"/>
              <a:t>performing the entire DDT</a:t>
            </a:r>
            <a:r>
              <a:rPr lang="en-US" b="1" dirty="0"/>
              <a:t>.</a:t>
            </a:r>
          </a:p>
          <a:p>
            <a:pPr marL="0" lvl="1" indent="625475"/>
            <a:endParaRPr lang="en-GB" b="1" u="sng" dirty="0"/>
          </a:p>
          <a:p>
            <a:pPr marL="628650" indent="-628650"/>
            <a:endParaRPr lang="en-GB" b="1" u="sng" dirty="0"/>
          </a:p>
          <a:p>
            <a:pPr marL="628650" lvl="1" indent="-628650">
              <a:buAutoNum type="arabicPeriod" startAt="2"/>
            </a:pPr>
            <a:r>
              <a:rPr lang="en-GB" b="1" dirty="0"/>
              <a:t>Dual Mode Vehicle</a:t>
            </a:r>
          </a:p>
          <a:p>
            <a:pPr indent="625475"/>
            <a:r>
              <a:rPr lang="en-GB" b="1" i="1" dirty="0"/>
              <a:t>“Dual mode vehicle (DMV)” </a:t>
            </a:r>
            <a:r>
              <a:rPr lang="en-GB" b="1" dirty="0"/>
              <a:t>means a vehicle, in which the entire DDT </a:t>
            </a:r>
            <a:r>
              <a:rPr lang="en-US" b="1" dirty="0"/>
              <a:t>is </a:t>
            </a:r>
            <a:r>
              <a:rPr lang="en-GB" b="1" dirty="0"/>
              <a:t>performed either by:</a:t>
            </a:r>
            <a:endParaRPr lang="en-GB" dirty="0"/>
          </a:p>
          <a:p>
            <a:pPr marL="625475"/>
            <a:r>
              <a:rPr lang="en-GB" b="1" dirty="0"/>
              <a:t>	a driver, or</a:t>
            </a:r>
            <a:endParaRPr lang="en-GB" dirty="0"/>
          </a:p>
          <a:p>
            <a:pPr marL="625475"/>
            <a:r>
              <a:rPr lang="en-GB" b="1" dirty="0"/>
              <a:t>	a DSC.</a:t>
            </a:r>
            <a:endParaRPr lang="en-GB" dirty="0"/>
          </a:p>
          <a:p>
            <a:pPr marL="628650" lvl="1" indent="-628650">
              <a:buAutoNum type="arabicPeriod" startAt="2"/>
            </a:pPr>
            <a:endParaRPr lang="en-GB" dirty="0"/>
          </a:p>
          <a:p>
            <a:pPr marL="628650" indent="-628650"/>
            <a:endParaRPr lang="en-GB" b="1" u="sng" dirty="0"/>
          </a:p>
          <a:p>
            <a:pPr marL="628650" indent="-628650">
              <a:buAutoNum type="arabicPeriod" startAt="3"/>
            </a:pPr>
            <a:r>
              <a:rPr lang="en-GB" b="1" dirty="0"/>
              <a:t>ADS vehicle</a:t>
            </a:r>
          </a:p>
          <a:p>
            <a:r>
              <a:rPr lang="en-US" b="1" dirty="0"/>
              <a:t>	 </a:t>
            </a:r>
            <a:r>
              <a:rPr lang="en-GB" i="1" dirty="0"/>
              <a:t>“ADS vehicle”</a:t>
            </a:r>
            <a:r>
              <a:rPr lang="en-GB" dirty="0"/>
              <a:t> means a vehicle equipped with an ADS</a:t>
            </a:r>
            <a:r>
              <a:rPr lang="en-GB" b="1" dirty="0"/>
              <a:t>, and the entire DDT </a:t>
            </a:r>
            <a:r>
              <a:rPr lang="en-US" b="1" dirty="0"/>
              <a:t>is </a:t>
            </a:r>
            <a:r>
              <a:rPr lang="en-GB" b="1" dirty="0"/>
              <a:t>permanently performed by a DSC</a:t>
            </a:r>
            <a:r>
              <a:rPr lang="en-GB" dirty="0"/>
              <a:t>.</a:t>
            </a:r>
          </a:p>
          <a:p>
            <a:pPr marL="628650" indent="-628650">
              <a:buAutoNum type="arabicPeriod" startAt="3"/>
            </a:pPr>
            <a:endParaRPr lang="de-DE" b="1" dirty="0"/>
          </a:p>
          <a:p>
            <a:pPr marL="360363" indent="-360363"/>
            <a:endParaRPr lang="en-GB" b="1" u="sng" dirty="0"/>
          </a:p>
        </p:txBody>
      </p:sp>
      <p:sp>
        <p:nvSpPr>
          <p:cNvPr id="6" name="Foliennummernplatzhalter 5"/>
          <p:cNvSpPr>
            <a:spLocks noGrp="1"/>
          </p:cNvSpPr>
          <p:nvPr>
            <p:ph type="sldNum" sz="quarter" idx="12"/>
          </p:nvPr>
        </p:nvSpPr>
        <p:spPr/>
        <p:txBody>
          <a:bodyPr/>
          <a:lstStyle/>
          <a:p>
            <a:fld id="{920A611A-B439-47EC-9AB0-62E646C29293}" type="slidenum">
              <a:rPr lang="de-DE" smtClean="0"/>
              <a:t>8</a:t>
            </a:fld>
            <a:endParaRPr lang="de-DE" dirty="0"/>
          </a:p>
        </p:txBody>
      </p:sp>
    </p:spTree>
    <p:extLst>
      <p:ext uri="{BB962C8B-B14F-4D97-AF65-F5344CB8AC3E}">
        <p14:creationId xmlns:p14="http://schemas.microsoft.com/office/powerpoint/2010/main" val="3278684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On EU-level a definition for dual mode vehicle is already existing –*)</a:t>
            </a:r>
            <a:endParaRPr lang="en-GB" dirty="0"/>
          </a:p>
        </p:txBody>
      </p:sp>
      <p:sp>
        <p:nvSpPr>
          <p:cNvPr id="3" name="Foliennummernplatzhalter 2"/>
          <p:cNvSpPr>
            <a:spLocks noGrp="1"/>
          </p:cNvSpPr>
          <p:nvPr>
            <p:ph type="sldNum" sz="quarter" idx="12"/>
          </p:nvPr>
        </p:nvSpPr>
        <p:spPr/>
        <p:txBody>
          <a:bodyPr/>
          <a:lstStyle/>
          <a:p>
            <a:fld id="{920A611A-B439-47EC-9AB0-62E646C29293}" type="slidenum">
              <a:rPr lang="de-DE" smtClean="0"/>
              <a:t>9</a:t>
            </a:fld>
            <a:endParaRPr lang="de-DE" dirty="0"/>
          </a:p>
        </p:txBody>
      </p:sp>
      <p:sp>
        <p:nvSpPr>
          <p:cNvPr id="4" name="Textfeld 3"/>
          <p:cNvSpPr txBox="1"/>
          <p:nvPr/>
        </p:nvSpPr>
        <p:spPr>
          <a:xfrm>
            <a:off x="1018672" y="2213810"/>
            <a:ext cx="10090485" cy="2492990"/>
          </a:xfrm>
          <a:prstGeom prst="rect">
            <a:avLst/>
          </a:prstGeom>
          <a:noFill/>
        </p:spPr>
        <p:txBody>
          <a:bodyPr wrap="square" rtlCol="0">
            <a:spAutoFit/>
          </a:bodyPr>
          <a:lstStyle/>
          <a:p>
            <a:r>
              <a:rPr lang="en-US" i="1" dirty="0"/>
              <a:t> </a:t>
            </a:r>
            <a:endParaRPr lang="en-GB" dirty="0"/>
          </a:p>
          <a:p>
            <a:r>
              <a:rPr lang="en-GB" sz="2400" dirty="0"/>
              <a:t>‘dual mode vehicles’ means fully automated vehicles with a driver seat designed and constructed:	 </a:t>
            </a:r>
            <a:br>
              <a:rPr lang="en-GB" sz="2400" dirty="0"/>
            </a:br>
            <a:r>
              <a:rPr lang="en-GB" sz="2400" dirty="0"/>
              <a:t>(a) to be driven by the driver in the ‘manual driving mode’ and</a:t>
            </a:r>
            <a:br>
              <a:rPr lang="en-GB" sz="2400" dirty="0"/>
            </a:br>
            <a:r>
              <a:rPr lang="en-GB" sz="2400" dirty="0"/>
              <a:t>(b) to be driven by the ADS without any driver supervision in the ‘fully automated driving mode’</a:t>
            </a:r>
          </a:p>
          <a:p>
            <a:endParaRPr lang="en-GB" dirty="0"/>
          </a:p>
        </p:txBody>
      </p:sp>
      <p:sp>
        <p:nvSpPr>
          <p:cNvPr id="5" name="Textfeld 4"/>
          <p:cNvSpPr txBox="1"/>
          <p:nvPr/>
        </p:nvSpPr>
        <p:spPr>
          <a:xfrm>
            <a:off x="1187116" y="5646821"/>
            <a:ext cx="9922042" cy="646331"/>
          </a:xfrm>
          <a:prstGeom prst="rect">
            <a:avLst/>
          </a:prstGeom>
          <a:noFill/>
        </p:spPr>
        <p:txBody>
          <a:bodyPr wrap="square" rtlCol="0">
            <a:spAutoFit/>
          </a:bodyPr>
          <a:lstStyle/>
          <a:p>
            <a:r>
              <a:rPr lang="en-US" dirty="0"/>
              <a:t>*) see </a:t>
            </a:r>
            <a:r>
              <a:rPr lang="en-US" i="1" dirty="0">
                <a:hlinkClick r:id="rId2"/>
              </a:rPr>
              <a:t>https://eur-lex.europa.eu/legal-content/EN/TXT/PDF/?uri=CELEX:32022R1426</a:t>
            </a:r>
            <a:endParaRPr lang="en-GB" dirty="0"/>
          </a:p>
          <a:p>
            <a:endParaRPr lang="en-GB" dirty="0"/>
          </a:p>
        </p:txBody>
      </p:sp>
    </p:spTree>
    <p:extLst>
      <p:ext uri="{BB962C8B-B14F-4D97-AF65-F5344CB8AC3E}">
        <p14:creationId xmlns:p14="http://schemas.microsoft.com/office/powerpoint/2010/main" val="110384340"/>
      </p:ext>
    </p:extLst>
  </p:cSld>
  <p:clrMapOvr>
    <a:masterClrMapping/>
  </p:clrMapOvr>
</p:sld>
</file>

<file path=ppt/theme/theme1.xml><?xml version="1.0" encoding="utf-8"?>
<a:theme xmlns:a="http://schemas.openxmlformats.org/drawingml/2006/main" name="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7" ma:contentTypeDescription="Create a new document." ma:contentTypeScope="" ma:versionID="3dda9090b5883dd13a17919601bc9337">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ded5af2ee258f7c0b7926b0cd9be3d49"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2C6BFE-0CF5-4D2D-8A58-FF09247FCB25}">
  <ds:schemaRefs>
    <ds:schemaRef ds:uri="http://schemas.microsoft.com/sharepoint/v3/contenttype/forms"/>
  </ds:schemaRefs>
</ds:datastoreItem>
</file>

<file path=customXml/itemProps2.xml><?xml version="1.0" encoding="utf-8"?>
<ds:datastoreItem xmlns:ds="http://schemas.openxmlformats.org/officeDocument/2006/customXml" ds:itemID="{6DA9EF04-627A-4028-9FD9-141A35FC14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TM02900769[[fn=Rückblick]]</Template>
  <TotalTime>2</TotalTime>
  <Words>1280</Words>
  <Application>Microsoft Office PowerPoint</Application>
  <PresentationFormat>Widescreen</PresentationFormat>
  <Paragraphs>136</Paragraphs>
  <Slides>13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Times New Roman</vt:lpstr>
      <vt:lpstr>Calibri Light</vt:lpstr>
      <vt:lpstr>Calibri</vt:lpstr>
      <vt:lpstr>Rückblick</vt:lpstr>
      <vt:lpstr>1_Rückblick</vt:lpstr>
      <vt:lpstr>Definitions in View of GRE TF AVSR</vt:lpstr>
      <vt:lpstr>PowerPoint Presentation</vt:lpstr>
      <vt:lpstr>Pre-conditions by GRVA/FRAV</vt:lpstr>
      <vt:lpstr>PowerPoint Presentation</vt:lpstr>
      <vt:lpstr>PowerPoint Presentation</vt:lpstr>
      <vt:lpstr>PowerPoint Presentation</vt:lpstr>
      <vt:lpstr>PowerPoint Presentation</vt:lpstr>
      <vt:lpstr>In Addition Necessary Definitions:</vt:lpstr>
      <vt:lpstr>On EU-level a definition for dual mode vehicle is already existing –*)</vt:lpstr>
      <vt:lpstr>Remarks to the Definition of DDT</vt:lpstr>
      <vt:lpstr>Conclusion:</vt:lpstr>
      <vt:lpstr>PowerPoint Presentation</vt:lpstr>
      <vt:lpstr> GRE TF AVSR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 27. Mar 2019</dc:title>
  <dc:subject>GRE TF Autonomous Vehicles Signalling Requirements (AVSR)</dc:subject>
  <dc:creator>Dr. K. Manz / L. Schwenkschuster</dc:creator>
  <cp:lastModifiedBy>John Creamer</cp:lastModifiedBy>
  <cp:revision>177</cp:revision>
  <cp:lastPrinted>2023-03-17T10:28:06Z</cp:lastPrinted>
  <dcterms:created xsi:type="dcterms:W3CDTF">2018-05-09T09:15:54Z</dcterms:created>
  <dcterms:modified xsi:type="dcterms:W3CDTF">2023-09-08T15:47:48Z</dcterms:modified>
</cp:coreProperties>
</file>