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6" r:id="rId8"/>
    <p:sldId id="262" r:id="rId9"/>
    <p:sldId id="263" r:id="rId10"/>
    <p:sldId id="265" r:id="rId11"/>
    <p:sldId id="267" r:id="rId12"/>
    <p:sldId id="264" r:id="rId13"/>
    <p:sldId id="268" r:id="rId14"/>
    <p:sldId id="269" r:id="rId15"/>
    <p:sldId id="272" r:id="rId16"/>
    <p:sldId id="270" r:id="rId17"/>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166" d="100"/>
          <a:sy n="166" d="100"/>
        </p:scale>
        <p:origin x="226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FF5A1-6D1A-6475-62CF-1F31A76DE5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b-NO"/>
          </a:p>
        </p:txBody>
      </p:sp>
      <p:sp>
        <p:nvSpPr>
          <p:cNvPr id="3" name="Subtitle 2">
            <a:extLst>
              <a:ext uri="{FF2B5EF4-FFF2-40B4-BE49-F238E27FC236}">
                <a16:creationId xmlns:a16="http://schemas.microsoft.com/office/drawing/2014/main" id="{C3DA173A-A8E6-5760-DBCC-7F9E520725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a:extLst>
              <a:ext uri="{FF2B5EF4-FFF2-40B4-BE49-F238E27FC236}">
                <a16:creationId xmlns:a16="http://schemas.microsoft.com/office/drawing/2014/main" id="{DB620ADD-1403-10A0-874B-12160FF273D1}"/>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5" name="Footer Placeholder 4">
            <a:extLst>
              <a:ext uri="{FF2B5EF4-FFF2-40B4-BE49-F238E27FC236}">
                <a16:creationId xmlns:a16="http://schemas.microsoft.com/office/drawing/2014/main" id="{7D6F659E-13EC-CB4D-026E-0A9382087CCC}"/>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0C01CF96-67DD-7262-15D7-07A2FD212E63}"/>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2178983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93440-1E47-46B7-F5E0-75979D692615}"/>
              </a:ext>
            </a:extLst>
          </p:cNvPr>
          <p:cNvSpPr>
            <a:spLocks noGrp="1"/>
          </p:cNvSpPr>
          <p:nvPr>
            <p:ph type="title"/>
          </p:nvPr>
        </p:nvSpPr>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5683F053-37F9-F7BA-264A-8749BDA655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1C35DA33-92D8-E84B-A966-3DF30D521D58}"/>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5" name="Footer Placeholder 4">
            <a:extLst>
              <a:ext uri="{FF2B5EF4-FFF2-40B4-BE49-F238E27FC236}">
                <a16:creationId xmlns:a16="http://schemas.microsoft.com/office/drawing/2014/main" id="{B618B8BD-F15B-49F2-836D-DD62CA8B1784}"/>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A8309D5C-D0F4-2ACF-F4A3-683AB1FE83A4}"/>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3507068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E6FB19-32E8-E7F9-9BC9-1B828736B19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495CC475-DDD5-AECD-6C8B-B0CBD84E99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9697F085-34FE-F78D-831D-D2408C80A04F}"/>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5" name="Footer Placeholder 4">
            <a:extLst>
              <a:ext uri="{FF2B5EF4-FFF2-40B4-BE49-F238E27FC236}">
                <a16:creationId xmlns:a16="http://schemas.microsoft.com/office/drawing/2014/main" id="{C2707B65-78E3-C32C-57EA-D86C0FF4F6CE}"/>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E58ACB75-23EC-3F69-DF87-6605DC6AF6D1}"/>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2414446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FE432-2AEF-141C-CAEC-78053283BF0E}"/>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D67495AF-F8F2-B853-3316-3FAF7ECEB2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01A734A7-976A-FA1C-0CB5-F1557E42C0C1}"/>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5" name="Footer Placeholder 4">
            <a:extLst>
              <a:ext uri="{FF2B5EF4-FFF2-40B4-BE49-F238E27FC236}">
                <a16:creationId xmlns:a16="http://schemas.microsoft.com/office/drawing/2014/main" id="{31F40717-387E-5D78-3D92-3A1BDCF1D42B}"/>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A86A744C-F7FF-0729-99B7-197132C288B6}"/>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4192973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69466-6997-9A9D-734D-4A68DB8913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a:extLst>
              <a:ext uri="{FF2B5EF4-FFF2-40B4-BE49-F238E27FC236}">
                <a16:creationId xmlns:a16="http://schemas.microsoft.com/office/drawing/2014/main" id="{9487B479-ECD1-5427-ADAC-A6CD66158D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7D6388-4080-A3B5-5030-3B8A1C707B24}"/>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5" name="Footer Placeholder 4">
            <a:extLst>
              <a:ext uri="{FF2B5EF4-FFF2-40B4-BE49-F238E27FC236}">
                <a16:creationId xmlns:a16="http://schemas.microsoft.com/office/drawing/2014/main" id="{C869A43A-2927-B739-D418-894359488670}"/>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0E4F8097-5654-3F0B-7091-6E94ACC0B15B}"/>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4154356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F6E76-94A6-6FAE-780E-849663648AC7}"/>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BBF54E49-EA6D-1D10-DA23-6E7CD34431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1DB9EC93-9F5F-2752-963C-C52C9CC9C3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79236D23-098A-D5F4-BD80-026F9191AFC0}"/>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6" name="Footer Placeholder 5">
            <a:extLst>
              <a:ext uri="{FF2B5EF4-FFF2-40B4-BE49-F238E27FC236}">
                <a16:creationId xmlns:a16="http://schemas.microsoft.com/office/drawing/2014/main" id="{FDA3315A-590C-696F-A42D-5FA15732899C}"/>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CDE76459-168B-6D09-550F-8D8E7E7EAAAA}"/>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587695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AC13-8A5A-A50F-6955-AA17154E48A6}"/>
              </a:ext>
            </a:extLst>
          </p:cNvPr>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2F922145-2C07-B115-5F53-79B20DC54A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C849F3-62FE-B8F9-C725-D181601E13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7A1BA390-E511-8DC1-0CF8-4D12EC0C71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95759F-56BD-D5CC-609B-9199965ECA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12C9EB2F-1957-2F5F-8417-3D602C3DB499}"/>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8" name="Footer Placeholder 7">
            <a:extLst>
              <a:ext uri="{FF2B5EF4-FFF2-40B4-BE49-F238E27FC236}">
                <a16:creationId xmlns:a16="http://schemas.microsoft.com/office/drawing/2014/main" id="{5F946A41-5234-7481-0915-28237EB8364D}"/>
              </a:ext>
            </a:extLst>
          </p:cNvPr>
          <p:cNvSpPr>
            <a:spLocks noGrp="1"/>
          </p:cNvSpPr>
          <p:nvPr>
            <p:ph type="ftr" sz="quarter" idx="11"/>
          </p:nvPr>
        </p:nvSpPr>
        <p:spPr/>
        <p:txBody>
          <a:bodyPr/>
          <a:lstStyle/>
          <a:p>
            <a:endParaRPr lang="nb-NO"/>
          </a:p>
        </p:txBody>
      </p:sp>
      <p:sp>
        <p:nvSpPr>
          <p:cNvPr id="9" name="Slide Number Placeholder 8">
            <a:extLst>
              <a:ext uri="{FF2B5EF4-FFF2-40B4-BE49-F238E27FC236}">
                <a16:creationId xmlns:a16="http://schemas.microsoft.com/office/drawing/2014/main" id="{A6D7E698-1AD3-CFA9-76B1-8FAD61673C5D}"/>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2594450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A1AEC-4C6A-E0D0-27EB-DC4966B2C758}"/>
              </a:ext>
            </a:extLst>
          </p:cNvPr>
          <p:cNvSpPr>
            <a:spLocks noGrp="1"/>
          </p:cNvSpPr>
          <p:nvPr>
            <p:ph type="title"/>
          </p:nvPr>
        </p:nvSpPr>
        <p:spPr/>
        <p:txBody>
          <a:bodyPr/>
          <a:lstStyle/>
          <a:p>
            <a:r>
              <a:rPr lang="en-US"/>
              <a:t>Click to edit Master title style</a:t>
            </a:r>
            <a:endParaRPr lang="nb-NO"/>
          </a:p>
        </p:txBody>
      </p:sp>
      <p:sp>
        <p:nvSpPr>
          <p:cNvPr id="3" name="Date Placeholder 2">
            <a:extLst>
              <a:ext uri="{FF2B5EF4-FFF2-40B4-BE49-F238E27FC236}">
                <a16:creationId xmlns:a16="http://schemas.microsoft.com/office/drawing/2014/main" id="{1AEEE908-2CE7-CB6D-44E0-FC6CCEFEE9C2}"/>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4" name="Footer Placeholder 3">
            <a:extLst>
              <a:ext uri="{FF2B5EF4-FFF2-40B4-BE49-F238E27FC236}">
                <a16:creationId xmlns:a16="http://schemas.microsoft.com/office/drawing/2014/main" id="{4C3D6271-BB58-4A69-D34C-CEB1E7621ADC}"/>
              </a:ext>
            </a:extLst>
          </p:cNvPr>
          <p:cNvSpPr>
            <a:spLocks noGrp="1"/>
          </p:cNvSpPr>
          <p:nvPr>
            <p:ph type="ftr" sz="quarter" idx="11"/>
          </p:nvPr>
        </p:nvSpPr>
        <p:spPr/>
        <p:txBody>
          <a:bodyPr/>
          <a:lstStyle/>
          <a:p>
            <a:endParaRPr lang="nb-NO"/>
          </a:p>
        </p:txBody>
      </p:sp>
      <p:sp>
        <p:nvSpPr>
          <p:cNvPr id="5" name="Slide Number Placeholder 4">
            <a:extLst>
              <a:ext uri="{FF2B5EF4-FFF2-40B4-BE49-F238E27FC236}">
                <a16:creationId xmlns:a16="http://schemas.microsoft.com/office/drawing/2014/main" id="{E8E866E7-EB79-C0BC-F389-8395A32D1A8F}"/>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377367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216F19-459A-DC31-73E0-1D02789792A9}"/>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3" name="Footer Placeholder 2">
            <a:extLst>
              <a:ext uri="{FF2B5EF4-FFF2-40B4-BE49-F238E27FC236}">
                <a16:creationId xmlns:a16="http://schemas.microsoft.com/office/drawing/2014/main" id="{F126FFDF-ABC4-8F70-289E-0043CCCAA022}"/>
              </a:ext>
            </a:extLst>
          </p:cNvPr>
          <p:cNvSpPr>
            <a:spLocks noGrp="1"/>
          </p:cNvSpPr>
          <p:nvPr>
            <p:ph type="ftr" sz="quarter" idx="11"/>
          </p:nvPr>
        </p:nvSpPr>
        <p:spPr/>
        <p:txBody>
          <a:bodyPr/>
          <a:lstStyle/>
          <a:p>
            <a:endParaRPr lang="nb-NO"/>
          </a:p>
        </p:txBody>
      </p:sp>
      <p:sp>
        <p:nvSpPr>
          <p:cNvPr id="4" name="Slide Number Placeholder 3">
            <a:extLst>
              <a:ext uri="{FF2B5EF4-FFF2-40B4-BE49-F238E27FC236}">
                <a16:creationId xmlns:a16="http://schemas.microsoft.com/office/drawing/2014/main" id="{80339A7E-C822-1226-7414-E473E0A98829}"/>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942157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51150-375D-4EDB-CDC2-9CF1C20AB9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A1B124B0-9294-E522-48CE-F6518EC35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30E58281-D993-72BC-347D-0232F53D0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1E4C03-1C76-4A29-A355-424AD3134832}"/>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6" name="Footer Placeholder 5">
            <a:extLst>
              <a:ext uri="{FF2B5EF4-FFF2-40B4-BE49-F238E27FC236}">
                <a16:creationId xmlns:a16="http://schemas.microsoft.com/office/drawing/2014/main" id="{A264A8AA-4017-1FE8-3005-DB2A7B5FEF7E}"/>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7C4495D6-7FB1-E800-6C44-3115BC6D90E2}"/>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210737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D1DD8-5CC6-EC27-E0BB-8C25C69255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420D5657-7A95-1356-4638-DD65AB2D44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0271F22E-9519-D429-BB37-E78FCBA28C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98D2B2-5071-18AD-DC1C-9F53759D532E}"/>
              </a:ext>
            </a:extLst>
          </p:cNvPr>
          <p:cNvSpPr>
            <a:spLocks noGrp="1"/>
          </p:cNvSpPr>
          <p:nvPr>
            <p:ph type="dt" sz="half" idx="10"/>
          </p:nvPr>
        </p:nvSpPr>
        <p:spPr/>
        <p:txBody>
          <a:bodyPr/>
          <a:lstStyle/>
          <a:p>
            <a:fld id="{74D42925-E955-4586-BBAE-E3237864BD40}" type="datetimeFigureOut">
              <a:rPr lang="nb-NO" smtClean="0"/>
              <a:t>02.11.2023</a:t>
            </a:fld>
            <a:endParaRPr lang="nb-NO"/>
          </a:p>
        </p:txBody>
      </p:sp>
      <p:sp>
        <p:nvSpPr>
          <p:cNvPr id="6" name="Footer Placeholder 5">
            <a:extLst>
              <a:ext uri="{FF2B5EF4-FFF2-40B4-BE49-F238E27FC236}">
                <a16:creationId xmlns:a16="http://schemas.microsoft.com/office/drawing/2014/main" id="{0F8DD617-32F2-02EB-2DC2-B99FC519B7AD}"/>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0017F3CF-FA1B-476D-E261-1458914240AB}"/>
              </a:ext>
            </a:extLst>
          </p:cNvPr>
          <p:cNvSpPr>
            <a:spLocks noGrp="1"/>
          </p:cNvSpPr>
          <p:nvPr>
            <p:ph type="sldNum" sz="quarter" idx="12"/>
          </p:nvPr>
        </p:nvSpPr>
        <p:spPr/>
        <p:txBody>
          <a:bodyPr/>
          <a:lstStyle/>
          <a:p>
            <a:fld id="{2C6ECD38-285E-4610-BB84-889698711557}" type="slidenum">
              <a:rPr lang="nb-NO" smtClean="0"/>
              <a:t>‹Nr.›</a:t>
            </a:fld>
            <a:endParaRPr lang="nb-NO"/>
          </a:p>
        </p:txBody>
      </p:sp>
    </p:spTree>
    <p:extLst>
      <p:ext uri="{BB962C8B-B14F-4D97-AF65-F5344CB8AC3E}">
        <p14:creationId xmlns:p14="http://schemas.microsoft.com/office/powerpoint/2010/main" val="316799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CF6602-9503-A67C-A5FB-15BF721958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a:extLst>
              <a:ext uri="{FF2B5EF4-FFF2-40B4-BE49-F238E27FC236}">
                <a16:creationId xmlns:a16="http://schemas.microsoft.com/office/drawing/2014/main" id="{3F6D3F4C-5960-2DE6-D257-66D93EFE01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99ADFE0D-06F1-1745-4EE3-C0D1A8A61E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D42925-E955-4586-BBAE-E3237864BD40}" type="datetimeFigureOut">
              <a:rPr lang="nb-NO" smtClean="0"/>
              <a:t>02.11.2023</a:t>
            </a:fld>
            <a:endParaRPr lang="nb-NO"/>
          </a:p>
        </p:txBody>
      </p:sp>
      <p:sp>
        <p:nvSpPr>
          <p:cNvPr id="5" name="Footer Placeholder 4">
            <a:extLst>
              <a:ext uri="{FF2B5EF4-FFF2-40B4-BE49-F238E27FC236}">
                <a16:creationId xmlns:a16="http://schemas.microsoft.com/office/drawing/2014/main" id="{A3B2A7BC-82F1-7370-6515-2856BCDAB5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a:extLst>
              <a:ext uri="{FF2B5EF4-FFF2-40B4-BE49-F238E27FC236}">
                <a16:creationId xmlns:a16="http://schemas.microsoft.com/office/drawing/2014/main" id="{E299DFEF-89EA-887F-38FA-5C39E6AD78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6ECD38-285E-4610-BB84-889698711557}" type="slidenum">
              <a:rPr lang="nb-NO" smtClean="0"/>
              <a:t>‹Nr.›</a:t>
            </a:fld>
            <a:endParaRPr lang="nb-NO"/>
          </a:p>
        </p:txBody>
      </p:sp>
    </p:spTree>
    <p:extLst>
      <p:ext uri="{BB962C8B-B14F-4D97-AF65-F5344CB8AC3E}">
        <p14:creationId xmlns:p14="http://schemas.microsoft.com/office/powerpoint/2010/main" val="2844414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0AC2B-CC67-9829-EBEA-333F554F72AB}"/>
              </a:ext>
            </a:extLst>
          </p:cNvPr>
          <p:cNvSpPr>
            <a:spLocks noGrp="1"/>
          </p:cNvSpPr>
          <p:nvPr>
            <p:ph type="ctrTitle"/>
          </p:nvPr>
        </p:nvSpPr>
        <p:spPr>
          <a:xfrm>
            <a:off x="1524000" y="1122363"/>
            <a:ext cx="7460974" cy="1422054"/>
          </a:xfrm>
        </p:spPr>
        <p:txBody>
          <a:bodyPr>
            <a:normAutofit fontScale="90000"/>
          </a:bodyPr>
          <a:lstStyle/>
          <a:p>
            <a:r>
              <a:rPr lang="en-GB" sz="4000" dirty="0"/>
              <a:t>Calibration procedure to reduce track-to-track variability, using the SRTT tyre</a:t>
            </a:r>
          </a:p>
        </p:txBody>
      </p:sp>
      <p:sp>
        <p:nvSpPr>
          <p:cNvPr id="3" name="Subtitle 2">
            <a:extLst>
              <a:ext uri="{FF2B5EF4-FFF2-40B4-BE49-F238E27FC236}">
                <a16:creationId xmlns:a16="http://schemas.microsoft.com/office/drawing/2014/main" id="{94827C42-B204-3CFA-4D2D-081E47F63E50}"/>
              </a:ext>
            </a:extLst>
          </p:cNvPr>
          <p:cNvSpPr>
            <a:spLocks noGrp="1"/>
          </p:cNvSpPr>
          <p:nvPr>
            <p:ph type="subTitle" idx="1"/>
          </p:nvPr>
        </p:nvSpPr>
        <p:spPr/>
        <p:txBody>
          <a:bodyPr/>
          <a:lstStyle/>
          <a:p>
            <a:r>
              <a:rPr lang="en-GB" dirty="0"/>
              <a:t>Results from the ELANORE project.</a:t>
            </a:r>
          </a:p>
          <a:p>
            <a:r>
              <a:rPr lang="en-GB" dirty="0" err="1"/>
              <a:t>Truls</a:t>
            </a:r>
            <a:r>
              <a:rPr lang="en-GB" dirty="0"/>
              <a:t> Berge, SINTEF</a:t>
            </a:r>
          </a:p>
        </p:txBody>
      </p:sp>
      <p:sp>
        <p:nvSpPr>
          <p:cNvPr id="4" name="TextBox 3">
            <a:extLst>
              <a:ext uri="{FF2B5EF4-FFF2-40B4-BE49-F238E27FC236}">
                <a16:creationId xmlns:a16="http://schemas.microsoft.com/office/drawing/2014/main" id="{0FC8CFC2-B1A4-9E4E-17B2-EF38CC267FB5}"/>
              </a:ext>
            </a:extLst>
          </p:cNvPr>
          <p:cNvSpPr txBox="1"/>
          <p:nvPr/>
        </p:nvSpPr>
        <p:spPr>
          <a:xfrm>
            <a:off x="8189843" y="626165"/>
            <a:ext cx="2168479" cy="646331"/>
          </a:xfrm>
          <a:prstGeom prst="rect">
            <a:avLst/>
          </a:prstGeom>
          <a:noFill/>
        </p:spPr>
        <p:txBody>
          <a:bodyPr wrap="none" rtlCol="0">
            <a:spAutoFit/>
          </a:bodyPr>
          <a:lstStyle/>
          <a:p>
            <a:r>
              <a:rPr lang="nb-NO"/>
              <a:t>IWGMU-26-03</a:t>
            </a:r>
            <a:endParaRPr lang="nb-NO" dirty="0"/>
          </a:p>
          <a:p>
            <a:r>
              <a:rPr lang="nb-NO" dirty="0"/>
              <a:t>Brussels, Nov.9, 2023</a:t>
            </a:r>
          </a:p>
        </p:txBody>
      </p:sp>
    </p:spTree>
    <p:extLst>
      <p:ext uri="{BB962C8B-B14F-4D97-AF65-F5344CB8AC3E}">
        <p14:creationId xmlns:p14="http://schemas.microsoft.com/office/powerpoint/2010/main" val="1629499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613B6-BFF0-3324-AFEC-A9675D3C0E37}"/>
              </a:ext>
            </a:extLst>
          </p:cNvPr>
          <p:cNvSpPr>
            <a:spLocks noGrp="1"/>
          </p:cNvSpPr>
          <p:nvPr>
            <p:ph type="title"/>
          </p:nvPr>
        </p:nvSpPr>
        <p:spPr/>
        <p:txBody>
          <a:bodyPr/>
          <a:lstStyle/>
          <a:p>
            <a:r>
              <a:rPr lang="en-GB" dirty="0"/>
              <a:t>ISO Test track – Measured temperatures</a:t>
            </a:r>
          </a:p>
        </p:txBody>
      </p:sp>
      <p:pic>
        <p:nvPicPr>
          <p:cNvPr id="4" name="Content Placeholder 3">
            <a:extLst>
              <a:ext uri="{FF2B5EF4-FFF2-40B4-BE49-F238E27FC236}">
                <a16:creationId xmlns:a16="http://schemas.microsoft.com/office/drawing/2014/main" id="{0A72E4F4-917A-E169-0A8D-F459F88B5453}"/>
              </a:ext>
            </a:extLst>
          </p:cNvPr>
          <p:cNvPicPr>
            <a:picLocks noGrp="1" noChangeAspect="1"/>
          </p:cNvPicPr>
          <p:nvPr>
            <p:ph idx="1"/>
          </p:nvPr>
        </p:nvPicPr>
        <p:blipFill>
          <a:blip r:embed="rId2"/>
          <a:stretch>
            <a:fillRect/>
          </a:stretch>
        </p:blipFill>
        <p:spPr>
          <a:xfrm>
            <a:off x="449615" y="2051288"/>
            <a:ext cx="11292770" cy="2755424"/>
          </a:xfrm>
          <a:prstGeom prst="rect">
            <a:avLst/>
          </a:prstGeom>
        </p:spPr>
      </p:pic>
    </p:spTree>
    <p:extLst>
      <p:ext uri="{BB962C8B-B14F-4D97-AF65-F5344CB8AC3E}">
        <p14:creationId xmlns:p14="http://schemas.microsoft.com/office/powerpoint/2010/main" val="4131255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280FF-F5A3-ADEC-D1A8-45DAB1CC361E}"/>
              </a:ext>
            </a:extLst>
          </p:cNvPr>
          <p:cNvSpPr>
            <a:spLocks noGrp="1"/>
          </p:cNvSpPr>
          <p:nvPr>
            <p:ph type="title"/>
          </p:nvPr>
        </p:nvSpPr>
        <p:spPr/>
        <p:txBody>
          <a:bodyPr/>
          <a:lstStyle/>
          <a:p>
            <a:r>
              <a:rPr lang="en-GB" dirty="0"/>
              <a:t>Temperature compensation procedures applied on ISO4 test track results:</a:t>
            </a:r>
          </a:p>
        </p:txBody>
      </p:sp>
      <p:pic>
        <p:nvPicPr>
          <p:cNvPr id="4" name="Content Placeholder 3">
            <a:extLst>
              <a:ext uri="{FF2B5EF4-FFF2-40B4-BE49-F238E27FC236}">
                <a16:creationId xmlns:a16="http://schemas.microsoft.com/office/drawing/2014/main" id="{6E528550-3903-09B0-9248-3903D688D8D3}"/>
              </a:ext>
            </a:extLst>
          </p:cNvPr>
          <p:cNvPicPr>
            <a:picLocks noGrp="1" noChangeAspect="1"/>
          </p:cNvPicPr>
          <p:nvPr>
            <p:ph idx="1"/>
          </p:nvPr>
        </p:nvPicPr>
        <p:blipFill>
          <a:blip r:embed="rId2"/>
          <a:stretch>
            <a:fillRect/>
          </a:stretch>
        </p:blipFill>
        <p:spPr>
          <a:xfrm>
            <a:off x="2540000" y="1865847"/>
            <a:ext cx="6624320" cy="4502244"/>
          </a:xfrm>
          <a:prstGeom prst="rect">
            <a:avLst/>
          </a:prstGeom>
        </p:spPr>
      </p:pic>
    </p:spTree>
    <p:extLst>
      <p:ext uri="{BB962C8B-B14F-4D97-AF65-F5344CB8AC3E}">
        <p14:creationId xmlns:p14="http://schemas.microsoft.com/office/powerpoint/2010/main" val="101180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64896-1212-6696-4BA3-BCA7D525C35B}"/>
              </a:ext>
            </a:extLst>
          </p:cNvPr>
          <p:cNvSpPr>
            <a:spLocks noGrp="1"/>
          </p:cNvSpPr>
          <p:nvPr>
            <p:ph type="title"/>
          </p:nvPr>
        </p:nvSpPr>
        <p:spPr/>
        <p:txBody>
          <a:bodyPr>
            <a:normAutofit/>
          </a:bodyPr>
          <a:lstStyle/>
          <a:p>
            <a:r>
              <a:rPr lang="en-US" sz="3200" dirty="0"/>
              <a:t>Test track calibration – to reduce test track variations - options: </a:t>
            </a:r>
            <a:endParaRPr lang="nb-NO" sz="3200" dirty="0"/>
          </a:p>
        </p:txBody>
      </p:sp>
      <p:sp>
        <p:nvSpPr>
          <p:cNvPr id="3" name="Content Placeholder 2">
            <a:extLst>
              <a:ext uri="{FF2B5EF4-FFF2-40B4-BE49-F238E27FC236}">
                <a16:creationId xmlns:a16="http://schemas.microsoft.com/office/drawing/2014/main" id="{43925966-BB01-93C2-47A0-B3979CDB09CB}"/>
              </a:ext>
            </a:extLst>
          </p:cNvPr>
          <p:cNvSpPr>
            <a:spLocks noGrp="1"/>
          </p:cNvSpPr>
          <p:nvPr>
            <p:ph idx="1"/>
          </p:nvPr>
        </p:nvSpPr>
        <p:spPr/>
        <p:txBody>
          <a:bodyPr/>
          <a:lstStyle/>
          <a:p>
            <a:pPr marL="514350" indent="-514350">
              <a:buFont typeface="+mj-lt"/>
              <a:buAutoNum type="arabicPeriod"/>
            </a:pPr>
            <a:r>
              <a:rPr lang="en-GB" dirty="0"/>
              <a:t>Calibration using reference tyre/"average" tyre: CPB or CPX measurements</a:t>
            </a:r>
          </a:p>
          <a:p>
            <a:pPr marL="514350" indent="-514350">
              <a:buFont typeface="+mj-lt"/>
              <a:buAutoNum type="arabicPeriod"/>
            </a:pPr>
            <a:r>
              <a:rPr lang="en-GB" dirty="0"/>
              <a:t>Modelling of test track properties: Texture properties (VDA equation)</a:t>
            </a:r>
          </a:p>
          <a:p>
            <a:pPr marL="514350" indent="-514350">
              <a:buFont typeface="+mj-lt"/>
              <a:buAutoNum type="arabicPeriod"/>
            </a:pPr>
            <a:r>
              <a:rPr lang="en-GB" dirty="0"/>
              <a:t>Round Robin Tests: To perform RRT at regular time intervals to determine how the track properties differ between each other and establish a "reference" level (costly and may not be practical)</a:t>
            </a:r>
          </a:p>
          <a:p>
            <a:pPr marL="514350" indent="-514350">
              <a:buFont typeface="+mj-lt"/>
              <a:buAutoNum type="arabicPeriod"/>
            </a:pPr>
            <a:r>
              <a:rPr lang="en-GB" dirty="0"/>
              <a:t>3D printed reference surface: May be challenging to be laid on real test track, and may be more suitable for drum measurements </a:t>
            </a:r>
          </a:p>
          <a:p>
            <a:pPr marL="514350" indent="-514350">
              <a:buFont typeface="+mj-lt"/>
              <a:buAutoNum type="arabicPeriod"/>
            </a:pPr>
            <a:endParaRPr lang="en-GB" dirty="0"/>
          </a:p>
        </p:txBody>
      </p:sp>
    </p:spTree>
    <p:extLst>
      <p:ext uri="{BB962C8B-B14F-4D97-AF65-F5344CB8AC3E}">
        <p14:creationId xmlns:p14="http://schemas.microsoft.com/office/powerpoint/2010/main" val="1153372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DB894-6150-F3AE-28D8-D1FCEF4F84C7}"/>
              </a:ext>
            </a:extLst>
          </p:cNvPr>
          <p:cNvSpPr>
            <a:spLocks noGrp="1"/>
          </p:cNvSpPr>
          <p:nvPr>
            <p:ph type="title"/>
          </p:nvPr>
        </p:nvSpPr>
        <p:spPr/>
        <p:txBody>
          <a:bodyPr>
            <a:normAutofit fontScale="90000"/>
          </a:bodyPr>
          <a:lstStyle/>
          <a:p>
            <a:r>
              <a:rPr lang="en-GB" sz="3200" i="1" dirty="0"/>
              <a:t>ELANORE and VDA RRT as basis for test track calibration procedure, based on SRTT16. </a:t>
            </a:r>
            <a:r>
              <a:rPr lang="en-GB" sz="3200" b="1" i="1" dirty="0"/>
              <a:t>Important</a:t>
            </a:r>
            <a:r>
              <a:rPr lang="en-GB" sz="3200" i="1" dirty="0"/>
              <a:t>: On all test tracks, a number of measurements on a set of normal tyres must be available from RRT</a:t>
            </a:r>
            <a:r>
              <a:rPr lang="en-GB" sz="3200" dirty="0"/>
              <a:t>.</a:t>
            </a:r>
          </a:p>
        </p:txBody>
      </p:sp>
      <p:sp>
        <p:nvSpPr>
          <p:cNvPr id="3" name="Content Placeholder 2">
            <a:extLst>
              <a:ext uri="{FF2B5EF4-FFF2-40B4-BE49-F238E27FC236}">
                <a16:creationId xmlns:a16="http://schemas.microsoft.com/office/drawing/2014/main" id="{C889E4AE-588B-B11C-5682-5DA5F2FBE52F}"/>
              </a:ext>
            </a:extLst>
          </p:cNvPr>
          <p:cNvSpPr>
            <a:spLocks noGrp="1"/>
          </p:cNvSpPr>
          <p:nvPr>
            <p:ph idx="1"/>
          </p:nvPr>
        </p:nvSpPr>
        <p:spPr/>
        <p:txBody>
          <a:bodyPr/>
          <a:lstStyle/>
          <a:p>
            <a:pPr marL="514350" indent="-514350">
              <a:buFont typeface="+mj-lt"/>
              <a:buAutoNum type="arabicPeriod"/>
            </a:pPr>
            <a:r>
              <a:rPr lang="en-GB" dirty="0"/>
              <a:t>List all measured levels on each test track of the SRTT tyre and calculate the average level of this tyre from all tracks</a:t>
            </a:r>
          </a:p>
          <a:p>
            <a:pPr marL="514350" indent="-514350">
              <a:buFont typeface="+mj-lt"/>
              <a:buAutoNum type="arabicPeriod"/>
            </a:pPr>
            <a:r>
              <a:rPr lang="en-GB" dirty="0"/>
              <a:t>Calculate the average sound level from the set of normal tyres on each test track</a:t>
            </a:r>
          </a:p>
          <a:p>
            <a:pPr marL="514350" indent="-514350">
              <a:buFont typeface="+mj-lt"/>
              <a:buAutoNum type="arabicPeriod"/>
            </a:pPr>
            <a:r>
              <a:rPr lang="en-GB" dirty="0"/>
              <a:t>For each of the test track, subtract the average calculated SRTT level from the average sound level. This will be the "correction factor" for the specific test track</a:t>
            </a:r>
          </a:p>
          <a:p>
            <a:pPr marL="514350" indent="-514350">
              <a:buFont typeface="+mj-lt"/>
              <a:buAutoNum type="arabicPeriod"/>
            </a:pPr>
            <a:r>
              <a:rPr lang="en-GB" dirty="0"/>
              <a:t>Subtract this "correction factor" from the calculated average level (from a set of normal tyres) and the result will be the "calibrated" test track value</a:t>
            </a:r>
          </a:p>
        </p:txBody>
      </p:sp>
    </p:spTree>
    <p:extLst>
      <p:ext uri="{BB962C8B-B14F-4D97-AF65-F5344CB8AC3E}">
        <p14:creationId xmlns:p14="http://schemas.microsoft.com/office/powerpoint/2010/main" val="96553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25CA0-B3AF-3232-EA98-D0B2A1052D17}"/>
              </a:ext>
            </a:extLst>
          </p:cNvPr>
          <p:cNvSpPr>
            <a:spLocks noGrp="1"/>
          </p:cNvSpPr>
          <p:nvPr>
            <p:ph type="title"/>
          </p:nvPr>
        </p:nvSpPr>
        <p:spPr>
          <a:xfrm>
            <a:off x="695960" y="49656"/>
            <a:ext cx="10515600" cy="1325563"/>
          </a:xfrm>
        </p:spPr>
        <p:txBody>
          <a:bodyPr>
            <a:normAutofit/>
          </a:bodyPr>
          <a:lstStyle/>
          <a:p>
            <a:r>
              <a:rPr lang="en-GB" sz="3200" dirty="0"/>
              <a:t>Result of calibration procedure  - SRTT16:</a:t>
            </a:r>
          </a:p>
        </p:txBody>
      </p:sp>
      <p:pic>
        <p:nvPicPr>
          <p:cNvPr id="4" name="Content Placeholder 3">
            <a:extLst>
              <a:ext uri="{FF2B5EF4-FFF2-40B4-BE49-F238E27FC236}">
                <a16:creationId xmlns:a16="http://schemas.microsoft.com/office/drawing/2014/main" id="{0AFFABD6-DBD0-82F4-0154-E9F7026C332C}"/>
              </a:ext>
            </a:extLst>
          </p:cNvPr>
          <p:cNvPicPr>
            <a:picLocks noGrp="1" noChangeAspect="1"/>
          </p:cNvPicPr>
          <p:nvPr>
            <p:ph idx="1"/>
          </p:nvPr>
        </p:nvPicPr>
        <p:blipFill>
          <a:blip r:embed="rId2"/>
          <a:stretch>
            <a:fillRect/>
          </a:stretch>
        </p:blipFill>
        <p:spPr>
          <a:xfrm>
            <a:off x="818700" y="1009459"/>
            <a:ext cx="6679380" cy="4107561"/>
          </a:xfrm>
          <a:prstGeom prst="rect">
            <a:avLst/>
          </a:prstGeom>
        </p:spPr>
      </p:pic>
      <p:sp>
        <p:nvSpPr>
          <p:cNvPr id="5" name="TextBox 4">
            <a:extLst>
              <a:ext uri="{FF2B5EF4-FFF2-40B4-BE49-F238E27FC236}">
                <a16:creationId xmlns:a16="http://schemas.microsoft.com/office/drawing/2014/main" id="{9D2AF4CC-EC88-6C6A-5857-4C6EA3D4522B}"/>
              </a:ext>
            </a:extLst>
          </p:cNvPr>
          <p:cNvSpPr txBox="1"/>
          <p:nvPr/>
        </p:nvSpPr>
        <p:spPr>
          <a:xfrm>
            <a:off x="695960" y="5313680"/>
            <a:ext cx="11384912" cy="923330"/>
          </a:xfrm>
          <a:prstGeom prst="rect">
            <a:avLst/>
          </a:prstGeom>
          <a:noFill/>
        </p:spPr>
        <p:txBody>
          <a:bodyPr wrap="none" rtlCol="0">
            <a:spAutoFit/>
          </a:bodyPr>
          <a:lstStyle/>
          <a:p>
            <a:r>
              <a:rPr lang="en-GB" dirty="0"/>
              <a:t>NOTE: Tyres measured on VDA ISO tracks (S01-S15) were pass-by measurements NOT according to Reg.117, </a:t>
            </a:r>
          </a:p>
          <a:p>
            <a:r>
              <a:rPr lang="en-GB" dirty="0"/>
              <a:t>Just controlled pass-by with presumable less load and higher tyre inflation pressure, set of tyres, compared to ELANORE</a:t>
            </a:r>
          </a:p>
          <a:p>
            <a:r>
              <a:rPr lang="en-GB" dirty="0"/>
              <a:t> (ISO1-ISO4). Also, different test vehicles (VDA: VW e-Golf, ELANORE: Skoda Superb).</a:t>
            </a:r>
          </a:p>
        </p:txBody>
      </p:sp>
      <p:sp>
        <p:nvSpPr>
          <p:cNvPr id="6" name="TextBox 5">
            <a:extLst>
              <a:ext uri="{FF2B5EF4-FFF2-40B4-BE49-F238E27FC236}">
                <a16:creationId xmlns:a16="http://schemas.microsoft.com/office/drawing/2014/main" id="{7E2AA7AF-06A1-38F1-A4E6-F8786E46792B}"/>
              </a:ext>
            </a:extLst>
          </p:cNvPr>
          <p:cNvSpPr txBox="1"/>
          <p:nvPr/>
        </p:nvSpPr>
        <p:spPr>
          <a:xfrm>
            <a:off x="7859731" y="1869897"/>
            <a:ext cx="3682675" cy="646331"/>
          </a:xfrm>
          <a:prstGeom prst="rect">
            <a:avLst/>
          </a:prstGeom>
          <a:noFill/>
        </p:spPr>
        <p:txBody>
          <a:bodyPr wrap="none" rtlCol="0">
            <a:spAutoFit/>
          </a:bodyPr>
          <a:lstStyle/>
          <a:p>
            <a:r>
              <a:rPr lang="en-GB" dirty="0"/>
              <a:t>Track-to-track variability was reduced</a:t>
            </a:r>
          </a:p>
          <a:p>
            <a:r>
              <a:rPr lang="en-GB" dirty="0"/>
              <a:t>from 4.3 down to 1.3 dB</a:t>
            </a:r>
          </a:p>
        </p:txBody>
      </p:sp>
    </p:spTree>
    <p:extLst>
      <p:ext uri="{BB962C8B-B14F-4D97-AF65-F5344CB8AC3E}">
        <p14:creationId xmlns:p14="http://schemas.microsoft.com/office/powerpoint/2010/main" val="1501242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7596A0D-DC4D-89FD-69D1-BB91986ABA25}"/>
              </a:ext>
            </a:extLst>
          </p:cNvPr>
          <p:cNvSpPr txBox="1"/>
          <p:nvPr/>
        </p:nvSpPr>
        <p:spPr>
          <a:xfrm>
            <a:off x="2114550" y="610502"/>
            <a:ext cx="8351354" cy="1231106"/>
          </a:xfrm>
          <a:prstGeom prst="rect">
            <a:avLst/>
          </a:prstGeom>
          <a:noFill/>
        </p:spPr>
        <p:txBody>
          <a:bodyPr wrap="square">
            <a:spAutoFit/>
          </a:bodyPr>
          <a:lstStyle/>
          <a:p>
            <a:r>
              <a:rPr kumimoji="0" lang="en-GB" sz="3700" b="0" i="0" u="none" strike="noStrike" kern="1200" cap="none" spc="0" normalizeH="0" baseline="0" noProof="0" dirty="0">
                <a:ln>
                  <a:noFill/>
                </a:ln>
                <a:solidFill>
                  <a:prstClr val="black"/>
                </a:solidFill>
                <a:effectLst/>
                <a:uLnTx/>
                <a:uFillTx/>
                <a:latin typeface="Calibri Light" panose="020F0302020204030204"/>
                <a:ea typeface="+mj-ea"/>
                <a:cs typeface="+mj-cs"/>
              </a:rPr>
              <a:t>Correction factors for VDA and ELANORE RRT ISO test tracks, based on SRTT16</a:t>
            </a:r>
            <a:r>
              <a:rPr kumimoji="0" lang="nb-NO" sz="3700" b="0" i="0" u="none" strike="noStrike" kern="1200" cap="none" spc="0" normalizeH="0" baseline="0" noProof="0" dirty="0">
                <a:ln>
                  <a:noFill/>
                </a:ln>
                <a:solidFill>
                  <a:prstClr val="black"/>
                </a:solidFill>
                <a:effectLst/>
                <a:uLnTx/>
                <a:uFillTx/>
                <a:latin typeface="Calibri Light" panose="020F0302020204030204"/>
                <a:ea typeface="+mj-ea"/>
                <a:cs typeface="+mj-cs"/>
              </a:rPr>
              <a:t>:</a:t>
            </a:r>
            <a:endParaRPr lang="nb-NO" dirty="0"/>
          </a:p>
        </p:txBody>
      </p:sp>
      <p:pic>
        <p:nvPicPr>
          <p:cNvPr id="4" name="Picture 3">
            <a:extLst>
              <a:ext uri="{FF2B5EF4-FFF2-40B4-BE49-F238E27FC236}">
                <a16:creationId xmlns:a16="http://schemas.microsoft.com/office/drawing/2014/main" id="{BC881527-82AB-A391-E96F-2DBEE06DE5CF}"/>
              </a:ext>
            </a:extLst>
          </p:cNvPr>
          <p:cNvPicPr>
            <a:picLocks noChangeAspect="1"/>
          </p:cNvPicPr>
          <p:nvPr/>
        </p:nvPicPr>
        <p:blipFill>
          <a:blip r:embed="rId2"/>
          <a:stretch>
            <a:fillRect/>
          </a:stretch>
        </p:blipFill>
        <p:spPr>
          <a:xfrm>
            <a:off x="1493121" y="3023581"/>
            <a:ext cx="9205758" cy="810838"/>
          </a:xfrm>
          <a:prstGeom prst="rect">
            <a:avLst/>
          </a:prstGeom>
        </p:spPr>
      </p:pic>
    </p:spTree>
    <p:extLst>
      <p:ext uri="{BB962C8B-B14F-4D97-AF65-F5344CB8AC3E}">
        <p14:creationId xmlns:p14="http://schemas.microsoft.com/office/powerpoint/2010/main" val="754263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DAF-25C1-E49F-DFDA-CD4787DB68D8}"/>
              </a:ext>
            </a:extLst>
          </p:cNvPr>
          <p:cNvSpPr>
            <a:spLocks noGrp="1"/>
          </p:cNvSpPr>
          <p:nvPr>
            <p:ph type="title"/>
          </p:nvPr>
        </p:nvSpPr>
        <p:spPr>
          <a:xfrm>
            <a:off x="4217505" y="2183986"/>
            <a:ext cx="3385930" cy="1325563"/>
          </a:xfrm>
        </p:spPr>
        <p:txBody>
          <a:bodyPr/>
          <a:lstStyle/>
          <a:p>
            <a:r>
              <a:rPr lang="en-GB" dirty="0"/>
              <a:t>Thank you!</a:t>
            </a:r>
          </a:p>
        </p:txBody>
      </p:sp>
    </p:spTree>
    <p:extLst>
      <p:ext uri="{BB962C8B-B14F-4D97-AF65-F5344CB8AC3E}">
        <p14:creationId xmlns:p14="http://schemas.microsoft.com/office/powerpoint/2010/main" val="1712360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EFD86-05F2-C90B-BD21-6C16E56FF032}"/>
              </a:ext>
            </a:extLst>
          </p:cNvPr>
          <p:cNvSpPr>
            <a:spLocks noGrp="1"/>
          </p:cNvSpPr>
          <p:nvPr>
            <p:ph type="title"/>
          </p:nvPr>
        </p:nvSpPr>
        <p:spPr/>
        <p:txBody>
          <a:bodyPr/>
          <a:lstStyle/>
          <a:p>
            <a:r>
              <a:rPr lang="en-GB" dirty="0"/>
              <a:t>The ELANORE project</a:t>
            </a:r>
          </a:p>
        </p:txBody>
      </p:sp>
      <p:sp>
        <p:nvSpPr>
          <p:cNvPr id="3" name="Content Placeholder 2">
            <a:extLst>
              <a:ext uri="{FF2B5EF4-FFF2-40B4-BE49-F238E27FC236}">
                <a16:creationId xmlns:a16="http://schemas.microsoft.com/office/drawing/2014/main" id="{C2C4BD41-B129-2DE0-0287-84D8A69C37E0}"/>
              </a:ext>
            </a:extLst>
          </p:cNvPr>
          <p:cNvSpPr>
            <a:spLocks noGrp="1"/>
          </p:cNvSpPr>
          <p:nvPr>
            <p:ph idx="1"/>
          </p:nvPr>
        </p:nvSpPr>
        <p:spPr/>
        <p:txBody>
          <a:bodyPr/>
          <a:lstStyle/>
          <a:p>
            <a:r>
              <a:rPr lang="en-GB" sz="2800" dirty="0"/>
              <a:t>The "</a:t>
            </a:r>
            <a:r>
              <a:rPr lang="en-GB" sz="2800" b="1" u="sng" dirty="0"/>
              <a:t>E</a:t>
            </a:r>
            <a:r>
              <a:rPr lang="en-GB" sz="2800" dirty="0"/>
              <a:t>U tyre </a:t>
            </a:r>
            <a:r>
              <a:rPr lang="en-GB" sz="2800" b="1" u="sng" dirty="0" err="1"/>
              <a:t>LA</a:t>
            </a:r>
            <a:r>
              <a:rPr lang="en-GB" sz="2800" dirty="0" err="1"/>
              <a:t>belling</a:t>
            </a:r>
            <a:r>
              <a:rPr lang="en-GB" sz="2800" dirty="0"/>
              <a:t> system for </a:t>
            </a:r>
            <a:r>
              <a:rPr lang="en-GB" sz="2800" b="1" u="sng" dirty="0" err="1"/>
              <a:t>NO</a:t>
            </a:r>
            <a:r>
              <a:rPr lang="en-GB" sz="2800" dirty="0" err="1"/>
              <a:t>ise</a:t>
            </a:r>
            <a:r>
              <a:rPr lang="en-GB" sz="2800" dirty="0"/>
              <a:t> and rolling </a:t>
            </a:r>
            <a:r>
              <a:rPr lang="en-GB" sz="2800" b="1" u="sng" dirty="0" err="1"/>
              <a:t>RE</a:t>
            </a:r>
            <a:r>
              <a:rPr lang="en-GB" sz="2800" dirty="0" err="1"/>
              <a:t>sistance</a:t>
            </a:r>
            <a:r>
              <a:rPr lang="en-GB" sz="2800" dirty="0"/>
              <a:t>"  is a joint international project between Gdansk University of Technology (GUT, PL), SINTEF (N) and EKKOM (PL).</a:t>
            </a:r>
          </a:p>
          <a:p>
            <a:r>
              <a:rPr lang="en-GB" sz="2800" dirty="0"/>
              <a:t>Project period: 2020-2024. Budget: Approx. 1.2 mill EURO.</a:t>
            </a:r>
          </a:p>
          <a:p>
            <a:r>
              <a:rPr lang="en-GB" sz="2400" dirty="0">
                <a:effectLst/>
                <a:latin typeface="Calibri" panose="020F0502020204030204" pitchFamily="34" charset="0"/>
                <a:ea typeface="Calibri" panose="020F0502020204030204" pitchFamily="34" charset="0"/>
                <a:cs typeface="Times New Roman" panose="02020603050405020304" pitchFamily="18" charset="0"/>
              </a:rPr>
              <a:t>It is funded within a joint agreement between Norway Grants and the National Centre for Research and Development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NCBiR</a:t>
            </a:r>
            <a:r>
              <a:rPr lang="en-GB" sz="2400" dirty="0">
                <a:effectLst/>
                <a:latin typeface="Calibri" panose="020F0502020204030204" pitchFamily="34" charset="0"/>
                <a:ea typeface="Calibri" panose="020F0502020204030204" pitchFamily="34" charset="0"/>
                <a:cs typeface="Times New Roman" panose="02020603050405020304" pitchFamily="18" charset="0"/>
              </a:rPr>
              <a:t>) in Poland (POLNOR 2019 Call – Energy, transport and climate)</a:t>
            </a:r>
            <a:endParaRPr lang="en-GB" sz="2400" dirty="0"/>
          </a:p>
          <a:p>
            <a:pPr marL="0" indent="0">
              <a:buNone/>
            </a:pPr>
            <a:r>
              <a:rPr lang="en-GB" b="1" dirty="0"/>
              <a:t>Main objectives: To improve the efficiency of the EU tyre label both concerning rolling resistance and noise.</a:t>
            </a:r>
          </a:p>
          <a:p>
            <a:pPr marL="0" indent="0">
              <a:buNone/>
            </a:pPr>
            <a:endParaRPr lang="en-GB" sz="2800" dirty="0"/>
          </a:p>
          <a:p>
            <a:endParaRPr lang="nb-NO" dirty="0"/>
          </a:p>
        </p:txBody>
      </p:sp>
    </p:spTree>
    <p:extLst>
      <p:ext uri="{BB962C8B-B14F-4D97-AF65-F5344CB8AC3E}">
        <p14:creationId xmlns:p14="http://schemas.microsoft.com/office/powerpoint/2010/main" val="1142648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C6427-3981-8C00-9233-91168612F4EE}"/>
              </a:ext>
            </a:extLst>
          </p:cNvPr>
          <p:cNvSpPr>
            <a:spLocks noGrp="1"/>
          </p:cNvSpPr>
          <p:nvPr>
            <p:ph type="title"/>
          </p:nvPr>
        </p:nvSpPr>
        <p:spPr/>
        <p:txBody>
          <a:bodyPr/>
          <a:lstStyle/>
          <a:p>
            <a:r>
              <a:rPr lang="nb-NO" dirty="0"/>
              <a:t>ELANORE:</a:t>
            </a:r>
            <a:endParaRPr lang="en-GB" dirty="0"/>
          </a:p>
        </p:txBody>
      </p:sp>
      <p:sp>
        <p:nvSpPr>
          <p:cNvPr id="3" name="Content Placeholder 2">
            <a:extLst>
              <a:ext uri="{FF2B5EF4-FFF2-40B4-BE49-F238E27FC236}">
                <a16:creationId xmlns:a16="http://schemas.microsoft.com/office/drawing/2014/main" id="{35921AC7-5B35-34BB-E1DF-6112CE1FED29}"/>
              </a:ext>
            </a:extLst>
          </p:cNvPr>
          <p:cNvSpPr>
            <a:spLocks noGrp="1"/>
          </p:cNvSpPr>
          <p:nvPr>
            <p:ph idx="1"/>
          </p:nvPr>
        </p:nvSpPr>
        <p:spPr>
          <a:xfrm>
            <a:off x="838200" y="1447938"/>
            <a:ext cx="10515600" cy="4351338"/>
          </a:xfrm>
        </p:spPr>
        <p:txBody>
          <a:bodyPr>
            <a:normAutofit fontScale="85000" lnSpcReduction="20000"/>
          </a:bodyPr>
          <a:lstStyle/>
          <a:p>
            <a:pPr marL="0" indent="0">
              <a:buNone/>
            </a:pPr>
            <a:r>
              <a:rPr lang="en-US" dirty="0"/>
              <a:t>The main work consists of:</a:t>
            </a:r>
          </a:p>
          <a:p>
            <a:r>
              <a:rPr lang="en-GB" dirty="0"/>
              <a:t>Studying the representativity of the test methods for rolling resistance, as specified in Reg.117, compared to measurements on real, conventional roads. Furthermore, to propose a practical method on rolling resistance that correlates better with measurements on real roads.</a:t>
            </a:r>
          </a:p>
          <a:p>
            <a:r>
              <a:rPr lang="en-GB" dirty="0"/>
              <a:t>Studying the representativity of the rolling sound measurements in Reg.117, by comparison of measurements conducted on selected ISO tracks and on conventional roads. Both using the CPX method and controlled pass-by method (CPB) as defined in Reg.117. Furthermore, to propose an improved method for measuring tyre/road noise for labelling purposes.</a:t>
            </a:r>
          </a:p>
          <a:p>
            <a:r>
              <a:rPr lang="en-GB" dirty="0"/>
              <a:t>Estimation of the impact on the environment of the proposed improved EU Tyre labelling procedures for rolling resistance and noise.</a:t>
            </a:r>
          </a:p>
          <a:p>
            <a:r>
              <a:rPr lang="en-GB" dirty="0"/>
              <a:t>Both rolling resistance and rolling sound measurements include the use of the drum facilities of GUT for comparison purposes.</a:t>
            </a:r>
          </a:p>
          <a:p>
            <a:endParaRPr lang="nb-NO" dirty="0"/>
          </a:p>
        </p:txBody>
      </p:sp>
    </p:spTree>
    <p:extLst>
      <p:ext uri="{BB962C8B-B14F-4D97-AF65-F5344CB8AC3E}">
        <p14:creationId xmlns:p14="http://schemas.microsoft.com/office/powerpoint/2010/main" val="345092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E3102-5CC3-AC69-E753-15C04FAC8C03}"/>
              </a:ext>
            </a:extLst>
          </p:cNvPr>
          <p:cNvSpPr>
            <a:spLocks noGrp="1"/>
          </p:cNvSpPr>
          <p:nvPr>
            <p:ph type="title"/>
          </p:nvPr>
        </p:nvSpPr>
        <p:spPr/>
        <p:txBody>
          <a:bodyPr/>
          <a:lstStyle/>
          <a:p>
            <a:r>
              <a:rPr lang="en-GB" dirty="0"/>
              <a:t>Test tyres and test vehicle:</a:t>
            </a:r>
          </a:p>
        </p:txBody>
      </p:sp>
      <p:pic>
        <p:nvPicPr>
          <p:cNvPr id="4" name="Content Placeholder 3">
            <a:extLst>
              <a:ext uri="{FF2B5EF4-FFF2-40B4-BE49-F238E27FC236}">
                <a16:creationId xmlns:a16="http://schemas.microsoft.com/office/drawing/2014/main" id="{ED85EBB8-138D-9F82-72B3-AA1E71160429}"/>
              </a:ext>
            </a:extLst>
          </p:cNvPr>
          <p:cNvPicPr>
            <a:picLocks noGrp="1" noChangeAspect="1"/>
          </p:cNvPicPr>
          <p:nvPr>
            <p:ph idx="1"/>
          </p:nvPr>
        </p:nvPicPr>
        <p:blipFill>
          <a:blip r:embed="rId2"/>
          <a:stretch>
            <a:fillRect/>
          </a:stretch>
        </p:blipFill>
        <p:spPr>
          <a:xfrm>
            <a:off x="236277" y="1342996"/>
            <a:ext cx="7227735" cy="3833495"/>
          </a:xfrm>
          <a:prstGeom prst="rect">
            <a:avLst/>
          </a:prstGeom>
        </p:spPr>
      </p:pic>
      <p:pic>
        <p:nvPicPr>
          <p:cNvPr id="5" name="Picture 4">
            <a:extLst>
              <a:ext uri="{FF2B5EF4-FFF2-40B4-BE49-F238E27FC236}">
                <a16:creationId xmlns:a16="http://schemas.microsoft.com/office/drawing/2014/main" id="{46233747-1C74-E923-BF08-54CB12315AE6}"/>
              </a:ext>
            </a:extLst>
          </p:cNvPr>
          <p:cNvPicPr>
            <a:picLocks noChangeAspect="1"/>
          </p:cNvPicPr>
          <p:nvPr/>
        </p:nvPicPr>
        <p:blipFill>
          <a:blip r:embed="rId3"/>
          <a:stretch>
            <a:fillRect/>
          </a:stretch>
        </p:blipFill>
        <p:spPr>
          <a:xfrm>
            <a:off x="7511354" y="1342996"/>
            <a:ext cx="4444369" cy="2164268"/>
          </a:xfrm>
          <a:prstGeom prst="rect">
            <a:avLst/>
          </a:prstGeom>
        </p:spPr>
      </p:pic>
      <p:sp>
        <p:nvSpPr>
          <p:cNvPr id="6" name="TextBox 5">
            <a:extLst>
              <a:ext uri="{FF2B5EF4-FFF2-40B4-BE49-F238E27FC236}">
                <a16:creationId xmlns:a16="http://schemas.microsoft.com/office/drawing/2014/main" id="{8437CF10-F620-7492-03FA-9F8B577E751F}"/>
              </a:ext>
            </a:extLst>
          </p:cNvPr>
          <p:cNvSpPr txBox="1"/>
          <p:nvPr/>
        </p:nvSpPr>
        <p:spPr>
          <a:xfrm>
            <a:off x="7684226" y="3921760"/>
            <a:ext cx="4098623" cy="369332"/>
          </a:xfrm>
          <a:prstGeom prst="rect">
            <a:avLst/>
          </a:prstGeom>
          <a:noFill/>
        </p:spPr>
        <p:txBody>
          <a:bodyPr wrap="none" rtlCol="0">
            <a:spAutoFit/>
          </a:bodyPr>
          <a:lstStyle/>
          <a:p>
            <a:r>
              <a:rPr lang="en-GB" dirty="0"/>
              <a:t>Test vehicle: Skoda Superb  Combi, 2.0 TSI</a:t>
            </a:r>
          </a:p>
        </p:txBody>
      </p:sp>
    </p:spTree>
    <p:extLst>
      <p:ext uri="{BB962C8B-B14F-4D97-AF65-F5344CB8AC3E}">
        <p14:creationId xmlns:p14="http://schemas.microsoft.com/office/powerpoint/2010/main" val="2100080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557F4-9E45-7B4F-945D-3FDCDB998423}"/>
              </a:ext>
            </a:extLst>
          </p:cNvPr>
          <p:cNvSpPr>
            <a:spLocks noGrp="1"/>
          </p:cNvSpPr>
          <p:nvPr>
            <p:ph type="title"/>
          </p:nvPr>
        </p:nvSpPr>
        <p:spPr/>
        <p:txBody>
          <a:bodyPr/>
          <a:lstStyle/>
          <a:p>
            <a:r>
              <a:rPr lang="en-US" dirty="0"/>
              <a:t>Round Robin Test on </a:t>
            </a:r>
            <a:br>
              <a:rPr lang="en-US" dirty="0"/>
            </a:br>
            <a:r>
              <a:rPr lang="en-US" dirty="0"/>
              <a:t>ISO test tracks and on roads:</a:t>
            </a:r>
            <a:endParaRPr lang="nb-NO" dirty="0"/>
          </a:p>
        </p:txBody>
      </p:sp>
      <p:sp>
        <p:nvSpPr>
          <p:cNvPr id="3" name="Content Placeholder 2">
            <a:extLst>
              <a:ext uri="{FF2B5EF4-FFF2-40B4-BE49-F238E27FC236}">
                <a16:creationId xmlns:a16="http://schemas.microsoft.com/office/drawing/2014/main" id="{BA756E0B-7C55-C21F-2AB1-077D2EC5F2D8}"/>
              </a:ext>
            </a:extLst>
          </p:cNvPr>
          <p:cNvSpPr>
            <a:spLocks noGrp="1"/>
          </p:cNvSpPr>
          <p:nvPr>
            <p:ph idx="1"/>
          </p:nvPr>
        </p:nvSpPr>
        <p:spPr/>
        <p:txBody>
          <a:bodyPr/>
          <a:lstStyle/>
          <a:p>
            <a:pPr marL="0" indent="0">
              <a:buNone/>
            </a:pPr>
            <a:r>
              <a:rPr lang="en-US" u="sng" dirty="0"/>
              <a:t>Two tests were performed:</a:t>
            </a:r>
          </a:p>
          <a:p>
            <a:r>
              <a:rPr lang="en-GB" dirty="0"/>
              <a:t>UN ECE Reg.117 with speeds from 40 to 90 km/h. Tyre load = 530 kg and tyre inflation pressure = 200 kPa </a:t>
            </a:r>
          </a:p>
          <a:p>
            <a:r>
              <a:rPr lang="en-GB" dirty="0"/>
              <a:t>A Light Test (LT) with same speed range as for Reg.117. Tyre load = 460 kg and tyre inflation pressure = 230 kPa</a:t>
            </a:r>
          </a:p>
          <a:p>
            <a:r>
              <a:rPr lang="en-GB" dirty="0"/>
              <a:t>The LT: a reduction of the load with approx. 13 % and increase of the tyre inflation pressure with 15 %</a:t>
            </a:r>
          </a:p>
          <a:p>
            <a:r>
              <a:rPr lang="en-GB" dirty="0"/>
              <a:t>The LT conditions were chosen to be more representative of normal use of the vehicle </a:t>
            </a:r>
          </a:p>
          <a:p>
            <a:endParaRPr lang="nb-NO" dirty="0"/>
          </a:p>
        </p:txBody>
      </p:sp>
    </p:spTree>
    <p:extLst>
      <p:ext uri="{BB962C8B-B14F-4D97-AF65-F5344CB8AC3E}">
        <p14:creationId xmlns:p14="http://schemas.microsoft.com/office/powerpoint/2010/main" val="2770697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B0E73-5DA0-570B-95D9-5158395EC384}"/>
              </a:ext>
            </a:extLst>
          </p:cNvPr>
          <p:cNvSpPr>
            <a:spLocks noGrp="1"/>
          </p:cNvSpPr>
          <p:nvPr>
            <p:ph type="title"/>
          </p:nvPr>
        </p:nvSpPr>
        <p:spPr/>
        <p:txBody>
          <a:bodyPr/>
          <a:lstStyle/>
          <a:p>
            <a:r>
              <a:rPr lang="en-GB" dirty="0"/>
              <a:t>Test tracks and roads:</a:t>
            </a:r>
            <a:br>
              <a:rPr lang="en-GB" dirty="0"/>
            </a:br>
            <a:endParaRPr lang="en-GB" dirty="0"/>
          </a:p>
        </p:txBody>
      </p:sp>
      <p:sp>
        <p:nvSpPr>
          <p:cNvPr id="3" name="Content Placeholder 2">
            <a:extLst>
              <a:ext uri="{FF2B5EF4-FFF2-40B4-BE49-F238E27FC236}">
                <a16:creationId xmlns:a16="http://schemas.microsoft.com/office/drawing/2014/main" id="{639DCD5A-434E-9CBD-42BA-E4C6CD6EE45C}"/>
              </a:ext>
            </a:extLst>
          </p:cNvPr>
          <p:cNvSpPr>
            <a:spLocks noGrp="1"/>
          </p:cNvSpPr>
          <p:nvPr>
            <p:ph idx="1"/>
          </p:nvPr>
        </p:nvSpPr>
        <p:spPr>
          <a:xfrm>
            <a:off x="838200" y="1253331"/>
            <a:ext cx="10515600" cy="4351338"/>
          </a:xfrm>
        </p:spPr>
        <p:txBody>
          <a:bodyPr/>
          <a:lstStyle/>
          <a:p>
            <a:r>
              <a:rPr lang="en-US" sz="2400" dirty="0"/>
              <a:t>4 ISO test tracks (ISO1-ISO3 measured in 2021 and ISO4 measured in 2022).</a:t>
            </a:r>
          </a:p>
          <a:p>
            <a:r>
              <a:rPr lang="en-US" sz="2400" dirty="0"/>
              <a:t>5 trafficked pavements, measured in 2022:</a:t>
            </a:r>
          </a:p>
          <a:p>
            <a:r>
              <a:rPr lang="en-US" sz="2400" dirty="0"/>
              <a:t>Ma11 ("soft" asphalt), used in Norway on low trafficked roads, SMA8 (Poland), SMA11 (Poland), SMA16 (Norway), EACC (Poland)</a:t>
            </a:r>
          </a:p>
          <a:p>
            <a:endParaRPr lang="nb-NO" dirty="0"/>
          </a:p>
        </p:txBody>
      </p:sp>
      <p:pic>
        <p:nvPicPr>
          <p:cNvPr id="4" name="Picture 3">
            <a:extLst>
              <a:ext uri="{FF2B5EF4-FFF2-40B4-BE49-F238E27FC236}">
                <a16:creationId xmlns:a16="http://schemas.microsoft.com/office/drawing/2014/main" id="{BCC18041-5810-C654-82E6-081CF17AB9AA}"/>
              </a:ext>
            </a:extLst>
          </p:cNvPr>
          <p:cNvPicPr>
            <a:picLocks noChangeAspect="1"/>
          </p:cNvPicPr>
          <p:nvPr/>
        </p:nvPicPr>
        <p:blipFill>
          <a:blip r:embed="rId2"/>
          <a:stretch>
            <a:fillRect/>
          </a:stretch>
        </p:blipFill>
        <p:spPr>
          <a:xfrm>
            <a:off x="2419864" y="3005220"/>
            <a:ext cx="6817514" cy="2979020"/>
          </a:xfrm>
          <a:prstGeom prst="rect">
            <a:avLst/>
          </a:prstGeom>
        </p:spPr>
      </p:pic>
    </p:spTree>
    <p:extLst>
      <p:ext uri="{BB962C8B-B14F-4D97-AF65-F5344CB8AC3E}">
        <p14:creationId xmlns:p14="http://schemas.microsoft.com/office/powerpoint/2010/main" val="2493061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60DD-2549-7AF9-0C19-9A96F40A83C2}"/>
              </a:ext>
            </a:extLst>
          </p:cNvPr>
          <p:cNvSpPr>
            <a:spLocks noGrp="1"/>
          </p:cNvSpPr>
          <p:nvPr>
            <p:ph type="title"/>
          </p:nvPr>
        </p:nvSpPr>
        <p:spPr/>
        <p:txBody>
          <a:bodyPr/>
          <a:lstStyle/>
          <a:p>
            <a:r>
              <a:rPr lang="en-GB" dirty="0"/>
              <a:t>ISO Test track information:</a:t>
            </a:r>
          </a:p>
        </p:txBody>
      </p:sp>
      <p:pic>
        <p:nvPicPr>
          <p:cNvPr id="4" name="Content Placeholder 3">
            <a:extLst>
              <a:ext uri="{FF2B5EF4-FFF2-40B4-BE49-F238E27FC236}">
                <a16:creationId xmlns:a16="http://schemas.microsoft.com/office/drawing/2014/main" id="{C56575D5-F3B3-010D-8A67-B0D9DD7D0F47}"/>
              </a:ext>
            </a:extLst>
          </p:cNvPr>
          <p:cNvPicPr>
            <a:picLocks noGrp="1" noChangeAspect="1"/>
          </p:cNvPicPr>
          <p:nvPr>
            <p:ph idx="1"/>
          </p:nvPr>
        </p:nvPicPr>
        <p:blipFill>
          <a:blip r:embed="rId2"/>
          <a:stretch>
            <a:fillRect/>
          </a:stretch>
        </p:blipFill>
        <p:spPr>
          <a:xfrm>
            <a:off x="-672878" y="2001519"/>
            <a:ext cx="11517488" cy="3402687"/>
          </a:xfrm>
          <a:prstGeom prst="rect">
            <a:avLst/>
          </a:prstGeom>
        </p:spPr>
      </p:pic>
    </p:spTree>
    <p:extLst>
      <p:ext uri="{BB962C8B-B14F-4D97-AF65-F5344CB8AC3E}">
        <p14:creationId xmlns:p14="http://schemas.microsoft.com/office/powerpoint/2010/main" val="4126375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8F4F5-CCA3-9659-D842-86F996BB319F}"/>
              </a:ext>
            </a:extLst>
          </p:cNvPr>
          <p:cNvSpPr>
            <a:spLocks noGrp="1"/>
          </p:cNvSpPr>
          <p:nvPr>
            <p:ph type="title"/>
          </p:nvPr>
        </p:nvSpPr>
        <p:spPr>
          <a:xfrm>
            <a:off x="838200" y="0"/>
            <a:ext cx="10515600" cy="1325563"/>
          </a:xfrm>
        </p:spPr>
        <p:txBody>
          <a:bodyPr/>
          <a:lstStyle/>
          <a:p>
            <a:r>
              <a:rPr lang="en-GB" dirty="0"/>
              <a:t>Results on ISO test tracks:</a:t>
            </a:r>
          </a:p>
        </p:txBody>
      </p:sp>
      <p:pic>
        <p:nvPicPr>
          <p:cNvPr id="4" name="Content Placeholder 3">
            <a:extLst>
              <a:ext uri="{FF2B5EF4-FFF2-40B4-BE49-F238E27FC236}">
                <a16:creationId xmlns:a16="http://schemas.microsoft.com/office/drawing/2014/main" id="{A9F58F0D-AE86-FE84-DCED-9CEEA661C0A7}"/>
              </a:ext>
            </a:extLst>
          </p:cNvPr>
          <p:cNvPicPr>
            <a:picLocks noGrp="1" noChangeAspect="1"/>
          </p:cNvPicPr>
          <p:nvPr>
            <p:ph idx="1"/>
          </p:nvPr>
        </p:nvPicPr>
        <p:blipFill>
          <a:blip r:embed="rId2"/>
          <a:stretch>
            <a:fillRect/>
          </a:stretch>
        </p:blipFill>
        <p:spPr>
          <a:xfrm>
            <a:off x="629593" y="973062"/>
            <a:ext cx="6815919" cy="4096867"/>
          </a:xfrm>
          <a:prstGeom prst="rect">
            <a:avLst/>
          </a:prstGeom>
        </p:spPr>
      </p:pic>
      <p:sp>
        <p:nvSpPr>
          <p:cNvPr id="6" name="TextBox 5">
            <a:extLst>
              <a:ext uri="{FF2B5EF4-FFF2-40B4-BE49-F238E27FC236}">
                <a16:creationId xmlns:a16="http://schemas.microsoft.com/office/drawing/2014/main" id="{578B214C-C2BE-C2D4-399F-59419B2515C7}"/>
              </a:ext>
            </a:extLst>
          </p:cNvPr>
          <p:cNvSpPr txBox="1"/>
          <p:nvPr/>
        </p:nvSpPr>
        <p:spPr>
          <a:xfrm>
            <a:off x="629593" y="5354672"/>
            <a:ext cx="7784549" cy="1200329"/>
          </a:xfrm>
          <a:prstGeom prst="rect">
            <a:avLst/>
          </a:prstGeom>
          <a:noFill/>
        </p:spPr>
        <p:txBody>
          <a:bodyPr wrap="square">
            <a:spAutoFit/>
          </a:bodyPr>
          <a:lstStyle/>
          <a:p>
            <a:r>
              <a:rPr lang="en-GB" b="1" dirty="0"/>
              <a:t>Note1</a:t>
            </a:r>
            <a:r>
              <a:rPr lang="en-GB" dirty="0"/>
              <a:t>: ISO4 had an MPD = 0.95, above the upper limit of 0.70 and</a:t>
            </a:r>
          </a:p>
          <a:p>
            <a:r>
              <a:rPr lang="en-GB" dirty="0"/>
              <a:t> was repaved sometime after these measurements were performed</a:t>
            </a:r>
          </a:p>
          <a:p>
            <a:r>
              <a:rPr lang="en-GB" b="1" dirty="0"/>
              <a:t>Note 2</a:t>
            </a:r>
            <a:r>
              <a:rPr lang="en-GB" dirty="0"/>
              <a:t>: Due to adverse weather conditions on ISO3, only 2 tyres were measured here</a:t>
            </a:r>
          </a:p>
        </p:txBody>
      </p:sp>
    </p:spTree>
    <p:extLst>
      <p:ext uri="{BB962C8B-B14F-4D97-AF65-F5344CB8AC3E}">
        <p14:creationId xmlns:p14="http://schemas.microsoft.com/office/powerpoint/2010/main" val="3232641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A41BE-A39D-F9E3-B28D-40B521CC9F38}"/>
              </a:ext>
            </a:extLst>
          </p:cNvPr>
          <p:cNvSpPr>
            <a:spLocks noGrp="1"/>
          </p:cNvSpPr>
          <p:nvPr>
            <p:ph type="title"/>
          </p:nvPr>
        </p:nvSpPr>
        <p:spPr/>
        <p:txBody>
          <a:bodyPr>
            <a:normAutofit/>
          </a:bodyPr>
          <a:lstStyle/>
          <a:p>
            <a:r>
              <a:rPr lang="en-US" sz="3200" dirty="0"/>
              <a:t>Measurement results on</a:t>
            </a:r>
            <a:br>
              <a:rPr lang="en-US" sz="3200" dirty="0"/>
            </a:br>
            <a:r>
              <a:rPr lang="en-US" sz="3200" dirty="0"/>
              <a:t>trafficked pavements, compared to ISO4:</a:t>
            </a:r>
            <a:endParaRPr lang="nb-NO" sz="3200" dirty="0"/>
          </a:p>
        </p:txBody>
      </p:sp>
      <p:sp>
        <p:nvSpPr>
          <p:cNvPr id="3" name="Content Placeholder 2">
            <a:extLst>
              <a:ext uri="{FF2B5EF4-FFF2-40B4-BE49-F238E27FC236}">
                <a16:creationId xmlns:a16="http://schemas.microsoft.com/office/drawing/2014/main" id="{52DBC6B3-5C80-AC20-6618-A84D5E6C6B8B}"/>
              </a:ext>
            </a:extLst>
          </p:cNvPr>
          <p:cNvSpPr>
            <a:spLocks noGrp="1"/>
          </p:cNvSpPr>
          <p:nvPr>
            <p:ph idx="1"/>
          </p:nvPr>
        </p:nvSpPr>
        <p:spPr>
          <a:xfrm>
            <a:off x="838200" y="1751331"/>
            <a:ext cx="10515600" cy="4351338"/>
          </a:xfrm>
        </p:spPr>
        <p:txBody>
          <a:bodyPr/>
          <a:lstStyle/>
          <a:p>
            <a:r>
              <a:rPr lang="nb-NO" dirty="0"/>
              <a:t>Reg.117</a:t>
            </a:r>
            <a:r>
              <a:rPr lang="en-GB" dirty="0"/>
              <a:t>:                                                                  Light Test</a:t>
            </a:r>
            <a:r>
              <a:rPr lang="nb-NO" dirty="0"/>
              <a:t>:</a:t>
            </a:r>
          </a:p>
          <a:p>
            <a:endParaRPr lang="nb-NO" dirty="0"/>
          </a:p>
        </p:txBody>
      </p:sp>
      <p:pic>
        <p:nvPicPr>
          <p:cNvPr id="4" name="Picture 3">
            <a:extLst>
              <a:ext uri="{FF2B5EF4-FFF2-40B4-BE49-F238E27FC236}">
                <a16:creationId xmlns:a16="http://schemas.microsoft.com/office/drawing/2014/main" id="{0E7BC23E-3355-B233-0B6F-4D627B8FF945}"/>
              </a:ext>
            </a:extLst>
          </p:cNvPr>
          <p:cNvPicPr>
            <a:picLocks noChangeAspect="1"/>
          </p:cNvPicPr>
          <p:nvPr/>
        </p:nvPicPr>
        <p:blipFill>
          <a:blip r:embed="rId2"/>
          <a:stretch>
            <a:fillRect/>
          </a:stretch>
        </p:blipFill>
        <p:spPr>
          <a:xfrm>
            <a:off x="506930" y="2289596"/>
            <a:ext cx="5892478" cy="3381594"/>
          </a:xfrm>
          <a:prstGeom prst="rect">
            <a:avLst/>
          </a:prstGeom>
        </p:spPr>
      </p:pic>
      <p:pic>
        <p:nvPicPr>
          <p:cNvPr id="5" name="Picture 4">
            <a:extLst>
              <a:ext uri="{FF2B5EF4-FFF2-40B4-BE49-F238E27FC236}">
                <a16:creationId xmlns:a16="http://schemas.microsoft.com/office/drawing/2014/main" id="{4E36CDA5-B014-981C-994F-2CFDE1163717}"/>
              </a:ext>
            </a:extLst>
          </p:cNvPr>
          <p:cNvPicPr>
            <a:picLocks noChangeAspect="1"/>
          </p:cNvPicPr>
          <p:nvPr/>
        </p:nvPicPr>
        <p:blipFill>
          <a:blip r:embed="rId3"/>
          <a:stretch>
            <a:fillRect/>
          </a:stretch>
        </p:blipFill>
        <p:spPr>
          <a:xfrm>
            <a:off x="6399408" y="2289596"/>
            <a:ext cx="5620999" cy="3377477"/>
          </a:xfrm>
          <a:prstGeom prst="rect">
            <a:avLst/>
          </a:prstGeom>
        </p:spPr>
      </p:pic>
    </p:spTree>
    <p:extLst>
      <p:ext uri="{BB962C8B-B14F-4D97-AF65-F5344CB8AC3E}">
        <p14:creationId xmlns:p14="http://schemas.microsoft.com/office/powerpoint/2010/main" val="2318678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896</Words>
  <Application>Microsoft Office PowerPoint</Application>
  <PresentationFormat>Breitbild</PresentationFormat>
  <Paragraphs>55</Paragraphs>
  <Slides>16</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Calibri</vt:lpstr>
      <vt:lpstr>Calibri Light</vt:lpstr>
      <vt:lpstr>Office Theme</vt:lpstr>
      <vt:lpstr>Calibration procedure to reduce track-to-track variability, using the SRTT tyre</vt:lpstr>
      <vt:lpstr>The ELANORE project</vt:lpstr>
      <vt:lpstr>ELANORE:</vt:lpstr>
      <vt:lpstr>Test tyres and test vehicle:</vt:lpstr>
      <vt:lpstr>Round Robin Test on  ISO test tracks and on roads:</vt:lpstr>
      <vt:lpstr>Test tracks and roads: </vt:lpstr>
      <vt:lpstr>ISO Test track information:</vt:lpstr>
      <vt:lpstr>Results on ISO test tracks:</vt:lpstr>
      <vt:lpstr>Measurement results on trafficked pavements, compared to ISO4:</vt:lpstr>
      <vt:lpstr>ISO Test track – Measured temperatures</vt:lpstr>
      <vt:lpstr>Temperature compensation procedures applied on ISO4 test track results:</vt:lpstr>
      <vt:lpstr>Test track calibration – to reduce test track variations - options: </vt:lpstr>
      <vt:lpstr>ELANORE and VDA RRT as basis for test track calibration procedure, based on SRTT16. Important: On all test tracks, a number of measurements on a set of normal tyres must be available from RRT.</vt:lpstr>
      <vt:lpstr>Result of calibration procedure  - SRTT16:</vt:lpstr>
      <vt:lpstr>PowerPoint-Präsentation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Calibration procedure to reduce track-to-track variability, using the SRTT tyre</dc:title>
  <dc:creator>Truls Berge</dc:creator>
  <cp:lastModifiedBy>Klaus Neuhaus</cp:lastModifiedBy>
  <cp:revision>3</cp:revision>
  <dcterms:created xsi:type="dcterms:W3CDTF">2023-10-27T06:53:31Z</dcterms:created>
  <dcterms:modified xsi:type="dcterms:W3CDTF">2023-11-02T08:49:05Z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-1496126210</vt:i4>
  </property>
  <property fmtid="{D5CDD505-2E9C-101B-9397-08002B2CF9AE}" pid="3" name="_NewReviewCycle">
    <vt:lpwstr/>
  </property>
  <property fmtid="{D5CDD505-2E9C-101B-9397-08002B2CF9AE}" pid="4" name="_EmailSubject">
    <vt:lpwstr>IWGMU-25-10 (Secr) Draft Report Next Steps after 78th GRBP.docx</vt:lpwstr>
  </property>
  <property fmtid="{D5CDD505-2E9C-101B-9397-08002B2CF9AE}" pid="5" name="_AuthorEmail">
    <vt:lpwstr>Truls.Berge@sintef.no</vt:lpwstr>
  </property>
  <property fmtid="{D5CDD505-2E9C-101B-9397-08002B2CF9AE}" pid="6" name="_AuthorEmailDisplayName">
    <vt:lpwstr>Truls Berge</vt:lpwstr>
  </property>
</Properties>
</file>