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  <p:sldMasterId id="2147483724" r:id="rId2"/>
    <p:sldMasterId id="2147483736" r:id="rId3"/>
  </p:sldMasterIdLst>
  <p:notesMasterIdLst>
    <p:notesMasterId r:id="rId24"/>
  </p:notesMasterIdLst>
  <p:sldIdLst>
    <p:sldId id="2147378743" r:id="rId4"/>
    <p:sldId id="2147378744" r:id="rId5"/>
    <p:sldId id="2147378711" r:id="rId6"/>
    <p:sldId id="2147378713" r:id="rId7"/>
    <p:sldId id="2147378714" r:id="rId8"/>
    <p:sldId id="2147378731" r:id="rId9"/>
    <p:sldId id="2147378751" r:id="rId10"/>
    <p:sldId id="2147378762" r:id="rId11"/>
    <p:sldId id="2147378745" r:id="rId12"/>
    <p:sldId id="2147378707" r:id="rId13"/>
    <p:sldId id="2147378765" r:id="rId14"/>
    <p:sldId id="2147378761" r:id="rId15"/>
    <p:sldId id="2147378718" r:id="rId16"/>
    <p:sldId id="2147378717" r:id="rId17"/>
    <p:sldId id="261" r:id="rId18"/>
    <p:sldId id="2147378766" r:id="rId19"/>
    <p:sldId id="2147378709" r:id="rId20"/>
    <p:sldId id="2147378759" r:id="rId21"/>
    <p:sldId id="2147378763" r:id="rId22"/>
    <p:sldId id="2147378760" r:id="rId2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84B4"/>
    <a:srgbClr val="4BACC6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2173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152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541FD3-E53F-416F-B92C-49C1A2D2E77B}" type="datetimeFigureOut">
              <a:rPr kumimoji="1" lang="ja-JP" altLang="en-US" smtClean="0"/>
              <a:t>2023/7/10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EC5DC-3076-4846-BBFB-8B11533A0D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2283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91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FE2CFF-C77F-45F5-8196-7FFE9E57B434}" type="slidenum">
              <a:rPr kumimoji="0" lang="ja-JP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91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FR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2118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5577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B49381-2728-3F16-4AB1-6E8C63462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359260E-DDE0-CC22-85FA-868C042229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9D0C016-2CF8-6378-DE09-368D5BD125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4148624-8D2E-B50D-86CB-A9791673B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FDEE-DBB3-4AD7-9B0D-95E9A2D3059A}" type="datetimeFigureOut">
              <a:rPr kumimoji="1" lang="ja-JP" altLang="en-US" smtClean="0"/>
              <a:t>2023/7/10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1844DBF-8683-D523-FE99-A5863C260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BF7B701-DA18-E3E7-F9A5-B825B1BE1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4005-A815-4C99-8A1F-EF662748BF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8156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102A5F-F6E8-C0E3-418A-FB1ABA2424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8183E5C-21B5-4AE1-D4A5-08D873214D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B07E778-BA3C-BE76-A50A-6C1D9D9518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249B414-9DAD-BF61-D088-8FF2B11C7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FDEE-DBB3-4AD7-9B0D-95E9A2D3059A}" type="datetimeFigureOut">
              <a:rPr kumimoji="1" lang="ja-JP" altLang="en-US" smtClean="0"/>
              <a:t>2023/7/10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79D1C20-BCD5-839C-D156-3FFE54C6A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05E1677-377B-28A8-4773-A19E68EE2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4005-A815-4C99-8A1F-EF662748BF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04759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4ACD84-37AB-FC2B-2402-FA3102862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D3634B7-431D-88E4-4609-3B7929F15F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527FEE-DD58-751A-BD71-EB162C9B0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FDEE-DBB3-4AD7-9B0D-95E9A2D3059A}" type="datetimeFigureOut">
              <a:rPr kumimoji="1" lang="ja-JP" altLang="en-US" smtClean="0"/>
              <a:t>2023/7/10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7B5AEEA-A525-D350-31EF-529F9BD73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725EEF2-9AAB-8330-01EC-79B57B0F9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4005-A815-4C99-8A1F-EF662748BF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21546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7AD43060-29FB-99EF-859F-546709C37A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1A9C134-227A-5A90-8D25-C09C164B1C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472A68C-916C-9BB8-9AD3-BF1BCA4563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FDEE-DBB3-4AD7-9B0D-95E9A2D3059A}" type="datetimeFigureOut">
              <a:rPr kumimoji="1" lang="ja-JP" altLang="en-US" smtClean="0"/>
              <a:t>2023/7/10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B0148EE-FCB2-209D-E8CF-568DC724F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DB48981-45BB-07D4-4E2E-BE6925D81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4005-A815-4C99-8A1F-EF662748BF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58748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810C45F-D7AC-40B8-B361-5609B0B61D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6712" y="128212"/>
            <a:ext cx="1134126" cy="1230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23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557213" indent="-214313">
              <a:buFont typeface="Wingdings" panose="05000000000000000000" pitchFamily="2" charset="2"/>
              <a:buChar char="§"/>
              <a:defRPr/>
            </a:lvl2pPr>
            <a:lvl3pPr marL="857250" indent="-171450">
              <a:buFont typeface="Calibri" panose="020F0502020204030204" pitchFamily="34" charset="0"/>
              <a:buChar char="−"/>
              <a:defRPr/>
            </a:lvl3pPr>
            <a:lvl4pPr marL="1200150" indent="-171450">
              <a:buFont typeface="Courier New" panose="02070309020205020404" pitchFamily="49" charset="0"/>
              <a:buChar char="o"/>
              <a:defRPr/>
            </a:lvl4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‹#›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6800556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‹#›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21302831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‹#›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9125301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‹#›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42894195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‹#›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781746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ストリーボー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コンテンツ プレースホルダー 2"/>
          <p:cNvSpPr>
            <a:spLocks noGrp="1"/>
          </p:cNvSpPr>
          <p:nvPr>
            <p:ph sz="quarter" idx="10"/>
          </p:nvPr>
        </p:nvSpPr>
        <p:spPr>
          <a:xfrm>
            <a:off x="121152" y="119488"/>
            <a:ext cx="2880000" cy="216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FF"/>
            </a:solidFill>
          </a:ln>
        </p:spPr>
        <p:txBody>
          <a:bodyPr/>
          <a:lstStyle>
            <a:lvl1pPr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  <a:lvl5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9" name="コンテンツ プレースホルダー 2"/>
          <p:cNvSpPr>
            <a:spLocks noGrp="1"/>
          </p:cNvSpPr>
          <p:nvPr>
            <p:ph sz="quarter" idx="13"/>
          </p:nvPr>
        </p:nvSpPr>
        <p:spPr>
          <a:xfrm>
            <a:off x="6153788" y="119488"/>
            <a:ext cx="2880000" cy="216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FF"/>
            </a:solidFill>
          </a:ln>
        </p:spPr>
        <p:txBody>
          <a:bodyPr/>
          <a:lstStyle>
            <a:lvl1pPr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  <a:lvl5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0" name="コンテンツ プレースホルダー 2"/>
          <p:cNvSpPr>
            <a:spLocks noGrp="1"/>
          </p:cNvSpPr>
          <p:nvPr>
            <p:ph sz="quarter" idx="14"/>
          </p:nvPr>
        </p:nvSpPr>
        <p:spPr>
          <a:xfrm>
            <a:off x="3137470" y="119488"/>
            <a:ext cx="2880000" cy="216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FF"/>
            </a:solidFill>
          </a:ln>
        </p:spPr>
        <p:txBody>
          <a:bodyPr/>
          <a:lstStyle>
            <a:lvl1pPr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  <a:lvl5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1" name="コンテンツ プレースホルダー 2"/>
          <p:cNvSpPr>
            <a:spLocks noGrp="1"/>
          </p:cNvSpPr>
          <p:nvPr>
            <p:ph sz="quarter" idx="15"/>
          </p:nvPr>
        </p:nvSpPr>
        <p:spPr>
          <a:xfrm>
            <a:off x="121152" y="2350897"/>
            <a:ext cx="2880000" cy="216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FF"/>
            </a:solidFill>
          </a:ln>
        </p:spPr>
        <p:txBody>
          <a:bodyPr/>
          <a:lstStyle>
            <a:lvl1pPr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  <a:lvl5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2" name="コンテンツ プレースホルダー 2"/>
          <p:cNvSpPr>
            <a:spLocks noGrp="1"/>
          </p:cNvSpPr>
          <p:nvPr>
            <p:ph sz="quarter" idx="16"/>
          </p:nvPr>
        </p:nvSpPr>
        <p:spPr>
          <a:xfrm>
            <a:off x="6153788" y="2350897"/>
            <a:ext cx="2880000" cy="216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FF"/>
            </a:solidFill>
          </a:ln>
        </p:spPr>
        <p:txBody>
          <a:bodyPr/>
          <a:lstStyle>
            <a:lvl1pPr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  <a:lvl5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3" name="コンテンツ プレースホルダー 2"/>
          <p:cNvSpPr>
            <a:spLocks noGrp="1"/>
          </p:cNvSpPr>
          <p:nvPr>
            <p:ph sz="quarter" idx="17"/>
          </p:nvPr>
        </p:nvSpPr>
        <p:spPr>
          <a:xfrm>
            <a:off x="3137470" y="2350897"/>
            <a:ext cx="2880000" cy="216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FF"/>
            </a:solidFill>
          </a:ln>
        </p:spPr>
        <p:txBody>
          <a:bodyPr/>
          <a:lstStyle>
            <a:lvl1pPr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  <a:lvl5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4" name="コンテンツ プレースホルダー 2"/>
          <p:cNvSpPr>
            <a:spLocks noGrp="1"/>
          </p:cNvSpPr>
          <p:nvPr>
            <p:ph sz="quarter" idx="18"/>
          </p:nvPr>
        </p:nvSpPr>
        <p:spPr>
          <a:xfrm>
            <a:off x="121152" y="4582307"/>
            <a:ext cx="2880000" cy="216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FF"/>
            </a:solidFill>
          </a:ln>
        </p:spPr>
        <p:txBody>
          <a:bodyPr/>
          <a:lstStyle>
            <a:lvl1pPr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  <a:lvl5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5" name="コンテンツ プレースホルダー 2"/>
          <p:cNvSpPr>
            <a:spLocks noGrp="1"/>
          </p:cNvSpPr>
          <p:nvPr>
            <p:ph sz="quarter" idx="19"/>
          </p:nvPr>
        </p:nvSpPr>
        <p:spPr>
          <a:xfrm>
            <a:off x="6153788" y="4582307"/>
            <a:ext cx="2880000" cy="216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FF"/>
            </a:solidFill>
          </a:ln>
        </p:spPr>
        <p:txBody>
          <a:bodyPr/>
          <a:lstStyle>
            <a:lvl1pPr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  <a:lvl5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6" name="コンテンツ プレースホルダー 2"/>
          <p:cNvSpPr>
            <a:spLocks noGrp="1"/>
          </p:cNvSpPr>
          <p:nvPr>
            <p:ph sz="quarter" idx="20"/>
          </p:nvPr>
        </p:nvSpPr>
        <p:spPr>
          <a:xfrm>
            <a:off x="3137470" y="4582307"/>
            <a:ext cx="2880000" cy="216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FF"/>
            </a:solidFill>
          </a:ln>
        </p:spPr>
        <p:txBody>
          <a:bodyPr/>
          <a:lstStyle>
            <a:lvl1pPr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  <a:lvl5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510587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‹#›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26127290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‹#›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4100293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‹#›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29617242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‹#›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25544346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‹#›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4014851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874FE1-FA5E-BE2F-6E7B-33EB1C4E5E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97228F1-DB91-8484-0559-0C42F5FF6B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23F0D1B-CE2C-CA0A-4D29-20EFF83DD0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FDEE-DBB3-4AD7-9B0D-95E9A2D3059A}" type="datetimeFigureOut">
              <a:rPr kumimoji="1" lang="ja-JP" altLang="en-US" smtClean="0"/>
              <a:t>2023/7/10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C9B91D2-AB63-81F7-FE38-22D0819FC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A434912-A98B-F870-88C3-17CC3B23A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4005-A815-4C99-8A1F-EF662748BF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967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CC89844-1A1B-6B84-031D-6204FA348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631A174-B7D6-7D68-08B5-DE0C7EDCE9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EB16DC4-BEC8-031F-D772-580E7F10D5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FDEE-DBB3-4AD7-9B0D-95E9A2D3059A}" type="datetimeFigureOut">
              <a:rPr kumimoji="1" lang="ja-JP" altLang="en-US" smtClean="0"/>
              <a:t>2023/7/10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ADEACC0-BFEB-FB88-01B3-FFF821540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9E6B373-4045-2018-5BA8-4E960046D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4005-A815-4C99-8A1F-EF662748BF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10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F96D6C-9BCC-F77F-5EA8-756EF763E7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A6F6385-1656-5F75-DBB3-2BF4460A48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043B9F6-741C-22E2-79F8-D005D62A0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FDEE-DBB3-4AD7-9B0D-95E9A2D3059A}" type="datetimeFigureOut">
              <a:rPr kumimoji="1" lang="ja-JP" altLang="en-US" smtClean="0"/>
              <a:t>2023/7/10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79C0DF2-153A-0DB0-32EB-55A91F902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FC96966-9C0D-9D3B-41EB-B46226B0C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4005-A815-4C99-8A1F-EF662748BF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366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D750148-3094-FD83-ED55-CF36A9602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3262C1B-BE3C-F948-133C-D0388FD193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3534831-BA4D-1E39-80E5-1EDDFAB961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AF832D2-4692-F200-558A-92B360B41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FDEE-DBB3-4AD7-9B0D-95E9A2D3059A}" type="datetimeFigureOut">
              <a:rPr kumimoji="1" lang="ja-JP" altLang="en-US" smtClean="0"/>
              <a:t>2023/7/10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76646C5-9ED0-345B-82A5-44847DBF6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A8FA18D-9D1A-A3E2-DFFF-7739D95D1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4005-A815-4C99-8A1F-EF662748BF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8079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30B0A1-87B0-AECB-B398-D99D5C7DAB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D99080F-94CA-E669-E214-BD1D8A595A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F7AA5F6-0C5B-1067-CEC5-0CF01CA7B9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4BE972B-F35F-FBBB-D619-6E48AD4B25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9009232-1B58-7E93-5441-8959C37850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DF4592F-58A0-9B1B-2DB6-D92F85FEA6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FDEE-DBB3-4AD7-9B0D-95E9A2D3059A}" type="datetimeFigureOut">
              <a:rPr kumimoji="1" lang="ja-JP" altLang="en-US" smtClean="0"/>
              <a:t>2023/7/10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39C6ECB-C18B-D036-15B6-B12E3D0B6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2574E0E-3D60-F7C0-389D-C83160DA2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4005-A815-4C99-8A1F-EF662748BF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2613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A1240-5DB0-11EA-62A9-4514FAA7EE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A82E40B-00AB-A040-6789-F06C32A9D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FDEE-DBB3-4AD7-9B0D-95E9A2D3059A}" type="datetimeFigureOut">
              <a:rPr kumimoji="1" lang="ja-JP" altLang="en-US" smtClean="0"/>
              <a:t>2023/7/10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BCF7039-2466-E263-39CC-3FC16A354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AA0602C-68A5-C6A1-B2ED-79A4BA0F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4005-A815-4C99-8A1F-EF662748BF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7545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36285B6-9F6E-320A-1817-B6AF7EFEF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FDEE-DBB3-4AD7-9B0D-95E9A2D3059A}" type="datetimeFigureOut">
              <a:rPr kumimoji="1" lang="ja-JP" altLang="en-US" smtClean="0"/>
              <a:t>2023/7/10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34C4C2A-5405-7D2F-E719-51C0E52FD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C2BF41F-098F-B61A-5DC5-68C4F94C8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4005-A815-4C99-8A1F-EF662748BF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0041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1700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FBA21AB-66B6-327F-A5A5-AFC8B3088F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867A6E9-7D67-D6CD-3082-8A2994FF64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D2D789D-6E69-8321-B407-7273D58479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2FDEE-DBB3-4AD7-9B0D-95E9A2D3059A}" type="datetimeFigureOut">
              <a:rPr kumimoji="1" lang="ja-JP" altLang="en-US" smtClean="0"/>
              <a:t>2023/7/10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85E3720-3D72-5EF2-214E-910B29ECEA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6CAADA-4FFC-133C-52AB-75A6D0DF63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54005-A815-4C99-8A1F-EF662748BF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4835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4715E2AA-F490-9106-C632-0293B6352C5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415033242"/>
              </p:ext>
            </p:extLst>
          </p:nvPr>
        </p:nvGraphicFramePr>
        <p:xfrm>
          <a:off x="1191" y="1588"/>
          <a:ext cx="1191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14" imgW="395" imgH="396" progId="TCLayout.ActiveDocument.1">
                  <p:embed/>
                </p:oleObj>
              </mc:Choice>
              <mc:Fallback>
                <p:oleObj name="think-cell Folie" r:id="rId14" imgW="395" imgH="396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4715E2AA-F490-9106-C632-0293B6352C5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191" y="1588"/>
                        <a:ext cx="1191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5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5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5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‹#›</a:t>
            </a:fld>
            <a:endParaRPr lang="fr-FR" altLang="ja-JP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CB5CF22-54B9-40F4-91F9-FB0988E05961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134634" y="20336"/>
            <a:ext cx="663373" cy="1404789"/>
          </a:xfrm>
          <a:prstGeom prst="rect">
            <a:avLst/>
          </a:prstGeom>
        </p:spPr>
      </p:pic>
      <p:sp>
        <p:nvSpPr>
          <p:cNvPr id="2" name="MSIPCMContentMarking" descr="{&quot;HashCode&quot;:-54214931,&quot;Placement&quot;:&quot;Footer&quot;,&quot;Top&quot;:522.862549,&quot;Left&quot;:0.0,&quot;SlideWidth&quot;:960,&quot;SlideHeight&quot;:540}">
            <a:extLst>
              <a:ext uri="{FF2B5EF4-FFF2-40B4-BE49-F238E27FC236}">
                <a16:creationId xmlns:a16="http://schemas.microsoft.com/office/drawing/2014/main" id="{DCCAE069-74E9-9B31-5515-16DBF76EAC2B}"/>
              </a:ext>
            </a:extLst>
          </p:cNvPr>
          <p:cNvSpPr txBox="1"/>
          <p:nvPr userDrawn="1"/>
        </p:nvSpPr>
        <p:spPr>
          <a:xfrm>
            <a:off x="0" y="6703011"/>
            <a:ext cx="558287" cy="9233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ct val="0"/>
              </a:spcBef>
              <a:spcAft>
                <a:spcPct val="0"/>
              </a:spcAft>
            </a:pPr>
            <a:r>
              <a:rPr lang="de-DE" sz="600" dirty="0">
                <a:solidFill>
                  <a:srgbClr val="000000"/>
                </a:solidFill>
                <a:latin typeface="Arial" panose="020B060402020202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331955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5pPr>
      <a:lvl6pPr marL="3429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6pPr>
      <a:lvl7pPr marL="6858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7pPr>
      <a:lvl8pPr marL="10287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8pPr>
      <a:lvl9pPr marL="13716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100">
          <a:solidFill>
            <a:schemeClr val="tx1"/>
          </a:solidFill>
          <a:latin typeface="+mn-lt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Font typeface="Calibri" panose="020F0502020204030204" pitchFamily="34" charset="0"/>
        <a:buChar char="−"/>
        <a:defRPr sz="1800">
          <a:solidFill>
            <a:schemeClr val="tx1"/>
          </a:solidFill>
          <a:latin typeface="+mn-lt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1500">
          <a:solidFill>
            <a:schemeClr val="tx1"/>
          </a:solidFill>
          <a:latin typeface="+mn-lt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2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4.xml"/><Relationship Id="rId4" Type="http://schemas.openxmlformats.org/officeDocument/2006/relationships/image" Target="../media/image1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FCACB1D6-13F7-1537-DF52-5A2305899CF6}"/>
              </a:ext>
            </a:extLst>
          </p:cNvPr>
          <p:cNvSpPr txBox="1">
            <a:spLocks/>
          </p:cNvSpPr>
          <p:nvPr/>
        </p:nvSpPr>
        <p:spPr>
          <a:xfrm>
            <a:off x="1401888" y="1273990"/>
            <a:ext cx="6538213" cy="100130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8440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pPr marL="0" marR="0" lvl="0" indent="0" algn="ctr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GRPE A-LCA IWG</a:t>
            </a:r>
            <a:b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</a:b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1</a:t>
            </a:r>
            <a:r>
              <a:rPr kumimoji="1" lang="en-US" altLang="ja-JP" sz="3200" b="1" i="0" u="none" strike="noStrike" kern="1200" cap="none" spc="0" normalizeH="0" baseline="30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st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 SG5(EoL) </a:t>
            </a:r>
            <a:r>
              <a:rPr lang="en-US" altLang="ja-JP" sz="3200" dirty="0">
                <a:solidFill>
                  <a:sysClr val="windowText" lastClr="000000"/>
                </a:solidFill>
              </a:rPr>
              <a:t>Meeting</a:t>
            </a:r>
            <a:endParaRPr kumimoji="1" lang="ja-JP" altLang="en-US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CAF899C-E738-78AD-C640-0E589AEAC7AF}"/>
              </a:ext>
            </a:extLst>
          </p:cNvPr>
          <p:cNvSpPr txBox="1"/>
          <p:nvPr/>
        </p:nvSpPr>
        <p:spPr>
          <a:xfrm>
            <a:off x="3069923" y="4208345"/>
            <a:ext cx="28326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solidFill>
                  <a:prstClr val="black"/>
                </a:solidFill>
                <a:latin typeface="Meiryo UI"/>
                <a:ea typeface="Meiryo UI"/>
              </a:rPr>
              <a:t>26</a:t>
            </a:r>
            <a:r>
              <a:rPr lang="en-US" altLang="ja-JP" sz="2800" baseline="30000" dirty="0">
                <a:solidFill>
                  <a:prstClr val="black"/>
                </a:solidFill>
                <a:latin typeface="Meiryo UI"/>
                <a:ea typeface="Meiryo UI"/>
              </a:rPr>
              <a:t>th</a:t>
            </a:r>
            <a:r>
              <a:rPr lang="en-US" altLang="ja-JP" sz="2800" dirty="0">
                <a:solidFill>
                  <a:prstClr val="black"/>
                </a:solidFill>
                <a:latin typeface="Meiryo UI"/>
                <a:ea typeface="Meiryo UI"/>
              </a:rPr>
              <a:t> June 2023</a:t>
            </a:r>
            <a:endParaRPr lang="ja-JP" altLang="en-US" sz="2800" dirty="0">
              <a:solidFill>
                <a:prstClr val="black"/>
              </a:solidFill>
              <a:latin typeface="Meiryo UI"/>
              <a:ea typeface="Meiryo UI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EF85758C-924B-3089-D682-EE478BC03722}"/>
              </a:ext>
            </a:extLst>
          </p:cNvPr>
          <p:cNvSpPr txBox="1">
            <a:spLocks/>
          </p:cNvSpPr>
          <p:nvPr/>
        </p:nvSpPr>
        <p:spPr>
          <a:xfrm>
            <a:off x="1302890" y="4852505"/>
            <a:ext cx="6736211" cy="169781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8440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pPr marL="0" marR="0" lvl="0" indent="0" algn="ctr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GRPE A-LCA IWG</a:t>
            </a:r>
            <a:r>
              <a:rPr lang="en-US" altLang="ja-JP" sz="2600" b="0" dirty="0">
                <a:solidFill>
                  <a:sysClr val="windowText" lastClr="000000"/>
                </a:solidFill>
              </a:rPr>
              <a:t> </a:t>
            </a:r>
            <a:r>
              <a:rPr kumimoji="1" lang="en-US" altLang="ja-JP" sz="2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SG5</a:t>
            </a:r>
          </a:p>
          <a:p>
            <a:pPr marL="0" marR="0" lvl="0" indent="0" algn="ctr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Leader   ; Shoji Aoki (JASIC/JAMA) </a:t>
            </a:r>
            <a:r>
              <a:rPr lang="en-US" altLang="ja-JP" sz="2600" b="0" dirty="0">
                <a:solidFill>
                  <a:sysClr val="windowText" lastClr="000000"/>
                </a:solidFill>
              </a:rPr>
              <a:t> </a:t>
            </a:r>
            <a:br>
              <a:rPr lang="en-US" altLang="ja-JP" sz="2600" b="0" dirty="0">
                <a:solidFill>
                  <a:sysClr val="windowText" lastClr="000000"/>
                </a:solidFill>
              </a:rPr>
            </a:br>
            <a:r>
              <a:rPr kumimoji="1" lang="en-US" altLang="ja-JP" sz="2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Co leader; Zhang Tongzhu (CATARC)</a:t>
            </a:r>
            <a:endParaRPr kumimoji="1" lang="ja-JP" altLang="en-US" sz="2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3158126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四角形: 角を丸くする 95">
            <a:extLst>
              <a:ext uri="{FF2B5EF4-FFF2-40B4-BE49-F238E27FC236}">
                <a16:creationId xmlns:a16="http://schemas.microsoft.com/office/drawing/2014/main" id="{9146040D-CC62-869D-754C-9183C2E369F7}"/>
              </a:ext>
            </a:extLst>
          </p:cNvPr>
          <p:cNvSpPr/>
          <p:nvPr/>
        </p:nvSpPr>
        <p:spPr>
          <a:xfrm>
            <a:off x="426992" y="5486400"/>
            <a:ext cx="8298612" cy="128641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F1458E42-78FC-2F39-839C-E09C55444587}"/>
              </a:ext>
            </a:extLst>
          </p:cNvPr>
          <p:cNvSpPr txBox="1">
            <a:spLocks/>
          </p:cNvSpPr>
          <p:nvPr/>
        </p:nvSpPr>
        <p:spPr>
          <a:xfrm>
            <a:off x="179342" y="190234"/>
            <a:ext cx="5235519" cy="436331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8440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pPr>
              <a:defRPr/>
            </a:pPr>
            <a:r>
              <a:rPr kumimoji="1" lang="en-US" altLang="ja-JP" sz="32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cs"/>
              </a:rPr>
              <a:t>EoL </a:t>
            </a:r>
            <a:r>
              <a:rPr kumimoji="1" lang="en-US" altLang="ja-JP" sz="32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System boundary</a:t>
            </a:r>
            <a:r>
              <a:rPr lang="en-US" altLang="ja-JP" sz="3200" dirty="0">
                <a:solidFill>
                  <a:sysClr val="windowText" lastClr="000000"/>
                </a:solidFill>
              </a:rPr>
              <a:t>  </a:t>
            </a:r>
            <a:r>
              <a:rPr lang="ja-JP" altLang="en-US" sz="3200" dirty="0">
                <a:solidFill>
                  <a:sysClr val="windowText" lastClr="000000"/>
                </a:solidFill>
              </a:rPr>
              <a:t> </a:t>
            </a:r>
            <a:endParaRPr kumimoji="1" lang="ja-JP" altLang="en-US" sz="32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B2A9B899-11F7-8BF3-94E8-90A5B400D1BC}"/>
              </a:ext>
            </a:extLst>
          </p:cNvPr>
          <p:cNvSpPr txBox="1">
            <a:spLocks/>
          </p:cNvSpPr>
          <p:nvPr/>
        </p:nvSpPr>
        <p:spPr>
          <a:xfrm>
            <a:off x="5143432" y="202118"/>
            <a:ext cx="3895126" cy="436332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8440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pPr>
              <a:defRPr/>
            </a:pPr>
            <a:r>
              <a:rPr lang="en-US" altLang="ja-JP" sz="2400" b="0" dirty="0">
                <a:solidFill>
                  <a:sysClr val="windowText" lastClr="000000"/>
                </a:solidFill>
              </a:rPr>
              <a:t>- JAMA boundary base-   </a:t>
            </a:r>
            <a:r>
              <a:rPr lang="ja-JP" altLang="en-US" sz="2400" b="0" dirty="0">
                <a:solidFill>
                  <a:sysClr val="windowText" lastClr="000000"/>
                </a:solidFill>
              </a:rPr>
              <a:t> 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9AA32800-3FDD-9A47-8E32-69A796798CD9}"/>
              </a:ext>
            </a:extLst>
          </p:cNvPr>
          <p:cNvGrpSpPr/>
          <p:nvPr/>
        </p:nvGrpSpPr>
        <p:grpSpPr>
          <a:xfrm>
            <a:off x="134938" y="874630"/>
            <a:ext cx="8874124" cy="4489543"/>
            <a:chOff x="1669604" y="1855705"/>
            <a:chExt cx="8874124" cy="4489543"/>
          </a:xfrm>
        </p:grpSpPr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71A13555-8EE5-2388-58D3-77C63CA29F22}"/>
                </a:ext>
              </a:extLst>
            </p:cNvPr>
            <p:cNvSpPr/>
            <p:nvPr/>
          </p:nvSpPr>
          <p:spPr>
            <a:xfrm>
              <a:off x="3863752" y="5661248"/>
              <a:ext cx="3420000" cy="68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Meiryo UI"/>
                <a:cs typeface="Arial" panose="020B0604020202020204" pitchFamily="34" charset="0"/>
              </a:endParaRPr>
            </a:p>
          </p:txBody>
        </p:sp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FE516409-C558-66D0-2EC6-7B31D18C9BDF}"/>
                </a:ext>
              </a:extLst>
            </p:cNvPr>
            <p:cNvSpPr/>
            <p:nvPr/>
          </p:nvSpPr>
          <p:spPr>
            <a:xfrm>
              <a:off x="1669604" y="3105008"/>
              <a:ext cx="540000" cy="396000"/>
            </a:xfrm>
            <a:prstGeom prst="roundRect">
              <a:avLst>
                <a:gd name="adj" fmla="val 50000"/>
              </a:avLst>
            </a:prstGeom>
            <a:solidFill>
              <a:srgbClr val="CCFFCC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000" b="0" i="0" u="none" strike="noStrike" kern="1200" cap="none" spc="-5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Meiryo UI"/>
                  <a:cs typeface="Arial" panose="020B0604020202020204" pitchFamily="34" charset="0"/>
                </a:rPr>
                <a:t>ELV</a:t>
              </a:r>
              <a:endParaRPr kumimoji="1" lang="ja-JP" altLang="en-US" sz="10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eiryo UI"/>
                <a:cs typeface="Arial" panose="020B0604020202020204" pitchFamily="34" charset="0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3C7D788A-141F-6EE4-5E56-38BBCE6EA05E}"/>
                </a:ext>
              </a:extLst>
            </p:cNvPr>
            <p:cNvSpPr txBox="1"/>
            <p:nvPr/>
          </p:nvSpPr>
          <p:spPr>
            <a:xfrm>
              <a:off x="2362980" y="3105008"/>
              <a:ext cx="648000" cy="396000"/>
            </a:xfrm>
            <a:prstGeom prst="rect">
              <a:avLst/>
            </a:prstGeom>
            <a:solidFill>
              <a:srgbClr val="FFFFCC"/>
            </a:solidFill>
            <a:ln w="6350">
              <a:solidFill>
                <a:schemeClr val="tx1"/>
              </a:solidFill>
            </a:ln>
          </p:spPr>
          <p:txBody>
            <a:bodyPr wrap="none" lIns="0" tIns="0" rIns="0" bIns="0" rtlCol="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000" b="1" i="0" u="none" strike="noStrike" kern="1200" cap="none" spc="-5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Meiryo UI"/>
                  <a:cs typeface="Arial" panose="020B0604020202020204" pitchFamily="34" charset="0"/>
                </a:rPr>
                <a:t>ELV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000" b="1" spc="-50" dirty="0">
                  <a:solidFill>
                    <a:prstClr val="black"/>
                  </a:solidFill>
                  <a:ea typeface="Meiryo UI"/>
                  <a:cs typeface="Arial" panose="020B0604020202020204" pitchFamily="34" charset="0"/>
                </a:rPr>
                <a:t>transport</a:t>
              </a:r>
              <a:endParaRPr kumimoji="1" lang="en-US" altLang="ja-JP" sz="1000" b="1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Meiryo UI"/>
                <a:cs typeface="Arial" panose="020B0604020202020204" pitchFamily="34" charset="0"/>
              </a:endParaRP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3B775D29-D938-EF5A-7A6D-5B2C8979E302}"/>
                </a:ext>
              </a:extLst>
            </p:cNvPr>
            <p:cNvSpPr txBox="1"/>
            <p:nvPr/>
          </p:nvSpPr>
          <p:spPr>
            <a:xfrm>
              <a:off x="3155068" y="3105008"/>
              <a:ext cx="648000" cy="396000"/>
            </a:xfrm>
            <a:prstGeom prst="rect">
              <a:avLst/>
            </a:prstGeom>
            <a:solidFill>
              <a:srgbClr val="FFFFCC"/>
            </a:solidFill>
            <a:ln w="6350">
              <a:solidFill>
                <a:schemeClr val="tx1"/>
              </a:solidFill>
            </a:ln>
          </p:spPr>
          <p:txBody>
            <a:bodyPr wrap="none" lIns="0" tIns="0" rIns="0" bIns="0" rtlCol="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ja-JP" sz="1000" b="1" spc="-50" dirty="0">
                  <a:solidFill>
                    <a:prstClr val="black"/>
                  </a:solidFill>
                  <a:ea typeface="Meiryo UI"/>
                  <a:cs typeface="Arial" panose="020B0604020202020204" pitchFamily="34" charset="0"/>
                </a:rPr>
                <a:t>Dismantling</a:t>
              </a:r>
              <a:endParaRPr kumimoji="1" lang="en-US" altLang="ja-JP" sz="1000" b="1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Meiryo UI"/>
                <a:cs typeface="Arial" panose="020B0604020202020204" pitchFamily="34" charset="0"/>
              </a:endParaRP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BD95E11A-7198-F67C-E798-0001E012C37E}"/>
                </a:ext>
              </a:extLst>
            </p:cNvPr>
            <p:cNvSpPr txBox="1"/>
            <p:nvPr/>
          </p:nvSpPr>
          <p:spPr>
            <a:xfrm>
              <a:off x="5663952" y="2605144"/>
              <a:ext cx="648000" cy="396000"/>
            </a:xfrm>
            <a:prstGeom prst="rect">
              <a:avLst/>
            </a:prstGeom>
            <a:solidFill>
              <a:srgbClr val="FFFFCC"/>
            </a:solidFill>
            <a:ln w="6350">
              <a:solidFill>
                <a:schemeClr val="tx1"/>
              </a:solidFill>
            </a:ln>
          </p:spPr>
          <p:txBody>
            <a:bodyPr wrap="none" lIns="0" tIns="0" rIns="0" bIns="0" rtlCol="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000" b="1" i="0" u="none" strike="noStrike" kern="1200" cap="none" spc="-5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Meiryo UI"/>
                  <a:cs typeface="Arial" panose="020B0604020202020204" pitchFamily="34" charset="0"/>
                </a:rPr>
                <a:t>Shredding</a:t>
              </a: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CCFE0612-12D6-CB8F-9A6C-01111307B92D}"/>
                </a:ext>
              </a:extLst>
            </p:cNvPr>
            <p:cNvSpPr txBox="1"/>
            <p:nvPr/>
          </p:nvSpPr>
          <p:spPr>
            <a:xfrm>
              <a:off x="7917532" y="2965184"/>
              <a:ext cx="564600" cy="396000"/>
            </a:xfrm>
            <a:prstGeom prst="rect">
              <a:avLst/>
            </a:prstGeom>
            <a:solidFill>
              <a:srgbClr val="FFFFCC"/>
            </a:solidFill>
            <a:ln w="6350">
              <a:solidFill>
                <a:schemeClr val="tx1"/>
              </a:solidFill>
            </a:ln>
          </p:spPr>
          <p:txBody>
            <a:bodyPr wrap="none" lIns="0" tIns="0" rIns="0" bIns="0" rtlCol="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000" b="1" i="0" u="none" strike="noStrike" kern="1200" cap="none" spc="-5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Meiryo UI"/>
                  <a:cs typeface="Arial" panose="020B0604020202020204" pitchFamily="34" charset="0"/>
                </a:rPr>
                <a:t>ASR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000" b="1" i="0" u="none" strike="noStrike" kern="1200" cap="none" spc="-5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Meiryo UI"/>
                  <a:cs typeface="Arial" panose="020B0604020202020204" pitchFamily="34" charset="0"/>
                </a:rPr>
                <a:t>recycle</a:t>
              </a:r>
            </a:p>
          </p:txBody>
        </p:sp>
        <p:cxnSp>
          <p:nvCxnSpPr>
            <p:cNvPr id="18" name="直線矢印コネクタ 17">
              <a:extLst>
                <a:ext uri="{FF2B5EF4-FFF2-40B4-BE49-F238E27FC236}">
                  <a16:creationId xmlns:a16="http://schemas.microsoft.com/office/drawing/2014/main" id="{FAFC6A67-27B9-6644-D315-4F88DC71106C}"/>
                </a:ext>
              </a:extLst>
            </p:cNvPr>
            <p:cNvCxnSpPr>
              <a:cxnSpLocks/>
              <a:stCxn id="14" idx="3"/>
              <a:endCxn id="15" idx="1"/>
            </p:cNvCxnSpPr>
            <p:nvPr/>
          </p:nvCxnSpPr>
          <p:spPr>
            <a:xfrm>
              <a:off x="3010980" y="3303008"/>
              <a:ext cx="144088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8DEDC490-4E3B-D366-EBFC-9D2F13DBF15A}"/>
                </a:ext>
              </a:extLst>
            </p:cNvPr>
            <p:cNvSpPr txBox="1"/>
            <p:nvPr/>
          </p:nvSpPr>
          <p:spPr>
            <a:xfrm>
              <a:off x="4889678" y="2594263"/>
              <a:ext cx="648000" cy="396000"/>
            </a:xfrm>
            <a:prstGeom prst="rect">
              <a:avLst/>
            </a:prstGeom>
            <a:solidFill>
              <a:srgbClr val="FFFFCC"/>
            </a:solidFill>
            <a:ln w="6350">
              <a:solidFill>
                <a:schemeClr val="tx1"/>
              </a:solidFill>
            </a:ln>
          </p:spPr>
          <p:txBody>
            <a:bodyPr wrap="none" lIns="0" tIns="0" rIns="0" bIns="0" rtlCol="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900" b="1" i="0" u="none" strike="noStrike" kern="1200" cap="none" spc="-5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Meiryo UI"/>
                  <a:cs typeface="Arial" panose="020B0604020202020204" pitchFamily="34" charset="0"/>
                </a:rPr>
                <a:t>Dismantled</a:t>
              </a:r>
            </a:p>
            <a:p>
              <a:pPr marL="0" marR="0" lvl="0" indent="0" algn="ctr" defTabSz="914400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ja-JP" sz="900" b="1" spc="-50" dirty="0">
                  <a:solidFill>
                    <a:prstClr val="black"/>
                  </a:solidFill>
                  <a:latin typeface="Arial" panose="020B0604020202020204" pitchFamily="34" charset="0"/>
                  <a:ea typeface="Meiryo UI"/>
                  <a:cs typeface="Arial" panose="020B0604020202020204" pitchFamily="34" charset="0"/>
                </a:rPr>
                <a:t>ELV</a:t>
              </a:r>
              <a:endParaRPr kumimoji="1" lang="ja-JP" altLang="en-US" sz="900" b="1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eiryo UI"/>
                <a:cs typeface="Arial" panose="020B0604020202020204" pitchFamily="34" charset="0"/>
              </a:endParaRPr>
            </a:p>
            <a:p>
              <a:pPr marL="0" marR="0" lvl="0" indent="0" algn="ctr" defTabSz="914400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ja-JP" sz="900" b="1" spc="-50" dirty="0">
                  <a:solidFill>
                    <a:prstClr val="black"/>
                  </a:solidFill>
                  <a:ea typeface="Meiryo UI"/>
                  <a:cs typeface="Arial" panose="020B0604020202020204" pitchFamily="34" charset="0"/>
                </a:rPr>
                <a:t>transport</a:t>
              </a:r>
              <a:endParaRPr kumimoji="1" lang="en-US" altLang="ja-JP" sz="900" b="1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Meiryo UI"/>
                <a:cs typeface="Arial" panose="020B0604020202020204" pitchFamily="34" charset="0"/>
              </a:endParaRP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CA399EF2-2620-2248-267F-F49295BBE762}"/>
                </a:ext>
              </a:extLst>
            </p:cNvPr>
            <p:cNvSpPr txBox="1"/>
            <p:nvPr/>
          </p:nvSpPr>
          <p:spPr>
            <a:xfrm>
              <a:off x="7228696" y="2965184"/>
              <a:ext cx="564600" cy="396000"/>
            </a:xfrm>
            <a:prstGeom prst="rect">
              <a:avLst/>
            </a:prstGeom>
            <a:solidFill>
              <a:srgbClr val="FFFFCC"/>
            </a:solidFill>
            <a:ln w="6350">
              <a:solidFill>
                <a:schemeClr val="tx1"/>
              </a:solidFill>
            </a:ln>
          </p:spPr>
          <p:txBody>
            <a:bodyPr wrap="none" lIns="0" tIns="0" rIns="0" bIns="0" rtlCol="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000" b="1" i="0" u="none" strike="noStrike" kern="1200" cap="none" spc="-5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Meiryo UI"/>
                  <a:cs typeface="Arial" panose="020B0604020202020204" pitchFamily="34" charset="0"/>
                </a:rPr>
                <a:t>ASR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ja-JP" sz="1000" b="1" spc="-50" dirty="0">
                  <a:solidFill>
                    <a:prstClr val="black"/>
                  </a:solidFill>
                  <a:ea typeface="Meiryo UI"/>
                  <a:cs typeface="Arial" panose="020B0604020202020204" pitchFamily="34" charset="0"/>
                </a:rPr>
                <a:t>transport</a:t>
              </a:r>
              <a:endParaRPr kumimoji="1" lang="en-US" altLang="ja-JP" sz="1000" b="1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Meiryo UI"/>
                <a:cs typeface="Arial" panose="020B0604020202020204" pitchFamily="34" charset="0"/>
              </a:endParaRPr>
            </a:p>
          </p:txBody>
        </p:sp>
        <p:cxnSp>
          <p:nvCxnSpPr>
            <p:cNvPr id="21" name="直線矢印コネクタ 20">
              <a:extLst>
                <a:ext uri="{FF2B5EF4-FFF2-40B4-BE49-F238E27FC236}">
                  <a16:creationId xmlns:a16="http://schemas.microsoft.com/office/drawing/2014/main" id="{6FE2BD08-0466-304A-2B4B-D2A661A0CC1E}"/>
                </a:ext>
              </a:extLst>
            </p:cNvPr>
            <p:cNvCxnSpPr>
              <a:cxnSpLocks/>
              <a:stCxn id="13" idx="3"/>
              <a:endCxn id="14" idx="1"/>
            </p:cNvCxnSpPr>
            <p:nvPr/>
          </p:nvCxnSpPr>
          <p:spPr>
            <a:xfrm>
              <a:off x="2209604" y="3303008"/>
              <a:ext cx="153376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コネクタ: カギ線 21">
              <a:extLst>
                <a:ext uri="{FF2B5EF4-FFF2-40B4-BE49-F238E27FC236}">
                  <a16:creationId xmlns:a16="http://schemas.microsoft.com/office/drawing/2014/main" id="{5E955BFC-34B6-A745-0A08-6EABB3E90253}"/>
                </a:ext>
              </a:extLst>
            </p:cNvPr>
            <p:cNvCxnSpPr>
              <a:cxnSpLocks/>
              <a:stCxn id="15" idx="3"/>
              <a:endCxn id="23" idx="1"/>
            </p:cNvCxnSpPr>
            <p:nvPr/>
          </p:nvCxnSpPr>
          <p:spPr>
            <a:xfrm flipV="1">
              <a:off x="3803068" y="2474816"/>
              <a:ext cx="216096" cy="828192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四角形: 角を丸くする 22">
              <a:extLst>
                <a:ext uri="{FF2B5EF4-FFF2-40B4-BE49-F238E27FC236}">
                  <a16:creationId xmlns:a16="http://schemas.microsoft.com/office/drawing/2014/main" id="{5D90FF43-66E9-4591-CC41-E8655C890CD5}"/>
                </a:ext>
              </a:extLst>
            </p:cNvPr>
            <p:cNvSpPr/>
            <p:nvPr/>
          </p:nvSpPr>
          <p:spPr>
            <a:xfrm>
              <a:off x="4019164" y="2276816"/>
              <a:ext cx="648000" cy="396000"/>
            </a:xfrm>
            <a:prstGeom prst="roundRect">
              <a:avLst>
                <a:gd name="adj" fmla="val 50000"/>
              </a:avLst>
            </a:prstGeom>
            <a:solidFill>
              <a:srgbClr val="CCFFCC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900" b="0" i="0" u="none" strike="noStrike" kern="1200" cap="none" spc="-5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Meiryo UI"/>
                  <a:cs typeface="Arial" panose="020B0604020202020204" pitchFamily="34" charset="0"/>
                </a:rPr>
                <a:t>Dismantled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ja-JP" sz="900" spc="-50" dirty="0">
                  <a:solidFill>
                    <a:prstClr val="black"/>
                  </a:solidFill>
                  <a:latin typeface="Arial" panose="020B0604020202020204" pitchFamily="34" charset="0"/>
                  <a:ea typeface="Meiryo UI"/>
                  <a:cs typeface="Arial" panose="020B0604020202020204" pitchFamily="34" charset="0"/>
                </a:rPr>
                <a:t>ELV</a:t>
              </a:r>
              <a:endParaRPr kumimoji="1" lang="ja-JP" altLang="en-US" sz="9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eiryo UI"/>
                <a:cs typeface="Arial" panose="020B0604020202020204" pitchFamily="34" charset="0"/>
              </a:endParaRPr>
            </a:p>
          </p:txBody>
        </p:sp>
        <p:cxnSp>
          <p:nvCxnSpPr>
            <p:cNvPr id="24" name="直線矢印コネクタ 23">
              <a:extLst>
                <a:ext uri="{FF2B5EF4-FFF2-40B4-BE49-F238E27FC236}">
                  <a16:creationId xmlns:a16="http://schemas.microsoft.com/office/drawing/2014/main" id="{9B90A74D-4732-0A3A-1BE5-E75C99FBD89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36642" y="2033129"/>
              <a:ext cx="1872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207B26F2-9BBC-CC39-9734-BEFC293A3ED6}"/>
                </a:ext>
              </a:extLst>
            </p:cNvPr>
            <p:cNvSpPr/>
            <p:nvPr/>
          </p:nvSpPr>
          <p:spPr>
            <a:xfrm>
              <a:off x="6454444" y="2939482"/>
              <a:ext cx="648000" cy="396000"/>
            </a:xfrm>
            <a:prstGeom prst="roundRect">
              <a:avLst>
                <a:gd name="adj" fmla="val 50000"/>
              </a:avLst>
            </a:prstGeom>
            <a:solidFill>
              <a:srgbClr val="CCFFCC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000" b="0" i="0" u="none" strike="noStrike" kern="1200" cap="none" spc="-5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Meiryo UI"/>
                  <a:cs typeface="Arial" panose="020B0604020202020204" pitchFamily="34" charset="0"/>
                </a:rPr>
                <a:t>ASR</a:t>
              </a:r>
              <a:endParaRPr kumimoji="1" lang="ja-JP" altLang="en-US" sz="10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eiryo UI"/>
                <a:cs typeface="Arial" panose="020B0604020202020204" pitchFamily="34" charset="0"/>
              </a:endParaRPr>
            </a:p>
          </p:txBody>
        </p:sp>
        <p:cxnSp>
          <p:nvCxnSpPr>
            <p:cNvPr id="26" name="直線矢印コネクタ 25">
              <a:extLst>
                <a:ext uri="{FF2B5EF4-FFF2-40B4-BE49-F238E27FC236}">
                  <a16:creationId xmlns:a16="http://schemas.microsoft.com/office/drawing/2014/main" id="{F29543D7-45D0-3637-EC92-CB987E31E3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02444" y="3122242"/>
              <a:ext cx="108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コネクタ: カギ線 26">
              <a:extLst>
                <a:ext uri="{FF2B5EF4-FFF2-40B4-BE49-F238E27FC236}">
                  <a16:creationId xmlns:a16="http://schemas.microsoft.com/office/drawing/2014/main" id="{E24DC96B-BC9D-4A96-E073-803386E656CB}"/>
                </a:ext>
              </a:extLst>
            </p:cNvPr>
            <p:cNvCxnSpPr>
              <a:cxnSpLocks/>
              <a:stCxn id="16" idx="3"/>
              <a:endCxn id="25" idx="1"/>
            </p:cNvCxnSpPr>
            <p:nvPr/>
          </p:nvCxnSpPr>
          <p:spPr>
            <a:xfrm>
              <a:off x="6311952" y="2803144"/>
              <a:ext cx="142492" cy="334338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四角形: 角を丸くする 27">
              <a:extLst>
                <a:ext uri="{FF2B5EF4-FFF2-40B4-BE49-F238E27FC236}">
                  <a16:creationId xmlns:a16="http://schemas.microsoft.com/office/drawing/2014/main" id="{1AEF7503-A5A5-38A7-3F77-9A7322D7B3F0}"/>
                </a:ext>
              </a:extLst>
            </p:cNvPr>
            <p:cNvSpPr/>
            <p:nvPr/>
          </p:nvSpPr>
          <p:spPr>
            <a:xfrm>
              <a:off x="4007768" y="4365104"/>
              <a:ext cx="648000" cy="396000"/>
            </a:xfrm>
            <a:prstGeom prst="roundRect">
              <a:avLst>
                <a:gd name="adj" fmla="val 50000"/>
              </a:avLst>
            </a:prstGeom>
            <a:solidFill>
              <a:srgbClr val="CCFFCC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900" b="0" i="0" u="none" strike="noStrike" kern="1200" cap="none" spc="-5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Meiryo UI"/>
                  <a:cs typeface="Arial" panose="020B0604020202020204" pitchFamily="34" charset="0"/>
                </a:rPr>
                <a:t>Recovered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ja-JP" sz="900" spc="-50" dirty="0">
                  <a:solidFill>
                    <a:prstClr val="black"/>
                  </a:solidFill>
                  <a:latin typeface="Arial" panose="020B0604020202020204" pitchFamily="34" charset="0"/>
                  <a:ea typeface="Meiryo UI"/>
                  <a:cs typeface="Arial" panose="020B0604020202020204" pitchFamily="34" charset="0"/>
                </a:rPr>
                <a:t>parts</a:t>
              </a:r>
              <a:endParaRPr kumimoji="1" lang="ja-JP" altLang="en-US" sz="9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eiryo UI"/>
                <a:cs typeface="Arial" panose="020B0604020202020204" pitchFamily="34" charset="0"/>
              </a:endParaRPr>
            </a:p>
          </p:txBody>
        </p:sp>
        <p:sp>
          <p:nvSpPr>
            <p:cNvPr id="29" name="四角形: 角を丸くする 28">
              <a:extLst>
                <a:ext uri="{FF2B5EF4-FFF2-40B4-BE49-F238E27FC236}">
                  <a16:creationId xmlns:a16="http://schemas.microsoft.com/office/drawing/2014/main" id="{8A9561BB-7D54-F7FE-753D-3BF6D2B3AA33}"/>
                </a:ext>
              </a:extLst>
            </p:cNvPr>
            <p:cNvSpPr/>
            <p:nvPr/>
          </p:nvSpPr>
          <p:spPr>
            <a:xfrm>
              <a:off x="8580152" y="2965184"/>
              <a:ext cx="648000" cy="396000"/>
            </a:xfrm>
            <a:prstGeom prst="roundRect">
              <a:avLst>
                <a:gd name="adj" fmla="val 50000"/>
              </a:avLst>
            </a:prstGeom>
            <a:solidFill>
              <a:srgbClr val="CCFFCC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000" b="0" i="0" u="none" strike="noStrike" kern="1200" cap="none" spc="-5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Meiryo UI"/>
                  <a:cs typeface="Arial" panose="020B0604020202020204" pitchFamily="34" charset="0"/>
                </a:rPr>
                <a:t>Residue</a:t>
              </a:r>
              <a:endParaRPr kumimoji="1" lang="ja-JP" altLang="en-US" sz="10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eiryo UI"/>
                <a:cs typeface="Arial" panose="020B0604020202020204" pitchFamily="34" charset="0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62980AC7-4EE1-F327-28B5-ECA10158D67C}"/>
                </a:ext>
              </a:extLst>
            </p:cNvPr>
            <p:cNvSpPr txBox="1"/>
            <p:nvPr/>
          </p:nvSpPr>
          <p:spPr>
            <a:xfrm>
              <a:off x="9345880" y="2965184"/>
              <a:ext cx="531108" cy="396000"/>
            </a:xfrm>
            <a:prstGeom prst="rect">
              <a:avLst/>
            </a:prstGeom>
            <a:solidFill>
              <a:srgbClr val="FFFFCC"/>
            </a:solidFill>
            <a:ln w="6350">
              <a:solidFill>
                <a:schemeClr val="tx1"/>
              </a:solidFill>
              <a:prstDash val="solid"/>
            </a:ln>
          </p:spPr>
          <p:txBody>
            <a:bodyPr wrap="none" lIns="0" tIns="0" rIns="0" bIns="0" rtlCol="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000" b="1" i="0" u="none" strike="noStrike" kern="1200" cap="none" spc="-5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Meiryo UI"/>
                  <a:cs typeface="Arial" panose="020B0604020202020204" pitchFamily="34" charset="0"/>
                </a:rPr>
                <a:t>Residue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ja-JP" sz="1000" b="1" spc="-50" dirty="0">
                  <a:solidFill>
                    <a:prstClr val="black"/>
                  </a:solidFill>
                  <a:ea typeface="Meiryo UI"/>
                  <a:cs typeface="Arial" panose="020B0604020202020204" pitchFamily="34" charset="0"/>
                </a:rPr>
                <a:t>transport</a:t>
              </a:r>
              <a:endParaRPr kumimoji="1" lang="en-US" altLang="ja-JP" sz="1000" b="1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Meiryo UI"/>
                <a:cs typeface="Arial" panose="020B0604020202020204" pitchFamily="34" charset="0"/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89E1B6AE-5E78-CB29-F8C7-FDD4F9BC8393}"/>
                </a:ext>
              </a:extLst>
            </p:cNvPr>
            <p:cNvSpPr txBox="1"/>
            <p:nvPr/>
          </p:nvSpPr>
          <p:spPr>
            <a:xfrm>
              <a:off x="10012620" y="2963044"/>
              <a:ext cx="531108" cy="396000"/>
            </a:xfrm>
            <a:prstGeom prst="rect">
              <a:avLst/>
            </a:prstGeom>
            <a:solidFill>
              <a:srgbClr val="FFFFCC"/>
            </a:solidFill>
            <a:ln w="6350">
              <a:solidFill>
                <a:schemeClr val="tx1"/>
              </a:solidFill>
              <a:prstDash val="solid"/>
            </a:ln>
          </p:spPr>
          <p:txBody>
            <a:bodyPr wrap="none" lIns="0" tIns="0" rIns="0" bIns="0" rtlCol="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000" b="1" i="0" u="none" strike="noStrike" kern="1200" cap="none" spc="-5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Meiryo UI"/>
                  <a:cs typeface="Arial" panose="020B0604020202020204" pitchFamily="34" charset="0"/>
                </a:rPr>
                <a:t>Landfill</a:t>
              </a:r>
            </a:p>
          </p:txBody>
        </p:sp>
        <p:cxnSp>
          <p:nvCxnSpPr>
            <p:cNvPr id="32" name="コネクタ: カギ線 31">
              <a:extLst>
                <a:ext uri="{FF2B5EF4-FFF2-40B4-BE49-F238E27FC236}">
                  <a16:creationId xmlns:a16="http://schemas.microsoft.com/office/drawing/2014/main" id="{35DCD9D2-7B1A-D78D-8ECA-6DF00C506BD8}"/>
                </a:ext>
              </a:extLst>
            </p:cNvPr>
            <p:cNvCxnSpPr>
              <a:cxnSpLocks/>
              <a:stCxn id="15" idx="3"/>
              <a:endCxn id="28" idx="1"/>
            </p:cNvCxnSpPr>
            <p:nvPr/>
          </p:nvCxnSpPr>
          <p:spPr>
            <a:xfrm>
              <a:off x="3803068" y="3303008"/>
              <a:ext cx="204700" cy="1260096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EAF27AE2-04DF-F87C-4574-EDB0D4411BB1}"/>
                </a:ext>
              </a:extLst>
            </p:cNvPr>
            <p:cNvSpPr txBox="1"/>
            <p:nvPr/>
          </p:nvSpPr>
          <p:spPr>
            <a:xfrm>
              <a:off x="3960932" y="5787248"/>
              <a:ext cx="1008000" cy="432000"/>
            </a:xfrm>
            <a:prstGeom prst="rect">
              <a:avLst/>
            </a:prstGeom>
            <a:solidFill>
              <a:srgbClr val="FFFFCC"/>
            </a:solidFill>
            <a:ln w="6350">
              <a:solidFill>
                <a:schemeClr val="tx1"/>
              </a:solidFill>
            </a:ln>
          </p:spPr>
          <p:txBody>
            <a:bodyPr wrap="none" lIns="0" tIns="0" rIns="0" bIns="0" rtlCol="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000" b="1" i="0" u="none" strike="noStrike" kern="1200" cap="none" spc="-5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Meiryo UI"/>
                  <a:cs typeface="Arial" panose="020B0604020202020204" pitchFamily="34" charset="0"/>
                </a:rPr>
                <a:t>Process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000" b="1" i="0" u="none" strike="noStrike" kern="1200" cap="none" spc="-5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Meiryo UI"/>
                  <a:cs typeface="Arial" panose="020B0604020202020204" pitchFamily="34" charset="0"/>
                </a:rPr>
                <a:t>to be calculated</a:t>
              </a: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1646784A-BB3A-5A4A-9335-48B1B50E6BF9}"/>
                </a:ext>
              </a:extLst>
            </p:cNvPr>
            <p:cNvSpPr txBox="1"/>
            <p:nvPr/>
          </p:nvSpPr>
          <p:spPr>
            <a:xfrm>
              <a:off x="5069774" y="5787248"/>
              <a:ext cx="1008000" cy="43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/>
              </a:solidFill>
              <a:prstDash val="lgDash"/>
            </a:ln>
          </p:spPr>
          <p:txBody>
            <a:bodyPr wrap="none" lIns="0" tIns="0" rIns="0" bIns="0" rtlCol="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000" b="0" i="0" u="none" strike="noStrike" kern="1200" cap="none" spc="-5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Meiryo UI"/>
                  <a:cs typeface="Arial" panose="020B0604020202020204" pitchFamily="34" charset="0"/>
                </a:rPr>
                <a:t>Process </a:t>
              </a:r>
            </a:p>
            <a:p>
              <a:pPr marL="0" marR="0" lvl="0" indent="0" algn="ctr" defTabSz="914400" rtl="0" eaLnBrk="1" fontAlgn="auto" latinLnBrk="0" hangingPunct="1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000" b="0" i="0" u="none" strike="noStrike" kern="1200" cap="none" spc="-5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Meiryo UI"/>
                  <a:cs typeface="Arial" panose="020B0604020202020204" pitchFamily="34" charset="0"/>
                </a:rPr>
                <a:t>Not calculated</a:t>
              </a:r>
            </a:p>
          </p:txBody>
        </p:sp>
        <p:sp>
          <p:nvSpPr>
            <p:cNvPr id="35" name="四角形: 角を丸くする 34">
              <a:extLst>
                <a:ext uri="{FF2B5EF4-FFF2-40B4-BE49-F238E27FC236}">
                  <a16:creationId xmlns:a16="http://schemas.microsoft.com/office/drawing/2014/main" id="{6678504A-8BD7-A502-A62C-C89FE87C89A3}"/>
                </a:ext>
              </a:extLst>
            </p:cNvPr>
            <p:cNvSpPr/>
            <p:nvPr/>
          </p:nvSpPr>
          <p:spPr>
            <a:xfrm>
              <a:off x="6172834" y="5787248"/>
              <a:ext cx="1008000" cy="432000"/>
            </a:xfrm>
            <a:prstGeom prst="roundRect">
              <a:avLst>
                <a:gd name="adj" fmla="val 50000"/>
              </a:avLst>
            </a:prstGeom>
            <a:solidFill>
              <a:srgbClr val="CCFFCC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0"/>
            <a:lstStyle/>
            <a:p>
              <a:pPr marL="0" marR="0" lvl="0" indent="0" algn="ctr" defTabSz="914400" rtl="0" eaLnBrk="1" fontAlgn="auto" latinLnBrk="0" hangingPunct="1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000" b="0" i="0" u="none" strike="noStrike" kern="1200" cap="none" spc="-5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Meiryo UI"/>
                  <a:cs typeface="Arial" panose="020B0604020202020204" pitchFamily="34" charset="0"/>
                </a:rPr>
                <a:t>Inputs, </a:t>
              </a:r>
              <a:r>
                <a:rPr kumimoji="1" lang="en-US" altLang="ja-JP" sz="1000" b="0" i="0" u="none" strike="noStrike" kern="1200" cap="none" spc="-5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Meiryo UI"/>
                  <a:cs typeface="Arial" panose="020B0604020202020204" pitchFamily="34" charset="0"/>
                </a:rPr>
                <a:t>outputs, </a:t>
              </a:r>
            </a:p>
            <a:p>
              <a:pPr marL="0" marR="0" lvl="0" indent="0" algn="ctr" defTabSz="914400" rtl="0" eaLnBrk="1" fontAlgn="auto" latinLnBrk="0" hangingPunct="1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000" b="0" i="0" u="none" strike="noStrike" kern="1200" cap="none" spc="-5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Meiryo UI"/>
                  <a:cs typeface="Arial" panose="020B0604020202020204" pitchFamily="34" charset="0"/>
                </a:rPr>
                <a:t>etc.</a:t>
              </a:r>
              <a:endParaRPr kumimoji="1" lang="ja-JP" altLang="en-US" sz="1000" b="0" i="0" u="none" strike="noStrike" kern="1200" cap="none" spc="-5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Meiryo UI"/>
                <a:cs typeface="Arial" panose="020B0604020202020204" pitchFamily="34" charset="0"/>
              </a:endParaRPr>
            </a:p>
          </p:txBody>
        </p:sp>
        <p:cxnSp>
          <p:nvCxnSpPr>
            <p:cNvPr id="36" name="コネクタ: カギ線 35">
              <a:extLst>
                <a:ext uri="{FF2B5EF4-FFF2-40B4-BE49-F238E27FC236}">
                  <a16:creationId xmlns:a16="http://schemas.microsoft.com/office/drawing/2014/main" id="{C7EFC187-2687-8712-166D-A368B73F7D0D}"/>
                </a:ext>
              </a:extLst>
            </p:cNvPr>
            <p:cNvCxnSpPr>
              <a:cxnSpLocks/>
              <a:stCxn id="16" idx="3"/>
              <a:endCxn id="37" idx="1"/>
            </p:cNvCxnSpPr>
            <p:nvPr/>
          </p:nvCxnSpPr>
          <p:spPr>
            <a:xfrm flipV="1">
              <a:off x="6311952" y="2460848"/>
              <a:ext cx="142492" cy="342296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四角形: 角を丸くする 36">
              <a:extLst>
                <a:ext uri="{FF2B5EF4-FFF2-40B4-BE49-F238E27FC236}">
                  <a16:creationId xmlns:a16="http://schemas.microsoft.com/office/drawing/2014/main" id="{C0CDAAC4-A120-0C47-937B-82B76E15101C}"/>
                </a:ext>
              </a:extLst>
            </p:cNvPr>
            <p:cNvSpPr/>
            <p:nvPr/>
          </p:nvSpPr>
          <p:spPr>
            <a:xfrm>
              <a:off x="6454444" y="2262848"/>
              <a:ext cx="648000" cy="396000"/>
            </a:xfrm>
            <a:prstGeom prst="roundRect">
              <a:avLst>
                <a:gd name="adj" fmla="val 50000"/>
              </a:avLst>
            </a:prstGeom>
            <a:solidFill>
              <a:srgbClr val="CCFFCC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ja-JP" sz="900" spc="-50" dirty="0">
                  <a:solidFill>
                    <a:prstClr val="black"/>
                  </a:solidFill>
                  <a:latin typeface="Arial" panose="020B0604020202020204" pitchFamily="34" charset="0"/>
                  <a:ea typeface="Meiryo UI"/>
                  <a:cs typeface="Arial" panose="020B0604020202020204" pitchFamily="34" charset="0"/>
                </a:rPr>
                <a:t>Metal Scrap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900" b="0" i="0" u="none" strike="noStrike" kern="1200" cap="none" spc="-5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Meiryo UI"/>
                  <a:cs typeface="Arial" panose="020B0604020202020204" pitchFamily="34" charset="0"/>
                </a:rPr>
                <a:t>(Fe, Al, Cu)</a:t>
              </a:r>
            </a:p>
          </p:txBody>
        </p:sp>
        <p:sp>
          <p:nvSpPr>
            <p:cNvPr id="38" name="四角形: 角を丸くする 37">
              <a:extLst>
                <a:ext uri="{FF2B5EF4-FFF2-40B4-BE49-F238E27FC236}">
                  <a16:creationId xmlns:a16="http://schemas.microsoft.com/office/drawing/2014/main" id="{9261E620-4D7F-71A4-8874-AE96C437F1E1}"/>
                </a:ext>
              </a:extLst>
            </p:cNvPr>
            <p:cNvSpPr/>
            <p:nvPr/>
          </p:nvSpPr>
          <p:spPr>
            <a:xfrm>
              <a:off x="4799856" y="3706762"/>
              <a:ext cx="432000" cy="180000"/>
            </a:xfrm>
            <a:prstGeom prst="roundRect">
              <a:avLst>
                <a:gd name="adj" fmla="val 50000"/>
              </a:avLst>
            </a:prstGeom>
            <a:solidFill>
              <a:srgbClr val="CCFFCC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0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ja-JP" sz="900" spc="-50" dirty="0">
                  <a:solidFill>
                    <a:prstClr val="black"/>
                  </a:solidFill>
                  <a:latin typeface="Arial" panose="020B0604020202020204" pitchFamily="34" charset="0"/>
                  <a:ea typeface="Meiryo UI"/>
                  <a:cs typeface="Arial" panose="020B0604020202020204" pitchFamily="34" charset="0"/>
                </a:rPr>
                <a:t>1. Tire</a:t>
              </a:r>
              <a:endParaRPr kumimoji="1" lang="en-US" altLang="ja-JP" sz="9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eiryo UI"/>
                <a:cs typeface="Arial" panose="020B0604020202020204" pitchFamily="34" charset="0"/>
              </a:endParaRPr>
            </a:p>
          </p:txBody>
        </p:sp>
        <p:sp>
          <p:nvSpPr>
            <p:cNvPr id="39" name="四角形: 角を丸くする 38">
              <a:extLst>
                <a:ext uri="{FF2B5EF4-FFF2-40B4-BE49-F238E27FC236}">
                  <a16:creationId xmlns:a16="http://schemas.microsoft.com/office/drawing/2014/main" id="{2FB9FBAF-7900-CEFD-9D7A-815CF94F9761}"/>
                </a:ext>
              </a:extLst>
            </p:cNvPr>
            <p:cNvSpPr/>
            <p:nvPr/>
          </p:nvSpPr>
          <p:spPr>
            <a:xfrm>
              <a:off x="4799856" y="3980216"/>
              <a:ext cx="648000" cy="180000"/>
            </a:xfrm>
            <a:prstGeom prst="roundRect">
              <a:avLst>
                <a:gd name="adj" fmla="val 50000"/>
              </a:avLst>
            </a:prstGeom>
            <a:solidFill>
              <a:srgbClr val="CCFFCC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0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ja-JP" sz="900" spc="-50" dirty="0">
                  <a:solidFill>
                    <a:prstClr val="black"/>
                  </a:solidFill>
                  <a:latin typeface="Arial" panose="020B0604020202020204" pitchFamily="34" charset="0"/>
                  <a:ea typeface="Meiryo UI"/>
                  <a:cs typeface="Arial" panose="020B0604020202020204" pitchFamily="34" charset="0"/>
                </a:rPr>
                <a:t>2 Lead BAT</a:t>
              </a:r>
              <a:endParaRPr kumimoji="1" lang="en-US" altLang="ja-JP" sz="9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eiryo UI"/>
                <a:cs typeface="Arial" panose="020B0604020202020204" pitchFamily="34" charset="0"/>
              </a:endParaRPr>
            </a:p>
          </p:txBody>
        </p:sp>
        <p:sp>
          <p:nvSpPr>
            <p:cNvPr id="40" name="四角形: 角を丸くする 39">
              <a:extLst>
                <a:ext uri="{FF2B5EF4-FFF2-40B4-BE49-F238E27FC236}">
                  <a16:creationId xmlns:a16="http://schemas.microsoft.com/office/drawing/2014/main" id="{A27DADF5-2E44-909D-D528-AC55B9CC2672}"/>
                </a:ext>
              </a:extLst>
            </p:cNvPr>
            <p:cNvSpPr/>
            <p:nvPr/>
          </p:nvSpPr>
          <p:spPr>
            <a:xfrm>
              <a:off x="4799856" y="4253670"/>
              <a:ext cx="540000" cy="180000"/>
            </a:xfrm>
            <a:prstGeom prst="roundRect">
              <a:avLst>
                <a:gd name="adj" fmla="val 50000"/>
              </a:avLst>
            </a:prstGeom>
            <a:solidFill>
              <a:srgbClr val="CCFFCC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0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ja-JP" sz="900" spc="-50" dirty="0">
                  <a:solidFill>
                    <a:prstClr val="black"/>
                  </a:solidFill>
                  <a:latin typeface="Arial" panose="020B0604020202020204" pitchFamily="34" charset="0"/>
                  <a:ea typeface="Meiryo UI"/>
                  <a:cs typeface="Arial" panose="020B0604020202020204" pitchFamily="34" charset="0"/>
                </a:rPr>
                <a:t>3. Air Bag</a:t>
              </a:r>
              <a:endParaRPr kumimoji="1" lang="en-US" altLang="ja-JP" sz="9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eiryo UI"/>
                <a:cs typeface="Arial" panose="020B0604020202020204" pitchFamily="34" charset="0"/>
              </a:endParaRPr>
            </a:p>
          </p:txBody>
        </p:sp>
        <p:sp>
          <p:nvSpPr>
            <p:cNvPr id="41" name="四角形: 角を丸くする 40">
              <a:extLst>
                <a:ext uri="{FF2B5EF4-FFF2-40B4-BE49-F238E27FC236}">
                  <a16:creationId xmlns:a16="http://schemas.microsoft.com/office/drawing/2014/main" id="{D947D8A7-FF2A-042E-2009-A1F18033F01A}"/>
                </a:ext>
              </a:extLst>
            </p:cNvPr>
            <p:cNvSpPr/>
            <p:nvPr/>
          </p:nvSpPr>
          <p:spPr>
            <a:xfrm>
              <a:off x="4799856" y="4527124"/>
              <a:ext cx="612000" cy="180000"/>
            </a:xfrm>
            <a:prstGeom prst="roundRect">
              <a:avLst>
                <a:gd name="adj" fmla="val 50000"/>
              </a:avLst>
            </a:prstGeom>
            <a:solidFill>
              <a:srgbClr val="CCFFCC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0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ja-JP" sz="900" spc="-50" dirty="0">
                  <a:solidFill>
                    <a:prstClr val="black"/>
                  </a:solidFill>
                  <a:latin typeface="Arial" panose="020B0604020202020204" pitchFamily="34" charset="0"/>
                  <a:ea typeface="Meiryo UI"/>
                  <a:cs typeface="Arial" panose="020B0604020202020204" pitchFamily="34" charset="0"/>
                </a:rPr>
                <a:t>4. Lubricant</a:t>
              </a:r>
              <a:endParaRPr kumimoji="1" lang="en-US" altLang="ja-JP" sz="9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eiryo UI"/>
                <a:cs typeface="Arial" panose="020B0604020202020204" pitchFamily="34" charset="0"/>
              </a:endParaRPr>
            </a:p>
          </p:txBody>
        </p:sp>
        <p:sp>
          <p:nvSpPr>
            <p:cNvPr id="42" name="四角形: 角を丸くする 41">
              <a:extLst>
                <a:ext uri="{FF2B5EF4-FFF2-40B4-BE49-F238E27FC236}">
                  <a16:creationId xmlns:a16="http://schemas.microsoft.com/office/drawing/2014/main" id="{CF5A6A10-2879-9D49-FF65-E912CE0DD3FF}"/>
                </a:ext>
              </a:extLst>
            </p:cNvPr>
            <p:cNvSpPr/>
            <p:nvPr/>
          </p:nvSpPr>
          <p:spPr>
            <a:xfrm>
              <a:off x="4799856" y="4800578"/>
              <a:ext cx="792000" cy="180120"/>
            </a:xfrm>
            <a:prstGeom prst="roundRect">
              <a:avLst>
                <a:gd name="adj" fmla="val 50000"/>
              </a:avLst>
            </a:prstGeom>
            <a:solidFill>
              <a:srgbClr val="CCFFCC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0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ja-JP" sz="900" spc="-50" dirty="0">
                  <a:solidFill>
                    <a:prstClr val="black"/>
                  </a:solidFill>
                  <a:latin typeface="Arial" panose="020B0604020202020204" pitchFamily="34" charset="0"/>
                  <a:ea typeface="Meiryo UI"/>
                  <a:cs typeface="Arial" panose="020B0604020202020204" pitchFamily="34" charset="0"/>
                </a:rPr>
                <a:t>5. AC refrigerant</a:t>
              </a:r>
              <a:endParaRPr kumimoji="1" lang="en-US" altLang="ja-JP" sz="9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eiryo UI"/>
                <a:cs typeface="Arial" panose="020B0604020202020204" pitchFamily="34" charset="0"/>
              </a:endParaRPr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6105E054-8B86-A379-D3BC-C138976813F6}"/>
                </a:ext>
              </a:extLst>
            </p:cNvPr>
            <p:cNvSpPr txBox="1"/>
            <p:nvPr/>
          </p:nvSpPr>
          <p:spPr>
            <a:xfrm>
              <a:off x="6614887" y="3698373"/>
              <a:ext cx="1027024" cy="180000"/>
            </a:xfrm>
            <a:prstGeom prst="rect">
              <a:avLst/>
            </a:prstGeom>
            <a:solidFill>
              <a:srgbClr val="FFFFCC"/>
            </a:solidFill>
            <a:ln w="6350">
              <a:solidFill>
                <a:schemeClr val="tx1"/>
              </a:solidFill>
            </a:ln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ja-JP" sz="1000" b="1" i="0" u="none" strike="noStrike" kern="1200" cap="none" spc="-5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Meiryo UI"/>
                  <a:cs typeface="Arial" panose="020B0604020202020204" pitchFamily="34" charset="0"/>
                </a:rPr>
                <a:t>Disposal/Recycle</a:t>
              </a:r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ABAD1E4F-6008-62B7-36B2-32B2C34C493D}"/>
                </a:ext>
              </a:extLst>
            </p:cNvPr>
            <p:cNvSpPr txBox="1"/>
            <p:nvPr/>
          </p:nvSpPr>
          <p:spPr>
            <a:xfrm>
              <a:off x="6616286" y="3971271"/>
              <a:ext cx="609614" cy="180000"/>
            </a:xfrm>
            <a:prstGeom prst="rect">
              <a:avLst/>
            </a:prstGeom>
            <a:solidFill>
              <a:srgbClr val="FFFFCC"/>
            </a:solidFill>
            <a:ln w="6350">
              <a:solidFill>
                <a:schemeClr val="tx1"/>
              </a:solidFill>
            </a:ln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ja-JP" sz="1000" b="1" i="0" u="none" strike="noStrike" kern="1200" cap="none" spc="-5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Meiryo UI"/>
                  <a:cs typeface="Arial" panose="020B0604020202020204" pitchFamily="34" charset="0"/>
                </a:rPr>
                <a:t>Disposal</a:t>
              </a:r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F7B75C0A-40CD-4D97-E4D3-C8AE180E4CBC}"/>
                </a:ext>
              </a:extLst>
            </p:cNvPr>
            <p:cNvSpPr txBox="1"/>
            <p:nvPr/>
          </p:nvSpPr>
          <p:spPr>
            <a:xfrm>
              <a:off x="6611571" y="4244169"/>
              <a:ext cx="609614" cy="180000"/>
            </a:xfrm>
            <a:prstGeom prst="rect">
              <a:avLst/>
            </a:prstGeom>
            <a:solidFill>
              <a:srgbClr val="FFFFCC"/>
            </a:solidFill>
            <a:ln w="6350">
              <a:solidFill>
                <a:schemeClr val="tx1"/>
              </a:solidFill>
            </a:ln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ja-JP" sz="1000" b="1" i="0" u="none" strike="noStrike" kern="1200" cap="none" spc="-5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Meiryo UI"/>
                  <a:cs typeface="Arial" panose="020B0604020202020204" pitchFamily="34" charset="0"/>
                </a:rPr>
                <a:t>Disposal</a:t>
              </a:r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12B329C7-1B6C-6CF8-5E37-A4703EE35028}"/>
                </a:ext>
              </a:extLst>
            </p:cNvPr>
            <p:cNvSpPr txBox="1"/>
            <p:nvPr/>
          </p:nvSpPr>
          <p:spPr>
            <a:xfrm>
              <a:off x="6611571" y="4517067"/>
              <a:ext cx="609614" cy="180000"/>
            </a:xfrm>
            <a:prstGeom prst="rect">
              <a:avLst/>
            </a:prstGeom>
            <a:solidFill>
              <a:srgbClr val="FFFFCC"/>
            </a:solidFill>
            <a:ln w="6350">
              <a:solidFill>
                <a:schemeClr val="tx1"/>
              </a:solidFill>
            </a:ln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ja-JP" sz="1000" b="1" i="0" u="none" strike="noStrike" kern="1200" cap="none" spc="-5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Meiryo UI"/>
                  <a:cs typeface="Arial" panose="020B0604020202020204" pitchFamily="34" charset="0"/>
                </a:rPr>
                <a:t>Disposal</a:t>
              </a:r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5C0C7E76-9D0E-75AD-CB79-4432CD83FCD5}"/>
                </a:ext>
              </a:extLst>
            </p:cNvPr>
            <p:cNvSpPr txBox="1"/>
            <p:nvPr/>
          </p:nvSpPr>
          <p:spPr>
            <a:xfrm>
              <a:off x="6621358" y="4789965"/>
              <a:ext cx="609614" cy="180000"/>
            </a:xfrm>
            <a:prstGeom prst="rect">
              <a:avLst/>
            </a:prstGeom>
            <a:solidFill>
              <a:srgbClr val="FFFFCC"/>
            </a:solidFill>
            <a:ln w="6350">
              <a:solidFill>
                <a:schemeClr val="tx1"/>
              </a:solidFill>
            </a:ln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ja-JP" sz="1000" b="1" i="0" u="none" strike="noStrike" kern="1200" cap="none" spc="-5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Meiryo UI"/>
                  <a:cs typeface="Arial" panose="020B0604020202020204" pitchFamily="34" charset="0"/>
                </a:rPr>
                <a:t>Disposal</a:t>
              </a:r>
            </a:p>
          </p:txBody>
        </p:sp>
        <p:sp>
          <p:nvSpPr>
            <p:cNvPr id="48" name="四角形: 角を丸くする 47">
              <a:extLst>
                <a:ext uri="{FF2B5EF4-FFF2-40B4-BE49-F238E27FC236}">
                  <a16:creationId xmlns:a16="http://schemas.microsoft.com/office/drawing/2014/main" id="{D5CF136E-7E40-3951-30E8-EAC79BEE9191}"/>
                </a:ext>
              </a:extLst>
            </p:cNvPr>
            <p:cNvSpPr/>
            <p:nvPr/>
          </p:nvSpPr>
          <p:spPr>
            <a:xfrm>
              <a:off x="4799856" y="5074152"/>
              <a:ext cx="576000" cy="180000"/>
            </a:xfrm>
            <a:prstGeom prst="roundRect">
              <a:avLst>
                <a:gd name="adj" fmla="val 50000"/>
              </a:avLst>
            </a:prstGeom>
            <a:solidFill>
              <a:srgbClr val="CCFFCC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0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ja-JP" sz="900" spc="-50" dirty="0">
                  <a:solidFill>
                    <a:prstClr val="black"/>
                  </a:solidFill>
                  <a:latin typeface="Arial" panose="020B0604020202020204" pitchFamily="34" charset="0"/>
                  <a:ea typeface="Meiryo UI"/>
                  <a:cs typeface="Arial" panose="020B0604020202020204" pitchFamily="34" charset="0"/>
                </a:rPr>
                <a:t>6. LiB BAT</a:t>
              </a:r>
              <a:endParaRPr kumimoji="1" lang="en-US" altLang="ja-JP" sz="9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eiryo UI"/>
                <a:cs typeface="Arial" panose="020B0604020202020204" pitchFamily="34" charset="0"/>
              </a:endParaRPr>
            </a:p>
          </p:txBody>
        </p:sp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27CB18AA-6839-B8A2-184C-E899E5BA9749}"/>
                </a:ext>
              </a:extLst>
            </p:cNvPr>
            <p:cNvSpPr txBox="1"/>
            <p:nvPr/>
          </p:nvSpPr>
          <p:spPr>
            <a:xfrm>
              <a:off x="6614887" y="5062863"/>
              <a:ext cx="1620000" cy="180000"/>
            </a:xfrm>
            <a:prstGeom prst="rect">
              <a:avLst/>
            </a:prstGeom>
            <a:solidFill>
              <a:srgbClr val="FFFFCC"/>
            </a:solidFill>
            <a:ln w="6350">
              <a:solidFill>
                <a:schemeClr val="tx1"/>
              </a:solidFill>
            </a:ln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ja-JP" sz="1000" b="1" i="0" u="none" strike="noStrike" kern="1200" cap="none" spc="-5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Meiryo UI"/>
                  <a:cs typeface="Arial" panose="020B0604020202020204" pitchFamily="34" charset="0"/>
                </a:rPr>
                <a:t>Repurpose/Recycle/Disposal</a:t>
              </a:r>
            </a:p>
          </p:txBody>
        </p:sp>
        <p:sp>
          <p:nvSpPr>
            <p:cNvPr id="50" name="四角形: 角を丸くする 49">
              <a:extLst>
                <a:ext uri="{FF2B5EF4-FFF2-40B4-BE49-F238E27FC236}">
                  <a16:creationId xmlns:a16="http://schemas.microsoft.com/office/drawing/2014/main" id="{05271F61-D02C-2F1F-CCCB-8DAE2E5AE5FC}"/>
                </a:ext>
              </a:extLst>
            </p:cNvPr>
            <p:cNvSpPr/>
            <p:nvPr/>
          </p:nvSpPr>
          <p:spPr>
            <a:xfrm>
              <a:off x="4799856" y="5347606"/>
              <a:ext cx="720000" cy="180000"/>
            </a:xfrm>
            <a:prstGeom prst="roundRect">
              <a:avLst>
                <a:gd name="adj" fmla="val 50000"/>
              </a:avLst>
            </a:prstGeom>
            <a:solidFill>
              <a:srgbClr val="CCFFCC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0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ja-JP" sz="900" spc="-50" dirty="0">
                  <a:solidFill>
                    <a:prstClr val="black"/>
                  </a:solidFill>
                  <a:latin typeface="Arial" panose="020B0604020202020204" pitchFamily="34" charset="0"/>
                  <a:ea typeface="Meiryo UI"/>
                  <a:cs typeface="Arial" panose="020B0604020202020204" pitchFamily="34" charset="0"/>
                </a:rPr>
                <a:t>7. Other Parts</a:t>
              </a:r>
              <a:endParaRPr kumimoji="1" lang="en-US" altLang="ja-JP" sz="9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eiryo UI"/>
                <a:cs typeface="Arial" panose="020B0604020202020204" pitchFamily="34" charset="0"/>
              </a:endParaRPr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CF856DF4-36BB-B3AC-AF8B-085646B55935}"/>
                </a:ext>
              </a:extLst>
            </p:cNvPr>
            <p:cNvSpPr txBox="1"/>
            <p:nvPr/>
          </p:nvSpPr>
          <p:spPr>
            <a:xfrm>
              <a:off x="6608445" y="5335760"/>
              <a:ext cx="1027024" cy="180000"/>
            </a:xfrm>
            <a:prstGeom prst="rect">
              <a:avLst/>
            </a:prstGeom>
            <a:solidFill>
              <a:srgbClr val="FFFFCC"/>
            </a:solidFill>
            <a:ln w="6350">
              <a:solidFill>
                <a:schemeClr val="tx1"/>
              </a:solidFill>
            </a:ln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ja-JP" sz="1000" b="1" i="0" u="none" strike="noStrike" kern="1200" cap="none" spc="-5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Meiryo UI"/>
                  <a:cs typeface="Arial" panose="020B0604020202020204" pitchFamily="34" charset="0"/>
                </a:rPr>
                <a:t>Disposal/Recycle</a:t>
              </a:r>
            </a:p>
          </p:txBody>
        </p:sp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EC10AA7D-E908-F819-A259-F47F99B17B10}"/>
                </a:ext>
              </a:extLst>
            </p:cNvPr>
            <p:cNvSpPr txBox="1"/>
            <p:nvPr/>
          </p:nvSpPr>
          <p:spPr>
            <a:xfrm>
              <a:off x="4888642" y="1855705"/>
              <a:ext cx="648000" cy="396000"/>
            </a:xfrm>
            <a:prstGeom prst="rect">
              <a:avLst/>
            </a:prstGeom>
            <a:solidFill>
              <a:srgbClr val="FFFFCC"/>
            </a:solidFill>
            <a:ln w="6350">
              <a:solidFill>
                <a:schemeClr val="tx1"/>
              </a:solidFill>
            </a:ln>
          </p:spPr>
          <p:txBody>
            <a:bodyPr wrap="none" lIns="0" tIns="0" rIns="0" bIns="0" rtlCol="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900" b="1" i="0" u="none" strike="noStrike" kern="1200" cap="none" spc="-5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Meiryo UI"/>
                  <a:cs typeface="Arial" panose="020B0604020202020204" pitchFamily="34" charset="0"/>
                </a:rPr>
                <a:t>Dismantled</a:t>
              </a:r>
            </a:p>
            <a:p>
              <a:pPr marL="0" marR="0" lvl="0" indent="0" algn="ctr" defTabSz="914400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ja-JP" sz="900" b="1" spc="-50" dirty="0">
                  <a:solidFill>
                    <a:prstClr val="black"/>
                  </a:solidFill>
                  <a:latin typeface="Arial" panose="020B0604020202020204" pitchFamily="34" charset="0"/>
                  <a:ea typeface="Meiryo UI"/>
                  <a:cs typeface="Arial" panose="020B0604020202020204" pitchFamily="34" charset="0"/>
                </a:rPr>
                <a:t>ELV</a:t>
              </a:r>
              <a:endParaRPr kumimoji="1" lang="ja-JP" altLang="en-US" sz="900" b="1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eiryo UI"/>
                <a:cs typeface="Arial" panose="020B0604020202020204" pitchFamily="34" charset="0"/>
              </a:endParaRPr>
            </a:p>
            <a:p>
              <a:pPr marL="0" marR="0" lvl="0" indent="0" algn="ctr" defTabSz="914400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ja-JP" sz="900" b="1" spc="-50" dirty="0">
                  <a:solidFill>
                    <a:prstClr val="black"/>
                  </a:solidFill>
                  <a:ea typeface="Meiryo UI"/>
                  <a:cs typeface="Arial" panose="020B0604020202020204" pitchFamily="34" charset="0"/>
                </a:rPr>
                <a:t>transport</a:t>
              </a:r>
              <a:endParaRPr kumimoji="1" lang="en-US" altLang="ja-JP" sz="900" b="1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Meiryo UI"/>
                <a:cs typeface="Arial" panose="020B0604020202020204" pitchFamily="34" charset="0"/>
              </a:endParaRPr>
            </a:p>
          </p:txBody>
        </p:sp>
        <p:sp>
          <p:nvSpPr>
            <p:cNvPr id="53" name="テキスト ボックス 52">
              <a:extLst>
                <a:ext uri="{FF2B5EF4-FFF2-40B4-BE49-F238E27FC236}">
                  <a16:creationId xmlns:a16="http://schemas.microsoft.com/office/drawing/2014/main" id="{0FD5AE0F-E13B-172E-6B93-49E3022AEE57}"/>
                </a:ext>
              </a:extLst>
            </p:cNvPr>
            <p:cNvSpPr txBox="1"/>
            <p:nvPr/>
          </p:nvSpPr>
          <p:spPr>
            <a:xfrm>
              <a:off x="7443454" y="2350545"/>
              <a:ext cx="1008000" cy="25700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/>
              </a:solidFill>
              <a:prstDash val="lgDash"/>
            </a:ln>
          </p:spPr>
          <p:txBody>
            <a:bodyPr wrap="none" lIns="0" tIns="0" rIns="0" bIns="0" rtlCol="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ja-JP" sz="1000" spc="-50" dirty="0">
                  <a:solidFill>
                    <a:prstClr val="black"/>
                  </a:solidFill>
                  <a:ea typeface="Meiryo UI"/>
                  <a:cs typeface="Arial" panose="020B0604020202020204" pitchFamily="34" charset="0"/>
                </a:rPr>
                <a:t>Metal recycle</a:t>
              </a:r>
              <a:endParaRPr kumimoji="1" lang="en-US" altLang="ja-JP" sz="10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Meiryo UI"/>
                <a:cs typeface="Arial" panose="020B0604020202020204" pitchFamily="34" charset="0"/>
              </a:endParaRPr>
            </a:p>
          </p:txBody>
        </p:sp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86C636B3-D63C-043D-DBC9-03028548ACC5}"/>
                </a:ext>
              </a:extLst>
            </p:cNvPr>
            <p:cNvSpPr txBox="1"/>
            <p:nvPr/>
          </p:nvSpPr>
          <p:spPr>
            <a:xfrm>
              <a:off x="7428214" y="1893733"/>
              <a:ext cx="1008000" cy="27879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/>
              </a:solidFill>
              <a:prstDash val="lgDash"/>
            </a:ln>
          </p:spPr>
          <p:txBody>
            <a:bodyPr wrap="none" lIns="0" tIns="0" rIns="0" bIns="0" rtlCol="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ja-JP" sz="1000" spc="-50" dirty="0">
                  <a:solidFill>
                    <a:prstClr val="black"/>
                  </a:solidFill>
                  <a:ea typeface="Meiryo UI"/>
                  <a:cs typeface="Arial" panose="020B0604020202020204" pitchFamily="34" charset="0"/>
                </a:rPr>
                <a:t>Metal recycle</a:t>
              </a:r>
              <a:endParaRPr kumimoji="1" lang="en-US" altLang="ja-JP" sz="10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Meiryo UI"/>
                <a:cs typeface="Arial" panose="020B0604020202020204" pitchFamily="34" charset="0"/>
              </a:endParaRPr>
            </a:p>
          </p:txBody>
        </p:sp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D696ADED-7062-0D43-5384-BA830B82A4FF}"/>
                </a:ext>
              </a:extLst>
            </p:cNvPr>
            <p:cNvSpPr txBox="1"/>
            <p:nvPr/>
          </p:nvSpPr>
          <p:spPr>
            <a:xfrm>
              <a:off x="5751993" y="3704057"/>
              <a:ext cx="648000" cy="180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/>
              </a:solidFill>
              <a:prstDash val="lgDash"/>
            </a:ln>
          </p:spPr>
          <p:txBody>
            <a:bodyPr wrap="none" lIns="0" tIns="0" rIns="0" bIns="0" rtlCol="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000" b="0" i="0" u="none" strike="noStrike" kern="1200" cap="none" spc="-5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Meiryo UI"/>
                  <a:cs typeface="Arial" panose="020B0604020202020204" pitchFamily="34" charset="0"/>
                </a:rPr>
                <a:t>Transport</a:t>
              </a:r>
            </a:p>
          </p:txBody>
        </p:sp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1BCA65D0-DD9E-8243-72DC-467ECB86C95D}"/>
                </a:ext>
              </a:extLst>
            </p:cNvPr>
            <p:cNvSpPr txBox="1"/>
            <p:nvPr/>
          </p:nvSpPr>
          <p:spPr>
            <a:xfrm>
              <a:off x="5744349" y="3977069"/>
              <a:ext cx="648000" cy="180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/>
              </a:solidFill>
              <a:prstDash val="lgDash"/>
            </a:ln>
          </p:spPr>
          <p:txBody>
            <a:bodyPr wrap="none" lIns="0" tIns="0" rIns="0" bIns="0" rtlCol="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000" b="0" i="0" u="none" strike="noStrike" kern="1200" cap="none" spc="-5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Meiryo UI"/>
                  <a:cs typeface="Arial" panose="020B0604020202020204" pitchFamily="34" charset="0"/>
                </a:rPr>
                <a:t>Transport</a:t>
              </a:r>
            </a:p>
          </p:txBody>
        </p:sp>
        <p:sp>
          <p:nvSpPr>
            <p:cNvPr id="57" name="テキスト ボックス 56">
              <a:extLst>
                <a:ext uri="{FF2B5EF4-FFF2-40B4-BE49-F238E27FC236}">
                  <a16:creationId xmlns:a16="http://schemas.microsoft.com/office/drawing/2014/main" id="{3E6FA4E2-9452-5B77-F542-B9DD8CBE13D9}"/>
                </a:ext>
              </a:extLst>
            </p:cNvPr>
            <p:cNvSpPr txBox="1"/>
            <p:nvPr/>
          </p:nvSpPr>
          <p:spPr>
            <a:xfrm>
              <a:off x="5744349" y="4250081"/>
              <a:ext cx="648000" cy="180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/>
              </a:solidFill>
              <a:prstDash val="lgDash"/>
            </a:ln>
          </p:spPr>
          <p:txBody>
            <a:bodyPr wrap="none" lIns="0" tIns="0" rIns="0" bIns="0" rtlCol="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000" b="0" i="0" u="none" strike="noStrike" kern="1200" cap="none" spc="-5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Meiryo UI"/>
                  <a:cs typeface="Arial" panose="020B0604020202020204" pitchFamily="34" charset="0"/>
                </a:rPr>
                <a:t>Transport</a:t>
              </a:r>
            </a:p>
          </p:txBody>
        </p:sp>
        <p:sp>
          <p:nvSpPr>
            <p:cNvPr id="58" name="テキスト ボックス 57">
              <a:extLst>
                <a:ext uri="{FF2B5EF4-FFF2-40B4-BE49-F238E27FC236}">
                  <a16:creationId xmlns:a16="http://schemas.microsoft.com/office/drawing/2014/main" id="{880259EF-7800-C295-C35B-C19619219472}"/>
                </a:ext>
              </a:extLst>
            </p:cNvPr>
            <p:cNvSpPr txBox="1"/>
            <p:nvPr/>
          </p:nvSpPr>
          <p:spPr>
            <a:xfrm>
              <a:off x="5744349" y="4523093"/>
              <a:ext cx="648000" cy="180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/>
              </a:solidFill>
              <a:prstDash val="lgDash"/>
            </a:ln>
          </p:spPr>
          <p:txBody>
            <a:bodyPr wrap="none" lIns="0" tIns="0" rIns="0" bIns="0" rtlCol="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000" b="0" i="0" u="none" strike="noStrike" kern="1200" cap="none" spc="-5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Meiryo UI"/>
                  <a:cs typeface="Arial" panose="020B0604020202020204" pitchFamily="34" charset="0"/>
                </a:rPr>
                <a:t>Transport</a:t>
              </a:r>
            </a:p>
          </p:txBody>
        </p:sp>
        <p:sp>
          <p:nvSpPr>
            <p:cNvPr id="59" name="テキスト ボックス 58">
              <a:extLst>
                <a:ext uri="{FF2B5EF4-FFF2-40B4-BE49-F238E27FC236}">
                  <a16:creationId xmlns:a16="http://schemas.microsoft.com/office/drawing/2014/main" id="{8BA8B5D6-8073-B970-06AC-0C8F5F4F8F57}"/>
                </a:ext>
              </a:extLst>
            </p:cNvPr>
            <p:cNvSpPr txBox="1"/>
            <p:nvPr/>
          </p:nvSpPr>
          <p:spPr>
            <a:xfrm>
              <a:off x="5744349" y="4796105"/>
              <a:ext cx="648000" cy="180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/>
              </a:solidFill>
              <a:prstDash val="lgDash"/>
            </a:ln>
          </p:spPr>
          <p:txBody>
            <a:bodyPr wrap="none" lIns="0" tIns="0" rIns="0" bIns="0" rtlCol="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000" b="0" i="0" u="none" strike="noStrike" kern="1200" cap="none" spc="-5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Meiryo UI"/>
                  <a:cs typeface="Arial" panose="020B0604020202020204" pitchFamily="34" charset="0"/>
                </a:rPr>
                <a:t>Transport</a:t>
              </a:r>
            </a:p>
          </p:txBody>
        </p:sp>
        <p:sp>
          <p:nvSpPr>
            <p:cNvPr id="60" name="テキスト ボックス 59">
              <a:extLst>
                <a:ext uri="{FF2B5EF4-FFF2-40B4-BE49-F238E27FC236}">
                  <a16:creationId xmlns:a16="http://schemas.microsoft.com/office/drawing/2014/main" id="{0F4D9203-9DFC-74B4-43EE-1A6C1F484CAC}"/>
                </a:ext>
              </a:extLst>
            </p:cNvPr>
            <p:cNvSpPr txBox="1"/>
            <p:nvPr/>
          </p:nvSpPr>
          <p:spPr>
            <a:xfrm>
              <a:off x="5744349" y="5069117"/>
              <a:ext cx="648000" cy="180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/>
              </a:solidFill>
              <a:prstDash val="lgDash"/>
            </a:ln>
          </p:spPr>
          <p:txBody>
            <a:bodyPr wrap="none" lIns="0" tIns="0" rIns="0" bIns="0" rtlCol="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000" b="0" i="0" u="none" strike="noStrike" kern="1200" cap="none" spc="-5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Meiryo UI"/>
                  <a:cs typeface="Arial" panose="020B0604020202020204" pitchFamily="34" charset="0"/>
                </a:rPr>
                <a:t>Transport</a:t>
              </a:r>
            </a:p>
          </p:txBody>
        </p:sp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4E9F3D82-9CC5-4D66-539E-1A94D96C898D}"/>
                </a:ext>
              </a:extLst>
            </p:cNvPr>
            <p:cNvSpPr txBox="1"/>
            <p:nvPr/>
          </p:nvSpPr>
          <p:spPr>
            <a:xfrm>
              <a:off x="5744349" y="5342128"/>
              <a:ext cx="648000" cy="180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/>
              </a:solidFill>
              <a:prstDash val="lgDash"/>
            </a:ln>
          </p:spPr>
          <p:txBody>
            <a:bodyPr wrap="none" lIns="0" tIns="0" rIns="0" bIns="0" rtlCol="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000" b="0" i="0" u="none" strike="noStrike" kern="1200" cap="none" spc="-5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Meiryo UI"/>
                  <a:cs typeface="Arial" panose="020B0604020202020204" pitchFamily="34" charset="0"/>
                </a:rPr>
                <a:t>Transport</a:t>
              </a:r>
            </a:p>
          </p:txBody>
        </p:sp>
        <p:cxnSp>
          <p:nvCxnSpPr>
            <p:cNvPr id="62" name="コネクタ: カギ線 61">
              <a:extLst>
                <a:ext uri="{FF2B5EF4-FFF2-40B4-BE49-F238E27FC236}">
                  <a16:creationId xmlns:a16="http://schemas.microsoft.com/office/drawing/2014/main" id="{7F352627-2821-1A21-725B-7CB9A69D963B}"/>
                </a:ext>
              </a:extLst>
            </p:cNvPr>
            <p:cNvCxnSpPr>
              <a:cxnSpLocks/>
            </p:cNvCxnSpPr>
            <p:nvPr/>
          </p:nvCxnSpPr>
          <p:spPr>
            <a:xfrm>
              <a:off x="4655840" y="2446590"/>
              <a:ext cx="216000" cy="334338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コネクタ: カギ線 62">
              <a:extLst>
                <a:ext uri="{FF2B5EF4-FFF2-40B4-BE49-F238E27FC236}">
                  <a16:creationId xmlns:a16="http://schemas.microsoft.com/office/drawing/2014/main" id="{9DD02702-57FE-7A9D-998A-59B8BA89907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55840" y="2052499"/>
              <a:ext cx="216000" cy="396000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線矢印コネクタ 63">
              <a:extLst>
                <a:ext uri="{FF2B5EF4-FFF2-40B4-BE49-F238E27FC236}">
                  <a16:creationId xmlns:a16="http://schemas.microsoft.com/office/drawing/2014/main" id="{A800BD61-6F3F-EFB8-DD44-506E24A144A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00810" y="3789040"/>
              <a:ext cx="216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矢印コネクタ 64">
              <a:extLst>
                <a:ext uri="{FF2B5EF4-FFF2-40B4-BE49-F238E27FC236}">
                  <a16:creationId xmlns:a16="http://schemas.microsoft.com/office/drawing/2014/main" id="{AACBD372-B835-E116-3DCA-9864C2EC5CF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88952" y="4072055"/>
              <a:ext cx="216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線矢印コネクタ 65">
              <a:extLst>
                <a:ext uri="{FF2B5EF4-FFF2-40B4-BE49-F238E27FC236}">
                  <a16:creationId xmlns:a16="http://schemas.microsoft.com/office/drawing/2014/main" id="{BE6139B9-CD0E-DE07-7B52-F6CA93DBD70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87525" y="4339937"/>
              <a:ext cx="216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線矢印コネクタ 66">
              <a:extLst>
                <a:ext uri="{FF2B5EF4-FFF2-40B4-BE49-F238E27FC236}">
                  <a16:creationId xmlns:a16="http://schemas.microsoft.com/office/drawing/2014/main" id="{24C6C2D8-3CF1-AB26-FEAE-A8AE2BCA23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88923" y="4611191"/>
              <a:ext cx="216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線矢印コネクタ 67">
              <a:extLst>
                <a:ext uri="{FF2B5EF4-FFF2-40B4-BE49-F238E27FC236}">
                  <a16:creationId xmlns:a16="http://schemas.microsoft.com/office/drawing/2014/main" id="{AA455D0D-A638-0AF6-9A36-76127F5D3E6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90321" y="4894327"/>
              <a:ext cx="216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線矢印コネクタ 68">
              <a:extLst>
                <a:ext uri="{FF2B5EF4-FFF2-40B4-BE49-F238E27FC236}">
                  <a16:creationId xmlns:a16="http://schemas.microsoft.com/office/drawing/2014/main" id="{4D672784-0AFE-36FB-B839-A9AC7DEC68A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83330" y="5157192"/>
              <a:ext cx="216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線矢印コネクタ 69">
              <a:extLst>
                <a:ext uri="{FF2B5EF4-FFF2-40B4-BE49-F238E27FC236}">
                  <a16:creationId xmlns:a16="http://schemas.microsoft.com/office/drawing/2014/main" id="{65B69E6C-1206-89E8-9441-4EF066974A3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93117" y="5415161"/>
              <a:ext cx="216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線矢印コネクタ 70">
              <a:extLst>
                <a:ext uri="{FF2B5EF4-FFF2-40B4-BE49-F238E27FC236}">
                  <a16:creationId xmlns:a16="http://schemas.microsoft.com/office/drawing/2014/main" id="{EE461699-8206-A025-E2D9-000B9EDDE03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26345" y="3789040"/>
              <a:ext cx="504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線矢印コネクタ 71">
              <a:extLst>
                <a:ext uri="{FF2B5EF4-FFF2-40B4-BE49-F238E27FC236}">
                  <a16:creationId xmlns:a16="http://schemas.microsoft.com/office/drawing/2014/main" id="{DCEF801A-F974-C31E-7001-A2A2FF9F70A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37468" y="4072176"/>
              <a:ext cx="288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線矢印コネクタ 72">
              <a:extLst>
                <a:ext uri="{FF2B5EF4-FFF2-40B4-BE49-F238E27FC236}">
                  <a16:creationId xmlns:a16="http://schemas.microsoft.com/office/drawing/2014/main" id="{EC862C17-6F00-8489-A87C-1EFE47F3E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35378" y="4343430"/>
              <a:ext cx="396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線矢印コネクタ 73">
              <a:extLst>
                <a:ext uri="{FF2B5EF4-FFF2-40B4-BE49-F238E27FC236}">
                  <a16:creationId xmlns:a16="http://schemas.microsoft.com/office/drawing/2014/main" id="{805BB60F-A982-D255-66CD-38192CD3857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03888" y="4619580"/>
              <a:ext cx="324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線矢印コネクタ 74">
              <a:extLst>
                <a:ext uri="{FF2B5EF4-FFF2-40B4-BE49-F238E27FC236}">
                  <a16:creationId xmlns:a16="http://schemas.microsoft.com/office/drawing/2014/main" id="{E2B66335-5378-B668-2203-0648F7D23EF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81455" y="4889431"/>
              <a:ext cx="144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線矢印コネクタ 75">
              <a:extLst>
                <a:ext uri="{FF2B5EF4-FFF2-40B4-BE49-F238E27FC236}">
                  <a16:creationId xmlns:a16="http://schemas.microsoft.com/office/drawing/2014/main" id="{9D3C64A4-2F1F-6361-5F0E-E3CA6A8E5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81517" y="5159277"/>
              <a:ext cx="360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線矢印コネクタ 76">
              <a:extLst>
                <a:ext uri="{FF2B5EF4-FFF2-40B4-BE49-F238E27FC236}">
                  <a16:creationId xmlns:a16="http://schemas.microsoft.com/office/drawing/2014/main" id="{FBB5F1E0-1AC2-C517-5FB6-B425F49AB8A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08750" y="5423550"/>
              <a:ext cx="216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コネクタ: カギ線 77">
              <a:extLst>
                <a:ext uri="{FF2B5EF4-FFF2-40B4-BE49-F238E27FC236}">
                  <a16:creationId xmlns:a16="http://schemas.microsoft.com/office/drawing/2014/main" id="{6EFC8A90-0CF4-312F-06CD-AB8F04B839E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55864" y="3797429"/>
              <a:ext cx="144000" cy="756000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コネクタ: カギ線 78">
              <a:extLst>
                <a:ext uri="{FF2B5EF4-FFF2-40B4-BE49-F238E27FC236}">
                  <a16:creationId xmlns:a16="http://schemas.microsoft.com/office/drawing/2014/main" id="{170CEB4A-B18A-D34F-AE5D-089078D509EF}"/>
                </a:ext>
              </a:extLst>
            </p:cNvPr>
            <p:cNvCxnSpPr>
              <a:cxnSpLocks/>
            </p:cNvCxnSpPr>
            <p:nvPr/>
          </p:nvCxnSpPr>
          <p:spPr>
            <a:xfrm>
              <a:off x="4655840" y="4554935"/>
              <a:ext cx="144000" cy="324000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コネクタ: カギ線 79">
              <a:extLst>
                <a:ext uri="{FF2B5EF4-FFF2-40B4-BE49-F238E27FC236}">
                  <a16:creationId xmlns:a16="http://schemas.microsoft.com/office/drawing/2014/main" id="{CF8ACEB2-E610-B1B1-8DC8-CAD352A2F49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55840" y="4050307"/>
              <a:ext cx="144000" cy="504000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コネクタ: カギ線 80">
              <a:extLst>
                <a:ext uri="{FF2B5EF4-FFF2-40B4-BE49-F238E27FC236}">
                  <a16:creationId xmlns:a16="http://schemas.microsoft.com/office/drawing/2014/main" id="{42F54AEA-0590-4C79-0089-87A956E74D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55840" y="4336553"/>
              <a:ext cx="144000" cy="216000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コネクタ: カギ線 81">
              <a:extLst>
                <a:ext uri="{FF2B5EF4-FFF2-40B4-BE49-F238E27FC236}">
                  <a16:creationId xmlns:a16="http://schemas.microsoft.com/office/drawing/2014/main" id="{A000798E-ADDB-9218-A8B7-495C35B8737C}"/>
                </a:ext>
              </a:extLst>
            </p:cNvPr>
            <p:cNvCxnSpPr>
              <a:cxnSpLocks/>
            </p:cNvCxnSpPr>
            <p:nvPr/>
          </p:nvCxnSpPr>
          <p:spPr>
            <a:xfrm>
              <a:off x="4654728" y="4552577"/>
              <a:ext cx="144000" cy="72000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コネクタ: カギ線 82">
              <a:extLst>
                <a:ext uri="{FF2B5EF4-FFF2-40B4-BE49-F238E27FC236}">
                  <a16:creationId xmlns:a16="http://schemas.microsoft.com/office/drawing/2014/main" id="{1530647D-7A84-5F46-AA40-623E37C3A86B}"/>
                </a:ext>
              </a:extLst>
            </p:cNvPr>
            <p:cNvCxnSpPr>
              <a:cxnSpLocks/>
            </p:cNvCxnSpPr>
            <p:nvPr/>
          </p:nvCxnSpPr>
          <p:spPr>
            <a:xfrm>
              <a:off x="4655840" y="4553952"/>
              <a:ext cx="144000" cy="612000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コネクタ: カギ線 83">
              <a:extLst>
                <a:ext uri="{FF2B5EF4-FFF2-40B4-BE49-F238E27FC236}">
                  <a16:creationId xmlns:a16="http://schemas.microsoft.com/office/drawing/2014/main" id="{66BD8419-F2F3-7FAD-D3E4-539089AA45B7}"/>
                </a:ext>
              </a:extLst>
            </p:cNvPr>
            <p:cNvCxnSpPr>
              <a:cxnSpLocks/>
            </p:cNvCxnSpPr>
            <p:nvPr/>
          </p:nvCxnSpPr>
          <p:spPr>
            <a:xfrm>
              <a:off x="4655840" y="4554106"/>
              <a:ext cx="144000" cy="864000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線矢印コネクタ 84">
              <a:extLst>
                <a:ext uri="{FF2B5EF4-FFF2-40B4-BE49-F238E27FC236}">
                  <a16:creationId xmlns:a16="http://schemas.microsoft.com/office/drawing/2014/main" id="{29BC6AC8-AB94-B42D-0C34-BAE3A618061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50416" y="2796168"/>
              <a:ext cx="108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線矢印コネクタ 85">
              <a:extLst>
                <a:ext uri="{FF2B5EF4-FFF2-40B4-BE49-F238E27FC236}">
                  <a16:creationId xmlns:a16="http://schemas.microsoft.com/office/drawing/2014/main" id="{1E018025-5044-888C-D744-E1A90A125D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04012" y="3145102"/>
              <a:ext cx="108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線矢印コネクタ 86">
              <a:extLst>
                <a:ext uri="{FF2B5EF4-FFF2-40B4-BE49-F238E27FC236}">
                  <a16:creationId xmlns:a16="http://schemas.microsoft.com/office/drawing/2014/main" id="{5A96D139-2D30-4701-7B74-9B8865A9A90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74180" y="3156208"/>
              <a:ext cx="108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線矢印コネクタ 87">
              <a:extLst>
                <a:ext uri="{FF2B5EF4-FFF2-40B4-BE49-F238E27FC236}">
                  <a16:creationId xmlns:a16="http://schemas.microsoft.com/office/drawing/2014/main" id="{64B27376-A1DE-76CC-C09E-B224894917E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28168" y="3156208"/>
              <a:ext cx="108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線矢印コネクタ 88">
              <a:extLst>
                <a:ext uri="{FF2B5EF4-FFF2-40B4-BE49-F238E27FC236}">
                  <a16:creationId xmlns:a16="http://schemas.microsoft.com/office/drawing/2014/main" id="{5EFB19E7-DF68-A72F-88FB-B3CBE56C2D7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883096" y="3152780"/>
              <a:ext cx="108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線矢印コネクタ 89">
              <a:extLst>
                <a:ext uri="{FF2B5EF4-FFF2-40B4-BE49-F238E27FC236}">
                  <a16:creationId xmlns:a16="http://schemas.microsoft.com/office/drawing/2014/main" id="{74FADB4F-FC70-8618-59D6-2FFDBDF2EA6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18588" y="2451368"/>
              <a:ext cx="324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タイトル 1">
            <a:extLst>
              <a:ext uri="{FF2B5EF4-FFF2-40B4-BE49-F238E27FC236}">
                <a16:creationId xmlns:a16="http://schemas.microsoft.com/office/drawing/2014/main" id="{5D10DD6B-C84B-9F00-3519-D220AC563D3C}"/>
              </a:ext>
            </a:extLst>
          </p:cNvPr>
          <p:cNvSpPr txBox="1">
            <a:spLocks/>
          </p:cNvSpPr>
          <p:nvPr/>
        </p:nvSpPr>
        <p:spPr>
          <a:xfrm>
            <a:off x="540793" y="5575640"/>
            <a:ext cx="5595203" cy="436332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8440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pPr>
              <a:defRPr/>
            </a:pPr>
            <a:r>
              <a:rPr lang="en-US" altLang="ja-JP" sz="2400" b="0" dirty="0">
                <a:solidFill>
                  <a:sysClr val="windowText" lastClr="000000"/>
                </a:solidFill>
              </a:rPr>
              <a:t>Vehicle EoL CFP = Σ(</a:t>
            </a:r>
            <a:r>
              <a:rPr lang="ja-JP" altLang="en-US" sz="2400" b="0" dirty="0">
                <a:solidFill>
                  <a:sysClr val="windowText" lastClr="000000"/>
                </a:solidFill>
              </a:rPr>
              <a:t>　　　　　　</a:t>
            </a:r>
            <a:r>
              <a:rPr lang="en-US" altLang="ja-JP" sz="2400" b="0" dirty="0">
                <a:solidFill>
                  <a:sysClr val="windowText" lastClr="000000"/>
                </a:solidFill>
              </a:rPr>
              <a:t>CFP)   </a:t>
            </a:r>
            <a:r>
              <a:rPr lang="ja-JP" altLang="en-US" sz="2400" b="0" dirty="0">
                <a:solidFill>
                  <a:sysClr val="windowText" lastClr="000000"/>
                </a:solidFill>
              </a:rPr>
              <a:t> 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06BEE26C-D5EF-2FD3-E774-21B2C21BBD97}"/>
              </a:ext>
            </a:extLst>
          </p:cNvPr>
          <p:cNvSpPr txBox="1"/>
          <p:nvPr/>
        </p:nvSpPr>
        <p:spPr>
          <a:xfrm>
            <a:off x="3878494" y="6140477"/>
            <a:ext cx="1008000" cy="432000"/>
          </a:xfrm>
          <a:prstGeom prst="rect">
            <a:avLst/>
          </a:prstGeom>
          <a:solidFill>
            <a:srgbClr val="FFFFCC"/>
          </a:solidFill>
          <a:ln w="6350">
            <a:solidFill>
              <a:schemeClr val="tx1"/>
            </a:solidFill>
          </a:ln>
        </p:spPr>
        <p:txBody>
          <a:bodyPr wrap="none" lIns="0" tIns="0" rIns="0" bIns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00" b="1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Meiryo UI"/>
                <a:cs typeface="Arial" panose="020B0604020202020204" pitchFamily="34" charset="0"/>
              </a:rPr>
              <a:t>Process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00" b="1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Meiryo UI"/>
                <a:cs typeface="Arial" panose="020B0604020202020204" pitchFamily="34" charset="0"/>
              </a:rPr>
              <a:t>to be calculated</a:t>
            </a:r>
          </a:p>
        </p:txBody>
      </p:sp>
      <p:sp>
        <p:nvSpPr>
          <p:cNvPr id="94" name="タイトル 1">
            <a:extLst>
              <a:ext uri="{FF2B5EF4-FFF2-40B4-BE49-F238E27FC236}">
                <a16:creationId xmlns:a16="http://schemas.microsoft.com/office/drawing/2014/main" id="{58636BEA-EF85-F17F-072D-34000FA00D1E}"/>
              </a:ext>
            </a:extLst>
          </p:cNvPr>
          <p:cNvSpPr txBox="1">
            <a:spLocks/>
          </p:cNvSpPr>
          <p:nvPr/>
        </p:nvSpPr>
        <p:spPr>
          <a:xfrm>
            <a:off x="4903947" y="6061947"/>
            <a:ext cx="4352765" cy="840923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8440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ja-JP" sz="2000" b="0" dirty="0">
                <a:solidFill>
                  <a:sysClr val="windowText" lastClr="000000"/>
                </a:solidFill>
              </a:rPr>
              <a:t>CFP=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Activity data </a:t>
            </a:r>
            <a:r>
              <a:rPr lang="en-US" altLang="ja-JP" sz="2000" b="0" dirty="0">
                <a:solidFill>
                  <a:sysClr val="windowText" lastClr="000000"/>
                </a:solidFill>
              </a:rPr>
              <a:t>× </a:t>
            </a:r>
            <a:br>
              <a:rPr lang="en-US" altLang="ja-JP" sz="2000" b="0" dirty="0">
                <a:solidFill>
                  <a:sysClr val="windowText" lastClr="000000"/>
                </a:solidFill>
              </a:rPr>
            </a:br>
            <a:r>
              <a:rPr lang="en-US" altLang="ja-JP" sz="2000" b="0" dirty="0">
                <a:solidFill>
                  <a:sysClr val="windowText" lastClr="000000"/>
                </a:solidFill>
              </a:rPr>
              <a:t>      </a:t>
            </a:r>
            <a:r>
              <a:rPr lang="en-US" altLang="ja-JP" sz="2000" u="sng" dirty="0">
                <a:solidFill>
                  <a:sysClr val="windowText" lastClr="000000"/>
                </a:solidFill>
              </a:rPr>
              <a:t>Functional unit</a:t>
            </a:r>
            <a:r>
              <a:rPr lang="en-US" altLang="ja-JP" sz="2000" u="sng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 data</a:t>
            </a:r>
            <a:r>
              <a:rPr lang="en-US" altLang="ja-JP" sz="2000" u="sng" dirty="0">
                <a:solidFill>
                  <a:sysClr val="windowText" lastClr="000000"/>
                </a:solidFill>
              </a:rPr>
              <a:t>  </a:t>
            </a:r>
            <a:r>
              <a:rPr lang="ja-JP" altLang="en-US" sz="2000" u="sng" dirty="0">
                <a:solidFill>
                  <a:sysClr val="windowText" lastClr="000000"/>
                </a:solidFill>
              </a:rPr>
              <a:t> </a:t>
            </a:r>
            <a:endParaRPr kumimoji="1" lang="ja-JP" altLang="en-US" sz="2000" i="0" u="sng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8FBEE44A-7548-2D5D-FE23-A02C8AA95097}"/>
              </a:ext>
            </a:extLst>
          </p:cNvPr>
          <p:cNvSpPr txBox="1"/>
          <p:nvPr/>
        </p:nvSpPr>
        <p:spPr>
          <a:xfrm>
            <a:off x="3859444" y="5568977"/>
            <a:ext cx="1008000" cy="432000"/>
          </a:xfrm>
          <a:prstGeom prst="rect">
            <a:avLst/>
          </a:prstGeom>
          <a:solidFill>
            <a:srgbClr val="FFFFCC"/>
          </a:solidFill>
          <a:ln w="6350">
            <a:solidFill>
              <a:schemeClr val="tx1"/>
            </a:solidFill>
          </a:ln>
        </p:spPr>
        <p:txBody>
          <a:bodyPr wrap="none" lIns="0" tIns="0" rIns="0" bIns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00" b="1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Meiryo UI"/>
                <a:cs typeface="Arial" panose="020B0604020202020204" pitchFamily="34" charset="0"/>
              </a:rPr>
              <a:t>Process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00" b="1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Meiryo UI"/>
                <a:cs typeface="Arial" panose="020B0604020202020204" pitchFamily="34" charset="0"/>
              </a:rPr>
              <a:t>to be calculated</a:t>
            </a:r>
          </a:p>
        </p:txBody>
      </p:sp>
      <p:sp>
        <p:nvSpPr>
          <p:cNvPr id="97" name="吹き出し: 角を丸めた四角形 96">
            <a:extLst>
              <a:ext uri="{FF2B5EF4-FFF2-40B4-BE49-F238E27FC236}">
                <a16:creationId xmlns:a16="http://schemas.microsoft.com/office/drawing/2014/main" id="{A4DD021D-535B-9C32-7085-E81D4225169F}"/>
              </a:ext>
            </a:extLst>
          </p:cNvPr>
          <p:cNvSpPr/>
          <p:nvPr/>
        </p:nvSpPr>
        <p:spPr>
          <a:xfrm>
            <a:off x="7347475" y="5000194"/>
            <a:ext cx="1567925" cy="923774"/>
          </a:xfrm>
          <a:prstGeom prst="wedgeRoundRectCallout">
            <a:avLst>
              <a:gd name="adj1" fmla="val -47233"/>
              <a:gd name="adj2" fmla="val 118180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“Data grade” </a:t>
            </a:r>
            <a:r>
              <a:rPr kumimoji="1"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related in level concept </a:t>
            </a:r>
            <a:endParaRPr kumimoji="1"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9" name="吹き出し: 角を丸めた四角形 98">
            <a:extLst>
              <a:ext uri="{FF2B5EF4-FFF2-40B4-BE49-F238E27FC236}">
                <a16:creationId xmlns:a16="http://schemas.microsoft.com/office/drawing/2014/main" id="{200C40F3-B7B2-23E5-9B68-44CAF8DEC6D7}"/>
              </a:ext>
            </a:extLst>
          </p:cNvPr>
          <p:cNvSpPr/>
          <p:nvPr/>
        </p:nvSpPr>
        <p:spPr>
          <a:xfrm>
            <a:off x="7330905" y="3747125"/>
            <a:ext cx="1567925" cy="1029325"/>
          </a:xfrm>
          <a:prstGeom prst="wedgeRoundRectCallout">
            <a:avLst>
              <a:gd name="adj1" fmla="val -198962"/>
              <a:gd name="adj2" fmla="val 132112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“System boundary ” </a:t>
            </a:r>
            <a:r>
              <a:rPr kumimoji="1"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related in level concept </a:t>
            </a:r>
            <a:endParaRPr kumimoji="1"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19512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458E42-78FC-2F39-839C-E09C55444587}"/>
              </a:ext>
            </a:extLst>
          </p:cNvPr>
          <p:cNvSpPr txBox="1">
            <a:spLocks/>
          </p:cNvSpPr>
          <p:nvPr/>
        </p:nvSpPr>
        <p:spPr>
          <a:xfrm>
            <a:off x="125598" y="253070"/>
            <a:ext cx="5235519" cy="436331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8440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pPr>
              <a:defRPr/>
            </a:pPr>
            <a:r>
              <a:rPr lang="en-US" altLang="ja-JP" dirty="0">
                <a:solidFill>
                  <a:sysClr val="windowText" lastClr="000000"/>
                </a:solidFill>
                <a:cs typeface="+mn-cs"/>
              </a:rPr>
              <a:t>EoL level concept image</a:t>
            </a:r>
            <a:r>
              <a:rPr lang="en-US" altLang="ja-JP" dirty="0">
                <a:solidFill>
                  <a:sysClr val="windowText" lastClr="000000"/>
                </a:solidFill>
              </a:rPr>
              <a:t>  </a:t>
            </a:r>
            <a:r>
              <a:rPr lang="ja-JP" altLang="en-US" dirty="0">
                <a:solidFill>
                  <a:sysClr val="windowText" lastClr="000000"/>
                </a:solidFill>
              </a:rPr>
              <a:t> </a:t>
            </a:r>
            <a:endParaRPr kumimoji="1" lang="ja-JP" altLang="en-US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B2A9B899-11F7-8BF3-94E8-90A5B400D1BC}"/>
              </a:ext>
            </a:extLst>
          </p:cNvPr>
          <p:cNvSpPr txBox="1">
            <a:spLocks/>
          </p:cNvSpPr>
          <p:nvPr/>
        </p:nvSpPr>
        <p:spPr>
          <a:xfrm>
            <a:off x="5163588" y="312185"/>
            <a:ext cx="3895126" cy="436332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8440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pPr>
              <a:defRPr/>
            </a:pPr>
            <a:r>
              <a:rPr lang="en-US" altLang="ja-JP" sz="2400" b="0" dirty="0">
                <a:solidFill>
                  <a:sysClr val="windowText" lastClr="000000"/>
                </a:solidFill>
              </a:rPr>
              <a:t>- JAMA boundary base-   </a:t>
            </a:r>
            <a:r>
              <a:rPr lang="ja-JP" altLang="en-US" sz="2400" b="0" dirty="0">
                <a:solidFill>
                  <a:sysClr val="windowText" lastClr="000000"/>
                </a:solidFill>
              </a:rPr>
              <a:t> 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8F7BF99A-2855-9A3D-2C5C-04B0AD9E95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1431"/>
            <a:ext cx="9144000" cy="5571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051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83E7A21-48CB-8690-66FC-87EAB9A63EB9}"/>
              </a:ext>
            </a:extLst>
          </p:cNvPr>
          <p:cNvSpPr txBox="1"/>
          <p:nvPr/>
        </p:nvSpPr>
        <p:spPr>
          <a:xfrm>
            <a:off x="876481" y="1713339"/>
            <a:ext cx="7647317" cy="39703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28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1. </a:t>
            </a:r>
            <a:r>
              <a:rPr lang="en-US" altLang="ja-JP" sz="2800" kern="1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SG5 organization introduction</a:t>
            </a:r>
            <a:endParaRPr lang="en-US" altLang="ja-JP" sz="2800" dirty="0">
              <a:solidFill>
                <a:schemeClr val="bg1">
                  <a:lumMod val="75000"/>
                </a:schemeClr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lvl="0"/>
            <a:r>
              <a:rPr lang="en-US" altLang="ja-JP" sz="800" dirty="0">
                <a:solidFill>
                  <a:schemeClr val="bg1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</a:t>
            </a:r>
            <a:endParaRPr lang="ja-JP" altLang="ja-JP" sz="800" dirty="0">
              <a:solidFill>
                <a:schemeClr val="bg1">
                  <a:lumMod val="75000"/>
                </a:schemeClr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r>
              <a:rPr lang="en-US" altLang="ja-JP" sz="28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2. </a:t>
            </a:r>
            <a:r>
              <a:rPr lang="en-US" altLang="ja-JP" sz="2800" kern="1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Meeting management &amp; communication</a:t>
            </a:r>
            <a:endParaRPr lang="en-US" altLang="ja-JP" sz="2800" dirty="0">
              <a:solidFill>
                <a:schemeClr val="bg1">
                  <a:lumMod val="75000"/>
                </a:schemeClr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lvl="0"/>
            <a:r>
              <a:rPr lang="en-US" altLang="ja-JP" sz="800" dirty="0">
                <a:solidFill>
                  <a:schemeClr val="bg1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</a:t>
            </a:r>
            <a:endParaRPr lang="ja-JP" altLang="ja-JP" sz="800" dirty="0">
              <a:solidFill>
                <a:schemeClr val="bg1">
                  <a:lumMod val="75000"/>
                </a:schemeClr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r>
              <a:rPr lang="en-US" altLang="ja-JP" sz="2800" dirty="0">
                <a:solidFill>
                  <a:schemeClr val="bg1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3</a:t>
            </a:r>
            <a:r>
              <a:rPr lang="en-US" altLang="ja-JP" sz="28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. </a:t>
            </a:r>
            <a:r>
              <a:rPr lang="en-US" altLang="ja-JP" sz="2800" kern="1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Overall &amp; 3 months schedule</a:t>
            </a:r>
            <a:endParaRPr lang="en-US" altLang="ja-JP" sz="2800" kern="100" dirty="0">
              <a:solidFill>
                <a:schemeClr val="bg1">
                  <a:lumMod val="7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  <a:p>
            <a:r>
              <a:rPr lang="en-US" altLang="ja-JP" sz="8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 </a:t>
            </a:r>
            <a:endParaRPr lang="ja-JP" altLang="ja-JP" sz="1800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  <a:p>
            <a:r>
              <a:rPr lang="en-US" altLang="ja-JP" sz="28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4. EoL LCA discussion </a:t>
            </a:r>
            <a:endParaRPr lang="ja-JP" altLang="ja-JP" sz="2800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  <a:p>
            <a:r>
              <a:rPr lang="en-US" altLang="ja-JP" sz="2800" kern="1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 1) </a:t>
            </a:r>
            <a:r>
              <a:rPr lang="en-US" altLang="ja-JP" sz="2800" kern="100" dirty="0">
                <a:solidFill>
                  <a:schemeClr val="bg1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EoL</a:t>
            </a:r>
            <a:r>
              <a:rPr lang="en-US" altLang="ja-JP" sz="2800" kern="1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 level concept</a:t>
            </a:r>
            <a:endParaRPr lang="ja-JP" altLang="ja-JP" sz="2800" kern="100" dirty="0">
              <a:solidFill>
                <a:schemeClr val="bg1">
                  <a:lumMod val="75000"/>
                </a:schemeClr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  <a:p>
            <a:r>
              <a:rPr lang="en-US" altLang="ja-JP" sz="2800" kern="1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 </a:t>
            </a:r>
            <a:r>
              <a:rPr lang="en-US" altLang="ja-JP" sz="28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2) “CONTROVERSAL” TOPICS</a:t>
            </a:r>
            <a:endParaRPr lang="ja-JP" altLang="ja-JP" sz="2800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  <a:p>
            <a:r>
              <a:rPr lang="ja-JP" altLang="en-US" sz="800" kern="100" dirty="0"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 </a:t>
            </a:r>
            <a:endParaRPr lang="en-US" altLang="ja-JP" sz="800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  <a:p>
            <a:r>
              <a:rPr lang="en-US" altLang="ja-JP" sz="2800" kern="1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5. Next action</a:t>
            </a:r>
            <a:endParaRPr lang="ja-JP" altLang="ja-JP" sz="2800" kern="100" dirty="0">
              <a:solidFill>
                <a:schemeClr val="bg1">
                  <a:lumMod val="75000"/>
                </a:schemeClr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  <a:p>
            <a:pPr lvl="0"/>
            <a:endParaRPr lang="ja-JP" altLang="ja-JP" sz="24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741CB1AA-D933-7A14-5638-DE72B331A504}"/>
              </a:ext>
            </a:extLst>
          </p:cNvPr>
          <p:cNvSpPr txBox="1">
            <a:spLocks/>
          </p:cNvSpPr>
          <p:nvPr/>
        </p:nvSpPr>
        <p:spPr>
          <a:xfrm>
            <a:off x="317989" y="234342"/>
            <a:ext cx="1834661" cy="690928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8440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r>
              <a:rPr lang="en-US" altLang="ja-JP" dirty="0"/>
              <a:t>Agenda</a:t>
            </a:r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1708CCA-0189-AB7B-0858-26AE0C21F804}"/>
              </a:ext>
            </a:extLst>
          </p:cNvPr>
          <p:cNvSpPr txBox="1"/>
          <p:nvPr/>
        </p:nvSpPr>
        <p:spPr>
          <a:xfrm>
            <a:off x="8609795" y="52064"/>
            <a:ext cx="50374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KY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805689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CF9776F2-EADF-E1DC-8B1C-0ED0172B8A1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191" y="85844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95" imgH="396" progId="TCLayout.ActiveDocument.1">
                  <p:embed/>
                </p:oleObj>
              </mc:Choice>
              <mc:Fallback>
                <p:oleObj name="think-cell Folie" r:id="rId4" imgW="395" imgH="396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CF9776F2-EADF-E1DC-8B1C-0ED0172B8A1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91" y="85844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re 3">
            <a:extLst>
              <a:ext uri="{FF2B5EF4-FFF2-40B4-BE49-F238E27FC236}">
                <a16:creationId xmlns:a16="http://schemas.microsoft.com/office/drawing/2014/main" id="{4CF181AD-2138-4110-A5E2-8649EDB849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57412" y="2488425"/>
            <a:ext cx="4829175" cy="588150"/>
          </a:xfrm>
        </p:spPr>
        <p:txBody>
          <a:bodyPr vert="horz"/>
          <a:lstStyle/>
          <a:p>
            <a:r>
              <a:rPr lang="fr-FR" sz="3200" b="1" dirty="0">
                <a:latin typeface="Arial" panose="020B0604020202020204" pitchFamily="34" charset="0"/>
              </a:rPr>
              <a:t>LCA-012-05 Cluster5</a:t>
            </a:r>
          </a:p>
        </p:txBody>
      </p:sp>
      <p:sp>
        <p:nvSpPr>
          <p:cNvPr id="5" name="Sous-titre 4">
            <a:extLst>
              <a:ext uri="{FF2B5EF4-FFF2-40B4-BE49-F238E27FC236}">
                <a16:creationId xmlns:a16="http://schemas.microsoft.com/office/drawing/2014/main" id="{15054904-277D-4336-8282-11732B04703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OICA TF LCA 012</a:t>
            </a:r>
          </a:p>
          <a:p>
            <a:r>
              <a:rPr lang="fr-FR" sz="1800" dirty="0"/>
              <a:t>12/06/2023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6F19276-9F1C-02E9-E3DB-1C193961E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ja-JP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+mn-cs"/>
              </a:rPr>
              <a:t>1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DB9CB4A6-5A94-106C-4FE8-8C9CDE244DDA}"/>
              </a:ext>
            </a:extLst>
          </p:cNvPr>
          <p:cNvSpPr txBox="1"/>
          <p:nvPr/>
        </p:nvSpPr>
        <p:spPr>
          <a:xfrm>
            <a:off x="7596336" y="1160748"/>
            <a:ext cx="861864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LCA-007-03</a:t>
            </a: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36BD20BF-C985-1622-D03C-15D0D4C55C26}"/>
              </a:ext>
            </a:extLst>
          </p:cNvPr>
          <p:cNvSpPr txBox="1">
            <a:spLocks/>
          </p:cNvSpPr>
          <p:nvPr/>
        </p:nvSpPr>
        <p:spPr>
          <a:xfrm>
            <a:off x="806350" y="136525"/>
            <a:ext cx="7089875" cy="436332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8440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pPr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4-2) </a:t>
            </a:r>
            <a:r>
              <a:rPr lang="en-US" altLang="ja-JP" sz="32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“CONTROVERSAL” TOPICS</a:t>
            </a:r>
            <a:endParaRPr lang="ja-JP" altLang="ja-JP" sz="3200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A12FC6F-F4A3-B2D8-9EAD-F23D71288ACE}"/>
              </a:ext>
            </a:extLst>
          </p:cNvPr>
          <p:cNvSpPr txBox="1"/>
          <p:nvPr/>
        </p:nvSpPr>
        <p:spPr>
          <a:xfrm>
            <a:off x="8458201" y="52064"/>
            <a:ext cx="600074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MG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A1072778-F40C-1AA1-36D3-D11FBBDDAD68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191" y="85844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95" imgH="396" progId="TCLayout.ActiveDocument.1">
                  <p:embed/>
                </p:oleObj>
              </mc:Choice>
              <mc:Fallback>
                <p:oleObj name="think-cell Folie" r:id="rId3" imgW="395" imgH="396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A1072778-F40C-1AA1-36D3-D11FBBDDAD6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91" y="85844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557E63B7-911C-4501-96B7-AE371F04D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GB" sz="1800" dirty="0"/>
              <a:t>Break-out session to identify</a:t>
            </a:r>
            <a:br>
              <a:rPr lang="en-GB" sz="1800" dirty="0"/>
            </a:br>
            <a:r>
              <a:rPr lang="en-GB" sz="1800" dirty="0"/>
              <a:t>RANGE OF OPTIONS FOR IDENTIFIED “CONTROVERSAL” TOPICS</a:t>
            </a:r>
            <a:endParaRPr lang="de-DE" sz="1800" dirty="0"/>
          </a:p>
        </p:txBody>
      </p:sp>
      <p:graphicFrame>
        <p:nvGraphicFramePr>
          <p:cNvPr id="7" name="Inhaltsplatzhalter 6">
            <a:extLst>
              <a:ext uri="{FF2B5EF4-FFF2-40B4-BE49-F238E27FC236}">
                <a16:creationId xmlns:a16="http://schemas.microsoft.com/office/drawing/2014/main" id="{DC367BEF-FCC5-183C-C196-C9FB317570A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7678614"/>
              </p:ext>
            </p:extLst>
          </p:nvPr>
        </p:nvGraphicFramePr>
        <p:xfrm>
          <a:off x="0" y="1901516"/>
          <a:ext cx="8961118" cy="3642037"/>
        </p:xfrm>
        <a:graphic>
          <a:graphicData uri="http://schemas.openxmlformats.org/drawingml/2006/table">
            <a:tbl>
              <a:tblPr/>
              <a:tblGrid>
                <a:gridCol w="739246">
                  <a:extLst>
                    <a:ext uri="{9D8B030D-6E8A-4147-A177-3AD203B41FA5}">
                      <a16:colId xmlns:a16="http://schemas.microsoft.com/office/drawing/2014/main" val="333628688"/>
                    </a:ext>
                  </a:extLst>
                </a:gridCol>
                <a:gridCol w="2055468">
                  <a:extLst>
                    <a:ext uri="{9D8B030D-6E8A-4147-A177-3AD203B41FA5}">
                      <a16:colId xmlns:a16="http://schemas.microsoft.com/office/drawing/2014/main" val="1590316749"/>
                    </a:ext>
                  </a:extLst>
                </a:gridCol>
                <a:gridCol w="2055468">
                  <a:extLst>
                    <a:ext uri="{9D8B030D-6E8A-4147-A177-3AD203B41FA5}">
                      <a16:colId xmlns:a16="http://schemas.microsoft.com/office/drawing/2014/main" val="3176248017"/>
                    </a:ext>
                  </a:extLst>
                </a:gridCol>
                <a:gridCol w="2055468">
                  <a:extLst>
                    <a:ext uri="{9D8B030D-6E8A-4147-A177-3AD203B41FA5}">
                      <a16:colId xmlns:a16="http://schemas.microsoft.com/office/drawing/2014/main" val="3364120621"/>
                    </a:ext>
                  </a:extLst>
                </a:gridCol>
                <a:gridCol w="2055468">
                  <a:extLst>
                    <a:ext uri="{9D8B030D-6E8A-4147-A177-3AD203B41FA5}">
                      <a16:colId xmlns:a16="http://schemas.microsoft.com/office/drawing/2014/main" val="1704907297"/>
                    </a:ext>
                  </a:extLst>
                </a:gridCol>
              </a:tblGrid>
              <a:tr h="607007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Round </a:t>
                      </a:r>
                    </a:p>
                  </a:txBody>
                  <a:tcPr marL="5187" marR="5187" marT="51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3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Overarching</a:t>
                      </a:r>
                      <a:r>
                        <a:rPr lang="de-D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3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aspects</a:t>
                      </a:r>
                    </a:p>
                  </a:txBody>
                  <a:tcPr marL="5187" marR="5187" marT="51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Supply Chain &amp; Production</a:t>
                      </a:r>
                    </a:p>
                  </a:txBody>
                  <a:tcPr marL="5187" marR="5187" marT="51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Use Phase</a:t>
                      </a:r>
                    </a:p>
                  </a:txBody>
                  <a:tcPr marL="5187" marR="5187" marT="51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End-of-Life</a:t>
                      </a:r>
                    </a:p>
                  </a:txBody>
                  <a:tcPr marL="5187" marR="5187" marT="51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624054"/>
                  </a:ext>
                </a:extLst>
              </a:tr>
              <a:tr h="1517514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#1</a:t>
                      </a:r>
                    </a:p>
                  </a:txBody>
                  <a:tcPr marL="5187" marR="5187" marT="51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Goal / aim</a:t>
                      </a: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of the study (which questions shall be answered by the vehicle LCAs), 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functional unit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187" marR="5187" marT="51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Possible alignment</a:t>
                      </a: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with regulatory requirements and existing standards </a:t>
                      </a:r>
                    </a:p>
                  </a:txBody>
                  <a:tcPr marL="5187" marR="5187" marT="51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Energy consumption</a:t>
                      </a: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(real life or type approval), 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service life</a:t>
                      </a: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(… k km)</a:t>
                      </a:r>
                    </a:p>
                  </a:txBody>
                  <a:tcPr marL="5187" marR="5187" marT="51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EoL scenario</a:t>
                      </a: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: current/future technology, global/regional,             re-use incl./excl., …</a:t>
                      </a:r>
                    </a:p>
                  </a:txBody>
                  <a:tcPr marL="5187" marR="5187" marT="51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4510848"/>
                  </a:ext>
                </a:extLst>
              </a:tr>
              <a:tr h="607007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#2</a:t>
                      </a:r>
                    </a:p>
                  </a:txBody>
                  <a:tcPr marL="5187" marR="5187" marT="51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Use of primary data, detail of vehicle model</a:t>
                      </a:r>
                    </a:p>
                  </a:txBody>
                  <a:tcPr marL="5187" marR="5187" marT="51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Raw material &amp; part production, logistics</a:t>
                      </a:r>
                    </a:p>
                  </a:txBody>
                  <a:tcPr marL="5187" marR="5187" marT="51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Electricity </a:t>
                      </a:r>
                      <a:r>
                        <a:rPr lang="de-DE" sz="13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conversion</a:t>
                      </a:r>
                      <a:r>
                        <a:rPr lang="de-D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, </a:t>
                      </a:r>
                      <a:r>
                        <a:rPr lang="de-D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GHG </a:t>
                      </a:r>
                      <a:r>
                        <a:rPr lang="de-DE" sz="13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definition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187" marR="5187" marT="51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EoL allocation</a:t>
                      </a:r>
                    </a:p>
                  </a:txBody>
                  <a:tcPr marL="5187" marR="5187" marT="51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2636501"/>
                  </a:ext>
                </a:extLst>
              </a:tr>
              <a:tr h="910509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#3</a:t>
                      </a:r>
                    </a:p>
                  </a:txBody>
                  <a:tcPr marL="5187" marR="5187" marT="51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Dynamic modelling</a:t>
                      </a: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of energy carriers, 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system expansion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187" marR="5187" marT="51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>
                          <a:srgbClr val="000000"/>
                        </a:buClr>
                        <a:buSzPts val="1100"/>
                        <a:buFont typeface="Calibri" panose="020F0502020204030204" pitchFamily="34" charset="0"/>
                        <a:buChar char="●"/>
                      </a:pPr>
                      <a:r>
                        <a:rPr lang="de-DE" sz="13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Databases </a:t>
                      </a:r>
                      <a:r>
                        <a:rPr lang="de-DE" sz="13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(Software) &amp; Secondary databasis</a:t>
                      </a:r>
                    </a:p>
                  </a:txBody>
                  <a:tcPr marL="5187" marR="5187" marT="51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Maintenance</a:t>
                      </a:r>
                    </a:p>
                  </a:txBody>
                  <a:tcPr marL="5187" marR="5187" marT="51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Simplicity or Accuracy</a:t>
                      </a: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for parameters of ELV treatment</a:t>
                      </a:r>
                    </a:p>
                  </a:txBody>
                  <a:tcPr marL="5187" marR="5187" marT="51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2468297"/>
                  </a:ext>
                </a:extLst>
              </a:tr>
            </a:tbl>
          </a:graphicData>
        </a:graphic>
      </p:graphicFrame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21A0B3D-EC1E-B072-AFE2-299949CA0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A5D464-134C-4C80-B41F-7081051DEBC1}" type="slidenum">
              <a:rPr kumimoji="1" lang="ja-JP" altLang="fr-FR" sz="105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1" lang="fr-FR" altLang="ja-JP" sz="10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pitchFamily="34" charset="-128"/>
              <a:cs typeface="+mn-cs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72AA239B-567E-8867-7079-B534C0FC4F0D}"/>
              </a:ext>
            </a:extLst>
          </p:cNvPr>
          <p:cNvSpPr/>
          <p:nvPr/>
        </p:nvSpPr>
        <p:spPr>
          <a:xfrm>
            <a:off x="6909683" y="1789043"/>
            <a:ext cx="2133600" cy="407106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2725771-7426-0314-1ECB-21865F0800BC}"/>
              </a:ext>
            </a:extLst>
          </p:cNvPr>
          <p:cNvSpPr txBox="1"/>
          <p:nvPr/>
        </p:nvSpPr>
        <p:spPr>
          <a:xfrm>
            <a:off x="8458201" y="52064"/>
            <a:ext cx="585082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MG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584069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4413"/>
          </a:xfrm>
        </p:spPr>
        <p:txBody>
          <a:bodyPr/>
          <a:lstStyle/>
          <a:p>
            <a:r>
              <a:rPr lang="fr-FR" dirty="0">
                <a:latin typeface="Meiryo UI" panose="020B0604030504040204" pitchFamily="50" charset="-128"/>
                <a:ea typeface="Meiryo UI" panose="020B0604030504040204" pitchFamily="50" charset="-128"/>
              </a:rPr>
              <a:t>4 - </a:t>
            </a:r>
            <a:r>
              <a:rPr lang="en-GB" dirty="0">
                <a:latin typeface="Meiryo UI" panose="020B0604030504040204" pitchFamily="50" charset="-128"/>
                <a:ea typeface="Meiryo UI" panose="020B0604030504040204" pitchFamily="50" charset="-128"/>
              </a:rPr>
              <a:t>End-of-Life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7082" y="1072598"/>
            <a:ext cx="8762999" cy="5335302"/>
          </a:xfrm>
        </p:spPr>
        <p:txBody>
          <a:bodyPr/>
          <a:lstStyle/>
          <a:p>
            <a:pPr marL="0" indent="0">
              <a:buNone/>
            </a:pPr>
            <a:r>
              <a:rPr lang="de-DE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Top 5 </a:t>
            </a:r>
            <a:r>
              <a:rPr lang="de-DE" u="sng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controversial</a:t>
            </a:r>
            <a:r>
              <a:rPr lang="de-DE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de-DE" u="sng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topics</a:t>
            </a:r>
            <a:r>
              <a:rPr lang="de-DE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:</a:t>
            </a:r>
          </a:p>
          <a:p>
            <a:pPr marL="385763" indent="-385763">
              <a:buFont typeface="+mj-lt"/>
              <a:buAutoNum type="arabicParenR"/>
            </a:pPr>
            <a:r>
              <a:rPr lang="en-GB" altLang="ja-JP" noProof="1">
                <a:latin typeface="Meiryo UI" panose="020B0604030504040204" pitchFamily="50" charset="-128"/>
                <a:ea typeface="Meiryo UI" panose="020B0604030504040204" pitchFamily="50" charset="-128"/>
              </a:rPr>
              <a:t>EoL</a:t>
            </a:r>
            <a:r>
              <a:rPr lang="de-DE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GB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scenario</a:t>
            </a:r>
            <a:r>
              <a:rPr lang="de-DE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 e.g. </a:t>
            </a:r>
            <a:r>
              <a:rPr lang="en-GB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logistic, recycling, definition of primary or secondary data, current or future recycling process</a:t>
            </a:r>
            <a:r>
              <a:rPr lang="de-DE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, 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ELV recycle process to be decided region by region</a:t>
            </a:r>
            <a:r>
              <a:rPr lang="de-DE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, </a:t>
            </a:r>
            <a:r>
              <a:rPr lang="en-GB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reuse treatment considering parts second life</a:t>
            </a:r>
            <a:r>
              <a:rPr lang="de-DE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 …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85763" indent="-385763">
              <a:buFont typeface="+mj-lt"/>
              <a:buAutoNum type="arabicParenR"/>
            </a:pP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Cut off or allocation of burden and credit for recycling e.g. CFF</a:t>
            </a:r>
            <a:endParaRPr lang="de-DE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85763" indent="-385763">
              <a:buFont typeface="+mj-lt"/>
              <a:buAutoNum type="arabicParenR"/>
            </a:pPr>
            <a:r>
              <a:rPr lang="en-GB" dirty="0">
                <a:latin typeface="Meiryo UI" panose="020B0604030504040204" pitchFamily="50" charset="-128"/>
                <a:ea typeface="Meiryo UI" panose="020B0604030504040204" pitchFamily="50" charset="-128"/>
              </a:rPr>
              <a:t>Simplicity or Accuracy for parameters of ELV treatment?</a:t>
            </a:r>
          </a:p>
          <a:p>
            <a:pPr marL="0" indent="0">
              <a:buNone/>
            </a:pPr>
            <a:r>
              <a:rPr lang="en-GB" sz="800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endParaRPr lang="de-DE" sz="800" u="sng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r>
              <a:rPr lang="en-GB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Relevant for </a:t>
            </a:r>
            <a:r>
              <a:rPr lang="de-DE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“</a:t>
            </a:r>
            <a:r>
              <a:rPr lang="en-GB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overarching topics”</a:t>
            </a:r>
            <a:r>
              <a:rPr lang="de-DE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:</a:t>
            </a:r>
          </a:p>
          <a:p>
            <a:pPr marL="0" indent="0">
              <a:buNone/>
            </a:pPr>
            <a:r>
              <a:rPr lang="de-DE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1)  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Cut off or allocation of burden and credit for recycling for process scrap</a:t>
            </a:r>
            <a:endParaRPr lang="de-DE" u="sng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0400A9C-C78F-9C8F-C19E-2B9837641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A5D464-134C-4C80-B41F-7081051DEBC1}" type="slidenum">
              <a:rPr kumimoji="1" lang="ja-JP" altLang="fr-FR" sz="105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1" lang="fr-FR" altLang="ja-JP" sz="10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pitchFamily="34" charset="-128"/>
              <a:cs typeface="+mn-cs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73B3DBF-4700-1263-1260-4ED669B4BEBA}"/>
              </a:ext>
            </a:extLst>
          </p:cNvPr>
          <p:cNvSpPr txBox="1"/>
          <p:nvPr/>
        </p:nvSpPr>
        <p:spPr>
          <a:xfrm>
            <a:off x="7596336" y="1160748"/>
            <a:ext cx="861864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7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  <a:cs typeface="+mn-cs"/>
              </a:rPr>
              <a:t>LCA-007-03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93EA051-32BB-BFEA-409D-18F0075DCEED}"/>
              </a:ext>
            </a:extLst>
          </p:cNvPr>
          <p:cNvSpPr txBox="1"/>
          <p:nvPr/>
        </p:nvSpPr>
        <p:spPr>
          <a:xfrm>
            <a:off x="8458201" y="52064"/>
            <a:ext cx="600074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MG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4492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B5FC67A4-6305-D711-6EFE-89D2C99A366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191" y="85844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95" imgH="396" progId="TCLayout.ActiveDocument.1">
                  <p:embed/>
                </p:oleObj>
              </mc:Choice>
              <mc:Fallback>
                <p:oleObj name="think-cell Folie" r:id="rId3" imgW="395" imgH="396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B5FC67A4-6305-D711-6EFE-89D2C99A366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91" y="85844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675B7C56-08B1-698B-8703-5FFA6D055D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375" y="533401"/>
            <a:ext cx="8229600" cy="533400"/>
          </a:xfrm>
        </p:spPr>
        <p:txBody>
          <a:bodyPr vert="horz"/>
          <a:lstStyle/>
          <a:p>
            <a:r>
              <a:rPr lang="en-US" altLang="ja-JP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C</a:t>
            </a:r>
            <a:r>
              <a:rPr lang="de-DE" altLang="ja-JP" sz="32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ontroversial</a:t>
            </a:r>
            <a:r>
              <a:rPr lang="de-DE" altLang="ja-JP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de-DE" altLang="ja-JP" sz="32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topics</a:t>
            </a:r>
            <a:r>
              <a:rPr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with options</a:t>
            </a:r>
            <a:endParaRPr lang="de-DE" sz="3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14" name="Tabelle 14">
            <a:extLst>
              <a:ext uri="{FF2B5EF4-FFF2-40B4-BE49-F238E27FC236}">
                <a16:creationId xmlns:a16="http://schemas.microsoft.com/office/drawing/2014/main" id="{869A34B9-04EA-7CEB-3895-2DDF7F67766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01168" y="1266825"/>
          <a:ext cx="8757283" cy="52724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6019">
                  <a:extLst>
                    <a:ext uri="{9D8B030D-6E8A-4147-A177-3AD203B41FA5}">
                      <a16:colId xmlns:a16="http://schemas.microsoft.com/office/drawing/2014/main" val="3155912667"/>
                    </a:ext>
                  </a:extLst>
                </a:gridCol>
                <a:gridCol w="2388714">
                  <a:extLst>
                    <a:ext uri="{9D8B030D-6E8A-4147-A177-3AD203B41FA5}">
                      <a16:colId xmlns:a16="http://schemas.microsoft.com/office/drawing/2014/main" val="2042156719"/>
                    </a:ext>
                  </a:extLst>
                </a:gridCol>
                <a:gridCol w="2191275">
                  <a:extLst>
                    <a:ext uri="{9D8B030D-6E8A-4147-A177-3AD203B41FA5}">
                      <a16:colId xmlns:a16="http://schemas.microsoft.com/office/drawing/2014/main" val="906313150"/>
                    </a:ext>
                  </a:extLst>
                </a:gridCol>
                <a:gridCol w="2191275">
                  <a:extLst>
                    <a:ext uri="{9D8B030D-6E8A-4147-A177-3AD203B41FA5}">
                      <a16:colId xmlns:a16="http://schemas.microsoft.com/office/drawing/2014/main" val="3220240360"/>
                    </a:ext>
                  </a:extLst>
                </a:gridCol>
              </a:tblGrid>
              <a:tr h="427457">
                <a:tc>
                  <a:txBody>
                    <a:bodyPr/>
                    <a:lstStyle/>
                    <a:p>
                      <a:r>
                        <a:rPr lang="en-CA" sz="2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Topic</a:t>
                      </a:r>
                    </a:p>
                  </a:txBody>
                  <a:tcPr marL="109466" marR="109466" marT="54733" marB="54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0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Option 1</a:t>
                      </a:r>
                      <a:endParaRPr lang="en-CA" sz="2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9466" marR="109466" marT="54733" marB="54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0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Option 2</a:t>
                      </a:r>
                      <a:endParaRPr lang="en-CA" sz="2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9466" marR="109466" marT="54733" marB="54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0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Option 3</a:t>
                      </a:r>
                      <a:endParaRPr lang="en-CA" sz="2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9466" marR="109466" marT="54733" marB="54733"/>
                </a:tc>
                <a:extLst>
                  <a:ext uri="{0D108BD9-81ED-4DB2-BD59-A6C34878D82A}">
                    <a16:rowId xmlns:a16="http://schemas.microsoft.com/office/drawing/2014/main" val="123865567"/>
                  </a:ext>
                </a:extLst>
              </a:tr>
              <a:tr h="616160">
                <a:tc>
                  <a:txBody>
                    <a:bodyPr/>
                    <a:lstStyle/>
                    <a:p>
                      <a:r>
                        <a:rPr lang="en-CA" altLang="ja-JP" sz="1600" noProof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EoL</a:t>
                      </a:r>
                      <a:r>
                        <a:rPr lang="en-CA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2</a:t>
                      </a:r>
                      <a:r>
                        <a:rPr lang="en-CA" altLang="ja-JP" sz="1600" baseline="30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nd</a:t>
                      </a:r>
                      <a:r>
                        <a:rPr lang="en-CA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data</a:t>
                      </a:r>
                      <a:endParaRPr lang="en-CA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9466" marR="109466" marT="54733" marB="54733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Global harmonised</a:t>
                      </a:r>
                    </a:p>
                  </a:txBody>
                  <a:tcPr marL="109466" marR="109466" marT="54733" marB="54733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Region by region </a:t>
                      </a:r>
                    </a:p>
                  </a:txBody>
                  <a:tcPr marL="109466" marR="109466" marT="54733" marB="54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Country by Country </a:t>
                      </a:r>
                    </a:p>
                  </a:txBody>
                  <a:tcPr marL="109466" marR="109466" marT="54733" marB="54733"/>
                </a:tc>
                <a:extLst>
                  <a:ext uri="{0D108BD9-81ED-4DB2-BD59-A6C34878D82A}">
                    <a16:rowId xmlns:a16="http://schemas.microsoft.com/office/drawing/2014/main" val="2615613348"/>
                  </a:ext>
                </a:extLst>
              </a:tr>
              <a:tr h="367575">
                <a:tc>
                  <a:txBody>
                    <a:bodyPr/>
                    <a:lstStyle/>
                    <a:p>
                      <a:r>
                        <a:rPr lang="en-CA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Logistics</a:t>
                      </a:r>
                    </a:p>
                  </a:txBody>
                  <a:tcPr marL="109466" marR="109466" marT="54733" marB="54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Include </a:t>
                      </a:r>
                    </a:p>
                  </a:txBody>
                  <a:tcPr marL="109466" marR="109466" marT="54733" marB="54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Exclude </a:t>
                      </a:r>
                    </a:p>
                  </a:txBody>
                  <a:tcPr marL="109466" marR="109466" marT="54733" marB="54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CA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9466" marR="109466" marT="54733" marB="54733"/>
                </a:tc>
                <a:extLst>
                  <a:ext uri="{0D108BD9-81ED-4DB2-BD59-A6C34878D82A}">
                    <a16:rowId xmlns:a16="http://schemas.microsoft.com/office/drawing/2014/main" val="3227409174"/>
                  </a:ext>
                </a:extLst>
              </a:tr>
              <a:tr h="402679">
                <a:tc>
                  <a:txBody>
                    <a:bodyPr/>
                    <a:lstStyle/>
                    <a:p>
                      <a:r>
                        <a:rPr lang="en-CA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Recycle process  </a:t>
                      </a:r>
                      <a:endParaRPr lang="en-CA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9466" marR="109466" marT="54733" marB="54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Current process</a:t>
                      </a:r>
                    </a:p>
                  </a:txBody>
                  <a:tcPr marL="109466" marR="109466" marT="54733" marB="54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Future process</a:t>
                      </a:r>
                    </a:p>
                  </a:txBody>
                  <a:tcPr marL="109466" marR="109466" marT="54733" marB="54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</a:p>
                  </a:txBody>
                  <a:tcPr marL="109466" marR="109466" marT="54733" marB="54733"/>
                </a:tc>
                <a:extLst>
                  <a:ext uri="{0D108BD9-81ED-4DB2-BD59-A6C34878D82A}">
                    <a16:rowId xmlns:a16="http://schemas.microsoft.com/office/drawing/2014/main" val="1021369426"/>
                  </a:ext>
                </a:extLst>
              </a:tr>
              <a:tr h="367575">
                <a:tc>
                  <a:txBody>
                    <a:bodyPr/>
                    <a:lstStyle/>
                    <a:p>
                      <a:r>
                        <a:rPr lang="en-CA" sz="16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2nd life parts </a:t>
                      </a:r>
                      <a:endParaRPr lang="en-CA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9466" marR="109466" marT="54733" marB="54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Include </a:t>
                      </a:r>
                    </a:p>
                  </a:txBody>
                  <a:tcPr marL="109466" marR="109466" marT="54733" marB="54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Exclude </a:t>
                      </a:r>
                      <a:endParaRPr lang="en-CA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9466" marR="109466" marT="54733" marB="54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</a:p>
                  </a:txBody>
                  <a:tcPr marL="109466" marR="109466" marT="54733" marB="54733"/>
                </a:tc>
                <a:extLst>
                  <a:ext uri="{0D108BD9-81ED-4DB2-BD59-A6C34878D82A}">
                    <a16:rowId xmlns:a16="http://schemas.microsoft.com/office/drawing/2014/main" val="1015990785"/>
                  </a:ext>
                </a:extLst>
              </a:tr>
              <a:tr h="867765">
                <a:tc>
                  <a:txBody>
                    <a:bodyPr/>
                    <a:lstStyle/>
                    <a:p>
                      <a:r>
                        <a:rPr lang="en-CA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ELV management out of sale region</a:t>
                      </a:r>
                    </a:p>
                  </a:txBody>
                  <a:tcPr marL="109466" marR="109466" marT="54733" marB="54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Take into account process of country of sale</a:t>
                      </a:r>
                    </a:p>
                  </a:txBody>
                  <a:tcPr marL="109466" marR="109466" marT="54733" marB="54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Take into account global average</a:t>
                      </a:r>
                    </a:p>
                  </a:txBody>
                  <a:tcPr marL="109466" marR="109466" marT="54733" marB="54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Take into account process of country of </a:t>
                      </a:r>
                      <a:r>
                        <a:rPr lang="en-CA" sz="16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EoL</a:t>
                      </a:r>
                      <a:endParaRPr lang="en-CA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9466" marR="109466" marT="54733" marB="54733"/>
                </a:tc>
                <a:extLst>
                  <a:ext uri="{0D108BD9-81ED-4DB2-BD59-A6C34878D82A}">
                    <a16:rowId xmlns:a16="http://schemas.microsoft.com/office/drawing/2014/main" val="1858445589"/>
                  </a:ext>
                </a:extLst>
              </a:tr>
              <a:tr h="1429151">
                <a:tc>
                  <a:txBody>
                    <a:bodyPr/>
                    <a:lstStyle/>
                    <a:p>
                      <a:pPr algn="l"/>
                      <a:r>
                        <a:rPr lang="en-CA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Material/Parts recycling modeling </a:t>
                      </a:r>
                    </a:p>
                  </a:txBody>
                  <a:tcPr marL="212001" marR="212001" marT="106001" marB="10600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Recycled </a:t>
                      </a:r>
                    </a:p>
                    <a:p>
                      <a:pPr algn="ctr"/>
                      <a:r>
                        <a:rPr lang="en-CA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content method    (</a:t>
                      </a:r>
                      <a:r>
                        <a:rPr lang="en-CA" sz="16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Cutoff</a:t>
                      </a:r>
                      <a:r>
                        <a:rPr lang="en-CA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 </a:t>
                      </a:r>
                    </a:p>
                  </a:txBody>
                  <a:tcPr marL="212001" marR="212001" marT="106001" marB="10600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Closed Loop Approximation Method (CLAM)</a:t>
                      </a:r>
                    </a:p>
                  </a:txBody>
                  <a:tcPr marL="212001" marR="212001" marT="106001" marB="10600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Circular </a:t>
                      </a:r>
                    </a:p>
                    <a:p>
                      <a:pPr algn="ctr"/>
                      <a:r>
                        <a:rPr lang="en-CA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Footprint Formula (CFF)</a:t>
                      </a:r>
                    </a:p>
                    <a:p>
                      <a:pPr algn="ctr"/>
                      <a:endParaRPr lang="en-CA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/>
                      <a:endParaRPr lang="en-CA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12001" marR="212001" marT="106001" marB="106001"/>
                </a:tc>
                <a:extLst>
                  <a:ext uri="{0D108BD9-81ED-4DB2-BD59-A6C34878D82A}">
                    <a16:rowId xmlns:a16="http://schemas.microsoft.com/office/drawing/2014/main" val="3847740482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r>
                        <a:rPr lang="en-CA" sz="1600" kern="1200" dirty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Boundary conditions</a:t>
                      </a:r>
                    </a:p>
                  </a:txBody>
                  <a:tcPr marL="212001" marR="212001" marT="106001" marB="10600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SG 5</a:t>
                      </a:r>
                    </a:p>
                  </a:txBody>
                  <a:tcPr marL="212001" marR="212001" marT="106001" marB="10600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SG 2</a:t>
                      </a:r>
                    </a:p>
                  </a:txBody>
                  <a:tcPr marL="212001" marR="212001" marT="106001" marB="106001"/>
                </a:tc>
                <a:tc>
                  <a:txBody>
                    <a:bodyPr/>
                    <a:lstStyle/>
                    <a:p>
                      <a:pPr algn="ctr"/>
                      <a:endParaRPr lang="en-CA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12001" marR="212001" marT="106001" marB="106001"/>
                </a:tc>
                <a:extLst>
                  <a:ext uri="{0D108BD9-81ED-4DB2-BD59-A6C34878D82A}">
                    <a16:rowId xmlns:a16="http://schemas.microsoft.com/office/drawing/2014/main" val="3967069499"/>
                  </a:ext>
                </a:extLst>
              </a:tr>
            </a:tbl>
          </a:graphicData>
        </a:graphic>
      </p:graphicFrame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1398687-9D1F-9EA2-CEE7-0D289778D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4A5D464-134C-4C80-B41F-7081051DEBC1}" type="slidenum">
              <a:rPr kumimoji="0" lang="ja-JP" altLang="fr-FR" sz="10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+mn-cs"/>
              </a:rPr>
              <a:pPr marL="0" marR="0" lvl="0" indent="0" algn="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fr-FR" altLang="ja-JP" sz="10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+mn-cs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CD7E932D-0801-56A7-EC14-5040258082CC}"/>
              </a:ext>
            </a:extLst>
          </p:cNvPr>
          <p:cNvSpPr/>
          <p:nvPr/>
        </p:nvSpPr>
        <p:spPr>
          <a:xfrm>
            <a:off x="201168" y="4275582"/>
            <a:ext cx="8757284" cy="147599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A8744406-0BCF-611F-6EA8-00CB4DB7417B}"/>
              </a:ext>
            </a:extLst>
          </p:cNvPr>
          <p:cNvSpPr txBox="1">
            <a:spLocks/>
          </p:cNvSpPr>
          <p:nvPr/>
        </p:nvSpPr>
        <p:spPr>
          <a:xfrm>
            <a:off x="2432304" y="5349239"/>
            <a:ext cx="4699221" cy="382461"/>
          </a:xfrm>
          <a:prstGeom prst="rect">
            <a:avLst/>
          </a:prstGeom>
          <a:solidFill>
            <a:schemeClr val="bg1"/>
          </a:solidFill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charset="0"/>
              </a:defRPr>
            </a:lvl5pPr>
            <a:lvl6pPr marL="342900"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charset="0"/>
              </a:defRPr>
            </a:lvl6pPr>
            <a:lvl7pPr marL="685800"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charset="0"/>
              </a:defRPr>
            </a:lvl7pPr>
            <a:lvl8pPr marL="1028700"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charset="0"/>
              </a:defRPr>
            </a:lvl8pPr>
            <a:lvl9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More important c</a:t>
            </a:r>
            <a:r>
              <a:rPr kumimoji="0" lang="de-DE" altLang="ja-JP" sz="20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ontroversial</a:t>
            </a:r>
            <a:r>
              <a:rPr kumimoji="0" lang="de-DE" altLang="ja-JP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 </a:t>
            </a:r>
            <a:r>
              <a:rPr kumimoji="0" lang="de-DE" altLang="ja-JP" sz="20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topics</a:t>
            </a: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E50267A-BAD6-CF55-B17E-3A1883E3451A}"/>
              </a:ext>
            </a:extLst>
          </p:cNvPr>
          <p:cNvSpPr txBox="1"/>
          <p:nvPr/>
        </p:nvSpPr>
        <p:spPr>
          <a:xfrm>
            <a:off x="8458201" y="52064"/>
            <a:ext cx="600074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MG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794509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316109B-584F-4C92-BD7C-56B6EE0CB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C768F6-1876-44B5-BE15-D19E4EF277BE}" type="slidenum">
              <a:rPr kumimoji="1" lang="en-US" altLang="ja-JP" sz="761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ahoma" panose="020B0604030504040204" pitchFamily="34" charset="0"/>
                <a:ea typeface="游ゴシック" panose="020B0400000000000000" pitchFamily="50" charset="-128"/>
                <a:cs typeface="Tahoma" panose="020B0604030504040204" pitchFamily="34" charset="0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1" lang="en-US" altLang="ja-JP" sz="761" b="1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ahoma" panose="020B0604030504040204" pitchFamily="34" charset="0"/>
              <a:ea typeface="游ゴシック" panose="020B0400000000000000" pitchFamily="50" charset="-128"/>
              <a:cs typeface="Tahoma" panose="020B0604030504040204" pitchFamily="34" charset="0"/>
            </a:endParaRPr>
          </a:p>
        </p:txBody>
      </p:sp>
      <p:sp>
        <p:nvSpPr>
          <p:cNvPr id="5" name="タイトル 3">
            <a:extLst>
              <a:ext uri="{FF2B5EF4-FFF2-40B4-BE49-F238E27FC236}">
                <a16:creationId xmlns:a16="http://schemas.microsoft.com/office/drawing/2014/main" id="{DBF5E40F-6985-4EAA-B246-09E9AE57F3DE}"/>
              </a:ext>
            </a:extLst>
          </p:cNvPr>
          <p:cNvSpPr txBox="1">
            <a:spLocks/>
          </p:cNvSpPr>
          <p:nvPr/>
        </p:nvSpPr>
        <p:spPr>
          <a:xfrm>
            <a:off x="952297" y="529676"/>
            <a:ext cx="7475718" cy="492711"/>
          </a:xfrm>
          <a:prstGeom prst="rect">
            <a:avLst/>
          </a:prstGeom>
        </p:spPr>
        <p:txBody>
          <a:bodyPr anchor="t">
            <a:noAutofit/>
          </a:bodyPr>
          <a:lstStyle>
            <a:lvl1pPr algn="ctr" defTabSz="8440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000" b="1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pPr marL="0" marR="0" lvl="0" indent="0" algn="l" defTabSz="633062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LCA modeling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Benchmarking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on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A-Material recycling</a:t>
            </a:r>
          </a:p>
        </p:txBody>
      </p:sp>
      <p:graphicFrame>
        <p:nvGraphicFramePr>
          <p:cNvPr id="6" name="コンテンツ プレースホルダー 6">
            <a:extLst>
              <a:ext uri="{FF2B5EF4-FFF2-40B4-BE49-F238E27FC236}">
                <a16:creationId xmlns:a16="http://schemas.microsoft.com/office/drawing/2014/main" id="{0BD46160-C9B3-47AB-A403-43CE82A9FE3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31588" y="1080749"/>
          <a:ext cx="8317136" cy="55823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8150">
                  <a:extLst>
                    <a:ext uri="{9D8B030D-6E8A-4147-A177-3AD203B41FA5}">
                      <a16:colId xmlns:a16="http://schemas.microsoft.com/office/drawing/2014/main" val="1875534732"/>
                    </a:ext>
                  </a:extLst>
                </a:gridCol>
                <a:gridCol w="2150519">
                  <a:extLst>
                    <a:ext uri="{9D8B030D-6E8A-4147-A177-3AD203B41FA5}">
                      <a16:colId xmlns:a16="http://schemas.microsoft.com/office/drawing/2014/main" val="3235038000"/>
                    </a:ext>
                  </a:extLst>
                </a:gridCol>
                <a:gridCol w="2565882">
                  <a:extLst>
                    <a:ext uri="{9D8B030D-6E8A-4147-A177-3AD203B41FA5}">
                      <a16:colId xmlns:a16="http://schemas.microsoft.com/office/drawing/2014/main" val="2394865756"/>
                    </a:ext>
                  </a:extLst>
                </a:gridCol>
                <a:gridCol w="2482585">
                  <a:extLst>
                    <a:ext uri="{9D8B030D-6E8A-4147-A177-3AD203B41FA5}">
                      <a16:colId xmlns:a16="http://schemas.microsoft.com/office/drawing/2014/main" val="158720172"/>
                    </a:ext>
                  </a:extLst>
                </a:gridCol>
              </a:tblGrid>
              <a:tr h="617986"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5567" marR="85567" marT="42784" marB="42784"/>
                </a:tc>
                <a:tc>
                  <a:txBody>
                    <a:bodyPr/>
                    <a:lstStyle/>
                    <a:p>
                      <a:pPr marL="0" marR="0" lvl="0" indent="0" algn="ctr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7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Attributional LCA </a:t>
                      </a:r>
                    </a:p>
                  </a:txBody>
                  <a:tcPr marL="85567" marR="85567" marT="42784" marB="42784"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7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Consequential LCA</a:t>
                      </a:r>
                    </a:p>
                  </a:txBody>
                  <a:tcPr marL="93256" marR="93256" marT="46628" marB="46628"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8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70195858"/>
                  </a:ext>
                </a:extLst>
              </a:tr>
              <a:tr h="884195"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5567" marR="85567" marT="42784" marB="42784"/>
                </a:tc>
                <a:tc>
                  <a:txBody>
                    <a:bodyPr/>
                    <a:lstStyle/>
                    <a:p>
                      <a:pPr marL="0" marR="0" lvl="0" indent="0" algn="ctr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GB" altLang="ja-JP" sz="1700" b="1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Recycled content method</a:t>
                      </a:r>
                    </a:p>
                    <a:p>
                      <a:pPr marL="0" marR="0" lvl="0" indent="0" algn="ctr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GB" altLang="ja-JP" sz="1700" b="1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(</a:t>
                      </a:r>
                      <a:r>
                        <a:rPr lang="en-US" altLang="ja-JP" sz="17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Cut off) </a:t>
                      </a:r>
                    </a:p>
                  </a:txBody>
                  <a:tcPr marL="85567" marR="85567" marT="42784" marB="4278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700" b="1" i="0" u="none" strike="noStrike" kern="1200" baseline="0" dirty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Closed loop</a:t>
                      </a:r>
                    </a:p>
                    <a:p>
                      <a:pPr algn="ctr"/>
                      <a:r>
                        <a:rPr kumimoji="1" lang="en-US" altLang="ja-JP" sz="1700" b="1" i="0" u="none" strike="noStrike" kern="1200" baseline="0" dirty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approximation</a:t>
                      </a:r>
                    </a:p>
                    <a:p>
                      <a:pPr algn="ctr"/>
                      <a:r>
                        <a:rPr kumimoji="1" lang="en-US" altLang="ja-JP" sz="1700" b="1" i="0" u="none" strike="noStrike" kern="1200" baseline="0" dirty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method</a:t>
                      </a:r>
                      <a:r>
                        <a:rPr kumimoji="1" lang="ja-JP" altLang="en-US" sz="1700" b="1" i="0" u="none" strike="noStrike" kern="1200" baseline="0" dirty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</a:t>
                      </a:r>
                      <a:r>
                        <a:rPr kumimoji="1" lang="en-US" altLang="ja-JP" sz="1700" b="1" i="0" u="none" strike="noStrike" kern="1200" baseline="0" dirty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CLAM</a:t>
                      </a:r>
                      <a:r>
                        <a:rPr kumimoji="1" lang="ja-JP" altLang="en-US" sz="1700" b="1" i="0" u="none" strike="noStrike" kern="1200" baseline="0" dirty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）</a:t>
                      </a:r>
                      <a:endParaRPr lang="en-US" altLang="ja-JP" sz="17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5567" marR="85567" marT="42784" marB="42784" anchor="ctr"/>
                </a:tc>
                <a:tc>
                  <a:txBody>
                    <a:bodyPr/>
                    <a:lstStyle/>
                    <a:p>
                      <a:pPr marL="0" marR="0" lvl="0" indent="0" algn="ctr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7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Circular Footprint Formula </a:t>
                      </a:r>
                    </a:p>
                    <a:p>
                      <a:pPr marL="0" marR="0" lvl="0" indent="0" algn="ctr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7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(CFF)</a:t>
                      </a:r>
                    </a:p>
                  </a:txBody>
                  <a:tcPr marL="85567" marR="85567" marT="42784" marB="42784" anchor="ctr"/>
                </a:tc>
                <a:extLst>
                  <a:ext uri="{0D108BD9-81ED-4DB2-BD59-A6C34878D82A}">
                    <a16:rowId xmlns:a16="http://schemas.microsoft.com/office/drawing/2014/main" val="4017506486"/>
                  </a:ext>
                </a:extLst>
              </a:tr>
              <a:tr h="1515487">
                <a:tc>
                  <a:txBody>
                    <a:bodyPr/>
                    <a:lstStyle/>
                    <a:p>
                      <a:pPr marL="0" marR="0" lvl="0" indent="0" algn="ctr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5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Carbon</a:t>
                      </a:r>
                    </a:p>
                    <a:p>
                      <a:pPr marL="0" marR="0" lvl="0" indent="0" algn="ctr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5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Neutral </a:t>
                      </a:r>
                      <a:r>
                        <a:rPr lang="en-US" altLang="ja-JP" sz="13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promotion</a:t>
                      </a:r>
                    </a:p>
                  </a:txBody>
                  <a:tcPr marL="85567" marR="85567" marT="42784" marB="42784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GB" altLang="ja-JP" sz="1700" b="0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           </a:t>
                      </a:r>
                      <a:r>
                        <a:rPr kumimoji="1" lang="en-US" altLang="ja-JP" sz="1700" b="0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++</a:t>
                      </a:r>
                    </a:p>
                    <a:p>
                      <a:pPr algn="l"/>
                      <a:r>
                        <a:rPr kumimoji="1" lang="ja-JP" altLang="en-US" sz="1500" b="0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・</a:t>
                      </a:r>
                      <a:r>
                        <a:rPr kumimoji="1" lang="en-US" altLang="ja-JP" sz="1500" b="0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By low CO2, e.g. recycled material, selection(+)</a:t>
                      </a:r>
                    </a:p>
                    <a:p>
                      <a:pPr marL="0" marR="0" lvl="0" indent="0" algn="l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500" b="0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・</a:t>
                      </a:r>
                      <a:r>
                        <a:rPr kumimoji="1" lang="en-GB" altLang="ja-JP" sz="1500" b="0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No</a:t>
                      </a:r>
                      <a:r>
                        <a:rPr kumimoji="1" lang="ja-JP" altLang="en-US" sz="1500" b="0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 </a:t>
                      </a:r>
                      <a:r>
                        <a:rPr kumimoji="1" lang="en-US" altLang="ja-JP" sz="1500" b="0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evaluation</a:t>
                      </a:r>
                      <a:r>
                        <a:rPr kumimoji="1" lang="ja-JP" altLang="en-US" sz="1500" b="0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 </a:t>
                      </a:r>
                      <a:r>
                        <a:rPr kumimoji="1" lang="en-US" altLang="ja-JP" sz="1500" b="0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on</a:t>
                      </a:r>
                      <a:r>
                        <a:rPr kumimoji="1" lang="ja-JP" altLang="en-US" sz="1500" b="0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 </a:t>
                      </a:r>
                      <a:r>
                        <a:rPr kumimoji="1" lang="en-US" altLang="ja-JP" sz="1500" b="0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recycling at </a:t>
                      </a:r>
                      <a:r>
                        <a:rPr kumimoji="1" lang="en-US" altLang="ja-JP" sz="1500" b="0" kern="1200" dirty="0" err="1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EoL</a:t>
                      </a:r>
                      <a:r>
                        <a:rPr kumimoji="1" lang="en-US" altLang="ja-JP" sz="1500" b="0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(</a:t>
                      </a:r>
                      <a:r>
                        <a:rPr kumimoji="1" lang="ja-JP" altLang="en-US" sz="1500" b="0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ｰ</a:t>
                      </a:r>
                      <a:r>
                        <a:rPr kumimoji="1" lang="en-US" altLang="ja-JP" sz="1500" b="0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)</a:t>
                      </a:r>
                      <a:endParaRPr kumimoji="1" lang="en-GB" altLang="ja-JP" sz="1500" b="0" kern="1200" dirty="0">
                        <a:solidFill>
                          <a:schemeClr val="dk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85567" marR="85567" marT="42784" marB="42784"/>
                </a:tc>
                <a:tc>
                  <a:txBody>
                    <a:bodyPr/>
                    <a:lstStyle/>
                    <a:p>
                      <a:pPr marL="0" marR="0" lvl="0" indent="0" algn="l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5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　　　　   </a:t>
                      </a:r>
                      <a:r>
                        <a:rPr kumimoji="1" lang="en-US" altLang="ja-JP" sz="17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++</a:t>
                      </a:r>
                    </a:p>
                    <a:p>
                      <a:pPr marL="0" marR="0" lvl="0" indent="0" algn="l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5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</a:t>
                      </a:r>
                      <a:r>
                        <a:rPr kumimoji="1" lang="en-US" altLang="ja-JP" sz="15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By good recycling material at </a:t>
                      </a:r>
                      <a:r>
                        <a:rPr kumimoji="1" lang="en-US" altLang="ja-JP" sz="15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EoL</a:t>
                      </a:r>
                      <a:r>
                        <a:rPr kumimoji="1" lang="en-US" altLang="ja-JP" sz="15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selection (+)  </a:t>
                      </a:r>
                    </a:p>
                    <a:p>
                      <a:pPr marL="0" marR="0" lvl="0" indent="0" algn="l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5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</a:t>
                      </a:r>
                      <a:r>
                        <a:rPr kumimoji="1" lang="en-GB" altLang="ja-JP" sz="1500" b="0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No evaluation on </a:t>
                      </a:r>
                      <a:r>
                        <a:rPr kumimoji="1" lang="en-US" altLang="ja-JP" sz="1500" b="0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recycled</a:t>
                      </a:r>
                      <a:r>
                        <a:rPr kumimoji="1" lang="en-GB" altLang="ja-JP" sz="1500" b="0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 material use (-)</a:t>
                      </a:r>
                    </a:p>
                  </a:txBody>
                  <a:tcPr marL="85567" marR="85567" marT="42784" marB="42784"/>
                </a:tc>
                <a:tc>
                  <a:txBody>
                    <a:bodyPr/>
                    <a:lstStyle/>
                    <a:p>
                      <a:pPr marL="0" marR="0" lvl="0" indent="0" algn="l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5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　　　　</a:t>
                      </a:r>
                      <a:r>
                        <a:rPr kumimoji="1" lang="ja-JP" altLang="en-US" sz="17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r>
                        <a:rPr kumimoji="1" lang="en-US" altLang="ja-JP" sz="17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+++</a:t>
                      </a:r>
                    </a:p>
                    <a:p>
                      <a:pPr marL="0" marR="0" lvl="0" indent="0" algn="l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5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</a:t>
                      </a:r>
                      <a:r>
                        <a:rPr kumimoji="1" lang="en-US" altLang="ja-JP" sz="15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By</a:t>
                      </a:r>
                      <a:r>
                        <a:rPr kumimoji="1" lang="ja-JP" altLang="en-US" sz="15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5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both </a:t>
                      </a:r>
                      <a:r>
                        <a:rPr kumimoji="1" lang="en-US" altLang="ja-JP" sz="1500" b="0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low CO2</a:t>
                      </a:r>
                      <a:r>
                        <a:rPr kumimoji="1" lang="ja-JP" altLang="en-US" sz="1500" b="0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</a:t>
                      </a:r>
                      <a:r>
                        <a:rPr kumimoji="1" lang="en-US" altLang="ja-JP" sz="1500" b="0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material and </a:t>
                      </a:r>
                      <a:r>
                        <a:rPr kumimoji="1" lang="en-US" altLang="ja-JP" sz="15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good recycling material at </a:t>
                      </a:r>
                      <a:r>
                        <a:rPr kumimoji="1" lang="en-US" altLang="ja-JP" sz="15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EoL</a:t>
                      </a:r>
                      <a:r>
                        <a:rPr kumimoji="1" lang="en-US" altLang="ja-JP" sz="15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selection (+) </a:t>
                      </a:r>
                      <a:r>
                        <a:rPr kumimoji="1" lang="en-US" altLang="ja-JP" sz="1500" b="0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 </a:t>
                      </a:r>
                      <a:endParaRPr kumimoji="1" lang="en-US" altLang="ja-JP" sz="15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5567" marR="85567" marT="42784" marB="42784"/>
                </a:tc>
                <a:extLst>
                  <a:ext uri="{0D108BD9-81ED-4DB2-BD59-A6C34878D82A}">
                    <a16:rowId xmlns:a16="http://schemas.microsoft.com/office/drawing/2014/main" val="1060059591"/>
                  </a:ext>
                </a:extLst>
              </a:tr>
              <a:tr h="1515487">
                <a:tc>
                  <a:txBody>
                    <a:bodyPr/>
                    <a:lstStyle/>
                    <a:p>
                      <a:pPr marL="0" marR="0" lvl="0" indent="0" algn="ctr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5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Circular Economy</a:t>
                      </a:r>
                    </a:p>
                    <a:p>
                      <a:pPr marL="0" marR="0" lvl="0" indent="0" algn="ctr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3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promotion</a:t>
                      </a:r>
                    </a:p>
                  </a:txBody>
                  <a:tcPr marL="85567" marR="85567" marT="42784" marB="42784" anchor="ctr"/>
                </a:tc>
                <a:tc>
                  <a:txBody>
                    <a:bodyPr/>
                    <a:lstStyle/>
                    <a:p>
                      <a:pPr marL="0" marR="0" lvl="0" indent="0" algn="l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5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　　　　　</a:t>
                      </a:r>
                      <a:r>
                        <a:rPr kumimoji="1" lang="en-US" altLang="ja-JP" sz="17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+</a:t>
                      </a:r>
                    </a:p>
                    <a:p>
                      <a:pPr marL="0" marR="0" lvl="0" indent="0" algn="l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・</a:t>
                      </a:r>
                      <a:r>
                        <a:rPr kumimoji="1" lang="en-US" altLang="ja-JP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By recycled material use (+)</a:t>
                      </a:r>
                      <a:r>
                        <a:rPr kumimoji="1" lang="en-GB" altLang="ja-JP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 </a:t>
                      </a:r>
                      <a:endParaRPr kumimoji="1" lang="en-US" altLang="ja-JP" sz="1700" b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0" marR="0" lvl="0" indent="0" algn="l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5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</a:t>
                      </a:r>
                      <a:r>
                        <a:rPr kumimoji="1" lang="en-GB" altLang="ja-JP" sz="1500" b="0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No evaluation on material/Parts recycling at </a:t>
                      </a:r>
                      <a:r>
                        <a:rPr kumimoji="1" lang="en-GB" altLang="ja-JP" sz="1500" b="0" kern="1200" dirty="0" err="1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EoL</a:t>
                      </a:r>
                      <a:r>
                        <a:rPr kumimoji="1" lang="en-GB" altLang="ja-JP" sz="1500" b="0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 (-)</a:t>
                      </a:r>
                      <a:endParaRPr kumimoji="1" lang="en-US" altLang="ja-JP" sz="1500" b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5567" marR="85567" marT="42784" marB="42784"/>
                </a:tc>
                <a:tc>
                  <a:txBody>
                    <a:bodyPr/>
                    <a:lstStyle/>
                    <a:p>
                      <a:pPr marL="0" marR="0" lvl="0" indent="0" algn="l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5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      </a:t>
                      </a:r>
                      <a:r>
                        <a:rPr kumimoji="1" lang="ja-JP" altLang="en-US" sz="15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   </a:t>
                      </a:r>
                      <a:r>
                        <a:rPr kumimoji="1" lang="en-US" altLang="ja-JP" sz="15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</a:t>
                      </a:r>
                      <a:r>
                        <a:rPr kumimoji="1" lang="en-US" altLang="ja-JP" sz="17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+</a:t>
                      </a:r>
                    </a:p>
                    <a:p>
                      <a:pPr marL="0" marR="0" lvl="0" indent="0" algn="l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5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</a:t>
                      </a:r>
                      <a:r>
                        <a:rPr kumimoji="1" lang="en-US" altLang="ja-JP" sz="15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By evaluation on material recycling at </a:t>
                      </a:r>
                      <a:r>
                        <a:rPr kumimoji="1" lang="en-US" altLang="ja-JP" sz="15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EoL</a:t>
                      </a:r>
                      <a:r>
                        <a:rPr kumimoji="1" lang="en-US" altLang="ja-JP" sz="15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(+)</a:t>
                      </a:r>
                    </a:p>
                    <a:p>
                      <a:pPr marL="0" marR="0" lvl="0" indent="0" algn="l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500" b="0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・</a:t>
                      </a:r>
                      <a:r>
                        <a:rPr kumimoji="1" lang="en-US" altLang="ja-JP" sz="1500" b="0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Not evaluate Parts recycling (-)</a:t>
                      </a:r>
                      <a:endParaRPr kumimoji="1" lang="en-US" altLang="ja-JP" sz="1500" b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5567" marR="85567" marT="42784" marB="42784"/>
                </a:tc>
                <a:tc>
                  <a:txBody>
                    <a:bodyPr/>
                    <a:lstStyle/>
                    <a:p>
                      <a:pPr marL="0" marR="0" lvl="0" indent="0" algn="l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5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　　　　　</a:t>
                      </a:r>
                      <a:r>
                        <a:rPr kumimoji="1" lang="en-US" altLang="ja-JP" sz="17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+++</a:t>
                      </a:r>
                    </a:p>
                    <a:p>
                      <a:pPr marL="0" marR="0" lvl="0" indent="0" algn="l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5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</a:t>
                      </a:r>
                      <a:r>
                        <a:rPr kumimoji="1" lang="en-US" altLang="ja-JP" sz="15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By </a:t>
                      </a:r>
                      <a:r>
                        <a:rPr kumimoji="1" lang="en-GB" altLang="ja-JP" sz="1500" b="0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balanced evaluation on recycled material use and material/Parts Recycling at </a:t>
                      </a:r>
                      <a:r>
                        <a:rPr kumimoji="1" lang="en-GB" altLang="ja-JP" sz="1500" b="0" kern="1200" dirty="0" err="1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EoL</a:t>
                      </a:r>
                      <a:r>
                        <a:rPr kumimoji="1" lang="en-GB" altLang="ja-JP" sz="1500" b="0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 (+)</a:t>
                      </a:r>
                      <a:endParaRPr kumimoji="1" lang="en-US" altLang="ja-JP" sz="1500" b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0" marR="0" lvl="0" indent="0" algn="l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5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5567" marR="85567" marT="42784" marB="42784"/>
                </a:tc>
                <a:extLst>
                  <a:ext uri="{0D108BD9-81ED-4DB2-BD59-A6C34878D82A}">
                    <a16:rowId xmlns:a16="http://schemas.microsoft.com/office/drawing/2014/main" val="2954792796"/>
                  </a:ext>
                </a:extLst>
              </a:tr>
              <a:tr h="1049209">
                <a:tc>
                  <a:txBody>
                    <a:bodyPr/>
                    <a:lstStyle/>
                    <a:p>
                      <a:pPr marL="0" marR="0" lvl="0" indent="0" algn="ctr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5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LCA </a:t>
                      </a:r>
                      <a:r>
                        <a:rPr lang="en-US" altLang="ja-JP" sz="13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Operation</a:t>
                      </a:r>
                    </a:p>
                  </a:txBody>
                  <a:tcPr marL="85567" marR="85567" marT="42784" marB="42784" anchor="ctr"/>
                </a:tc>
                <a:tc>
                  <a:txBody>
                    <a:bodyPr/>
                    <a:lstStyle/>
                    <a:p>
                      <a:pPr marL="0" marR="0" lvl="0" indent="0" algn="l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5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　　　　</a:t>
                      </a:r>
                      <a:r>
                        <a:rPr kumimoji="1" lang="en-US" altLang="ja-JP" sz="17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+++</a:t>
                      </a:r>
                    </a:p>
                    <a:p>
                      <a:pPr marL="0" marR="0" lvl="0" indent="0" algn="l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5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</a:t>
                      </a:r>
                      <a:r>
                        <a:rPr kumimoji="1" lang="en-US" altLang="ja-JP" sz="15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</a:t>
                      </a:r>
                      <a:r>
                        <a:rPr kumimoji="1" lang="en-GB" altLang="ja-JP" sz="1500" b="0" kern="1200" dirty="0" err="1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ata</a:t>
                      </a:r>
                      <a:r>
                        <a:rPr kumimoji="1" lang="en-GB" altLang="ja-JP" sz="1500" b="0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 base exist (+)</a:t>
                      </a:r>
                    </a:p>
                    <a:p>
                      <a:pPr marL="0" marR="0" lvl="0" indent="0" algn="l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500" b="0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・</a:t>
                      </a:r>
                      <a:r>
                        <a:rPr kumimoji="1" lang="en-US" altLang="ja-JP" sz="1500" b="0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Familiar with many industries (+)</a:t>
                      </a:r>
                      <a:r>
                        <a:rPr kumimoji="1" lang="ja-JP" altLang="en-US" sz="1500" b="0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 </a:t>
                      </a:r>
                      <a:endParaRPr kumimoji="1" lang="en-US" altLang="ja-JP" sz="1500" b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5567" marR="85567" marT="42784" marB="42784"/>
                </a:tc>
                <a:tc>
                  <a:txBody>
                    <a:bodyPr/>
                    <a:lstStyle/>
                    <a:p>
                      <a:pPr marL="0" marR="0" lvl="0" indent="0" algn="l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5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　　　　　　</a:t>
                      </a:r>
                      <a:r>
                        <a:rPr kumimoji="1" lang="en-US" altLang="ja-JP" sz="17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+</a:t>
                      </a:r>
                    </a:p>
                    <a:p>
                      <a:pPr marL="0" marR="0" lvl="0" indent="0" algn="l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5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</a:t>
                      </a:r>
                      <a:r>
                        <a:rPr kumimoji="1" lang="en-US" altLang="ja-JP" sz="15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Not good data base (-)</a:t>
                      </a:r>
                      <a:endParaRPr kumimoji="1" lang="ja-JP" altLang="en-US" sz="15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0" marR="0" lvl="0" indent="0" algn="l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5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</a:t>
                      </a:r>
                      <a:r>
                        <a:rPr kumimoji="1" lang="en-US" altLang="ja-JP" sz="15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Not included in Corp. LCA (-)</a:t>
                      </a:r>
                      <a:endParaRPr kumimoji="1" lang="ja-JP" altLang="en-US" sz="15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5567" marR="85567" marT="42784" marB="42784"/>
                </a:tc>
                <a:tc>
                  <a:txBody>
                    <a:bodyPr/>
                    <a:lstStyle/>
                    <a:p>
                      <a:pPr marL="0" marR="0" lvl="0" indent="0" algn="l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5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             </a:t>
                      </a:r>
                      <a:r>
                        <a:rPr kumimoji="1" lang="en-US" altLang="ja-JP" sz="17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+</a:t>
                      </a:r>
                      <a:br>
                        <a:rPr kumimoji="1" lang="en-US" altLang="ja-JP" sz="15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kumimoji="1" lang="ja-JP" altLang="en-US" sz="15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</a:t>
                      </a:r>
                      <a:r>
                        <a:rPr kumimoji="1" lang="en-US" altLang="ja-JP" sz="15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r>
                        <a:rPr kumimoji="1" lang="ja-JP" altLang="en-US" sz="15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5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date</a:t>
                      </a:r>
                      <a:r>
                        <a:rPr kumimoji="1" lang="ja-JP" altLang="en-US" sz="15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5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base (-)</a:t>
                      </a:r>
                      <a:endParaRPr kumimoji="1" lang="ja-JP" altLang="en-US" sz="15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0" marR="0" lvl="0" indent="0" algn="l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5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</a:t>
                      </a:r>
                      <a:r>
                        <a:rPr kumimoji="1" lang="en-US" altLang="ja-JP" sz="15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Not</a:t>
                      </a:r>
                      <a:r>
                        <a:rPr kumimoji="1" lang="ja-JP" altLang="en-US" sz="15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5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included</a:t>
                      </a:r>
                      <a:r>
                        <a:rPr kumimoji="1" lang="ja-JP" altLang="en-US" sz="15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5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into</a:t>
                      </a:r>
                      <a:r>
                        <a:rPr kumimoji="1" lang="ja-JP" altLang="en-US" sz="15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5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Corp.LCA</a:t>
                      </a:r>
                      <a:r>
                        <a:rPr kumimoji="1" lang="en-US" altLang="ja-JP" sz="15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(-)</a:t>
                      </a:r>
                      <a:endParaRPr kumimoji="1" lang="ja-JP" altLang="en-US" sz="15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5567" marR="85567" marT="42784" marB="42784"/>
                </a:tc>
                <a:extLst>
                  <a:ext uri="{0D108BD9-81ED-4DB2-BD59-A6C34878D82A}">
                    <a16:rowId xmlns:a16="http://schemas.microsoft.com/office/drawing/2014/main" val="2690465913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0216C6E-D58F-303C-F4C9-510063295A38}"/>
              </a:ext>
            </a:extLst>
          </p:cNvPr>
          <p:cNvSpPr txBox="1"/>
          <p:nvPr/>
        </p:nvSpPr>
        <p:spPr>
          <a:xfrm>
            <a:off x="8458201" y="52064"/>
            <a:ext cx="600074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MG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14285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FCACB1D6-13F7-1537-DF52-5A2305899CF6}"/>
              </a:ext>
            </a:extLst>
          </p:cNvPr>
          <p:cNvSpPr txBox="1">
            <a:spLocks/>
          </p:cNvSpPr>
          <p:nvPr/>
        </p:nvSpPr>
        <p:spPr>
          <a:xfrm>
            <a:off x="341379" y="886395"/>
            <a:ext cx="7812875" cy="52322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8440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pPr marL="0" marR="0" lvl="0" indent="0" algn="l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400" b="0" dirty="0">
                <a:solidFill>
                  <a:prstClr val="black"/>
                </a:solidFill>
                <a:cs typeface="Times New Roman" panose="02020603050405020304" pitchFamily="18" charset="0"/>
              </a:rPr>
              <a:t>- There are “Many Argument” about CFF...  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 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  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 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DB9B1C3-F5C9-1B9A-F6D0-86CE4D91A93B}"/>
              </a:ext>
            </a:extLst>
          </p:cNvPr>
          <p:cNvSpPr txBox="1"/>
          <p:nvPr/>
        </p:nvSpPr>
        <p:spPr>
          <a:xfrm>
            <a:off x="259444" y="174074"/>
            <a:ext cx="834865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800" b="1" kern="1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CFF study &amp; discussion process proposal</a:t>
            </a:r>
            <a:endParaRPr kumimoji="1" lang="ja-JP" altLang="ja-JP" sz="2800" b="1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475D0FC1-45E1-C71E-DCBC-EACDD57E96C3}"/>
              </a:ext>
            </a:extLst>
          </p:cNvPr>
          <p:cNvSpPr txBox="1">
            <a:spLocks/>
          </p:cNvSpPr>
          <p:nvPr/>
        </p:nvSpPr>
        <p:spPr>
          <a:xfrm>
            <a:off x="397675" y="1674246"/>
            <a:ext cx="8348650" cy="1647992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8440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pPr marR="0" lvl="0" algn="l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1" lang="en-US" altLang="ja-JP" sz="28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4C0457EB-166C-03DB-5A5C-F81021A2A476}"/>
              </a:ext>
            </a:extLst>
          </p:cNvPr>
          <p:cNvSpPr txBox="1">
            <a:spLocks/>
          </p:cNvSpPr>
          <p:nvPr/>
        </p:nvSpPr>
        <p:spPr>
          <a:xfrm>
            <a:off x="350904" y="1503665"/>
            <a:ext cx="8555904" cy="87633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8440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pPr marL="0" marR="0" lvl="0" indent="0" algn="l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- </a:t>
            </a:r>
            <a:r>
              <a:rPr lang="en-US" altLang="ja-JP" sz="2400" b="0" dirty="0">
                <a:solidFill>
                  <a:prstClr val="black"/>
                </a:solidFill>
                <a:cs typeface="Times New Roman" panose="02020603050405020304" pitchFamily="18" charset="0"/>
              </a:rPr>
              <a:t>I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f CFF is the best methodology to promote CN and CE, </a:t>
            </a:r>
            <a:b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</a:b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　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why not challenge ?  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  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 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E327B5C-550D-40A5-F77D-D05605126338}"/>
              </a:ext>
            </a:extLst>
          </p:cNvPr>
          <p:cNvSpPr txBox="1"/>
          <p:nvPr/>
        </p:nvSpPr>
        <p:spPr>
          <a:xfrm>
            <a:off x="8609795" y="61589"/>
            <a:ext cx="50374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KY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DF1781F4-10AF-106A-C78D-C01CCD12B62A}"/>
              </a:ext>
            </a:extLst>
          </p:cNvPr>
          <p:cNvSpPr txBox="1">
            <a:spLocks/>
          </p:cNvSpPr>
          <p:nvPr/>
        </p:nvSpPr>
        <p:spPr>
          <a:xfrm>
            <a:off x="341378" y="2462685"/>
            <a:ext cx="8150587" cy="784846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8440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pPr marL="0" marR="0" lvl="0" indent="0" algn="l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- Propose following </a:t>
            </a:r>
            <a:r>
              <a:rPr lang="en-US" altLang="ja-JP" sz="2400" b="0" dirty="0">
                <a:solidFill>
                  <a:prstClr val="black"/>
                </a:solidFill>
                <a:cs typeface="Times New Roman" panose="02020603050405020304" pitchFamily="18" charset="0"/>
              </a:rPr>
              <a:t>actions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considering our resource </a:t>
            </a:r>
            <a:b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</a:b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　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and timing  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  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 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3389D17-D789-8157-668C-F471226DCB9F}"/>
              </a:ext>
            </a:extLst>
          </p:cNvPr>
          <p:cNvSpPr txBox="1"/>
          <p:nvPr/>
        </p:nvSpPr>
        <p:spPr>
          <a:xfrm>
            <a:off x="696819" y="3428893"/>
            <a:ext cx="7911275" cy="329320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AutoNum type="arabicParenBoth"/>
            </a:pPr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 Establish SG5 common Pros/Cons </a:t>
            </a: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for</a:t>
            </a:r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LCA</a:t>
            </a:r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 modeling on Material/Parts recycling</a:t>
            </a:r>
          </a:p>
          <a:p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</a:p>
          <a:p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(2) </a:t>
            </a: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Study</a:t>
            </a:r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 CFF application benefit/feasibility on  </a:t>
            </a:r>
            <a:b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    each material/Parts recycling </a:t>
            </a: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based on common </a:t>
            </a:r>
            <a:b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    Pros/Cons</a:t>
            </a:r>
          </a:p>
          <a:p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    e.g. LiB Re-Purpose, </a:t>
            </a:r>
            <a:r>
              <a:rPr kumimoji="1" lang="en-US" altLang="ja-JP" sz="24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LiB</a:t>
            </a:r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 material, Body Metal, </a:t>
            </a:r>
            <a:b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           Process scrap, PGM...</a:t>
            </a:r>
          </a:p>
          <a:p>
            <a:r>
              <a:rPr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</a:p>
          <a:p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(3) Establish Roadmap for CFF application</a:t>
            </a:r>
            <a:endParaRPr kumimoji="1" lang="en-US" altLang="ja-JP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798536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FCACB1D6-13F7-1537-DF52-5A2305899CF6}"/>
              </a:ext>
            </a:extLst>
          </p:cNvPr>
          <p:cNvSpPr txBox="1">
            <a:spLocks/>
          </p:cNvSpPr>
          <p:nvPr/>
        </p:nvSpPr>
        <p:spPr>
          <a:xfrm>
            <a:off x="321475" y="888669"/>
            <a:ext cx="8746325" cy="87633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8440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pPr marL="0" marR="0" lvl="0" indent="0" algn="l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- Study following subject until next SG5 meeting  </a:t>
            </a: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  </a:t>
            </a: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 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DB9B1C3-F5C9-1B9A-F6D0-86CE4D91A93B}"/>
              </a:ext>
            </a:extLst>
          </p:cNvPr>
          <p:cNvSpPr txBox="1"/>
          <p:nvPr/>
        </p:nvSpPr>
        <p:spPr>
          <a:xfrm>
            <a:off x="297271" y="322314"/>
            <a:ext cx="28479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5. Next action</a:t>
            </a:r>
            <a:endParaRPr kumimoji="1" lang="ja-JP" altLang="ja-JP" sz="2800" b="1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475D0FC1-45E1-C71E-DCBC-EACDD57E96C3}"/>
              </a:ext>
            </a:extLst>
          </p:cNvPr>
          <p:cNvSpPr txBox="1">
            <a:spLocks/>
          </p:cNvSpPr>
          <p:nvPr/>
        </p:nvSpPr>
        <p:spPr>
          <a:xfrm>
            <a:off x="568395" y="1553471"/>
            <a:ext cx="7965200" cy="230438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8440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pPr marL="514350" marR="0" lvl="0" indent="-514350" algn="l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lang="en-US" altLang="ja-JP" b="0" dirty="0">
                <a:solidFill>
                  <a:prstClr val="black"/>
                </a:solidFill>
                <a:cs typeface="Times New Roman" panose="02020603050405020304" pitchFamily="18" charset="0"/>
              </a:rPr>
              <a:t>EoL</a:t>
            </a: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Level concept </a:t>
            </a:r>
            <a:r>
              <a:rPr lang="en-US" altLang="ja-JP" b="0" dirty="0">
                <a:solidFill>
                  <a:prstClr val="black"/>
                </a:solidFill>
                <a:cs typeface="Times New Roman" panose="02020603050405020304" pitchFamily="18" charset="0"/>
              </a:rPr>
              <a:t>considering</a:t>
            </a: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</a:t>
            </a:r>
            <a:r>
              <a:rPr kumimoji="1" lang="en-US" altLang="ja-JP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EoL</a:t>
            </a: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system boundary and </a:t>
            </a:r>
            <a:r>
              <a:rPr kumimoji="1" lang="en-US" altLang="ja-JP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EoL</a:t>
            </a: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process data availability in your region</a:t>
            </a:r>
          </a:p>
          <a:p>
            <a:pPr marL="0" marR="0" lvl="0" indent="0" algn="l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   (Level d</a:t>
            </a: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efinition &amp; Initial target level)</a:t>
            </a:r>
          </a:p>
          <a:p>
            <a:pPr marL="0" marR="0" lvl="0" indent="0" algn="l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 </a:t>
            </a:r>
          </a:p>
          <a:p>
            <a:pPr marL="0" marR="0" lvl="0" indent="0" algn="l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2) Additional </a:t>
            </a:r>
            <a:r>
              <a:rPr kumimoji="1" lang="en-US" altLang="ja-JP" sz="28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“CONTROVERSAL” TOPICS</a:t>
            </a:r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4C0457EB-166C-03DB-5A5C-F81021A2A476}"/>
              </a:ext>
            </a:extLst>
          </p:cNvPr>
          <p:cNvSpPr txBox="1">
            <a:spLocks/>
          </p:cNvSpPr>
          <p:nvPr/>
        </p:nvSpPr>
        <p:spPr>
          <a:xfrm>
            <a:off x="274791" y="3981646"/>
            <a:ext cx="4154334" cy="87633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8440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pPr marL="0" marR="0" lvl="0" indent="0" algn="l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- Next meeting  </a:t>
            </a: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  </a:t>
            </a: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 </a:t>
            </a:r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FA1D4D15-D40B-D9DF-70D8-7971CD259BD5}"/>
              </a:ext>
            </a:extLst>
          </p:cNvPr>
          <p:cNvSpPr txBox="1">
            <a:spLocks/>
          </p:cNvSpPr>
          <p:nvPr/>
        </p:nvSpPr>
        <p:spPr>
          <a:xfrm>
            <a:off x="511245" y="4736342"/>
            <a:ext cx="7550010" cy="1761899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8440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pPr marL="0" marR="0" lvl="0" indent="0" algn="l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Option 1     ; Middle July after 10</a:t>
            </a:r>
            <a:r>
              <a:rPr kumimoji="1" lang="en-US" altLang="ja-JP" sz="2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th</a:t>
            </a: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IWG, </a:t>
            </a:r>
            <a:b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</a:b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                   On line</a:t>
            </a:r>
          </a:p>
          <a:p>
            <a:pPr marL="0" marR="0" lvl="0" indent="0" algn="l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800" b="0" dirty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marL="0" marR="0" lvl="0" indent="0" algn="l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Option 2-1  ; September, Hybrid in Japan</a:t>
            </a:r>
          </a:p>
          <a:p>
            <a:pPr marL="0" marR="0" lvl="0" indent="0" algn="l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800" b="0" dirty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marL="0" marR="0" lvl="0" indent="0" algn="l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Option 2-2 </a:t>
            </a: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 ; Early </a:t>
            </a: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September, On line</a:t>
            </a:r>
            <a:endParaRPr kumimoji="1" lang="ja-JP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03F4FFB-2B21-CC5A-C29D-00FAFC01EB06}"/>
              </a:ext>
            </a:extLst>
          </p:cNvPr>
          <p:cNvSpPr txBox="1"/>
          <p:nvPr/>
        </p:nvSpPr>
        <p:spPr>
          <a:xfrm>
            <a:off x="8609795" y="52064"/>
            <a:ext cx="50374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KY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290236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83E7A21-48CB-8690-66FC-87EAB9A63EB9}"/>
              </a:ext>
            </a:extLst>
          </p:cNvPr>
          <p:cNvSpPr txBox="1"/>
          <p:nvPr/>
        </p:nvSpPr>
        <p:spPr>
          <a:xfrm>
            <a:off x="876481" y="1713339"/>
            <a:ext cx="7647317" cy="39703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28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1. </a:t>
            </a:r>
            <a:r>
              <a:rPr lang="en-US" altLang="ja-JP" sz="28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SG5 organization introduction</a:t>
            </a:r>
            <a:endParaRPr lang="en-US" altLang="ja-JP" sz="28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lvl="0"/>
            <a:r>
              <a:rPr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</a:t>
            </a:r>
            <a:endParaRPr lang="ja-JP" altLang="ja-JP" sz="8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r>
              <a:rPr lang="en-US" altLang="ja-JP" sz="28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2. </a:t>
            </a:r>
            <a:r>
              <a:rPr lang="en-US" altLang="ja-JP" sz="28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Meeting management &amp; communication</a:t>
            </a:r>
            <a:endParaRPr lang="en-US" altLang="ja-JP" sz="28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lvl="0"/>
            <a:r>
              <a:rPr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</a:t>
            </a:r>
            <a:endParaRPr lang="ja-JP" altLang="ja-JP" sz="8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r>
              <a:rPr lang="en-US" altLang="ja-JP" sz="28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3</a:t>
            </a:r>
            <a:r>
              <a:rPr lang="en-US" altLang="ja-JP" sz="28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. </a:t>
            </a:r>
            <a:r>
              <a:rPr lang="en-US" altLang="ja-JP" sz="28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Overall &amp; 3 months schedule</a:t>
            </a:r>
            <a:endParaRPr lang="en-US" altLang="ja-JP" sz="2800" kern="100" dirty="0"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  <a:p>
            <a:r>
              <a:rPr lang="en-US" altLang="ja-JP" sz="8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 </a:t>
            </a:r>
            <a:endParaRPr lang="ja-JP" altLang="ja-JP" sz="1800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  <a:p>
            <a:r>
              <a:rPr lang="en-US" altLang="ja-JP" sz="28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4. EoL LCA discussion </a:t>
            </a:r>
            <a:endParaRPr lang="ja-JP" altLang="ja-JP" sz="2800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  <a:p>
            <a:r>
              <a:rPr lang="en-US" altLang="ja-JP" sz="28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 1) </a:t>
            </a:r>
            <a:r>
              <a:rPr lang="en-US" altLang="ja-JP" sz="2800" kern="100" dirty="0"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EoL</a:t>
            </a:r>
            <a:r>
              <a:rPr lang="en-US" altLang="ja-JP" sz="28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 level concept</a:t>
            </a:r>
            <a:endParaRPr lang="ja-JP" altLang="ja-JP" sz="2800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  <a:p>
            <a:r>
              <a:rPr lang="en-US" altLang="ja-JP" sz="28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 2) “CONTROVERSAL” TOPICS</a:t>
            </a:r>
            <a:endParaRPr lang="ja-JP" altLang="ja-JP" sz="2800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  <a:p>
            <a:r>
              <a:rPr lang="ja-JP" altLang="en-US" sz="800" kern="100" dirty="0"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 </a:t>
            </a:r>
            <a:endParaRPr lang="en-US" altLang="ja-JP" sz="800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  <a:p>
            <a:r>
              <a:rPr lang="en-US" altLang="ja-JP" sz="28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5. Next action</a:t>
            </a:r>
            <a:endParaRPr lang="ja-JP" altLang="ja-JP" sz="2800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  <a:p>
            <a:pPr lvl="0"/>
            <a:endParaRPr lang="ja-JP" altLang="ja-JP" sz="24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741CB1AA-D933-7A14-5638-DE72B331A504}"/>
              </a:ext>
            </a:extLst>
          </p:cNvPr>
          <p:cNvSpPr txBox="1">
            <a:spLocks/>
          </p:cNvSpPr>
          <p:nvPr/>
        </p:nvSpPr>
        <p:spPr>
          <a:xfrm>
            <a:off x="317989" y="234342"/>
            <a:ext cx="1834661" cy="690928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8440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r>
              <a:rPr lang="en-US" altLang="ja-JP" dirty="0"/>
              <a:t>Agenda</a:t>
            </a:r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1D3C4F5-15FB-195A-18CA-769D710C5992}"/>
              </a:ext>
            </a:extLst>
          </p:cNvPr>
          <p:cNvSpPr txBox="1"/>
          <p:nvPr/>
        </p:nvSpPr>
        <p:spPr>
          <a:xfrm>
            <a:off x="8574137" y="127258"/>
            <a:ext cx="503747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KY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141071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FCACB1D6-13F7-1537-DF52-5A2305899CF6}"/>
              </a:ext>
            </a:extLst>
          </p:cNvPr>
          <p:cNvSpPr txBox="1">
            <a:spLocks/>
          </p:cNvSpPr>
          <p:nvPr/>
        </p:nvSpPr>
        <p:spPr>
          <a:xfrm>
            <a:off x="202104" y="345410"/>
            <a:ext cx="6307421" cy="436332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8440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pPr marL="0" marR="0" lvl="0" indent="0" algn="l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Next meeting Option 2 detail</a:t>
            </a: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  </a:t>
            </a:r>
            <a:r>
              <a:rPr kumimoji="1" lang="ja-JP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 </a:t>
            </a: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28CB7D85-A9F2-ED63-2435-8216DF1AE6DE}"/>
              </a:ext>
            </a:extLst>
          </p:cNvPr>
          <p:cNvSpPr txBox="1">
            <a:spLocks/>
          </p:cNvSpPr>
          <p:nvPr/>
        </p:nvSpPr>
        <p:spPr>
          <a:xfrm>
            <a:off x="221154" y="946365"/>
            <a:ext cx="8756570" cy="3762132"/>
          </a:xfrm>
          <a:prstGeom prst="rect">
            <a:avLst/>
          </a:prstGeom>
          <a:solidFill>
            <a:srgbClr val="FFFFCC"/>
          </a:solidFill>
        </p:spPr>
        <p:txBody>
          <a:bodyPr anchor="t">
            <a:noAutofit/>
          </a:bodyPr>
          <a:lstStyle>
            <a:lvl1pPr algn="l" defTabSz="8440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pPr marL="0" marR="0" lvl="0" indent="0" algn="l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&lt;Option 2-1 &gt;</a:t>
            </a:r>
          </a:p>
          <a:p>
            <a:pPr marL="0" marR="0" lvl="0" indent="0" algn="l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1. Date ; 2 days, </a:t>
            </a:r>
            <a:r>
              <a:rPr kumimoji="1" lang="en-US" altLang="ja-JP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13</a:t>
            </a:r>
            <a:r>
              <a:rPr kumimoji="1" lang="en-US" altLang="ja-JP" sz="2000" b="0" i="1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th</a:t>
            </a:r>
            <a:r>
              <a:rPr kumimoji="1" lang="en-US" altLang="ja-JP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-14</a:t>
            </a:r>
            <a:r>
              <a:rPr kumimoji="1" lang="en-US" altLang="ja-JP" sz="2000" b="0" i="1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th</a:t>
            </a:r>
            <a:r>
              <a:rPr kumimoji="1" lang="ja-JP" altLang="en-US" sz="2000" b="0" i="1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b="0" i="1" dirty="0">
                <a:solidFill>
                  <a:prstClr val="black"/>
                </a:solidFill>
                <a:cs typeface="Times New Roman" panose="02020603050405020304" pitchFamily="18" charset="0"/>
              </a:rPr>
              <a:t>or </a:t>
            </a:r>
            <a:r>
              <a:rPr kumimoji="1" lang="en-US" altLang="ja-JP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20</a:t>
            </a:r>
            <a:r>
              <a:rPr kumimoji="1" lang="en-US" altLang="ja-JP" sz="2000" b="0" i="1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th</a:t>
            </a:r>
            <a:r>
              <a:rPr kumimoji="1" lang="en-US" altLang="ja-JP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-21</a:t>
            </a:r>
            <a:r>
              <a:rPr kumimoji="1" lang="en-US" altLang="ja-JP" sz="2000" b="0" i="1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st</a:t>
            </a:r>
            <a:r>
              <a:rPr lang="en-US" altLang="ja-JP" sz="2000" b="0" i="1" dirty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kumimoji="1" lang="en-US" altLang="ja-JP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or 27</a:t>
            </a:r>
            <a:r>
              <a:rPr kumimoji="1" lang="en-US" altLang="ja-JP" sz="2000" b="0" i="1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th</a:t>
            </a:r>
            <a:r>
              <a:rPr kumimoji="1" lang="en-US" altLang="ja-JP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-28</a:t>
            </a:r>
            <a:r>
              <a:rPr kumimoji="1" lang="en-US" altLang="ja-JP" sz="2000" b="0" i="1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th</a:t>
            </a:r>
            <a:r>
              <a:rPr kumimoji="1" lang="en-US" altLang="ja-JP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in Sept.</a:t>
            </a:r>
          </a:p>
          <a:p>
            <a:pPr marL="0" marR="0" lvl="0" indent="0" algn="l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2. Venue; JAMA Tokyo, Hybrid + ELV Recycler closed to Tokyo</a:t>
            </a:r>
          </a:p>
          <a:p>
            <a:pPr marL="0" marR="0" lvl="0" indent="0" algn="l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3. Attendee; all SG5 member</a:t>
            </a:r>
          </a:p>
          <a:p>
            <a:pPr marL="0" marR="0" lvl="0" indent="0" algn="l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4. Agenda</a:t>
            </a:r>
          </a:p>
          <a:p>
            <a:pPr marL="0" marR="0" lvl="0" indent="0" algn="l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 &lt;1</a:t>
            </a:r>
            <a:r>
              <a:rPr kumimoji="1" lang="en-US" altLang="ja-JP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st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day&gt;</a:t>
            </a:r>
          </a:p>
          <a:p>
            <a:pPr marL="0" marR="0" lvl="0" indent="0" algn="l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   EoL LCA topics intensive discussion</a:t>
            </a:r>
          </a:p>
          <a:p>
            <a:pPr marL="0" marR="0" lvl="0" indent="0" algn="l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   - EoL level concept including achievement target level</a:t>
            </a:r>
          </a:p>
          <a:p>
            <a:pPr marL="0" marR="0" lvl="0" indent="0" algn="l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   - EoL topics discussion based on “CONTROVERSAL” TOPICS list </a:t>
            </a:r>
          </a:p>
          <a:p>
            <a:pPr marL="0" marR="0" lvl="0" indent="0" algn="l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     e.g. System boundary, Material/Parts recycling modeling </a:t>
            </a:r>
            <a:r>
              <a:rPr kumimoji="1" lang="en-US" altLang="ja-JP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with </a:t>
            </a:r>
            <a:br>
              <a:rPr kumimoji="1" lang="en-US" altLang="ja-JP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</a:br>
            <a:r>
              <a:rPr kumimoji="1" lang="en-US" altLang="ja-JP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            SG2? </a:t>
            </a:r>
          </a:p>
          <a:p>
            <a:pPr marL="0" marR="0" lvl="0" indent="0" algn="l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 &lt;2</a:t>
            </a:r>
            <a:r>
              <a:rPr kumimoji="1" lang="en-US" altLang="ja-JP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nd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day&gt;</a:t>
            </a:r>
          </a:p>
          <a:p>
            <a:pPr marL="0" marR="0" lvl="0" indent="0" algn="l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   ELV Recycler visit closed to Tokyo, Wrap up.</a:t>
            </a:r>
          </a:p>
          <a:p>
            <a:pPr marL="0" marR="0" lvl="0" indent="0" algn="l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marL="0" marR="0" lvl="0" indent="0" algn="l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 </a:t>
            </a:r>
            <a:r>
              <a:rPr kumimoji="1" lang="en-US" altLang="ja-JP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  </a:t>
            </a:r>
            <a:r>
              <a:rPr kumimoji="1" lang="ja-JP" alt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 </a:t>
            </a:r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5EF22C9D-BA01-BF79-B188-D935683E6F7C}"/>
              </a:ext>
            </a:extLst>
          </p:cNvPr>
          <p:cNvSpPr txBox="1">
            <a:spLocks/>
          </p:cNvSpPr>
          <p:nvPr/>
        </p:nvSpPr>
        <p:spPr>
          <a:xfrm>
            <a:off x="221154" y="4806087"/>
            <a:ext cx="8756570" cy="170775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anchor="t">
            <a:noAutofit/>
          </a:bodyPr>
          <a:lstStyle>
            <a:lvl1pPr algn="l" defTabSz="8440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pPr marL="0" marR="0" lvl="0" indent="0" algn="l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&lt;Option 2-2&gt;</a:t>
            </a:r>
          </a:p>
          <a:p>
            <a:pPr marL="0" marR="0" lvl="0" indent="0" algn="l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1. Date ; 2-3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hour, early Sept.</a:t>
            </a:r>
          </a:p>
          <a:p>
            <a:pPr marL="0" marR="0" lvl="0" indent="0" algn="l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2. Venue; On line    3. Attendee; all SG5 member</a:t>
            </a:r>
          </a:p>
          <a:p>
            <a:pPr marL="0" marR="0" lvl="0" indent="0" algn="l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4. Agenda; EoL LCA topics intensive discussion</a:t>
            </a:r>
          </a:p>
          <a:p>
            <a:pPr marL="0" marR="0" lvl="0" indent="0" algn="l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Remarks; </a:t>
            </a:r>
          </a:p>
          <a:p>
            <a:pPr marL="0" marR="0" lvl="0" indent="0" algn="l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・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F2F with hybrid meeting will be held in Nov. @Tokyo   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4B7407D-7D40-C644-2B97-4EA346378B9E}"/>
              </a:ext>
            </a:extLst>
          </p:cNvPr>
          <p:cNvSpPr txBox="1"/>
          <p:nvPr/>
        </p:nvSpPr>
        <p:spPr>
          <a:xfrm>
            <a:off x="8609795" y="52064"/>
            <a:ext cx="50374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KY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350880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783786C5-AA2A-7C78-D107-CAD4904AFE99}"/>
              </a:ext>
            </a:extLst>
          </p:cNvPr>
          <p:cNvCxnSpPr>
            <a:cxnSpLocks/>
          </p:cNvCxnSpPr>
          <p:nvPr/>
        </p:nvCxnSpPr>
        <p:spPr>
          <a:xfrm>
            <a:off x="4607272" y="2927422"/>
            <a:ext cx="0" cy="9790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>
            <a:extLst>
              <a:ext uri="{FF2B5EF4-FFF2-40B4-BE49-F238E27FC236}">
                <a16:creationId xmlns:a16="http://schemas.microsoft.com/office/drawing/2014/main" id="{81E3D51A-31D2-52DC-E5C3-8D00D6AF5CD6}"/>
              </a:ext>
            </a:extLst>
          </p:cNvPr>
          <p:cNvCxnSpPr>
            <a:cxnSpLocks/>
          </p:cNvCxnSpPr>
          <p:nvPr/>
        </p:nvCxnSpPr>
        <p:spPr>
          <a:xfrm flipH="1">
            <a:off x="4255576" y="3519950"/>
            <a:ext cx="68223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C4154B26-D8F1-3A1D-ABF6-BDE62E567AD8}"/>
              </a:ext>
            </a:extLst>
          </p:cNvPr>
          <p:cNvCxnSpPr>
            <a:cxnSpLocks/>
          </p:cNvCxnSpPr>
          <p:nvPr/>
        </p:nvCxnSpPr>
        <p:spPr>
          <a:xfrm>
            <a:off x="4604822" y="2386580"/>
            <a:ext cx="0" cy="3117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タイトル 1">
            <a:extLst>
              <a:ext uri="{FF2B5EF4-FFF2-40B4-BE49-F238E27FC236}">
                <a16:creationId xmlns:a16="http://schemas.microsoft.com/office/drawing/2014/main" id="{FCACB1D6-13F7-1537-DF52-5A2305899CF6}"/>
              </a:ext>
            </a:extLst>
          </p:cNvPr>
          <p:cNvSpPr txBox="1">
            <a:spLocks/>
          </p:cNvSpPr>
          <p:nvPr/>
        </p:nvSpPr>
        <p:spPr>
          <a:xfrm>
            <a:off x="-946954" y="-58517"/>
            <a:ext cx="5789299" cy="100130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8440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pPr marL="0" marR="0" lvl="0" indent="0" algn="ctr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3200" dirty="0">
                <a:solidFill>
                  <a:sysClr val="windowText" lastClr="000000"/>
                </a:solidFill>
              </a:rPr>
              <a:t>1. Organization </a:t>
            </a:r>
            <a:r>
              <a:rPr lang="ja-JP" altLang="en-US" sz="3200" dirty="0">
                <a:solidFill>
                  <a:sysClr val="windowText" lastClr="000000"/>
                </a:solidFill>
              </a:rPr>
              <a:t> </a:t>
            </a:r>
            <a:endParaRPr kumimoji="1" lang="ja-JP" altLang="en-US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CAF899C-E738-78AD-C640-0E589AEAC7AF}"/>
              </a:ext>
            </a:extLst>
          </p:cNvPr>
          <p:cNvSpPr txBox="1"/>
          <p:nvPr/>
        </p:nvSpPr>
        <p:spPr>
          <a:xfrm>
            <a:off x="3483399" y="4472862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AEF9EF9-2804-05AB-6F58-8B32C1A8C06C}"/>
              </a:ext>
            </a:extLst>
          </p:cNvPr>
          <p:cNvSpPr txBox="1"/>
          <p:nvPr/>
        </p:nvSpPr>
        <p:spPr>
          <a:xfrm>
            <a:off x="4132961" y="180525"/>
            <a:ext cx="45538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-Organization Chart-</a:t>
            </a:r>
            <a:endParaRPr lang="ja-JP" altLang="en-US" sz="28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ABBFD366-F3EE-E459-DDF8-D29F00DA64B7}"/>
              </a:ext>
            </a:extLst>
          </p:cNvPr>
          <p:cNvSpPr/>
          <p:nvPr/>
        </p:nvSpPr>
        <p:spPr>
          <a:xfrm>
            <a:off x="453764" y="3906442"/>
            <a:ext cx="8280989" cy="165528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9B87148-CABE-7AA2-202D-C2466230FA78}"/>
              </a:ext>
            </a:extLst>
          </p:cNvPr>
          <p:cNvSpPr/>
          <p:nvPr/>
        </p:nvSpPr>
        <p:spPr>
          <a:xfrm>
            <a:off x="465589" y="5951888"/>
            <a:ext cx="8277553" cy="69957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CA7A00B-8AC4-769B-A9A3-6CA9821C4B0C}"/>
              </a:ext>
            </a:extLst>
          </p:cNvPr>
          <p:cNvSpPr/>
          <p:nvPr/>
        </p:nvSpPr>
        <p:spPr>
          <a:xfrm>
            <a:off x="2148804" y="2531585"/>
            <a:ext cx="4965583" cy="5908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4892301-AB3E-E993-67CB-A322255BCE23}"/>
              </a:ext>
            </a:extLst>
          </p:cNvPr>
          <p:cNvSpPr txBox="1"/>
          <p:nvPr/>
        </p:nvSpPr>
        <p:spPr>
          <a:xfrm>
            <a:off x="3889387" y="931701"/>
            <a:ext cx="1452192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A-LCA IWG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D965A1B-9993-727F-EA1E-2F78D70E3DC3}"/>
              </a:ext>
            </a:extLst>
          </p:cNvPr>
          <p:cNvSpPr txBox="1"/>
          <p:nvPr/>
        </p:nvSpPr>
        <p:spPr>
          <a:xfrm>
            <a:off x="3775163" y="1468008"/>
            <a:ext cx="1718740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Leading team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09C5AE7-DA68-00C0-0A79-7F47A6C451FA}"/>
              </a:ext>
            </a:extLst>
          </p:cNvPr>
          <p:cNvSpPr txBox="1"/>
          <p:nvPr/>
        </p:nvSpPr>
        <p:spPr>
          <a:xfrm>
            <a:off x="3863809" y="2003529"/>
            <a:ext cx="149111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Sub group5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4986437-3F79-87E4-652D-AC79B3ADB7E7}"/>
              </a:ext>
            </a:extLst>
          </p:cNvPr>
          <p:cNvSpPr txBox="1"/>
          <p:nvPr/>
        </p:nvSpPr>
        <p:spPr>
          <a:xfrm>
            <a:off x="2239554" y="2562485"/>
            <a:ext cx="2332177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Leader</a:t>
            </a:r>
          </a:p>
          <a:p>
            <a:pPr algn="ctr"/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Shoji Aoki (JASIC/JAMA)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CF61F3B-603E-8623-DB63-D8F447F37DD9}"/>
              </a:ext>
            </a:extLst>
          </p:cNvPr>
          <p:cNvSpPr txBox="1"/>
          <p:nvPr/>
        </p:nvSpPr>
        <p:spPr>
          <a:xfrm>
            <a:off x="4601488" y="2565351"/>
            <a:ext cx="2448106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Co-Leader</a:t>
            </a:r>
          </a:p>
          <a:p>
            <a:pPr algn="ctr"/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Zhang Tongzhu (CATARC)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F8138F1F-A0C1-38CE-763F-645C2C05B61C}"/>
              </a:ext>
            </a:extLst>
          </p:cNvPr>
          <p:cNvSpPr txBox="1"/>
          <p:nvPr/>
        </p:nvSpPr>
        <p:spPr>
          <a:xfrm>
            <a:off x="545947" y="3954576"/>
            <a:ext cx="3528094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Japan</a:t>
            </a: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･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Katsuya YAMAMOTO (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JASIC/JAMA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)*</a:t>
            </a: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Tetsuya SUZUKI (JASIC/JARI)*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3B5087A6-3E2A-5F0A-8134-51B3EF07C4BF}"/>
              </a:ext>
            </a:extLst>
          </p:cNvPr>
          <p:cNvSpPr txBox="1"/>
          <p:nvPr/>
        </p:nvSpPr>
        <p:spPr>
          <a:xfrm>
            <a:off x="3856850" y="3954576"/>
            <a:ext cx="3030247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China</a:t>
            </a:r>
          </a:p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Tianning ZHAO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(CATARC)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*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Mingnan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ZHAO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(CATARC)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*</a:t>
            </a:r>
          </a:p>
        </p:txBody>
      </p: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0C4D48BE-029E-6F81-A290-DCF6ABA09BEA}"/>
              </a:ext>
            </a:extLst>
          </p:cNvPr>
          <p:cNvCxnSpPr>
            <a:cxnSpLocks/>
          </p:cNvCxnSpPr>
          <p:nvPr/>
        </p:nvCxnSpPr>
        <p:spPr>
          <a:xfrm>
            <a:off x="4586908" y="1301005"/>
            <a:ext cx="0" cy="1585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E64A219-2D98-A515-7842-695C6CD701CB}"/>
              </a:ext>
            </a:extLst>
          </p:cNvPr>
          <p:cNvSpPr txBox="1"/>
          <p:nvPr/>
        </p:nvSpPr>
        <p:spPr>
          <a:xfrm>
            <a:off x="34031" y="3250912"/>
            <a:ext cx="17044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MAIN </a:t>
            </a:r>
          </a:p>
          <a:p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PARTICIPANTS</a:t>
            </a:r>
          </a:p>
          <a:p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(9)</a:t>
            </a:r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5309C32B-58CB-6E02-319F-0C8D05B4D191}"/>
              </a:ext>
            </a:extLst>
          </p:cNvPr>
          <p:cNvSpPr txBox="1"/>
          <p:nvPr/>
        </p:nvSpPr>
        <p:spPr>
          <a:xfrm>
            <a:off x="2029613" y="2233168"/>
            <a:ext cx="12923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LEADER(2)</a:t>
            </a:r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9EC0479D-726D-6699-94A0-CF2221E4A733}"/>
              </a:ext>
            </a:extLst>
          </p:cNvPr>
          <p:cNvSpPr txBox="1"/>
          <p:nvPr/>
        </p:nvSpPr>
        <p:spPr>
          <a:xfrm>
            <a:off x="4800400" y="3352505"/>
            <a:ext cx="2595385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Secretary; Tetsuya SUZUKI 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753A2219-84B6-397C-E7B4-3681B6684BEA}"/>
              </a:ext>
            </a:extLst>
          </p:cNvPr>
          <p:cNvSpPr txBox="1"/>
          <p:nvPr/>
        </p:nvSpPr>
        <p:spPr>
          <a:xfrm>
            <a:off x="72131" y="5628874"/>
            <a:ext cx="18469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OBSERVERS(32)</a:t>
            </a:r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4C8952C0-9D0B-1E3E-C692-B5B50A906104}"/>
              </a:ext>
            </a:extLst>
          </p:cNvPr>
          <p:cNvSpPr txBox="1"/>
          <p:nvPr/>
        </p:nvSpPr>
        <p:spPr>
          <a:xfrm>
            <a:off x="1862263" y="3258340"/>
            <a:ext cx="2514894" cy="52322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SG5 Leading team;</a:t>
            </a:r>
          </a:p>
          <a:p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Leaders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+ Core member*</a:t>
            </a:r>
          </a:p>
        </p:txBody>
      </p: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B012E5F8-B81B-39EC-11C7-FDF219B7B1C5}"/>
              </a:ext>
            </a:extLst>
          </p:cNvPr>
          <p:cNvCxnSpPr>
            <a:cxnSpLocks/>
          </p:cNvCxnSpPr>
          <p:nvPr/>
        </p:nvCxnSpPr>
        <p:spPr>
          <a:xfrm>
            <a:off x="4596695" y="1839299"/>
            <a:ext cx="0" cy="1585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124EA595-DC39-976B-8A9C-6916C3884400}"/>
              </a:ext>
            </a:extLst>
          </p:cNvPr>
          <p:cNvSpPr txBox="1"/>
          <p:nvPr/>
        </p:nvSpPr>
        <p:spPr>
          <a:xfrm>
            <a:off x="6541607" y="3954576"/>
            <a:ext cx="2193146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France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Elodie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COLLOT</a:t>
            </a:r>
          </a:p>
          <a:p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C95E8743-0D86-BAE4-79A9-442E82773B26}"/>
              </a:ext>
            </a:extLst>
          </p:cNvPr>
          <p:cNvSpPr txBox="1"/>
          <p:nvPr/>
        </p:nvSpPr>
        <p:spPr>
          <a:xfrm>
            <a:off x="541783" y="4731290"/>
            <a:ext cx="3506053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OICA</a:t>
            </a:r>
          </a:p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Matthieu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GOY</a:t>
            </a:r>
          </a:p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Juliette QUARTARARO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6E060FE0-AC16-D6A1-2484-A42675B563C4}"/>
              </a:ext>
            </a:extLst>
          </p:cNvPr>
          <p:cNvSpPr txBox="1"/>
          <p:nvPr/>
        </p:nvSpPr>
        <p:spPr>
          <a:xfrm>
            <a:off x="3878734" y="4731290"/>
            <a:ext cx="24969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CLEPA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Dominique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MARTINEAU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F9F364E6-4B6C-A7DD-B243-587C9661A8BE}"/>
              </a:ext>
            </a:extLst>
          </p:cNvPr>
          <p:cNvSpPr txBox="1"/>
          <p:nvPr/>
        </p:nvSpPr>
        <p:spPr>
          <a:xfrm>
            <a:off x="6541607" y="4731290"/>
            <a:ext cx="2265026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European Aluminium </a:t>
            </a:r>
          </a:p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Benedetta NUCCI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DC1BF3EF-BF14-B638-D5D5-6CD193DC78DC}"/>
              </a:ext>
            </a:extLst>
          </p:cNvPr>
          <p:cNvSpPr txBox="1"/>
          <p:nvPr/>
        </p:nvSpPr>
        <p:spPr>
          <a:xfrm>
            <a:off x="6572104" y="6047833"/>
            <a:ext cx="1467315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CLEPA</a:t>
            </a:r>
          </a:p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16 </a:t>
            </a: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members</a:t>
            </a:r>
            <a:endParaRPr kumimoji="1" lang="en-US" altLang="ja-JP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E61D9C00-6F7A-B572-EF07-B08ED1BFA4B6}"/>
              </a:ext>
            </a:extLst>
          </p:cNvPr>
          <p:cNvSpPr txBox="1"/>
          <p:nvPr/>
        </p:nvSpPr>
        <p:spPr>
          <a:xfrm>
            <a:off x="1455085" y="6047833"/>
            <a:ext cx="1283515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China</a:t>
            </a:r>
          </a:p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2 </a:t>
            </a: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members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0F18EEB7-7867-58A2-0C90-567B98507BC2}"/>
              </a:ext>
            </a:extLst>
          </p:cNvPr>
          <p:cNvSpPr txBox="1"/>
          <p:nvPr/>
        </p:nvSpPr>
        <p:spPr>
          <a:xfrm>
            <a:off x="7665903" y="6047833"/>
            <a:ext cx="1283515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EGEA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4 </a:t>
            </a: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members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FA0562B1-2CBE-F77A-1A9E-C417E241403E}"/>
              </a:ext>
            </a:extLst>
          </p:cNvPr>
          <p:cNvSpPr txBox="1"/>
          <p:nvPr/>
        </p:nvSpPr>
        <p:spPr>
          <a:xfrm>
            <a:off x="2442479" y="6047833"/>
            <a:ext cx="1283515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EU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2 </a:t>
            </a: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members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9F208781-7B42-8A26-0467-BD9CCE3005E0}"/>
              </a:ext>
            </a:extLst>
          </p:cNvPr>
          <p:cNvSpPr txBox="1"/>
          <p:nvPr/>
        </p:nvSpPr>
        <p:spPr>
          <a:xfrm>
            <a:off x="3493280" y="6047833"/>
            <a:ext cx="1283515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Korea</a:t>
            </a:r>
          </a:p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4 </a:t>
            </a: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members</a:t>
            </a: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326C8E76-9AF0-8DF2-381A-062168843CE6}"/>
              </a:ext>
            </a:extLst>
          </p:cNvPr>
          <p:cNvSpPr txBox="1"/>
          <p:nvPr/>
        </p:nvSpPr>
        <p:spPr>
          <a:xfrm>
            <a:off x="5657802" y="6047833"/>
            <a:ext cx="121379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OICA</a:t>
            </a:r>
          </a:p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2 </a:t>
            </a: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member</a:t>
            </a: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35C57236-6690-9548-37C0-ED0273375B56}"/>
              </a:ext>
            </a:extLst>
          </p:cNvPr>
          <p:cNvSpPr txBox="1"/>
          <p:nvPr/>
        </p:nvSpPr>
        <p:spPr>
          <a:xfrm>
            <a:off x="473924" y="6047833"/>
            <a:ext cx="1283515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UN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1 </a:t>
            </a: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member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7AEA6D6-37C1-BCA1-D986-18472625C05F}"/>
              </a:ext>
            </a:extLst>
          </p:cNvPr>
          <p:cNvSpPr txBox="1"/>
          <p:nvPr/>
        </p:nvSpPr>
        <p:spPr>
          <a:xfrm>
            <a:off x="4570278" y="6038308"/>
            <a:ext cx="1283515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AVERE</a:t>
            </a:r>
          </a:p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1 </a:t>
            </a: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members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0FADF9BD-B0FF-CCE1-26FF-1BABE9940356}"/>
              </a:ext>
            </a:extLst>
          </p:cNvPr>
          <p:cNvSpPr txBox="1"/>
          <p:nvPr/>
        </p:nvSpPr>
        <p:spPr>
          <a:xfrm>
            <a:off x="8522390" y="124868"/>
            <a:ext cx="503747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SA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47242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FCACB1D6-13F7-1537-DF52-5A2305899CF6}"/>
              </a:ext>
            </a:extLst>
          </p:cNvPr>
          <p:cNvSpPr txBox="1">
            <a:spLocks/>
          </p:cNvSpPr>
          <p:nvPr/>
        </p:nvSpPr>
        <p:spPr>
          <a:xfrm>
            <a:off x="117446" y="494846"/>
            <a:ext cx="8766495" cy="100130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8440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pPr marL="0" marR="0" lvl="0" indent="0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3200" dirty="0">
                <a:solidFill>
                  <a:sysClr val="windowText" lastClr="000000"/>
                </a:solidFill>
              </a:rPr>
              <a:t>2. </a:t>
            </a:r>
            <a:r>
              <a:rPr lang="en-US" altLang="ja-JP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Meeting management </a:t>
            </a:r>
          </a:p>
          <a:p>
            <a:pPr marL="0" marR="0" lvl="0" indent="0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　　</a:t>
            </a:r>
            <a:r>
              <a:rPr lang="en-US" altLang="ja-JP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&amp; Communication</a:t>
            </a:r>
            <a:r>
              <a:rPr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-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Meeting structure-</a:t>
            </a:r>
          </a:p>
          <a:p>
            <a:pPr marL="0" marR="0" lvl="0" indent="0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3200" dirty="0">
                <a:solidFill>
                  <a:sysClr val="windowText" lastClr="000000"/>
                </a:solidFill>
              </a:rPr>
              <a:t>  </a:t>
            </a:r>
            <a:r>
              <a:rPr lang="ja-JP" altLang="en-US" sz="3200" dirty="0">
                <a:solidFill>
                  <a:sysClr val="windowText" lastClr="000000"/>
                </a:solidFill>
              </a:rPr>
              <a:t> </a:t>
            </a:r>
            <a:endParaRPr kumimoji="1" lang="ja-JP" altLang="en-US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</p:txBody>
      </p:sp>
      <p:graphicFrame>
        <p:nvGraphicFramePr>
          <p:cNvPr id="2" name="表 8">
            <a:extLst>
              <a:ext uri="{FF2B5EF4-FFF2-40B4-BE49-F238E27FC236}">
                <a16:creationId xmlns:a16="http://schemas.microsoft.com/office/drawing/2014/main" id="{2027F80B-630F-EA93-A23D-111BAEF71F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9425554"/>
              </p:ext>
            </p:extLst>
          </p:nvPr>
        </p:nvGraphicFramePr>
        <p:xfrm>
          <a:off x="276837" y="1651014"/>
          <a:ext cx="8707770" cy="48206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1295">
                  <a:extLst>
                    <a:ext uri="{9D8B030D-6E8A-4147-A177-3AD203B41FA5}">
                      <a16:colId xmlns:a16="http://schemas.microsoft.com/office/drawing/2014/main" val="3061620518"/>
                    </a:ext>
                  </a:extLst>
                </a:gridCol>
                <a:gridCol w="1451295">
                  <a:extLst>
                    <a:ext uri="{9D8B030D-6E8A-4147-A177-3AD203B41FA5}">
                      <a16:colId xmlns:a16="http://schemas.microsoft.com/office/drawing/2014/main" val="2901192768"/>
                    </a:ext>
                  </a:extLst>
                </a:gridCol>
                <a:gridCol w="1451295">
                  <a:extLst>
                    <a:ext uri="{9D8B030D-6E8A-4147-A177-3AD203B41FA5}">
                      <a16:colId xmlns:a16="http://schemas.microsoft.com/office/drawing/2014/main" val="2933066858"/>
                    </a:ext>
                  </a:extLst>
                </a:gridCol>
                <a:gridCol w="1451295">
                  <a:extLst>
                    <a:ext uri="{9D8B030D-6E8A-4147-A177-3AD203B41FA5}">
                      <a16:colId xmlns:a16="http://schemas.microsoft.com/office/drawing/2014/main" val="2322316587"/>
                    </a:ext>
                  </a:extLst>
                </a:gridCol>
                <a:gridCol w="1451295">
                  <a:extLst>
                    <a:ext uri="{9D8B030D-6E8A-4147-A177-3AD203B41FA5}">
                      <a16:colId xmlns:a16="http://schemas.microsoft.com/office/drawing/2014/main" val="487227242"/>
                    </a:ext>
                  </a:extLst>
                </a:gridCol>
                <a:gridCol w="1451295">
                  <a:extLst>
                    <a:ext uri="{9D8B030D-6E8A-4147-A177-3AD203B41FA5}">
                      <a16:colId xmlns:a16="http://schemas.microsoft.com/office/drawing/2014/main" val="2529536301"/>
                    </a:ext>
                  </a:extLst>
                </a:gridCol>
              </a:tblGrid>
              <a:tr h="622403"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Chair</a:t>
                      </a:r>
                      <a:endParaRPr kumimoji="1" lang="ja-JP" altLang="en-US" sz="18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Participant</a:t>
                      </a:r>
                      <a:endParaRPr kumimoji="1" lang="ja-JP" altLang="en-US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Secretariat</a:t>
                      </a:r>
                      <a:endParaRPr kumimoji="1" lang="ja-JP" altLang="en-US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Frequency</a:t>
                      </a:r>
                      <a:endParaRPr kumimoji="1" lang="ja-JP" altLang="en-US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Meeting timing</a:t>
                      </a:r>
                      <a:endParaRPr kumimoji="1" lang="ja-JP" altLang="en-US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62498795"/>
                  </a:ext>
                </a:extLst>
              </a:tr>
              <a:tr h="1095847">
                <a:tc>
                  <a:txBody>
                    <a:bodyPr/>
                    <a:lstStyle/>
                    <a:p>
                      <a:r>
                        <a:rPr lang="en-US" altLang="ja-JP" sz="20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GRPE </a:t>
                      </a:r>
                    </a:p>
                    <a:p>
                      <a:r>
                        <a:rPr lang="en-US" altLang="ja-JP" sz="20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A-LCA IWG</a:t>
                      </a:r>
                    </a:p>
                    <a:p>
                      <a:endParaRPr kumimoji="1" lang="ja-JP" altLang="en-US" sz="2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IWG</a:t>
                      </a:r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Leader/</a:t>
                      </a:r>
                    </a:p>
                    <a:p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 leader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All IWG CPO/NGO’s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IWG Leading team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1927773"/>
                  </a:ext>
                </a:extLst>
              </a:tr>
              <a:tr h="1424600">
                <a:tc>
                  <a:txBody>
                    <a:bodyPr/>
                    <a:lstStyle/>
                    <a:p>
                      <a:r>
                        <a:rPr lang="en-US" altLang="ja-JP" sz="20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SG5 Leading Team Meeting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SG Leader/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 leader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SG Core member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SG Secretariat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Bi weekly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r>
                        <a:rPr kumimoji="1" lang="en-US" altLang="ja-JP" sz="1600" baseline="30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st  ; </a:t>
                      </a: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  <a:r>
                        <a:rPr kumimoji="1" lang="en-US" altLang="ja-JP" sz="1600" baseline="30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th</a:t>
                      </a: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June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  <a:r>
                        <a:rPr kumimoji="1" lang="en-US" altLang="ja-JP" sz="1600" baseline="30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nd</a:t>
                      </a: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;21</a:t>
                      </a:r>
                      <a:r>
                        <a:rPr kumimoji="1" lang="en-US" altLang="ja-JP" sz="1600" baseline="30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st</a:t>
                      </a: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b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        June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673493"/>
                  </a:ext>
                </a:extLst>
              </a:tr>
              <a:tr h="1424600">
                <a:tc>
                  <a:txBody>
                    <a:bodyPr/>
                    <a:lstStyle/>
                    <a:p>
                      <a:r>
                        <a:rPr lang="en-US" altLang="ja-JP" sz="20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SG5 Meeting</a:t>
                      </a:r>
                    </a:p>
                    <a:p>
                      <a:endParaRPr kumimoji="1" lang="en-US" altLang="ja-JP" sz="2000" b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endParaRPr kumimoji="1" lang="ja-JP" altLang="en-US" sz="2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SG Leader/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 leader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MAIN PARTICIPANTS/</a:t>
                      </a:r>
                    </a:p>
                    <a:p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OBSERVERS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SG Secretariat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Monthly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Kick off &amp;</a:t>
                      </a:r>
                    </a:p>
                    <a:p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r>
                        <a:rPr kumimoji="1" lang="en-US" altLang="ja-JP" sz="1600" baseline="300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st </a:t>
                      </a:r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meeting; 26</a:t>
                      </a:r>
                      <a:r>
                        <a:rPr kumimoji="1" lang="en-US" altLang="ja-JP" sz="1600" baseline="300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th</a:t>
                      </a:r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June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7805671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E0CCC10-72A0-B913-33CA-9E5858EC2FEE}"/>
              </a:ext>
            </a:extLst>
          </p:cNvPr>
          <p:cNvSpPr txBox="1"/>
          <p:nvPr/>
        </p:nvSpPr>
        <p:spPr>
          <a:xfrm>
            <a:off x="8434926" y="180525"/>
            <a:ext cx="503747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SA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3314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FCACB1D6-13F7-1537-DF52-5A2305899CF6}"/>
              </a:ext>
            </a:extLst>
          </p:cNvPr>
          <p:cNvSpPr txBox="1">
            <a:spLocks/>
          </p:cNvSpPr>
          <p:nvPr/>
        </p:nvSpPr>
        <p:spPr>
          <a:xfrm>
            <a:off x="117446" y="494846"/>
            <a:ext cx="8766495" cy="100130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8440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pPr marL="0" marR="0" lvl="0" indent="0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3200" dirty="0">
                <a:solidFill>
                  <a:sysClr val="windowText" lastClr="000000"/>
                </a:solidFill>
              </a:rPr>
              <a:t>2. </a:t>
            </a:r>
            <a:r>
              <a:rPr lang="en-US" altLang="ja-JP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Meeting management </a:t>
            </a:r>
          </a:p>
          <a:p>
            <a:pPr marL="0" marR="0" lvl="0" indent="0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　　</a:t>
            </a:r>
            <a:r>
              <a:rPr lang="en-US" altLang="ja-JP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&amp; Communication</a:t>
            </a:r>
            <a:r>
              <a:rPr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-</a:t>
            </a:r>
            <a:r>
              <a:rPr lang="en-US" altLang="ja-JP" sz="3200" dirty="0"/>
              <a:t>Communication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-</a:t>
            </a:r>
          </a:p>
          <a:p>
            <a:pPr marL="0" marR="0" lvl="0" indent="0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3200" dirty="0">
                <a:solidFill>
                  <a:sysClr val="windowText" lastClr="000000"/>
                </a:solidFill>
              </a:rPr>
              <a:t>  </a:t>
            </a:r>
            <a:r>
              <a:rPr lang="ja-JP" altLang="en-US" sz="3200" dirty="0">
                <a:solidFill>
                  <a:sysClr val="windowText" lastClr="000000"/>
                </a:solidFill>
              </a:rPr>
              <a:t> </a:t>
            </a:r>
            <a:endParaRPr kumimoji="1" lang="ja-JP" altLang="en-US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32AA10C-7961-EAF5-A3C3-398276802C9F}"/>
              </a:ext>
            </a:extLst>
          </p:cNvPr>
          <p:cNvSpPr txBox="1"/>
          <p:nvPr/>
        </p:nvSpPr>
        <p:spPr>
          <a:xfrm>
            <a:off x="260059" y="1596819"/>
            <a:ext cx="8623882" cy="45243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- Discuss and decide SG5 meeting agenda in SG5 </a:t>
            </a: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leading team</a:t>
            </a:r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 meeting </a:t>
            </a:r>
          </a:p>
          <a:p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-</a:t>
            </a:r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 Arrange SG5 meeting </a:t>
            </a: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with the </a:t>
            </a:r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meeting agenda through e-mail </a:t>
            </a: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by </a:t>
            </a:r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SG5 Secretariat</a:t>
            </a:r>
          </a:p>
          <a:p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- How to meet; On line (</a:t>
            </a: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Teams</a:t>
            </a:r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) basis, F2F/hybrid case by case</a:t>
            </a:r>
          </a:p>
          <a:p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- Make SG5 meeting minutes by </a:t>
            </a:r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SG5 Secretariat</a:t>
            </a:r>
          </a:p>
          <a:p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- Approve the minutes by </a:t>
            </a:r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SG5 </a:t>
            </a: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leaders and Issue </a:t>
            </a:r>
            <a:b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minutes by </a:t>
            </a:r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SG5 Secretariat</a:t>
            </a:r>
          </a:p>
          <a:p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- Arrange an interpreter for the communication, e.g. Meeting, Materials, Minutes, by each party if needed because the official communication language is English 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142FC53-70D4-0B34-048C-F6145973BBC7}"/>
              </a:ext>
            </a:extLst>
          </p:cNvPr>
          <p:cNvSpPr txBox="1"/>
          <p:nvPr/>
        </p:nvSpPr>
        <p:spPr>
          <a:xfrm>
            <a:off x="8434926" y="180525"/>
            <a:ext cx="503747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SA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539611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FCACB1D6-13F7-1537-DF52-5A2305899CF6}"/>
              </a:ext>
            </a:extLst>
          </p:cNvPr>
          <p:cNvSpPr txBox="1">
            <a:spLocks/>
          </p:cNvSpPr>
          <p:nvPr/>
        </p:nvSpPr>
        <p:spPr>
          <a:xfrm>
            <a:off x="177705" y="256429"/>
            <a:ext cx="8004270" cy="436332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8440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pPr marL="0" marR="0" lvl="0" indent="0" algn="l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3. Overall &amp; 3 months Schedule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  </a:t>
            </a: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 </a:t>
            </a: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FFC3E260-B558-3336-9945-40D0E9BD85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4122396"/>
              </p:ext>
            </p:extLst>
          </p:nvPr>
        </p:nvGraphicFramePr>
        <p:xfrm>
          <a:off x="177705" y="1501627"/>
          <a:ext cx="8788589" cy="5021992"/>
        </p:xfrm>
        <a:graphic>
          <a:graphicData uri="http://schemas.openxmlformats.org/drawingml/2006/table">
            <a:tbl>
              <a:tblPr/>
              <a:tblGrid>
                <a:gridCol w="987614">
                  <a:extLst>
                    <a:ext uri="{9D8B030D-6E8A-4147-A177-3AD203B41FA5}">
                      <a16:colId xmlns:a16="http://schemas.microsoft.com/office/drawing/2014/main" val="3075849353"/>
                    </a:ext>
                  </a:extLst>
                </a:gridCol>
                <a:gridCol w="746589">
                  <a:extLst>
                    <a:ext uri="{9D8B030D-6E8A-4147-A177-3AD203B41FA5}">
                      <a16:colId xmlns:a16="http://schemas.microsoft.com/office/drawing/2014/main" val="2993168303"/>
                    </a:ext>
                  </a:extLst>
                </a:gridCol>
                <a:gridCol w="746589">
                  <a:extLst>
                    <a:ext uri="{9D8B030D-6E8A-4147-A177-3AD203B41FA5}">
                      <a16:colId xmlns:a16="http://schemas.microsoft.com/office/drawing/2014/main" val="3542254259"/>
                    </a:ext>
                  </a:extLst>
                </a:gridCol>
                <a:gridCol w="746589">
                  <a:extLst>
                    <a:ext uri="{9D8B030D-6E8A-4147-A177-3AD203B41FA5}">
                      <a16:colId xmlns:a16="http://schemas.microsoft.com/office/drawing/2014/main" val="2817495509"/>
                    </a:ext>
                  </a:extLst>
                </a:gridCol>
                <a:gridCol w="241025">
                  <a:extLst>
                    <a:ext uri="{9D8B030D-6E8A-4147-A177-3AD203B41FA5}">
                      <a16:colId xmlns:a16="http://schemas.microsoft.com/office/drawing/2014/main" val="765127733"/>
                    </a:ext>
                  </a:extLst>
                </a:gridCol>
                <a:gridCol w="241025">
                  <a:extLst>
                    <a:ext uri="{9D8B030D-6E8A-4147-A177-3AD203B41FA5}">
                      <a16:colId xmlns:a16="http://schemas.microsoft.com/office/drawing/2014/main" val="4270638319"/>
                    </a:ext>
                  </a:extLst>
                </a:gridCol>
                <a:gridCol w="241025">
                  <a:extLst>
                    <a:ext uri="{9D8B030D-6E8A-4147-A177-3AD203B41FA5}">
                      <a16:colId xmlns:a16="http://schemas.microsoft.com/office/drawing/2014/main" val="1690473880"/>
                    </a:ext>
                  </a:extLst>
                </a:gridCol>
                <a:gridCol w="241025">
                  <a:extLst>
                    <a:ext uri="{9D8B030D-6E8A-4147-A177-3AD203B41FA5}">
                      <a16:colId xmlns:a16="http://schemas.microsoft.com/office/drawing/2014/main" val="2778832180"/>
                    </a:ext>
                  </a:extLst>
                </a:gridCol>
                <a:gridCol w="241025">
                  <a:extLst>
                    <a:ext uri="{9D8B030D-6E8A-4147-A177-3AD203B41FA5}">
                      <a16:colId xmlns:a16="http://schemas.microsoft.com/office/drawing/2014/main" val="3111492954"/>
                    </a:ext>
                  </a:extLst>
                </a:gridCol>
                <a:gridCol w="241025">
                  <a:extLst>
                    <a:ext uri="{9D8B030D-6E8A-4147-A177-3AD203B41FA5}">
                      <a16:colId xmlns:a16="http://schemas.microsoft.com/office/drawing/2014/main" val="711862338"/>
                    </a:ext>
                  </a:extLst>
                </a:gridCol>
                <a:gridCol w="241025">
                  <a:extLst>
                    <a:ext uri="{9D8B030D-6E8A-4147-A177-3AD203B41FA5}">
                      <a16:colId xmlns:a16="http://schemas.microsoft.com/office/drawing/2014/main" val="3850907971"/>
                    </a:ext>
                  </a:extLst>
                </a:gridCol>
                <a:gridCol w="241025">
                  <a:extLst>
                    <a:ext uri="{9D8B030D-6E8A-4147-A177-3AD203B41FA5}">
                      <a16:colId xmlns:a16="http://schemas.microsoft.com/office/drawing/2014/main" val="881550075"/>
                    </a:ext>
                  </a:extLst>
                </a:gridCol>
                <a:gridCol w="241025">
                  <a:extLst>
                    <a:ext uri="{9D8B030D-6E8A-4147-A177-3AD203B41FA5}">
                      <a16:colId xmlns:a16="http://schemas.microsoft.com/office/drawing/2014/main" val="1992677411"/>
                    </a:ext>
                  </a:extLst>
                </a:gridCol>
                <a:gridCol w="241025">
                  <a:extLst>
                    <a:ext uri="{9D8B030D-6E8A-4147-A177-3AD203B41FA5}">
                      <a16:colId xmlns:a16="http://schemas.microsoft.com/office/drawing/2014/main" val="2891858423"/>
                    </a:ext>
                  </a:extLst>
                </a:gridCol>
                <a:gridCol w="241025">
                  <a:extLst>
                    <a:ext uri="{9D8B030D-6E8A-4147-A177-3AD203B41FA5}">
                      <a16:colId xmlns:a16="http://schemas.microsoft.com/office/drawing/2014/main" val="1820306866"/>
                    </a:ext>
                  </a:extLst>
                </a:gridCol>
                <a:gridCol w="241025">
                  <a:extLst>
                    <a:ext uri="{9D8B030D-6E8A-4147-A177-3AD203B41FA5}">
                      <a16:colId xmlns:a16="http://schemas.microsoft.com/office/drawing/2014/main" val="1303552337"/>
                    </a:ext>
                  </a:extLst>
                </a:gridCol>
                <a:gridCol w="241025">
                  <a:extLst>
                    <a:ext uri="{9D8B030D-6E8A-4147-A177-3AD203B41FA5}">
                      <a16:colId xmlns:a16="http://schemas.microsoft.com/office/drawing/2014/main" val="1530732332"/>
                    </a:ext>
                  </a:extLst>
                </a:gridCol>
                <a:gridCol w="241025">
                  <a:extLst>
                    <a:ext uri="{9D8B030D-6E8A-4147-A177-3AD203B41FA5}">
                      <a16:colId xmlns:a16="http://schemas.microsoft.com/office/drawing/2014/main" val="3891965238"/>
                    </a:ext>
                  </a:extLst>
                </a:gridCol>
                <a:gridCol w="241025">
                  <a:extLst>
                    <a:ext uri="{9D8B030D-6E8A-4147-A177-3AD203B41FA5}">
                      <a16:colId xmlns:a16="http://schemas.microsoft.com/office/drawing/2014/main" val="1987286421"/>
                    </a:ext>
                  </a:extLst>
                </a:gridCol>
                <a:gridCol w="241025">
                  <a:extLst>
                    <a:ext uri="{9D8B030D-6E8A-4147-A177-3AD203B41FA5}">
                      <a16:colId xmlns:a16="http://schemas.microsoft.com/office/drawing/2014/main" val="4214221013"/>
                    </a:ext>
                  </a:extLst>
                </a:gridCol>
                <a:gridCol w="241025">
                  <a:extLst>
                    <a:ext uri="{9D8B030D-6E8A-4147-A177-3AD203B41FA5}">
                      <a16:colId xmlns:a16="http://schemas.microsoft.com/office/drawing/2014/main" val="1777480505"/>
                    </a:ext>
                  </a:extLst>
                </a:gridCol>
                <a:gridCol w="241025">
                  <a:extLst>
                    <a:ext uri="{9D8B030D-6E8A-4147-A177-3AD203B41FA5}">
                      <a16:colId xmlns:a16="http://schemas.microsoft.com/office/drawing/2014/main" val="2228746798"/>
                    </a:ext>
                  </a:extLst>
                </a:gridCol>
                <a:gridCol w="158723">
                  <a:extLst>
                    <a:ext uri="{9D8B030D-6E8A-4147-A177-3AD203B41FA5}">
                      <a16:colId xmlns:a16="http://schemas.microsoft.com/office/drawing/2014/main" val="391597973"/>
                    </a:ext>
                  </a:extLst>
                </a:gridCol>
                <a:gridCol w="158723">
                  <a:extLst>
                    <a:ext uri="{9D8B030D-6E8A-4147-A177-3AD203B41FA5}">
                      <a16:colId xmlns:a16="http://schemas.microsoft.com/office/drawing/2014/main" val="3079739272"/>
                    </a:ext>
                  </a:extLst>
                </a:gridCol>
                <a:gridCol w="905312">
                  <a:extLst>
                    <a:ext uri="{9D8B030D-6E8A-4147-A177-3AD203B41FA5}">
                      <a16:colId xmlns:a16="http://schemas.microsoft.com/office/drawing/2014/main" val="1872736023"/>
                    </a:ext>
                  </a:extLst>
                </a:gridCol>
              </a:tblGrid>
              <a:tr h="30904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105204" marR="105204" marT="52602" marB="5260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2023</a:t>
                      </a:r>
                    </a:p>
                  </a:txBody>
                  <a:tcPr marL="105204" marR="105204" marT="52602" marB="5260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2024</a:t>
                      </a:r>
                    </a:p>
                  </a:txBody>
                  <a:tcPr marL="105204" marR="105204" marT="52602" marB="5260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2025</a:t>
                      </a:r>
                    </a:p>
                  </a:txBody>
                  <a:tcPr marL="105204" marR="105204" marT="52602" marB="5260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60213"/>
                  </a:ext>
                </a:extLst>
              </a:tr>
              <a:tr h="19325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r>
                        <a:rPr lang="ja-JP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～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3912506"/>
                  </a:ext>
                </a:extLst>
              </a:tr>
              <a:tr h="53345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Main 　activities</a:t>
                      </a:r>
                    </a:p>
                  </a:txBody>
                  <a:tcPr marL="105204" marR="105204" marT="52602" marB="5260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105204" marR="105204" marT="52602" marB="5260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1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Develop</a:t>
                      </a:r>
                      <a:b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Methodologies</a:t>
                      </a:r>
                    </a:p>
                  </a:txBody>
                  <a:tcPr marL="105204" marR="105204" marT="52602" marB="5260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Finalize</a:t>
                      </a:r>
                      <a:b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Methodologies</a:t>
                      </a:r>
                    </a:p>
                  </a:txBody>
                  <a:tcPr marL="105204" marR="105204" marT="52602" marB="5260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r>
                        <a:rPr lang="en-US" sz="1300" b="1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Jun. GRPE</a:t>
                      </a:r>
                      <a:b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 　　　　　　</a:t>
                      </a:r>
                      <a:r>
                        <a:rPr lang="en-US" sz="1300" b="1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Nov. WP.29 </a:t>
                      </a:r>
                    </a:p>
                  </a:txBody>
                  <a:tcPr marL="105204" marR="105204" marT="52602" marB="5260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8901862"/>
                  </a:ext>
                </a:extLst>
              </a:tr>
              <a:tr h="65595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Drafting</a:t>
                      </a:r>
                    </a:p>
                  </a:txBody>
                  <a:tcPr marL="105204" marR="105204" marT="52602" marB="5260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8395248"/>
                  </a:ext>
                </a:extLst>
              </a:tr>
              <a:tr h="6916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GRPE </a:t>
                      </a:r>
                    </a:p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A-LCA    IWG</a:t>
                      </a:r>
                    </a:p>
                  </a:txBody>
                  <a:tcPr marL="2979" marR="2979" marT="29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 ☆</a:t>
                      </a:r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</a:t>
                      </a:r>
                      <a:r>
                        <a:rPr lang="ja-JP" altLang="en-US" sz="17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endParaRPr lang="en-US" altLang="ja-JP" sz="17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altLang="ja-JP" sz="17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 </a:t>
                      </a:r>
                      <a:r>
                        <a:rPr lang="ja-JP" altLang="en-US" sz="17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</a:t>
                      </a:r>
                      <a:endParaRPr lang="ja-JP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7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r>
                        <a:rPr lang="ja-JP" altLang="en-US" sz="17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endParaRPr lang="en-US" altLang="ja-JP" sz="17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  <a:r>
                        <a:rPr lang="ja-JP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endParaRPr lang="en-US" altLang="ja-JP" sz="17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 fontAlgn="ctr"/>
                      <a:r>
                        <a:rPr kumimoji="1" lang="en-US" altLang="ja-JP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17</a:t>
                      </a:r>
                    </a:p>
                    <a:p>
                      <a:pPr algn="ctr" fontAlgn="ctr"/>
                      <a:r>
                        <a:rPr kumimoji="1" lang="en-US" altLang="ja-JP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-</a:t>
                      </a:r>
                    </a:p>
                    <a:p>
                      <a:pPr algn="ctr" fontAlgn="ctr"/>
                      <a:r>
                        <a:rPr kumimoji="1" lang="en-US" altLang="ja-JP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1</a:t>
                      </a:r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  <a:endParaRPr lang="ja-JP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2750200"/>
                  </a:ext>
                </a:extLst>
              </a:tr>
              <a:tr h="8319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SG5 leading  </a:t>
                      </a:r>
                      <a:b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team </a:t>
                      </a:r>
                      <a:b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Meeting</a:t>
                      </a:r>
                    </a:p>
                  </a:txBody>
                  <a:tcPr marL="2979" marR="2979" marT="29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☆</a:t>
                      </a:r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b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　☆</a:t>
                      </a:r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</a:t>
                      </a:r>
                      <a:endParaRPr lang="ja-JP" alt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r>
                        <a:rPr lang="ja-JP" alt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r>
                        <a:rPr lang="en-US" altLang="ja-JP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  <a:b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　☆</a:t>
                      </a:r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</a:t>
                      </a:r>
                      <a:endParaRPr lang="ja-JP" alt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☆</a:t>
                      </a:r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3-</a:t>
                      </a:r>
                      <a:b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　☆</a:t>
                      </a:r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18-</a:t>
                      </a:r>
                      <a:endParaRPr lang="ja-JP" alt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b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b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b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b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b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b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b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b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b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b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b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b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b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b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b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b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b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b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4201783"/>
                  </a:ext>
                </a:extLst>
              </a:tr>
              <a:tr h="177907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SG5 Meeting</a:t>
                      </a:r>
                    </a:p>
                  </a:txBody>
                  <a:tcPr marL="2979" marR="2979" marT="29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050" b="1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Kick off &amp; 1st meeting　</a:t>
                      </a:r>
                      <a:br>
                        <a:rPr lang="en-US" sz="1050" b="1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050" b="1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      </a:t>
                      </a:r>
                      <a:r>
                        <a:rPr lang="en-US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☆</a:t>
                      </a:r>
                    </a:p>
                    <a:p>
                      <a:pPr algn="l" fontAlgn="t"/>
                      <a:r>
                        <a:rPr lang="en-US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    </a:t>
                      </a:r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</a:t>
                      </a:r>
                      <a:endParaRPr lang="en-US" sz="1050" b="1" i="0" u="none" strike="noStrike" dirty="0">
                        <a:solidFill>
                          <a:srgbClr val="FF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 </a:t>
                      </a:r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7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(☆)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(☆)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7095440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3CA7EE2-28AB-118F-C3ED-F31F3444420E}"/>
              </a:ext>
            </a:extLst>
          </p:cNvPr>
          <p:cNvSpPr txBox="1"/>
          <p:nvPr/>
        </p:nvSpPr>
        <p:spPr>
          <a:xfrm>
            <a:off x="2638425" y="5813852"/>
            <a:ext cx="1808508" cy="4154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Level concept</a:t>
            </a:r>
          </a:p>
          <a:p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Definition &amp; Initial target</a:t>
            </a: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51A94F52-1169-EA1C-D578-E0F9F5541026}"/>
              </a:ext>
            </a:extLst>
          </p:cNvPr>
          <p:cNvCxnSpPr/>
          <p:nvPr/>
        </p:nvCxnSpPr>
        <p:spPr>
          <a:xfrm>
            <a:off x="2667000" y="6238875"/>
            <a:ext cx="120015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7640745-1678-E684-62E7-D84BBB096F0D}"/>
              </a:ext>
            </a:extLst>
          </p:cNvPr>
          <p:cNvSpPr txBox="1"/>
          <p:nvPr/>
        </p:nvSpPr>
        <p:spPr>
          <a:xfrm>
            <a:off x="8434926" y="180525"/>
            <a:ext cx="503747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SA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67093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83E7A21-48CB-8690-66FC-87EAB9A63EB9}"/>
              </a:ext>
            </a:extLst>
          </p:cNvPr>
          <p:cNvSpPr txBox="1"/>
          <p:nvPr/>
        </p:nvSpPr>
        <p:spPr>
          <a:xfrm>
            <a:off x="876481" y="1713339"/>
            <a:ext cx="7647317" cy="39703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28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1. </a:t>
            </a:r>
            <a:r>
              <a:rPr lang="en-US" altLang="ja-JP" sz="2800" kern="1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SG5 organization introduction</a:t>
            </a:r>
            <a:endParaRPr lang="en-US" altLang="ja-JP" sz="2800" dirty="0">
              <a:solidFill>
                <a:schemeClr val="bg1">
                  <a:lumMod val="75000"/>
                </a:schemeClr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lvl="0"/>
            <a:r>
              <a:rPr lang="en-US" altLang="ja-JP" sz="800" dirty="0">
                <a:solidFill>
                  <a:schemeClr val="bg1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</a:t>
            </a:r>
            <a:endParaRPr lang="ja-JP" altLang="ja-JP" sz="800" dirty="0">
              <a:solidFill>
                <a:schemeClr val="bg1">
                  <a:lumMod val="75000"/>
                </a:schemeClr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r>
              <a:rPr lang="en-US" altLang="ja-JP" sz="28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2. </a:t>
            </a:r>
            <a:r>
              <a:rPr lang="en-US" altLang="ja-JP" sz="2800" kern="1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Meeting management &amp; communication</a:t>
            </a:r>
            <a:endParaRPr lang="en-US" altLang="ja-JP" sz="2800" dirty="0">
              <a:solidFill>
                <a:schemeClr val="bg1">
                  <a:lumMod val="75000"/>
                </a:schemeClr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lvl="0"/>
            <a:r>
              <a:rPr lang="en-US" altLang="ja-JP" sz="800" dirty="0">
                <a:solidFill>
                  <a:schemeClr val="bg1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</a:t>
            </a:r>
            <a:endParaRPr lang="ja-JP" altLang="ja-JP" sz="800" dirty="0">
              <a:solidFill>
                <a:schemeClr val="bg1">
                  <a:lumMod val="75000"/>
                </a:schemeClr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r>
              <a:rPr lang="en-US" altLang="ja-JP" sz="2800" dirty="0">
                <a:solidFill>
                  <a:schemeClr val="bg1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3</a:t>
            </a:r>
            <a:r>
              <a:rPr lang="en-US" altLang="ja-JP" sz="28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. </a:t>
            </a:r>
            <a:r>
              <a:rPr lang="en-US" altLang="ja-JP" sz="2800" kern="1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Overall &amp; 3 months schedule</a:t>
            </a:r>
            <a:endParaRPr lang="en-US" altLang="ja-JP" sz="2800" kern="100" dirty="0">
              <a:solidFill>
                <a:schemeClr val="bg1">
                  <a:lumMod val="7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  <a:p>
            <a:r>
              <a:rPr lang="en-US" altLang="ja-JP" sz="8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 </a:t>
            </a:r>
            <a:endParaRPr lang="ja-JP" altLang="ja-JP" sz="1800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  <a:p>
            <a:r>
              <a:rPr lang="en-US" altLang="ja-JP" sz="28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4. EoL LCA discussion </a:t>
            </a:r>
            <a:endParaRPr lang="ja-JP" altLang="ja-JP" sz="2800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  <a:p>
            <a:r>
              <a:rPr lang="en-US" altLang="ja-JP" sz="28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 1) </a:t>
            </a:r>
            <a:r>
              <a:rPr lang="en-US" altLang="ja-JP" sz="2800" kern="100" dirty="0"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EoL</a:t>
            </a:r>
            <a:r>
              <a:rPr lang="en-US" altLang="ja-JP" sz="28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 level concept</a:t>
            </a:r>
            <a:endParaRPr lang="ja-JP" altLang="ja-JP" sz="2800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  <a:p>
            <a:r>
              <a:rPr lang="en-US" altLang="ja-JP" sz="2800" kern="1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 2) “CONTROVERSAL” TOPICS</a:t>
            </a:r>
            <a:endParaRPr lang="ja-JP" altLang="ja-JP" sz="2800" kern="100" dirty="0">
              <a:solidFill>
                <a:schemeClr val="bg1">
                  <a:lumMod val="75000"/>
                </a:schemeClr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  <a:p>
            <a:r>
              <a:rPr lang="ja-JP" altLang="en-US" sz="800" kern="100" dirty="0"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 </a:t>
            </a:r>
            <a:endParaRPr lang="en-US" altLang="ja-JP" sz="800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  <a:p>
            <a:r>
              <a:rPr lang="en-US" altLang="ja-JP" sz="2800" kern="1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5. Next action</a:t>
            </a:r>
            <a:endParaRPr lang="ja-JP" altLang="ja-JP" sz="2800" kern="100" dirty="0">
              <a:solidFill>
                <a:schemeClr val="bg1">
                  <a:lumMod val="75000"/>
                </a:schemeClr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  <a:p>
            <a:pPr lvl="0"/>
            <a:endParaRPr lang="ja-JP" altLang="ja-JP" sz="24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741CB1AA-D933-7A14-5638-DE72B331A504}"/>
              </a:ext>
            </a:extLst>
          </p:cNvPr>
          <p:cNvSpPr txBox="1">
            <a:spLocks/>
          </p:cNvSpPr>
          <p:nvPr/>
        </p:nvSpPr>
        <p:spPr>
          <a:xfrm>
            <a:off x="317989" y="234342"/>
            <a:ext cx="1834661" cy="690928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8440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r>
              <a:rPr lang="en-US" altLang="ja-JP" dirty="0"/>
              <a:t>Agenda</a:t>
            </a:r>
            <a:endParaRPr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B4AC6DC-E23F-358E-55C4-9B833C6CE63D}"/>
              </a:ext>
            </a:extLst>
          </p:cNvPr>
          <p:cNvSpPr txBox="1"/>
          <p:nvPr/>
        </p:nvSpPr>
        <p:spPr>
          <a:xfrm>
            <a:off x="8609795" y="52064"/>
            <a:ext cx="50374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KY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051752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3850AA27-96B3-213E-CAE5-0653FF9638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" y="-38638"/>
            <a:ext cx="9144000" cy="4992175"/>
          </a:xfrm>
          <a:prstGeom prst="rect">
            <a:avLst/>
          </a:prstGeom>
        </p:spPr>
      </p:pic>
      <p:sp>
        <p:nvSpPr>
          <p:cNvPr id="5" name="タイトル 1">
            <a:extLst>
              <a:ext uri="{FF2B5EF4-FFF2-40B4-BE49-F238E27FC236}">
                <a16:creationId xmlns:a16="http://schemas.microsoft.com/office/drawing/2014/main" id="{541C0001-4581-78D4-C1E9-6DCDA993F3EB}"/>
              </a:ext>
            </a:extLst>
          </p:cNvPr>
          <p:cNvSpPr txBox="1">
            <a:spLocks/>
          </p:cNvSpPr>
          <p:nvPr/>
        </p:nvSpPr>
        <p:spPr>
          <a:xfrm>
            <a:off x="-57150" y="37562"/>
            <a:ext cx="3044336" cy="523875"/>
          </a:xfrm>
          <a:prstGeom prst="rect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l" defTabSz="8440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r>
              <a:rPr lang="en-US" altLang="ja-JP" dirty="0"/>
              <a:t>  Level Concept </a:t>
            </a:r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1AC00D9-173C-D67D-2EEE-4781D9EE3EBE}"/>
              </a:ext>
            </a:extLst>
          </p:cNvPr>
          <p:cNvSpPr txBox="1"/>
          <p:nvPr/>
        </p:nvSpPr>
        <p:spPr>
          <a:xfrm>
            <a:off x="433387" y="4070539"/>
            <a:ext cx="825817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“Definition of levels &amp; Initial target level” to be reported in 17-18</a:t>
            </a:r>
            <a:r>
              <a:rPr kumimoji="1" lang="en-US" altLang="ja-JP" sz="1800" baseline="30000" dirty="0">
                <a:latin typeface="Meiryo UI" panose="020B0604030504040204" pitchFamily="50" charset="-128"/>
                <a:ea typeface="Meiryo UI" panose="020B0604030504040204" pitchFamily="50" charset="-128"/>
              </a:rPr>
              <a:t>th</a:t>
            </a:r>
            <a:r>
              <a:rPr kumimoji="1" lang="en-US" altLang="ja-JP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 Oct. GRPE IWG @ Brussel  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6478973-4F71-6D2D-CB7B-903D1D4AEF47}"/>
              </a:ext>
            </a:extLst>
          </p:cNvPr>
          <p:cNvSpPr txBox="1"/>
          <p:nvPr/>
        </p:nvSpPr>
        <p:spPr>
          <a:xfrm>
            <a:off x="342902" y="4788086"/>
            <a:ext cx="14859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Schedule</a:t>
            </a: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722FE98-CF7B-5E57-7E40-01DC0BDB85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7869585"/>
              </p:ext>
            </p:extLst>
          </p:nvPr>
        </p:nvGraphicFramePr>
        <p:xfrm>
          <a:off x="423865" y="5262028"/>
          <a:ext cx="8462958" cy="1404000"/>
        </p:xfrm>
        <a:graphic>
          <a:graphicData uri="http://schemas.openxmlformats.org/drawingml/2006/table">
            <a:tbl>
              <a:tblPr/>
              <a:tblGrid>
                <a:gridCol w="1410493">
                  <a:extLst>
                    <a:ext uri="{9D8B030D-6E8A-4147-A177-3AD203B41FA5}">
                      <a16:colId xmlns:a16="http://schemas.microsoft.com/office/drawing/2014/main" val="3075849353"/>
                    </a:ext>
                  </a:extLst>
                </a:gridCol>
                <a:gridCol w="1410493">
                  <a:extLst>
                    <a:ext uri="{9D8B030D-6E8A-4147-A177-3AD203B41FA5}">
                      <a16:colId xmlns:a16="http://schemas.microsoft.com/office/drawing/2014/main" val="3542254259"/>
                    </a:ext>
                  </a:extLst>
                </a:gridCol>
                <a:gridCol w="1410493">
                  <a:extLst>
                    <a:ext uri="{9D8B030D-6E8A-4147-A177-3AD203B41FA5}">
                      <a16:colId xmlns:a16="http://schemas.microsoft.com/office/drawing/2014/main" val="2817495509"/>
                    </a:ext>
                  </a:extLst>
                </a:gridCol>
                <a:gridCol w="1410493">
                  <a:extLst>
                    <a:ext uri="{9D8B030D-6E8A-4147-A177-3AD203B41FA5}">
                      <a16:colId xmlns:a16="http://schemas.microsoft.com/office/drawing/2014/main" val="765127733"/>
                    </a:ext>
                  </a:extLst>
                </a:gridCol>
                <a:gridCol w="1410493">
                  <a:extLst>
                    <a:ext uri="{9D8B030D-6E8A-4147-A177-3AD203B41FA5}">
                      <a16:colId xmlns:a16="http://schemas.microsoft.com/office/drawing/2014/main" val="4270638319"/>
                    </a:ext>
                  </a:extLst>
                </a:gridCol>
                <a:gridCol w="1410493">
                  <a:extLst>
                    <a:ext uri="{9D8B030D-6E8A-4147-A177-3AD203B41FA5}">
                      <a16:colId xmlns:a16="http://schemas.microsoft.com/office/drawing/2014/main" val="1690473880"/>
                    </a:ext>
                  </a:extLst>
                </a:gridCol>
              </a:tblGrid>
              <a:tr h="36959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June</a:t>
                      </a:r>
                    </a:p>
                  </a:txBody>
                  <a:tcPr marL="2979" marR="2979" marT="2979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July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August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Sept.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Oct.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3912506"/>
                  </a:ext>
                </a:extLst>
              </a:tr>
              <a:tr h="3768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GRPE </a:t>
                      </a:r>
                    </a:p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A-LCA   IWG</a:t>
                      </a:r>
                    </a:p>
                  </a:txBody>
                  <a:tcPr marL="2979" marR="2979" marT="29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7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  </a:t>
                      </a:r>
                      <a:r>
                        <a:rPr lang="ja-JP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r>
                        <a:rPr lang="ja-JP" altLang="en-US" sz="17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  ☆</a:t>
                      </a:r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  <a:r>
                        <a:rPr lang="ja-JP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      </a:t>
                      </a:r>
                      <a:r>
                        <a:rPr lang="ja-JP" altLang="en-US" sz="1700" b="1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r>
                        <a:rPr kumimoji="1" lang="en-US" altLang="ja-JP" sz="10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17-1</a:t>
                      </a:r>
                      <a:r>
                        <a:rPr lang="en-US" altLang="ja-JP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  <a:endParaRPr lang="ja-JP" alt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2750200"/>
                  </a:ext>
                </a:extLst>
              </a:tr>
              <a:tr h="65760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SG5 Meeting</a:t>
                      </a:r>
                    </a:p>
                  </a:txBody>
                  <a:tcPr marL="2979" marR="2979" marT="29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050" b="1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1st meeting　 </a:t>
                      </a:r>
                      <a:br>
                        <a:rPr lang="en-US" sz="1050" b="1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050" b="1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                   </a:t>
                      </a:r>
                      <a:r>
                        <a:rPr lang="en-US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</a:t>
                      </a:r>
                      <a:endParaRPr lang="en-US" sz="1050" b="1" i="0" u="none" strike="noStrike" dirty="0">
                        <a:solidFill>
                          <a:srgbClr val="FF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       </a:t>
                      </a:r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7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         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(</a:t>
                      </a:r>
                      <a:r>
                        <a:rPr kumimoji="1" lang="ja-JP" altLang="en-US" sz="17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☆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)</a:t>
                      </a:r>
                      <a:endParaRPr lang="ja-JP" alt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 </a:t>
                      </a:r>
                      <a:r>
                        <a:rPr lang="ja-JP" altLang="en-US" sz="1700" b="1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7095440"/>
                  </a:ext>
                </a:extLst>
              </a:tr>
            </a:tbl>
          </a:graphicData>
        </a:graphic>
      </p:graphicFrame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745A3A6-15C2-6B36-310F-B38D2EDAA33A}"/>
              </a:ext>
            </a:extLst>
          </p:cNvPr>
          <p:cNvSpPr txBox="1"/>
          <p:nvPr/>
        </p:nvSpPr>
        <p:spPr>
          <a:xfrm>
            <a:off x="1436443" y="6524460"/>
            <a:ext cx="2390141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Leading Team Proposal</a:t>
            </a:r>
            <a:endParaRPr kumimoji="1" lang="ja-JP" altLang="en-US" sz="14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D50DAC3-AF33-9A65-D29E-D5395BD6CCE1}"/>
              </a:ext>
            </a:extLst>
          </p:cNvPr>
          <p:cNvSpPr txBox="1"/>
          <p:nvPr/>
        </p:nvSpPr>
        <p:spPr>
          <a:xfrm>
            <a:off x="3931993" y="6527152"/>
            <a:ext cx="1191352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Discussion</a:t>
            </a:r>
            <a:endParaRPr kumimoji="1" lang="ja-JP" altLang="en-US" sz="14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0635A753-7231-A430-3806-E94CFFC6F526}"/>
              </a:ext>
            </a:extLst>
          </p:cNvPr>
          <p:cNvSpPr txBox="1"/>
          <p:nvPr/>
        </p:nvSpPr>
        <p:spPr>
          <a:xfrm>
            <a:off x="5989393" y="6495884"/>
            <a:ext cx="1191352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Discussion</a:t>
            </a:r>
            <a:endParaRPr kumimoji="1" lang="ja-JP" altLang="en-US" sz="14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B27E97C-34E7-0038-2C62-45D5A9BD3962}"/>
              </a:ext>
            </a:extLst>
          </p:cNvPr>
          <p:cNvSpPr txBox="1"/>
          <p:nvPr/>
        </p:nvSpPr>
        <p:spPr>
          <a:xfrm>
            <a:off x="7366860" y="6489051"/>
            <a:ext cx="1685077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Final discussion</a:t>
            </a:r>
            <a:endParaRPr kumimoji="1" lang="ja-JP" altLang="en-US" sz="14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041E132C-8EF9-0CDA-E8D7-091340E6B45D}"/>
              </a:ext>
            </a:extLst>
          </p:cNvPr>
          <p:cNvCxnSpPr/>
          <p:nvPr/>
        </p:nvCxnSpPr>
        <p:spPr>
          <a:xfrm>
            <a:off x="3076575" y="6422376"/>
            <a:ext cx="4676775" cy="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F7EFA72E-3F16-6A62-CD7A-1C72F15C0A96}"/>
              </a:ext>
            </a:extLst>
          </p:cNvPr>
          <p:cNvCxnSpPr>
            <a:cxnSpLocks/>
          </p:cNvCxnSpPr>
          <p:nvPr/>
        </p:nvCxnSpPr>
        <p:spPr>
          <a:xfrm flipV="1">
            <a:off x="7963391" y="5964028"/>
            <a:ext cx="195627" cy="324837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A298F2D6-4949-F561-6B39-902BA1827946}"/>
              </a:ext>
            </a:extLst>
          </p:cNvPr>
          <p:cNvSpPr txBox="1"/>
          <p:nvPr/>
        </p:nvSpPr>
        <p:spPr>
          <a:xfrm>
            <a:off x="3318735" y="6058827"/>
            <a:ext cx="20908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i="1" dirty="0">
                <a:latin typeface="Meiryo UI" panose="020B0604030504040204" pitchFamily="50" charset="-128"/>
                <a:ea typeface="Meiryo UI" panose="020B0604030504040204" pitchFamily="50" charset="-128"/>
              </a:rPr>
              <a:t>#1 Study by each party</a:t>
            </a:r>
            <a:endParaRPr kumimoji="1" lang="ja-JP" altLang="en-US" sz="1200" b="1" i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186BCB2A-1480-161D-0F54-7B0F85A34301}"/>
              </a:ext>
            </a:extLst>
          </p:cNvPr>
          <p:cNvSpPr txBox="1"/>
          <p:nvPr/>
        </p:nvSpPr>
        <p:spPr>
          <a:xfrm>
            <a:off x="6711396" y="6068352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i="1" dirty="0">
                <a:latin typeface="Meiryo UI" panose="020B0604030504040204" pitchFamily="50" charset="-128"/>
                <a:ea typeface="Meiryo UI" panose="020B0604030504040204" pitchFamily="50" charset="-128"/>
              </a:rPr>
              <a:t>#2 Study</a:t>
            </a:r>
            <a:endParaRPr kumimoji="1" lang="ja-JP" altLang="en-US" sz="1200" b="1" i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F4363CA-9C0C-A142-A553-E5D510D05374}"/>
              </a:ext>
            </a:extLst>
          </p:cNvPr>
          <p:cNvSpPr txBox="1"/>
          <p:nvPr/>
        </p:nvSpPr>
        <p:spPr>
          <a:xfrm>
            <a:off x="8548190" y="-538"/>
            <a:ext cx="503747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SA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423898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64885D-7C1D-F2DE-B152-0B2485823F17}"/>
              </a:ext>
            </a:extLst>
          </p:cNvPr>
          <p:cNvSpPr txBox="1">
            <a:spLocks/>
          </p:cNvSpPr>
          <p:nvPr/>
        </p:nvSpPr>
        <p:spPr>
          <a:xfrm>
            <a:off x="101500" y="51360"/>
            <a:ext cx="7088697" cy="436332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8440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pPr marL="0" marR="0" lvl="0" indent="0" algn="l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EoL level concept proposal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  </a:t>
            </a: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 </a:t>
            </a: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CEC240FC-742F-E33F-8AD4-E9ED516ED8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3196984"/>
              </p:ext>
            </p:extLst>
          </p:nvPr>
        </p:nvGraphicFramePr>
        <p:xfrm>
          <a:off x="247657" y="513375"/>
          <a:ext cx="8648685" cy="6468913"/>
        </p:xfrm>
        <a:graphic>
          <a:graphicData uri="http://schemas.openxmlformats.org/drawingml/2006/table">
            <a:tbl>
              <a:tblPr/>
              <a:tblGrid>
                <a:gridCol w="585121">
                  <a:extLst>
                    <a:ext uri="{9D8B030D-6E8A-4147-A177-3AD203B41FA5}">
                      <a16:colId xmlns:a16="http://schemas.microsoft.com/office/drawing/2014/main" val="4176493841"/>
                    </a:ext>
                  </a:extLst>
                </a:gridCol>
                <a:gridCol w="723900">
                  <a:extLst>
                    <a:ext uri="{9D8B030D-6E8A-4147-A177-3AD203B41FA5}">
                      <a16:colId xmlns:a16="http://schemas.microsoft.com/office/drawing/2014/main" val="1790184486"/>
                    </a:ext>
                  </a:extLst>
                </a:gridCol>
                <a:gridCol w="1859221">
                  <a:extLst>
                    <a:ext uri="{9D8B030D-6E8A-4147-A177-3AD203B41FA5}">
                      <a16:colId xmlns:a16="http://schemas.microsoft.com/office/drawing/2014/main" val="3704751655"/>
                    </a:ext>
                  </a:extLst>
                </a:gridCol>
                <a:gridCol w="1866900">
                  <a:extLst>
                    <a:ext uri="{9D8B030D-6E8A-4147-A177-3AD203B41FA5}">
                      <a16:colId xmlns:a16="http://schemas.microsoft.com/office/drawing/2014/main" val="1824742421"/>
                    </a:ext>
                  </a:extLst>
                </a:gridCol>
                <a:gridCol w="1866900">
                  <a:extLst>
                    <a:ext uri="{9D8B030D-6E8A-4147-A177-3AD203B41FA5}">
                      <a16:colId xmlns:a16="http://schemas.microsoft.com/office/drawing/2014/main" val="2480077284"/>
                    </a:ext>
                  </a:extLst>
                </a:gridCol>
                <a:gridCol w="1746643">
                  <a:extLst>
                    <a:ext uri="{9D8B030D-6E8A-4147-A177-3AD203B41FA5}">
                      <a16:colId xmlns:a16="http://schemas.microsoft.com/office/drawing/2014/main" val="136458283"/>
                    </a:ext>
                  </a:extLst>
                </a:gridCol>
              </a:tblGrid>
              <a:tr h="42435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SG/Level</a:t>
                      </a:r>
                    </a:p>
                  </a:txBody>
                  <a:tcPr marL="114992" marR="114992" marT="57496" marB="5749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Lv.1</a:t>
                      </a:r>
                      <a:b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Simplified/Generic LCA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Lv.2</a:t>
                      </a:r>
                      <a:b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Targeted LCA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Lv.3</a:t>
                      </a:r>
                      <a:b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Extended LCA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Lv.4</a:t>
                      </a:r>
                      <a:b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Full</a:t>
                      </a:r>
                      <a:r>
                        <a:rPr lang="en-US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LCA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369367"/>
                  </a:ext>
                </a:extLst>
              </a:tr>
              <a:tr h="164082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(Example) Level concept</a:t>
                      </a:r>
                    </a:p>
                  </a:txBody>
                  <a:tcPr marL="114992" marR="114992" marT="57496" marB="5749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Focus on fuel cycle, and for vehicle cycle, generic raw material classifications and parts/vehicle productions according to the curb weight of the vehicle type, e.g. powertrain and fuel combination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Focus on vehicle OEM's direct manageable scope and using globally standardized secondary DB for raw materials and major automobile parts reflecting vehicle OEM's own efforts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Expansion of supply chain evaluation and application of regional secondary DB or primary data which can reflect the efforts made in supply chain management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Evaluation of CFP for the entire value chains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1671065"/>
                  </a:ext>
                </a:extLst>
              </a:tr>
              <a:tr h="147916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Level concept of vehicle cycle in detail</a:t>
                      </a:r>
                    </a:p>
                  </a:txBody>
                  <a:tcPr marL="114992" marR="114992" marT="57496" marB="5749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 focusing on evaluating GHG emissions from a fuel cycle and a generic model vehicle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Focusing on precise evaluation of GHG emissions within vehicle OEM’s manageable scope to incorporate the OEM's own efforts to reduce carbon emissions on a specific vehicle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By extending the assessment of GHG emissions to supply chains, vehicle OEM's initiatives to reduce GHG emissions beyond its management scope could be demonstrated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Assessment of GHG emissions for the entire value chains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667658"/>
                  </a:ext>
                </a:extLst>
              </a:tr>
              <a:tr h="638548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SG5</a:t>
                      </a:r>
                    </a:p>
                  </a:txBody>
                  <a:tcPr marL="114992" marR="114992" marT="57496" marB="5749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End of life</a:t>
                      </a:r>
                    </a:p>
                  </a:txBody>
                  <a:tcPr marL="114992" marR="114992" marT="57496" marB="5749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 EoL</a:t>
                      </a:r>
                    </a:p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evaluation </a:t>
                      </a:r>
                    </a:p>
                  </a:txBody>
                  <a:tcPr marL="114992" marR="114992" marT="57496" marB="5749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Global/Generic secondary data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Regional secondary data /partial primary data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Primary data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4768130"/>
                  </a:ext>
                </a:extLst>
              </a:tr>
              <a:tr h="68300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Covering 50% of total process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Covering 80% of total process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Covering 100% of total process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7505750"/>
                  </a:ext>
                </a:extLst>
              </a:tr>
              <a:tr h="68300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      Cut off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CFF application for important materials/Parts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CFF application for all materials, parts and process scrap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7144702"/>
                  </a:ext>
                </a:extLst>
              </a:tr>
              <a:tr h="60621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Current basis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Current basis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Future basis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5696722"/>
                  </a:ext>
                </a:extLst>
              </a:tr>
            </a:tbl>
          </a:graphicData>
        </a:graphic>
      </p:graphicFrame>
      <p:sp>
        <p:nvSpPr>
          <p:cNvPr id="8" name="TextBox 1">
            <a:extLst>
              <a:ext uri="{FF2B5EF4-FFF2-40B4-BE49-F238E27FC236}">
                <a16:creationId xmlns:a16="http://schemas.microsoft.com/office/drawing/2014/main" id="{FD74F051-A96D-4CD8-AFE9-4060BE9776F5}"/>
              </a:ext>
            </a:extLst>
          </p:cNvPr>
          <p:cNvSpPr txBox="1"/>
          <p:nvPr/>
        </p:nvSpPr>
        <p:spPr>
          <a:xfrm>
            <a:off x="4968080" y="10297316"/>
            <a:ext cx="0" cy="173038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lIns="0" tIns="0" rIns="0" bIns="0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9" name="TextBox 1">
            <a:extLst>
              <a:ext uri="{FF2B5EF4-FFF2-40B4-BE49-F238E27FC236}">
                <a16:creationId xmlns:a16="http://schemas.microsoft.com/office/drawing/2014/main" id="{4E1DDD97-0132-47B2-8E74-8CACD2517963}"/>
              </a:ext>
            </a:extLst>
          </p:cNvPr>
          <p:cNvSpPr txBox="1"/>
          <p:nvPr/>
        </p:nvSpPr>
        <p:spPr>
          <a:xfrm>
            <a:off x="4968080" y="8225629"/>
            <a:ext cx="0" cy="17145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lIns="0" tIns="0" rIns="0" bIns="0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10" name="TextBox 1">
            <a:extLst>
              <a:ext uri="{FF2B5EF4-FFF2-40B4-BE49-F238E27FC236}">
                <a16:creationId xmlns:a16="http://schemas.microsoft.com/office/drawing/2014/main" id="{31302A4B-BDE9-430E-B1DF-DAE1C0C031B9}"/>
              </a:ext>
            </a:extLst>
          </p:cNvPr>
          <p:cNvSpPr txBox="1"/>
          <p:nvPr/>
        </p:nvSpPr>
        <p:spPr>
          <a:xfrm>
            <a:off x="4968080" y="9222579"/>
            <a:ext cx="0" cy="17145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lIns="0" tIns="0" rIns="0" bIns="0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3B8D265-4CAB-6CF1-CB75-E90D227C2903}"/>
              </a:ext>
            </a:extLst>
          </p:cNvPr>
          <p:cNvSpPr txBox="1"/>
          <p:nvPr/>
        </p:nvSpPr>
        <p:spPr>
          <a:xfrm>
            <a:off x="2551995" y="4281362"/>
            <a:ext cx="696494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CA" altLang="ja-JP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Data grade</a:t>
            </a:r>
            <a:endParaRPr kumimoji="1" lang="en-CA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0D54F28-DABD-1B25-A0F8-F07C0F257AE0}"/>
              </a:ext>
            </a:extLst>
          </p:cNvPr>
          <p:cNvSpPr txBox="1"/>
          <p:nvPr/>
        </p:nvSpPr>
        <p:spPr>
          <a:xfrm>
            <a:off x="2371047" y="4925582"/>
            <a:ext cx="1058389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CA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System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CA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Boundary 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2B5471A-5B12-CC85-AA12-93C2CBB7017C}"/>
              </a:ext>
            </a:extLst>
          </p:cNvPr>
          <p:cNvSpPr txBox="1"/>
          <p:nvPr/>
        </p:nvSpPr>
        <p:spPr>
          <a:xfrm>
            <a:off x="2371047" y="5569802"/>
            <a:ext cx="1058389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CA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Recycle modeling  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BA4423B-00EE-41F9-4D38-4E360642A32C}"/>
              </a:ext>
            </a:extLst>
          </p:cNvPr>
          <p:cNvSpPr txBox="1"/>
          <p:nvPr/>
        </p:nvSpPr>
        <p:spPr>
          <a:xfrm>
            <a:off x="2214695" y="6161497"/>
            <a:ext cx="1206352" cy="7386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CA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Recycle technology scenario  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2FCD131-FAB7-8583-BAEB-A99EFFEFBF78}"/>
              </a:ext>
            </a:extLst>
          </p:cNvPr>
          <p:cNvSpPr/>
          <p:nvPr/>
        </p:nvSpPr>
        <p:spPr>
          <a:xfrm>
            <a:off x="5209563" y="402672"/>
            <a:ext cx="1999684" cy="6497489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0C8E3F0-69B1-2881-5CD6-1790B2525C0F}"/>
              </a:ext>
            </a:extLst>
          </p:cNvPr>
          <p:cNvSpPr txBox="1"/>
          <p:nvPr/>
        </p:nvSpPr>
        <p:spPr>
          <a:xfrm>
            <a:off x="6276080" y="128075"/>
            <a:ext cx="249681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Achievement target</a:t>
            </a:r>
            <a:endParaRPr kumimoji="1" lang="ja-JP" altLang="en-US" sz="18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266CA75A-E9A1-0E53-038C-8831A1D069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730" y="2439241"/>
            <a:ext cx="8965287" cy="1761400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C455EDB-97B9-0B22-FD47-572BA5A7E1AD}"/>
              </a:ext>
            </a:extLst>
          </p:cNvPr>
          <p:cNvSpPr txBox="1"/>
          <p:nvPr/>
        </p:nvSpPr>
        <p:spPr>
          <a:xfrm>
            <a:off x="8609795" y="52064"/>
            <a:ext cx="50374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KY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620057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2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AMAマスタ.pptx" id="{D1019D6E-69BF-44FE-BCEA-96770CD788DA}" vid="{2D8F309C-7C93-4676-924B-F764AE97347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que présentation avec nouveau logo et format 16x9" id="{85D48C29-F5D1-45D1-86B0-358C96AA2DC8}" vid="{438186FC-A8D2-4D68-B072-911AEBB13642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JAMAマスタ</Template>
  <TotalTime>2963</TotalTime>
  <Words>2205</Words>
  <Application>Microsoft Office PowerPoint</Application>
  <PresentationFormat>画面に合わせる (4:3)</PresentationFormat>
  <Paragraphs>553</Paragraphs>
  <Slides>20</Slides>
  <Notes>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3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20</vt:i4>
      </vt:variant>
    </vt:vector>
  </HeadingPairs>
  <TitlesOfParts>
    <vt:vector size="33" baseType="lpstr">
      <vt:lpstr>Meiryo UI</vt:lpstr>
      <vt:lpstr>メイリオ</vt:lpstr>
      <vt:lpstr>游ゴシック</vt:lpstr>
      <vt:lpstr>游ゴシック Light</vt:lpstr>
      <vt:lpstr>Arial</vt:lpstr>
      <vt:lpstr>Calibri</vt:lpstr>
      <vt:lpstr>Courier New</vt:lpstr>
      <vt:lpstr>Tahoma</vt:lpstr>
      <vt:lpstr>Wingdings</vt:lpstr>
      <vt:lpstr>2_デザインの設定</vt:lpstr>
      <vt:lpstr>Office テーマ</vt:lpstr>
      <vt:lpstr>Masque présentation OICA</vt:lpstr>
      <vt:lpstr>think-cell Folie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LCA-012-05 Cluster5</vt:lpstr>
      <vt:lpstr>Break-out session to identify RANGE OF OPTIONS FOR IDENTIFIED “CONTROVERSAL” TOPICS</vt:lpstr>
      <vt:lpstr>4 - End-of-Life</vt:lpstr>
      <vt:lpstr>Controversial topics with options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HONDA R&amp;D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AOKI, SHOJI</dc:creator>
  <cp:keywords>SecrecyB; A.01.0010; HM</cp:keywords>
  <cp:lastModifiedBy>AOKI, SHOJI</cp:lastModifiedBy>
  <cp:revision>133</cp:revision>
  <dcterms:created xsi:type="dcterms:W3CDTF">2023-01-11T12:06:28Z</dcterms:created>
  <dcterms:modified xsi:type="dcterms:W3CDTF">2023-07-10T12:19:49Z</dcterms:modified>
  <cp:category/>
</cp:coreProperties>
</file>