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4"/>
    <p:sldMasterId id="2147483697" r:id="rId5"/>
  </p:sldMasterIdLst>
  <p:notesMasterIdLst>
    <p:notesMasterId r:id="rId16"/>
  </p:notesMasterIdLst>
  <p:sldIdLst>
    <p:sldId id="365" r:id="rId6"/>
    <p:sldId id="379" r:id="rId7"/>
    <p:sldId id="380" r:id="rId8"/>
    <p:sldId id="376" r:id="rId9"/>
    <p:sldId id="381" r:id="rId10"/>
    <p:sldId id="383" r:id="rId11"/>
    <p:sldId id="377" r:id="rId12"/>
    <p:sldId id="384" r:id="rId13"/>
    <p:sldId id="385" r:id="rId14"/>
    <p:sldId id="386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5B3C0426-FFF5-499B-B7B2-DBA210AB6DDD}">
          <p14:sldIdLst>
            <p14:sldId id="365"/>
            <p14:sldId id="379"/>
            <p14:sldId id="380"/>
            <p14:sldId id="376"/>
            <p14:sldId id="381"/>
            <p14:sldId id="383"/>
            <p14:sldId id="377"/>
            <p14:sldId id="384"/>
            <p14:sldId id="385"/>
            <p14:sldId id="38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CF0F0"/>
    <a:srgbClr val="C1F4F7"/>
    <a:srgbClr val="74E6EC"/>
    <a:srgbClr val="21D6E0"/>
    <a:srgbClr val="00CCFF"/>
    <a:srgbClr val="0084B4"/>
    <a:srgbClr val="4BACC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8" d="100"/>
          <a:sy n="98" d="100"/>
        </p:scale>
        <p:origin x="110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EAC50-7C0C-408E-B7D3-94FDCDCAA045}" type="datetimeFigureOut">
              <a:rPr kumimoji="1" lang="ja-JP" altLang="en-US" smtClean="0"/>
              <a:t>2023/6/26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57C91-509A-420E-AE3C-ACA3926870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06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577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763809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000" b="1" cap="none" spc="0">
                <a:ln w="0"/>
                <a:solidFill>
                  <a:schemeClr val="accent1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4243484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3998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コンテンツ/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876" y="1279712"/>
            <a:ext cx="11520000" cy="5040000"/>
          </a:xfrm>
          <a:prstGeom prst="rect">
            <a:avLst/>
          </a:prstGeom>
        </p:spPr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 sz="24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sz="18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4644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デバイ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0532" y="2440153"/>
            <a:ext cx="9888000" cy="648000"/>
          </a:xfrm>
          <a:prstGeom prst="rect">
            <a:avLst/>
          </a:prstGeom>
        </p:spPr>
        <p:txBody>
          <a:bodyPr anchor="b"/>
          <a:lstStyle>
            <a:lvl1pPr>
              <a:defRPr sz="2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3016153"/>
            <a:ext cx="12192000" cy="72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77811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ボトムサマ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0" y="6282000"/>
            <a:ext cx="12192000" cy="576000"/>
          </a:xfrm>
          <a:prstGeom prst="rect">
            <a:avLst/>
          </a:prstGeom>
          <a:solidFill>
            <a:srgbClr val="8CF0F0"/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sz="20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kumimoji="1" lang="ja-JP" altLang="en-US" dirty="0"/>
              <a:t>マスター テキストの書式設定</a:t>
            </a: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72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ブラン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  <a:prstGeom prst="rect">
            <a:avLst/>
          </a:prstGeom>
        </p:spPr>
        <p:txBody>
          <a:bodyPr anchor="ctr"/>
          <a:lstStyle>
            <a:lvl1pPr>
              <a:defRPr sz="2800" b="1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3853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4.xml"/><Relationship Id="rId7" Type="http://schemas.openxmlformats.org/officeDocument/2006/relationships/hyperlink" Target="http://www.jasic.org/j/top.htm" TargetMode="Externa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700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0992000" y="6498000"/>
            <a:ext cx="12000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50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fld id="{25521C42-4E1A-4C54-9F7D-AF2B1AD94E92}" type="slidenum">
              <a:rPr lang="ja-JP" altLang="en-US" smtClean="0"/>
              <a:pPr/>
              <a:t>‹#›</a:t>
            </a:fld>
            <a:endParaRPr lang="ja-JP" altLang="en-US"/>
          </a:p>
        </p:txBody>
      </p:sp>
      <p:sp>
        <p:nvSpPr>
          <p:cNvPr id="7" name="正方形/長方形 6"/>
          <p:cNvSpPr/>
          <p:nvPr userDrawn="1"/>
        </p:nvSpPr>
        <p:spPr>
          <a:xfrm>
            <a:off x="0" y="0"/>
            <a:ext cx="12192000" cy="576000"/>
          </a:xfrm>
          <a:prstGeom prst="rect">
            <a:avLst/>
          </a:prstGeom>
          <a:gradFill flip="none" rotWithShape="1">
            <a:gsLst>
              <a:gs pos="0">
                <a:srgbClr val="00B0F0">
                  <a:alpha val="0"/>
                </a:srgbClr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10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sz="1200" dirty="0"/>
          </a:p>
        </p:txBody>
      </p:sp>
      <p:pic>
        <p:nvPicPr>
          <p:cNvPr id="8" name="Picture 4" descr="header_r1_c1">
            <a:hlinkClick r:id="rId7"/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6" r="-136"/>
          <a:stretch/>
        </p:blipFill>
        <p:spPr bwMode="auto">
          <a:xfrm>
            <a:off x="10266763" y="0"/>
            <a:ext cx="1925237" cy="57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663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9" r:id="rId4"/>
    <p:sldLayoutId id="2147483710" r:id="rId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A-LCA IWG SG2 MTG</a:t>
            </a:r>
            <a:br>
              <a:rPr kumimoji="1" lang="en-US" altLang="ja-JP" dirty="0"/>
            </a:br>
            <a:r>
              <a:rPr kumimoji="1" lang="en-US" altLang="ja-JP" dirty="0">
                <a:solidFill>
                  <a:schemeClr val="tx1"/>
                </a:solidFill>
              </a:rPr>
              <a:t>Meeting minutes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6" name="サブタイトル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/>
              <a:t>Isao Tabushi / JASIC (Japan)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364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B48A10-75DD-488C-9E8B-E2B27F23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437A058C-683D-4584-A96E-D8DA7B38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r>
              <a:rPr kumimoji="1" lang="en-US" altLang="ja-JP" sz="2400" dirty="0"/>
              <a:t>Meeting minutes -  </a:t>
            </a:r>
            <a:r>
              <a:rPr lang="en-US" altLang="ja-JP" sz="2400" dirty="0"/>
              <a:t>4. Meeting schedule plan</a:t>
            </a:r>
            <a:endParaRPr kumimoji="1" lang="ja-JP" altLang="en-US" sz="2400" dirty="0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7FC05529-4E5A-4F76-BA14-104CAFDAEC45}"/>
              </a:ext>
            </a:extLst>
          </p:cNvPr>
          <p:cNvSpPr txBox="1">
            <a:spLocks/>
          </p:cNvSpPr>
          <p:nvPr/>
        </p:nvSpPr>
        <p:spPr>
          <a:xfrm>
            <a:off x="235773" y="741423"/>
            <a:ext cx="11520000" cy="36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about agenda No.4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113750F9-4DEB-4579-BD96-5A3F991DA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58277"/>
              </p:ext>
            </p:extLst>
          </p:nvPr>
        </p:nvGraphicFramePr>
        <p:xfrm>
          <a:off x="346881" y="1411225"/>
          <a:ext cx="11428790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395">
                  <a:extLst>
                    <a:ext uri="{9D8B030D-6E8A-4147-A177-3AD203B41FA5}">
                      <a16:colId xmlns:a16="http://schemas.microsoft.com/office/drawing/2014/main" val="1170168079"/>
                    </a:ext>
                  </a:extLst>
                </a:gridCol>
                <a:gridCol w="5714395">
                  <a:extLst>
                    <a:ext uri="{9D8B030D-6E8A-4147-A177-3AD203B41FA5}">
                      <a16:colId xmlns:a16="http://schemas.microsoft.com/office/drawing/2014/main" val="2922820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Question / Opinion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Answer / Next action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05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Face to face meeting is only for participant?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This is also for observers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79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Face to face meeting should be 2 days event or more to have many discussion. This could be good reason to trip to Japan from Europe.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Meeting topic for F2F should be discussed in advance.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kumimoji="1" lang="en-US" altLang="ja-JP" sz="1200" b="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90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Should we ask to representative expert of aluminum industry to give us an example for the aluminum process?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endParaRPr lang="en-US" altLang="ja-JP" sz="1200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632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How about have joint meeting with SG3 in July?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I will try. Let’s talk in next IWG.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261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7871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CC0B5-B627-45A1-8006-B91B3352B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Participants</a:t>
            </a:r>
            <a:endParaRPr kumimoji="1" lang="ja-JP" altLang="en-US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9D4B7F2-F919-4A25-87B1-AA74B09B4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26A7757-2E4A-42CC-87A6-07114140DC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7300784"/>
              </p:ext>
            </p:extLst>
          </p:nvPr>
        </p:nvGraphicFramePr>
        <p:xfrm>
          <a:off x="796639" y="1203648"/>
          <a:ext cx="9759821" cy="4693294"/>
        </p:xfrm>
        <a:graphic>
          <a:graphicData uri="http://schemas.openxmlformats.org/drawingml/2006/table">
            <a:tbl>
              <a:tblPr/>
              <a:tblGrid>
                <a:gridCol w="2398127">
                  <a:extLst>
                    <a:ext uri="{9D8B030D-6E8A-4147-A177-3AD203B41FA5}">
                      <a16:colId xmlns:a16="http://schemas.microsoft.com/office/drawing/2014/main" val="4238859259"/>
                    </a:ext>
                  </a:extLst>
                </a:gridCol>
                <a:gridCol w="1673113">
                  <a:extLst>
                    <a:ext uri="{9D8B030D-6E8A-4147-A177-3AD203B41FA5}">
                      <a16:colId xmlns:a16="http://schemas.microsoft.com/office/drawing/2014/main" val="510167586"/>
                    </a:ext>
                  </a:extLst>
                </a:gridCol>
                <a:gridCol w="2082096">
                  <a:extLst>
                    <a:ext uri="{9D8B030D-6E8A-4147-A177-3AD203B41FA5}">
                      <a16:colId xmlns:a16="http://schemas.microsoft.com/office/drawing/2014/main" val="780663956"/>
                    </a:ext>
                  </a:extLst>
                </a:gridCol>
                <a:gridCol w="762195">
                  <a:extLst>
                    <a:ext uri="{9D8B030D-6E8A-4147-A177-3AD203B41FA5}">
                      <a16:colId xmlns:a16="http://schemas.microsoft.com/office/drawing/2014/main" val="1565838755"/>
                    </a:ext>
                  </a:extLst>
                </a:gridCol>
                <a:gridCol w="2844290">
                  <a:extLst>
                    <a:ext uri="{9D8B030D-6E8A-4147-A177-3AD203B41FA5}">
                      <a16:colId xmlns:a16="http://schemas.microsoft.com/office/drawing/2014/main" val="2402666297"/>
                    </a:ext>
                  </a:extLst>
                </a:gridCol>
              </a:tblGrid>
              <a:tr h="40191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Lead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Isao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TABUSHI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CP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JP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6581838"/>
                  </a:ext>
                </a:extLst>
              </a:tr>
              <a:tr h="388947">
                <a:tc rowSpan="11"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Maint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Paticipaints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Koichiro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AIKAWA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39527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Johanna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BERLIN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3519762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Toru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FURUSAWA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4231296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Emmanuelle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KOBIALKA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766681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Torsten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KOSMEHL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1202429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Duc-Nam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LUU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CLEPA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1306882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Benedetta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Nucci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European Aluminium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723679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Mac 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Ramsdell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CLEPA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156529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Sophie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RICHET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OICA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801338"/>
                  </a:ext>
                </a:extLst>
              </a:tr>
              <a:tr h="38894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Tetsuya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SUZUKI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CP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JP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477893"/>
                  </a:ext>
                </a:extLst>
              </a:tr>
              <a:tr h="401912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Alex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vanGELDEREN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NGO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  <a:ea typeface="游ゴシック" panose="020B0400000000000000" pitchFamily="50" charset="-128"/>
                        </a:rPr>
                        <a:t>BLIC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29094545"/>
                  </a:ext>
                </a:extLst>
              </a:tr>
            </a:tbl>
          </a:graphicData>
        </a:graphic>
      </p:graphicFrame>
      <p:sp>
        <p:nvSpPr>
          <p:cNvPr id="3" name="楕円 2">
            <a:extLst>
              <a:ext uri="{FF2B5EF4-FFF2-40B4-BE49-F238E27FC236}">
                <a16:creationId xmlns:a16="http://schemas.microsoft.com/office/drawing/2014/main" id="{A01C35B6-BD2E-41AE-A480-0A1A888A66B3}"/>
              </a:ext>
            </a:extLst>
          </p:cNvPr>
          <p:cNvSpPr/>
          <p:nvPr/>
        </p:nvSpPr>
        <p:spPr>
          <a:xfrm>
            <a:off x="2852257" y="1686187"/>
            <a:ext cx="243281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09D88FF5-5D5C-4A05-A157-3ED76E1C0A67}"/>
              </a:ext>
            </a:extLst>
          </p:cNvPr>
          <p:cNvSpPr/>
          <p:nvPr/>
        </p:nvSpPr>
        <p:spPr>
          <a:xfrm>
            <a:off x="2852257" y="2080470"/>
            <a:ext cx="243282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CE73D33C-0C9D-45C2-9979-DD99B49A210E}"/>
              </a:ext>
            </a:extLst>
          </p:cNvPr>
          <p:cNvSpPr/>
          <p:nvPr/>
        </p:nvSpPr>
        <p:spPr>
          <a:xfrm>
            <a:off x="2852257" y="2474753"/>
            <a:ext cx="243282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1301A4E0-AA41-4D18-A70B-F7B790EEFDED}"/>
              </a:ext>
            </a:extLst>
          </p:cNvPr>
          <p:cNvSpPr/>
          <p:nvPr/>
        </p:nvSpPr>
        <p:spPr>
          <a:xfrm>
            <a:off x="2852257" y="2853486"/>
            <a:ext cx="243282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B7B8CBCF-6347-4024-BE7F-7A1B49C2DD3C}"/>
              </a:ext>
            </a:extLst>
          </p:cNvPr>
          <p:cNvSpPr/>
          <p:nvPr/>
        </p:nvSpPr>
        <p:spPr>
          <a:xfrm>
            <a:off x="2852258" y="3232219"/>
            <a:ext cx="243280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楕円 9">
            <a:extLst>
              <a:ext uri="{FF2B5EF4-FFF2-40B4-BE49-F238E27FC236}">
                <a16:creationId xmlns:a16="http://schemas.microsoft.com/office/drawing/2014/main" id="{EE156CB1-CA69-4CC0-88DF-FCA9E7F517EB}"/>
              </a:ext>
            </a:extLst>
          </p:cNvPr>
          <p:cNvSpPr/>
          <p:nvPr/>
        </p:nvSpPr>
        <p:spPr>
          <a:xfrm>
            <a:off x="2852258" y="3610952"/>
            <a:ext cx="243280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楕円 10">
            <a:extLst>
              <a:ext uri="{FF2B5EF4-FFF2-40B4-BE49-F238E27FC236}">
                <a16:creationId xmlns:a16="http://schemas.microsoft.com/office/drawing/2014/main" id="{FAC3D3C0-5FE8-4436-90A2-DED922793313}"/>
              </a:ext>
            </a:extLst>
          </p:cNvPr>
          <p:cNvSpPr/>
          <p:nvPr/>
        </p:nvSpPr>
        <p:spPr>
          <a:xfrm>
            <a:off x="2852258" y="5164378"/>
            <a:ext cx="243280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コンテンツ プレースホルダー 4">
            <a:extLst>
              <a:ext uri="{FF2B5EF4-FFF2-40B4-BE49-F238E27FC236}">
                <a16:creationId xmlns:a16="http://schemas.microsoft.com/office/drawing/2014/main" id="{0A3FEC60-58F4-4427-931B-E18421F769F9}"/>
              </a:ext>
            </a:extLst>
          </p:cNvPr>
          <p:cNvSpPr txBox="1">
            <a:spLocks/>
          </p:cNvSpPr>
          <p:nvPr/>
        </p:nvSpPr>
        <p:spPr>
          <a:xfrm>
            <a:off x="3313600" y="6100669"/>
            <a:ext cx="1571015" cy="35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Present</a:t>
            </a:r>
          </a:p>
        </p:txBody>
      </p:sp>
      <p:sp>
        <p:nvSpPr>
          <p:cNvPr id="14" name="楕円 13">
            <a:extLst>
              <a:ext uri="{FF2B5EF4-FFF2-40B4-BE49-F238E27FC236}">
                <a16:creationId xmlns:a16="http://schemas.microsoft.com/office/drawing/2014/main" id="{D6C237D0-8BEE-4C94-9FC5-59C4AA44CD29}"/>
              </a:ext>
            </a:extLst>
          </p:cNvPr>
          <p:cNvSpPr/>
          <p:nvPr/>
        </p:nvSpPr>
        <p:spPr>
          <a:xfrm>
            <a:off x="3024839" y="6149335"/>
            <a:ext cx="243281" cy="237347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9C78C991-957B-41E1-89C1-C896522A8106}"/>
              </a:ext>
            </a:extLst>
          </p:cNvPr>
          <p:cNvSpPr/>
          <p:nvPr/>
        </p:nvSpPr>
        <p:spPr>
          <a:xfrm>
            <a:off x="5228777" y="6149335"/>
            <a:ext cx="243281" cy="23734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" name="コンテンツ プレースホルダー 4">
            <a:extLst>
              <a:ext uri="{FF2B5EF4-FFF2-40B4-BE49-F238E27FC236}">
                <a16:creationId xmlns:a16="http://schemas.microsoft.com/office/drawing/2014/main" id="{8AD39B02-59CB-4060-9781-4E26E9915397}"/>
              </a:ext>
            </a:extLst>
          </p:cNvPr>
          <p:cNvSpPr txBox="1">
            <a:spLocks/>
          </p:cNvSpPr>
          <p:nvPr/>
        </p:nvSpPr>
        <p:spPr>
          <a:xfrm>
            <a:off x="5533169" y="6100669"/>
            <a:ext cx="1571015" cy="35192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Absent</a:t>
            </a:r>
          </a:p>
        </p:txBody>
      </p:sp>
      <p:sp>
        <p:nvSpPr>
          <p:cNvPr id="17" name="楕円 16">
            <a:extLst>
              <a:ext uri="{FF2B5EF4-FFF2-40B4-BE49-F238E27FC236}">
                <a16:creationId xmlns:a16="http://schemas.microsoft.com/office/drawing/2014/main" id="{303AA720-661A-40B4-81BE-A38AC2A22455}"/>
              </a:ext>
            </a:extLst>
          </p:cNvPr>
          <p:cNvSpPr/>
          <p:nvPr/>
        </p:nvSpPr>
        <p:spPr>
          <a:xfrm>
            <a:off x="2852255" y="4010008"/>
            <a:ext cx="243281" cy="23734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楕円 17">
            <a:extLst>
              <a:ext uri="{FF2B5EF4-FFF2-40B4-BE49-F238E27FC236}">
                <a16:creationId xmlns:a16="http://schemas.microsoft.com/office/drawing/2014/main" id="{4AB18D38-D262-414C-B835-7443CE9ADFC4}"/>
              </a:ext>
            </a:extLst>
          </p:cNvPr>
          <p:cNvSpPr/>
          <p:nvPr/>
        </p:nvSpPr>
        <p:spPr>
          <a:xfrm>
            <a:off x="2852255" y="4422856"/>
            <a:ext cx="243281" cy="23734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楕円 18">
            <a:extLst>
              <a:ext uri="{FF2B5EF4-FFF2-40B4-BE49-F238E27FC236}">
                <a16:creationId xmlns:a16="http://schemas.microsoft.com/office/drawing/2014/main" id="{A2DCC63A-4590-4315-AB52-01724A94157A}"/>
              </a:ext>
            </a:extLst>
          </p:cNvPr>
          <p:cNvSpPr/>
          <p:nvPr/>
        </p:nvSpPr>
        <p:spPr>
          <a:xfrm>
            <a:off x="2852255" y="4783024"/>
            <a:ext cx="243281" cy="23734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楕円 19">
            <a:extLst>
              <a:ext uri="{FF2B5EF4-FFF2-40B4-BE49-F238E27FC236}">
                <a16:creationId xmlns:a16="http://schemas.microsoft.com/office/drawing/2014/main" id="{7A0B8291-B2B8-4F63-B970-83273EE9CF46}"/>
              </a:ext>
            </a:extLst>
          </p:cNvPr>
          <p:cNvSpPr/>
          <p:nvPr/>
        </p:nvSpPr>
        <p:spPr>
          <a:xfrm>
            <a:off x="2852255" y="5579650"/>
            <a:ext cx="243281" cy="237347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2980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D20119-D2D8-45F1-B3FA-0E6545F2D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Observers</a:t>
            </a:r>
            <a:r>
              <a:rPr kumimoji="1" lang="ja-JP" altLang="en-US" dirty="0"/>
              <a:t>　＆</a:t>
            </a:r>
            <a:r>
              <a:rPr kumimoji="1" lang="en-US" altLang="ja-JP" dirty="0"/>
              <a:t> </a:t>
            </a:r>
            <a:r>
              <a:rPr kumimoji="1" lang="ja-JP" altLang="en-US" dirty="0"/>
              <a:t>　</a:t>
            </a:r>
            <a:r>
              <a:rPr kumimoji="1" lang="en-US" altLang="ja-JP" dirty="0"/>
              <a:t>Screen shot at start time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8D52C83-0C68-4FBB-AA84-21853E48D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AFC36E9-503D-40EB-906F-F03F5C000A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4409" y="1021955"/>
            <a:ext cx="3542165" cy="530119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3CBA485-017D-44A8-B222-CAE147E506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4822" y="1039885"/>
            <a:ext cx="3490053" cy="5235080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1EBECBD-95EB-4D99-B3EA-E5CD716D8F09}"/>
              </a:ext>
            </a:extLst>
          </p:cNvPr>
          <p:cNvSpPr txBox="1"/>
          <p:nvPr/>
        </p:nvSpPr>
        <p:spPr>
          <a:xfrm>
            <a:off x="230094" y="1183064"/>
            <a:ext cx="387643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Lindner </a:t>
            </a:r>
            <a:r>
              <a:rPr lang="en-US" altLang="ja-JP" dirty="0" err="1"/>
              <a:t>Kseniia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Moosang Yu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Nicolle Giuliani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/>
              <a:t>Ertem-Kappler</a:t>
            </a:r>
            <a:r>
              <a:rPr lang="en-US" altLang="ja-JP" dirty="0"/>
              <a:t> </a:t>
            </a:r>
            <a:r>
              <a:rPr lang="en-US" altLang="ja-JP" dirty="0" err="1"/>
              <a:t>Funda</a:t>
            </a:r>
            <a:r>
              <a:rPr lang="en-US" altLang="ja-JP" dirty="0"/>
              <a:t> </a:t>
            </a:r>
            <a:r>
              <a:rPr lang="en-US" altLang="ja-JP" dirty="0" err="1"/>
              <a:t>Cansu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Francois </a:t>
            </a:r>
            <a:r>
              <a:rPr lang="en-US" altLang="ja-JP" dirty="0" err="1"/>
              <a:t>Broszniowski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Hofer Dietmar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/>
              <a:t>Collot</a:t>
            </a:r>
            <a:r>
              <a:rPr lang="en-US" altLang="ja-JP" dirty="0"/>
              <a:t> Elodie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Pavani </a:t>
            </a:r>
            <a:r>
              <a:rPr kumimoji="1" lang="en-US" altLang="ja-JP" dirty="0" err="1"/>
              <a:t>Ludvic</a:t>
            </a:r>
            <a:endParaRPr kumimoji="1"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 err="1"/>
              <a:t>SeungHyun</a:t>
            </a:r>
            <a:r>
              <a:rPr lang="en-US" altLang="ja-JP" dirty="0"/>
              <a:t> Ha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Still Stefan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Toshiyuki Maruno</a:t>
            </a:r>
          </a:p>
        </p:txBody>
      </p:sp>
    </p:spTree>
    <p:extLst>
      <p:ext uri="{BB962C8B-B14F-4D97-AF65-F5344CB8AC3E}">
        <p14:creationId xmlns:p14="http://schemas.microsoft.com/office/powerpoint/2010/main" val="36414670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/>
              <a:t>Meeting minutes -  </a:t>
            </a:r>
            <a:r>
              <a:rPr lang="en-US" altLang="ja-JP" sz="2400" dirty="0"/>
              <a:t>2.Proposal of discussion item for SG2</a:t>
            </a:r>
            <a:endParaRPr kumimoji="1" lang="ja-JP" altLang="en-US" sz="24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A7EE1E1E-D0A6-41B2-933A-F236DD1C1730}"/>
              </a:ext>
            </a:extLst>
          </p:cNvPr>
          <p:cNvSpPr txBox="1">
            <a:spLocks/>
          </p:cNvSpPr>
          <p:nvPr/>
        </p:nvSpPr>
        <p:spPr>
          <a:xfrm>
            <a:off x="672000" y="851727"/>
            <a:ext cx="11520000" cy="8685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items for SG2 is updated in the meeting as below.</a:t>
            </a:r>
          </a:p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(Update are in </a:t>
            </a:r>
            <a:r>
              <a:rPr lang="en-US" altLang="ja-JP" dirty="0">
                <a:solidFill>
                  <a:srgbClr val="0070C0"/>
                </a:solidFill>
              </a:rPr>
              <a:t>blue</a:t>
            </a:r>
            <a:r>
              <a:rPr lang="en-US" altLang="ja-JP" dirty="0"/>
              <a:t>)</a:t>
            </a:r>
          </a:p>
        </p:txBody>
      </p:sp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597A7364-8E3B-4E26-BA04-358AFFBD3C4C}"/>
              </a:ext>
            </a:extLst>
          </p:cNvPr>
          <p:cNvSpPr txBox="1">
            <a:spLocks/>
          </p:cNvSpPr>
          <p:nvPr/>
        </p:nvSpPr>
        <p:spPr>
          <a:xfrm>
            <a:off x="789006" y="2172406"/>
            <a:ext cx="11520000" cy="37311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Definition of Activity data &amp; Intensity Data</a:t>
            </a:r>
          </a:p>
          <a:p>
            <a:r>
              <a:rPr lang="en-US" altLang="ja-JP" dirty="0"/>
              <a:t>Primary Data concept</a:t>
            </a:r>
            <a:r>
              <a:rPr lang="ja-JP" altLang="en-US" dirty="0"/>
              <a:t> </a:t>
            </a:r>
            <a:r>
              <a:rPr lang="en-US" altLang="ja-JP" dirty="0"/>
              <a:t>(level concept)</a:t>
            </a:r>
          </a:p>
          <a:p>
            <a:r>
              <a:rPr lang="en-US" altLang="ja-JP" dirty="0"/>
              <a:t>Definition of Material list for Automotive LCA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System scope &amp; boundary</a:t>
            </a:r>
          </a:p>
          <a:p>
            <a:r>
              <a:rPr lang="en-US" altLang="ja-JP" dirty="0"/>
              <a:t>How shall we collect data </a:t>
            </a:r>
          </a:p>
          <a:p>
            <a:r>
              <a:rPr lang="en-US" altLang="ja-JP" dirty="0"/>
              <a:t>Global &amp; Regional Secondary data handling</a:t>
            </a:r>
          </a:p>
          <a:p>
            <a:r>
              <a:rPr lang="en-US" altLang="ja-JP" dirty="0"/>
              <a:t>Secondary data definition/which DB to use </a:t>
            </a:r>
            <a:r>
              <a:rPr lang="en-US" altLang="ja-JP" dirty="0">
                <a:solidFill>
                  <a:srgbClr val="0070C0"/>
                </a:solidFill>
              </a:rPr>
              <a:t>(incl. data quality)</a:t>
            </a:r>
          </a:p>
          <a:p>
            <a:r>
              <a:rPr lang="en-US" altLang="ja-JP" dirty="0">
                <a:solidFill>
                  <a:srgbClr val="0070C0"/>
                </a:solidFill>
              </a:rPr>
              <a:t>Verification of data</a:t>
            </a:r>
          </a:p>
        </p:txBody>
      </p:sp>
    </p:spTree>
    <p:extLst>
      <p:ext uri="{BB962C8B-B14F-4D97-AF65-F5344CB8AC3E}">
        <p14:creationId xmlns:p14="http://schemas.microsoft.com/office/powerpoint/2010/main" val="2835281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B48A10-75DD-488C-9E8B-E2B27F23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437A058C-683D-4584-A96E-D8DA7B38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r>
              <a:rPr kumimoji="1" lang="en-US" altLang="ja-JP" sz="2400" dirty="0"/>
              <a:t>Meeting minutes -  </a:t>
            </a:r>
            <a:r>
              <a:rPr lang="en-US" altLang="ja-JP" sz="2400" dirty="0"/>
              <a:t>2.Proposal of discussion item for SG2</a:t>
            </a:r>
            <a:endParaRPr kumimoji="1" lang="ja-JP" altLang="en-US" sz="2400" dirty="0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7FC05529-4E5A-4F76-BA14-104CAFDAEC45}"/>
              </a:ext>
            </a:extLst>
          </p:cNvPr>
          <p:cNvSpPr txBox="1">
            <a:spLocks/>
          </p:cNvSpPr>
          <p:nvPr/>
        </p:nvSpPr>
        <p:spPr>
          <a:xfrm>
            <a:off x="235773" y="741423"/>
            <a:ext cx="11520000" cy="36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about agenda No.2 (1)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113750F9-4DEB-4579-BD96-5A3F991DA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163095"/>
              </p:ext>
            </p:extLst>
          </p:nvPr>
        </p:nvGraphicFramePr>
        <p:xfrm>
          <a:off x="438091" y="1250223"/>
          <a:ext cx="11428790" cy="558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395">
                  <a:extLst>
                    <a:ext uri="{9D8B030D-6E8A-4147-A177-3AD203B41FA5}">
                      <a16:colId xmlns:a16="http://schemas.microsoft.com/office/drawing/2014/main" val="1170168079"/>
                    </a:ext>
                  </a:extLst>
                </a:gridCol>
                <a:gridCol w="5714395">
                  <a:extLst>
                    <a:ext uri="{9D8B030D-6E8A-4147-A177-3AD203B41FA5}">
                      <a16:colId xmlns:a16="http://schemas.microsoft.com/office/drawing/2014/main" val="2922820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Question / Opinion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Answer / Next action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05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What is material list?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 classification should be defined by parts.</a:t>
                      </a: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There are so many material materials.  Therefore, need to define what materials is used in our industry.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79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Not clear the boundary with other SGs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Given to the overarching aspect discussion of  the informal working.</a:t>
                      </a: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Material system boundary is needed to be defined by each material because every material might have different boundary.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Material acquisition boundary start as the material mining for extract and ending point might be handle over point to part supplier or OEM. But we need deep discussion.</a:t>
                      </a:r>
                      <a:endParaRPr lang="en-US" altLang="ja-JP" sz="1200" dirty="0">
                        <a:sym typeface="Wingdings" panose="05000000000000000000" pitchFamily="2" charset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632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Do we need discuss just virgin material or recycled material also?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This is related to SG5 (</a:t>
                      </a:r>
                      <a:r>
                        <a:rPr lang="en-US" altLang="ja-JP" sz="1200" dirty="0" err="1">
                          <a:sym typeface="Wingdings" panose="05000000000000000000" pitchFamily="2" charset="2"/>
                        </a:rPr>
                        <a:t>EoL</a:t>
                      </a: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).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We need to talk about boundary definition of </a:t>
                      </a:r>
                      <a:r>
                        <a:rPr lang="en-US" altLang="ja-JP" sz="1200" dirty="0" err="1">
                          <a:sym typeface="Wingdings" panose="05000000000000000000" pitchFamily="2" charset="2"/>
                        </a:rPr>
                        <a:t>EoL</a:t>
                      </a: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 and Recycling with SG5.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This boundary also could depend on each material.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26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What methodology will be used? (e.g., CFF for recycling)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1" lang="en-US" altLang="ja-JP" sz="1200" dirty="0">
                          <a:sym typeface="Wingdings" panose="05000000000000000000" pitchFamily="2" charset="2"/>
                        </a:rPr>
                        <a:t>Which Cut-off or CFF method </a:t>
                      </a: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will be used?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altLang="ja-JP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This is not defined yet.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ym typeface="Wingdings" panose="05000000000000000000" pitchFamily="2" charset="2"/>
                        </a:rPr>
                        <a:t>Recycle methodology must be discussed with SG2 and Overarching.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ym typeface="Wingdings" panose="05000000000000000000" pitchFamily="2" charset="2"/>
                        </a:rPr>
                        <a:t>We can propose our idea to overarching and other SGs.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1733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Cut off need to define.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Transportation could be low contribution for CFP on material. We would decide if we can opt primary or secondary..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/>
                        <a:t>We should discuss where we can cat off. Then we can add cut off list.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</a:rPr>
                        <a:t>We can discuss if transportation shall be cut off or not.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176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Scope and boundary should be defined at first. Please insert scope also.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en-US" altLang="ja-JP" sz="1200" dirty="0"/>
                        <a:t> (And then cut off)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/>
                        <a:t>We add system scope to the discussion items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269433"/>
                  </a:ext>
                </a:extLst>
              </a:tr>
              <a:tr h="138571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What LCIA method will be used?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LCIA method shall be discussed in IWG. Tabushi will propose discussion in IWG.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849801"/>
                  </a:ext>
                </a:extLst>
              </a:tr>
              <a:tr h="271042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Do we focus also rather than CFP?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/>
                        <a:t>IWG says we should start only from GHG.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94828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We would add data quality definition.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kumimoji="1" lang="en-US" altLang="ja-JP" sz="1200" dirty="0"/>
                        <a:t>We should also discuss verification. And SG2 should define. Because material have most impacting whole CFP.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/>
                        <a:t>We should add these point.</a:t>
                      </a:r>
                    </a:p>
                    <a:p>
                      <a:pPr marL="171450" indent="-171450">
                        <a:buFont typeface="Wingdings" panose="05000000000000000000" pitchFamily="2" charset="2"/>
                        <a:buChar char="ü"/>
                      </a:pPr>
                      <a:r>
                        <a:rPr kumimoji="1" lang="en-US" altLang="ja-JP" sz="1200" dirty="0"/>
                        <a:t>Also should talk in IWG. 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8694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5597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B48A10-75DD-488C-9E8B-E2B27F23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437A058C-683D-4584-A96E-D8DA7B38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r>
              <a:rPr kumimoji="1" lang="en-US" altLang="ja-JP" sz="2400" dirty="0"/>
              <a:t>Meeting minutes -  </a:t>
            </a:r>
            <a:r>
              <a:rPr lang="en-US" altLang="ja-JP" sz="2400" dirty="0"/>
              <a:t>2.Proposal of discussion item for SG2</a:t>
            </a:r>
            <a:endParaRPr kumimoji="1" lang="ja-JP" altLang="en-US" sz="2400" dirty="0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7FC05529-4E5A-4F76-BA14-104CAFDAEC45}"/>
              </a:ext>
            </a:extLst>
          </p:cNvPr>
          <p:cNvSpPr txBox="1">
            <a:spLocks/>
          </p:cNvSpPr>
          <p:nvPr/>
        </p:nvSpPr>
        <p:spPr>
          <a:xfrm>
            <a:off x="235773" y="741423"/>
            <a:ext cx="11520000" cy="36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about agenda No.2 (2)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113750F9-4DEB-4579-BD96-5A3F991DA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7669021"/>
              </p:ext>
            </p:extLst>
          </p:nvPr>
        </p:nvGraphicFramePr>
        <p:xfrm>
          <a:off x="438091" y="1250223"/>
          <a:ext cx="11428790" cy="828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395">
                  <a:extLst>
                    <a:ext uri="{9D8B030D-6E8A-4147-A177-3AD203B41FA5}">
                      <a16:colId xmlns:a16="http://schemas.microsoft.com/office/drawing/2014/main" val="1170168079"/>
                    </a:ext>
                  </a:extLst>
                </a:gridCol>
                <a:gridCol w="5714395">
                  <a:extLst>
                    <a:ext uri="{9D8B030D-6E8A-4147-A177-3AD203B41FA5}">
                      <a16:colId xmlns:a16="http://schemas.microsoft.com/office/drawing/2014/main" val="2922820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Question / Opinion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Answer / Next action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05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Disclosure of LCA between company should be discussed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We should talk in IWG. Not only for this SG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Also, in future SG7 should discuss about as a documentation group.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791933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9F4704C-12A4-4254-88A9-1FB9198B3AB4}"/>
              </a:ext>
            </a:extLst>
          </p:cNvPr>
          <p:cNvSpPr txBox="1"/>
          <p:nvPr/>
        </p:nvSpPr>
        <p:spPr>
          <a:xfrm>
            <a:off x="438091" y="2227062"/>
            <a:ext cx="109962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ja-JP" sz="1800" dirty="0">
                <a:sym typeface="Wingdings" panose="05000000000000000000" pitchFamily="2" charset="2"/>
              </a:rPr>
              <a:t>Tabushi will propose until when these discussions should be finished in next meeting.</a:t>
            </a:r>
          </a:p>
        </p:txBody>
      </p:sp>
    </p:spTree>
    <p:extLst>
      <p:ext uri="{BB962C8B-B14F-4D97-AF65-F5344CB8AC3E}">
        <p14:creationId xmlns:p14="http://schemas.microsoft.com/office/powerpoint/2010/main" val="1655790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Level Concept of SG2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7</a:t>
            </a:fld>
            <a:endParaRPr kumimoji="1" lang="ja-JP" altLang="en-US"/>
          </a:p>
        </p:txBody>
      </p:sp>
      <p:graphicFrame>
        <p:nvGraphicFramePr>
          <p:cNvPr id="2" name="表 2">
            <a:extLst>
              <a:ext uri="{FF2B5EF4-FFF2-40B4-BE49-F238E27FC236}">
                <a16:creationId xmlns:a16="http://schemas.microsoft.com/office/drawing/2014/main" id="{A3428DD8-0049-4A19-BD2F-277B36237E6F}"/>
              </a:ext>
            </a:extLst>
          </p:cNvPr>
          <p:cNvGraphicFramePr>
            <a:graphicFrameLocks noGrp="1"/>
          </p:cNvGraphicFramePr>
          <p:nvPr/>
        </p:nvGraphicFramePr>
        <p:xfrm>
          <a:off x="320661" y="1047828"/>
          <a:ext cx="11556000" cy="46438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000">
                  <a:extLst>
                    <a:ext uri="{9D8B030D-6E8A-4147-A177-3AD203B41FA5}">
                      <a16:colId xmlns:a16="http://schemas.microsoft.com/office/drawing/2014/main" val="187526688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415856306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1018519824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2302775251"/>
                    </a:ext>
                  </a:extLst>
                </a:gridCol>
                <a:gridCol w="2592000">
                  <a:extLst>
                    <a:ext uri="{9D8B030D-6E8A-4147-A177-3AD203B41FA5}">
                      <a16:colId xmlns:a16="http://schemas.microsoft.com/office/drawing/2014/main" val="3978548145"/>
                    </a:ext>
                  </a:extLst>
                </a:gridCol>
              </a:tblGrid>
              <a:tr h="25245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Activity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Activity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Intensity Data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75825729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Vehicle Wight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Material Distribution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Scrap Rate of Material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Intensity of Material Acquisition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[kg-CO</a:t>
                      </a:r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e/kg]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0320193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Level1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Secondary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37556194"/>
                  </a:ext>
                </a:extLst>
              </a:tr>
              <a:tr h="620474">
                <a:tc>
                  <a:txBody>
                    <a:bodyPr/>
                    <a:lstStyle/>
                    <a:p>
                      <a:pPr algn="ctr"/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Amount of Material Use at the Vehicle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Amount of Material Use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Scrap Rate of Material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[%]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Carbon Intensity of Material Acquisition</a:t>
                      </a:r>
                    </a:p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[kg-CO</a:t>
                      </a:r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e/kg]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013961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Level2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All Secondary data</a:t>
                      </a:r>
                      <a:endParaRPr kumimoji="1" lang="ja-JP" altLang="en-US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4966917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Level2.5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Partially Primary data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97489333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Level3 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41224489"/>
                  </a:ext>
                </a:extLst>
              </a:tr>
              <a:tr h="25163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Level3.5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Partially Primary data</a:t>
                      </a:r>
                      <a:endParaRPr kumimoji="1" lang="ja-JP" altLang="en-US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14369751"/>
                  </a:ext>
                </a:extLst>
              </a:tr>
              <a:tr h="2481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Level4</a:t>
                      </a:r>
                      <a:endParaRPr kumimoji="1" lang="ja-JP" altLang="en-US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Meiryo UI" panose="020B0604030504040204" pitchFamily="50" charset="-128"/>
                          <a:ea typeface="Meiryo UI" panose="020B0604030504040204" pitchFamily="50" charset="-128"/>
                          <a:cs typeface="+mn-cs"/>
                        </a:rPr>
                        <a:t>↑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>
                          <a:solidFill>
                            <a:srgbClr val="0070C0"/>
                          </a:solidFill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All Primary data</a:t>
                      </a:r>
                      <a:endParaRPr kumimoji="1" lang="ja-JP" altLang="en-US" b="1" dirty="0">
                        <a:solidFill>
                          <a:srgbClr val="0070C0"/>
                        </a:solidFill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004159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082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9B48A10-75DD-488C-9E8B-E2B27F236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タイトル 2">
            <a:extLst>
              <a:ext uri="{FF2B5EF4-FFF2-40B4-BE49-F238E27FC236}">
                <a16:creationId xmlns:a16="http://schemas.microsoft.com/office/drawing/2014/main" id="{437A058C-683D-4584-A96E-D8DA7B38B8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881" y="0"/>
            <a:ext cx="9888000" cy="648000"/>
          </a:xfrm>
        </p:spPr>
        <p:txBody>
          <a:bodyPr/>
          <a:lstStyle/>
          <a:p>
            <a:r>
              <a:rPr kumimoji="1" lang="en-US" altLang="ja-JP" sz="2400" dirty="0"/>
              <a:t>Meeting minutes -  </a:t>
            </a:r>
            <a:r>
              <a:rPr lang="en-US" altLang="ja-JP" sz="2400" dirty="0"/>
              <a:t>3. Level concept of SG2</a:t>
            </a:r>
            <a:endParaRPr kumimoji="1" lang="ja-JP" altLang="en-US" sz="2400" dirty="0"/>
          </a:p>
        </p:txBody>
      </p:sp>
      <p:sp>
        <p:nvSpPr>
          <p:cNvPr id="6" name="コンテンツ プレースホルダー 4">
            <a:extLst>
              <a:ext uri="{FF2B5EF4-FFF2-40B4-BE49-F238E27FC236}">
                <a16:creationId xmlns:a16="http://schemas.microsoft.com/office/drawing/2014/main" id="{7FC05529-4E5A-4F76-BA14-104CAFDAEC45}"/>
              </a:ext>
            </a:extLst>
          </p:cNvPr>
          <p:cNvSpPr txBox="1">
            <a:spLocks/>
          </p:cNvSpPr>
          <p:nvPr/>
        </p:nvSpPr>
        <p:spPr>
          <a:xfrm>
            <a:off x="235773" y="741423"/>
            <a:ext cx="11520000" cy="36000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Ø"/>
              <a:defRPr kumimoji="1" sz="2400" b="1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600" kern="120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anose="05000000000000000000" pitchFamily="2" charset="2"/>
              <a:buNone/>
            </a:pPr>
            <a:r>
              <a:rPr lang="en-US" altLang="ja-JP" dirty="0"/>
              <a:t>Discussion about agenda No.3 </a:t>
            </a:r>
          </a:p>
        </p:txBody>
      </p:sp>
      <p:graphicFrame>
        <p:nvGraphicFramePr>
          <p:cNvPr id="7" name="表 7">
            <a:extLst>
              <a:ext uri="{FF2B5EF4-FFF2-40B4-BE49-F238E27FC236}">
                <a16:creationId xmlns:a16="http://schemas.microsoft.com/office/drawing/2014/main" id="{113750F9-4DEB-4579-BD96-5A3F991DA0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777799"/>
              </p:ext>
            </p:extLst>
          </p:nvPr>
        </p:nvGraphicFramePr>
        <p:xfrm>
          <a:off x="346881" y="2442856"/>
          <a:ext cx="11428790" cy="366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395">
                  <a:extLst>
                    <a:ext uri="{9D8B030D-6E8A-4147-A177-3AD203B41FA5}">
                      <a16:colId xmlns:a16="http://schemas.microsoft.com/office/drawing/2014/main" val="1170168079"/>
                    </a:ext>
                  </a:extLst>
                </a:gridCol>
                <a:gridCol w="5714395">
                  <a:extLst>
                    <a:ext uri="{9D8B030D-6E8A-4147-A177-3AD203B41FA5}">
                      <a16:colId xmlns:a16="http://schemas.microsoft.com/office/drawing/2014/main" val="29228206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Question / Opinion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Answer / Next action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1105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If we have Amount of material use as primary data, then we automatically have the loss rate of material ( primary data 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This means amount of material use in final vehicle.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Actual parts mass on BOM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Then we don’t know how much loss in production process.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3791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Some of wording cause misunderstanding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Amount of material use is changed </a:t>
                      </a:r>
                      <a:r>
                        <a:rPr lang="en-US" altLang="ja-JP" sz="1200" b="0" dirty="0">
                          <a:latin typeface="+mn-lt"/>
                          <a:sym typeface="Wingdings" panose="05000000000000000000" pitchFamily="2" charset="2"/>
                        </a:rPr>
                        <a:t>to </a:t>
                      </a:r>
                      <a:r>
                        <a:rPr kumimoji="1" lang="en-US" altLang="ja-JP" sz="1200" b="0" dirty="0">
                          <a:latin typeface="+mn-lt"/>
                          <a:ea typeface="Meiryo UI" panose="020B0604030504040204" pitchFamily="50" charset="-128"/>
                        </a:rPr>
                        <a:t>Amount of Material Use at the Vehicle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Rate of material is changed to material distribution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Loss rate is changed to scrap rate</a:t>
                      </a:r>
                      <a:endParaRPr kumimoji="1" lang="en-US" altLang="ja-JP" sz="1200" b="0" dirty="0">
                        <a:latin typeface="+mn-lt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390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Scrap rate make confusion with production phase. Where are the boundary with production phase? This is very important to discuss here.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Loss and scrap meaning could be different in phase.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Even as I said that boundary is until gate of parts or vehicle production plant but we need to consider also scrap during production phase.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And we need discussion about boundary.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56324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we could have like a flow chart with the different steps.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We would like to collect all primary and company specific data but we cannot reach in 2025.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I would like to show the step to all primary data but for targeting is to 2025.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en-US" altLang="ja-JP" sz="1200" dirty="0">
                          <a:sym typeface="Wingdings" panose="05000000000000000000" pitchFamily="2" charset="2"/>
                        </a:rPr>
                        <a:t>Focusing level will be discussed in IWG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526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ja-JP" sz="1200" dirty="0"/>
                        <a:t>It would be good if we could start making some examples.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kumimoji="1" lang="en-US" altLang="ja-JP" sz="1200" dirty="0">
                          <a:sym typeface="Wingdings" panose="05000000000000000000" pitchFamily="2" charset="2"/>
                        </a:rPr>
                        <a:t>I will bring the next meeting for the example of my understanding.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7173307"/>
                  </a:ext>
                </a:extLst>
              </a:tr>
            </a:tbl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F0CFA05-1A00-4F17-9F4C-37AE107A3259}"/>
              </a:ext>
            </a:extLst>
          </p:cNvPr>
          <p:cNvSpPr txBox="1"/>
          <p:nvPr/>
        </p:nvSpPr>
        <p:spPr>
          <a:xfrm>
            <a:off x="570523" y="1194847"/>
            <a:ext cx="1099624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ja-JP" sz="1800" dirty="0">
                <a:sym typeface="Wingdings" panose="05000000000000000000" pitchFamily="2" charset="2"/>
              </a:rPr>
              <a:t>This is the initial proposal, and I don’t think we can achieve to a conclusion today.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ja-JP" sz="1800" dirty="0">
                <a:sym typeface="Wingdings" panose="05000000000000000000" pitchFamily="2" charset="2"/>
              </a:rPr>
              <a:t>However, IWG ask us to propose a SG’s idea. So, we need to bring something to IWG.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ja-JP" dirty="0">
                <a:sym typeface="Wingdings" panose="05000000000000000000" pitchFamily="2" charset="2"/>
              </a:rPr>
              <a:t>This table will be explained in next IWG meeting. But also with your comments.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altLang="ja-JP" sz="1800" dirty="0">
                <a:sym typeface="Wingdings" panose="05000000000000000000" pitchFamily="2" charset="2"/>
              </a:rPr>
              <a:t>And </a:t>
            </a:r>
            <a:r>
              <a:rPr lang="en-US" altLang="ja-JP" dirty="0">
                <a:sym typeface="Wingdings" panose="05000000000000000000" pitchFamily="2" charset="2"/>
              </a:rPr>
              <a:t>will explain that this is still in understudy.</a:t>
            </a:r>
            <a:endParaRPr lang="en-US" altLang="ja-JP" sz="18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73240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3615C7-5B65-40AA-8BCE-822ECFC8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MTG Schedule plan</a:t>
            </a:r>
            <a:endParaRPr kumimoji="1" lang="ja-JP" altLang="en-US" dirty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47FBC5B5-43B7-4B5B-A9EB-CE3888419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521C42-4E1A-4C54-9F7D-AF2B1AD94E92}" type="slidenum">
              <a:rPr kumimoji="1" lang="ja-JP" altLang="en-US" smtClean="0"/>
              <a:t>9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1E18EA08-831D-443A-9AD7-6A2EB57AC33B}"/>
              </a:ext>
            </a:extLst>
          </p:cNvPr>
          <p:cNvGraphicFramePr>
            <a:graphicFrameLocks noGrp="1"/>
          </p:cNvGraphicFramePr>
          <p:nvPr/>
        </p:nvGraphicFramePr>
        <p:xfrm>
          <a:off x="695670" y="794305"/>
          <a:ext cx="10800000" cy="1609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55134118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5597433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109124290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675191314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4352083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707586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2218788116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968323711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140329450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3361849885"/>
                    </a:ext>
                  </a:extLst>
                </a:gridCol>
                <a:gridCol w="900000">
                  <a:extLst>
                    <a:ext uri="{9D8B030D-6E8A-4147-A177-3AD203B41FA5}">
                      <a16:colId xmlns:a16="http://schemas.microsoft.com/office/drawing/2014/main" val="4258288383"/>
                    </a:ext>
                  </a:extLst>
                </a:gridCol>
              </a:tblGrid>
              <a:tr h="529887">
                <a:tc row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SG2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MTG</a:t>
                      </a:r>
                    </a:p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date</a:t>
                      </a:r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2024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0204874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Jun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Jul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Aug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Sep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Oct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Nov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Dec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Jan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Feb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Mar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8902900"/>
                  </a:ext>
                </a:extLst>
              </a:tr>
              <a:tr h="54000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27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24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26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23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-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22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4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endParaRPr kumimoji="1" lang="ja-JP" altLang="en-US" sz="2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6332616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A5CC074-1EDF-4C20-A5D1-C3EA5D9E34D1}"/>
              </a:ext>
            </a:extLst>
          </p:cNvPr>
          <p:cNvSpPr txBox="1"/>
          <p:nvPr/>
        </p:nvSpPr>
        <p:spPr>
          <a:xfrm>
            <a:off x="2502255" y="2563099"/>
            <a:ext cx="5525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Every Month's 4</a:t>
            </a:r>
            <a:r>
              <a:rPr kumimoji="1" lang="en-US" altLang="ja-JP" sz="2800" b="1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th</a:t>
            </a:r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Thursday 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8D7134-091F-4FF0-ADEF-549C9B7D39D1}"/>
              </a:ext>
            </a:extLst>
          </p:cNvPr>
          <p:cNvSpPr txBox="1"/>
          <p:nvPr/>
        </p:nvSpPr>
        <p:spPr>
          <a:xfrm>
            <a:off x="2502255" y="3156688"/>
            <a:ext cx="3717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19:00-20:00 (JST)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8B904F-DE39-406E-A86A-D0D16A5FA30B}"/>
              </a:ext>
            </a:extLst>
          </p:cNvPr>
          <p:cNvSpPr txBox="1"/>
          <p:nvPr/>
        </p:nvSpPr>
        <p:spPr>
          <a:xfrm>
            <a:off x="1941372" y="4231898"/>
            <a:ext cx="828541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If possible, in Aug or Sep, </a:t>
            </a:r>
          </a:p>
          <a:p>
            <a:r>
              <a:rPr lang="en-US" altLang="ja-JP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I would like to have face to face MTG at Japan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44E5657-063D-41AD-AE4F-2A97CF81C547}"/>
              </a:ext>
            </a:extLst>
          </p:cNvPr>
          <p:cNvSpPr txBox="1"/>
          <p:nvPr/>
        </p:nvSpPr>
        <p:spPr>
          <a:xfrm>
            <a:off x="2502255" y="3750276"/>
            <a:ext cx="2349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Online MTG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4DFAA3E-B803-4293-9572-F87E10C645F5}"/>
              </a:ext>
            </a:extLst>
          </p:cNvPr>
          <p:cNvSpPr txBox="1"/>
          <p:nvPr/>
        </p:nvSpPr>
        <p:spPr>
          <a:xfrm>
            <a:off x="6322967" y="5404174"/>
            <a:ext cx="26958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n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A-LCA IWG MTG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4EF7223-1912-48ED-8A41-7DA42C4E71D5}"/>
              </a:ext>
            </a:extLst>
          </p:cNvPr>
          <p:cNvSpPr txBox="1"/>
          <p:nvPr/>
        </p:nvSpPr>
        <p:spPr>
          <a:xfrm>
            <a:off x="7125050" y="5804284"/>
            <a:ext cx="31951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Ju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l.10		@online</a:t>
            </a:r>
          </a:p>
          <a:p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Oct.17-18	</a:t>
            </a:r>
            <a:r>
              <a:rPr kumimoji="1"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＠</a:t>
            </a:r>
            <a:r>
              <a:rPr kumimoji="1"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Brussel</a:t>
            </a:r>
          </a:p>
          <a:p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Jan.xx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		@Geneva</a:t>
            </a:r>
            <a:endParaRPr kumimoji="1"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4D17828-907A-4E61-9909-B676FB375CB4}"/>
              </a:ext>
            </a:extLst>
          </p:cNvPr>
          <p:cNvSpPr/>
          <p:nvPr/>
        </p:nvSpPr>
        <p:spPr>
          <a:xfrm>
            <a:off x="6092964" y="5349141"/>
            <a:ext cx="4320000" cy="1440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96337599"/>
      </p:ext>
    </p:extLst>
  </p:cSld>
  <p:clrMapOvr>
    <a:masterClrMapping/>
  </p:clrMapOvr>
</p:sld>
</file>

<file path=ppt/theme/theme1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ASIC.pptx" id="{F03D903B-D3A2-4878-8023-A94F61CEB0BC}" vid="{2DDECB0E-A060-4617-B992-71771F444E8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ASIC.pptx" id="{F03D903B-D3A2-4878-8023-A94F61CEB0BC}" vid="{76EC6F4E-F924-4286-B210-B22E028E4E68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8955D4CA6E8CD54EB254DCD2D70DB341" ma:contentTypeVersion="4" ma:contentTypeDescription="新しいドキュメントを作成します。" ma:contentTypeScope="" ma:versionID="7fdbbccea6e80eb86b836667da61567c">
  <xsd:schema xmlns:xsd="http://www.w3.org/2001/XMLSchema" xmlns:xs="http://www.w3.org/2001/XMLSchema" xmlns:p="http://schemas.microsoft.com/office/2006/metadata/properties" xmlns:ns2="e728ceb6-04c0-4d23-afdb-473c0266749f" targetNamespace="http://schemas.microsoft.com/office/2006/metadata/properties" ma:root="true" ma:fieldsID="5f86b49a502d86c1c4d86501dea355eb" ns2:_="">
    <xsd:import namespace="e728ceb6-04c0-4d23-afdb-473c0266749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28ceb6-04c0-4d23-afdb-473c026674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63B3F7-F2F8-4CA3-98A6-F6B3F2B42A7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746E3D3-BB00-41BA-936F-5554DBEA16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28ceb6-04c0-4d23-afdb-473c026674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3FE2CD4-F4B7-4A54-80AF-EA5FDC52BCF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JASICマスタ案</Template>
  <TotalTime>2301</TotalTime>
  <Words>1261</Words>
  <Application>Microsoft Office PowerPoint</Application>
  <PresentationFormat>ワイド画面</PresentationFormat>
  <Paragraphs>246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8" baseType="lpstr">
      <vt:lpstr>Meiryo UI</vt:lpstr>
      <vt:lpstr>メイリオ</vt:lpstr>
      <vt:lpstr>游ゴシック</vt:lpstr>
      <vt:lpstr>Arial</vt:lpstr>
      <vt:lpstr>Georgia</vt:lpstr>
      <vt:lpstr>Wingdings</vt:lpstr>
      <vt:lpstr>2_デザインの設定</vt:lpstr>
      <vt:lpstr>デザインの設定</vt:lpstr>
      <vt:lpstr>1st A-LCA IWG SG2 MTG Meeting minutes</vt:lpstr>
      <vt:lpstr>Participants</vt:lpstr>
      <vt:lpstr>Observers　＆ 　Screen shot at start time</vt:lpstr>
      <vt:lpstr>Meeting minutes -  2.Proposal of discussion item for SG2</vt:lpstr>
      <vt:lpstr>Meeting minutes -  2.Proposal of discussion item for SG2</vt:lpstr>
      <vt:lpstr>Meeting minutes -  2.Proposal of discussion item for SG2</vt:lpstr>
      <vt:lpstr>Level Concept of SG2</vt:lpstr>
      <vt:lpstr>Meeting minutes -  3. Level concept of SG2</vt:lpstr>
      <vt:lpstr>MTG Schedule plan</vt:lpstr>
      <vt:lpstr>Meeting minutes -  4. Meeting schedule plan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Isao Tabushi (田伏 功)</dc:creator>
  <cp:keywords>SecrecyB; A.01.0010; HM</cp:keywords>
  <cp:lastModifiedBy>Toshiyuki Maruno (丸野 俊幸)</cp:lastModifiedBy>
  <cp:revision>12</cp:revision>
  <dcterms:created xsi:type="dcterms:W3CDTF">2023-05-30T14:33:57Z</dcterms:created>
  <dcterms:modified xsi:type="dcterms:W3CDTF">2023-06-26T13:10:26Z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0x0101008955D4CA6E8CD54EB254DCD2D70DB341</vt:lpwstr>
  </property>
</Properties>
</file>