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handoutMasterIdLst>
    <p:handoutMasterId r:id="rId7"/>
  </p:handoutMasterIdLst>
  <p:sldIdLst>
    <p:sldId id="476" r:id="rId2"/>
    <p:sldId id="467" r:id="rId3"/>
    <p:sldId id="478" r:id="rId4"/>
    <p:sldId id="479" r:id="rId5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tmauser135" initials="j" lastIdx="1" clrIdx="0">
    <p:extLst>
      <p:ext uri="{19B8F6BF-5375-455C-9EA6-DF929625EA0E}">
        <p15:presenceInfo xmlns:p15="http://schemas.microsoft.com/office/powerpoint/2012/main" userId="jatmauser13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  <a:srgbClr val="838383"/>
    <a:srgbClr val="FFCCCC"/>
    <a:srgbClr val="E9F6DC"/>
    <a:srgbClr val="EFEFD1"/>
    <a:srgbClr val="95B3D7"/>
    <a:srgbClr val="E2F0D9"/>
    <a:srgbClr val="3E9E6E"/>
    <a:srgbClr val="EF904F"/>
    <a:srgbClr val="EA6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4" autoAdjust="0"/>
    <p:restoredTop sz="82277" autoAdjust="0"/>
  </p:normalViewPr>
  <p:slideViewPr>
    <p:cSldViewPr snapToGrid="0">
      <p:cViewPr varScale="1">
        <p:scale>
          <a:sx n="100" d="100"/>
          <a:sy n="100" d="100"/>
        </p:scale>
        <p:origin x="58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426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howGuides="1">
      <p:cViewPr varScale="1">
        <p:scale>
          <a:sx n="74" d="100"/>
          <a:sy n="74" d="100"/>
        </p:scale>
        <p:origin x="21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94768-21E7-4801-BEEC-28054E4DD871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30A19-0D49-4949-9C34-215B2947F8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44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D515-4938-434C-9D02-2A42141108AB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42AAB-42DF-430F-B061-42BBA4E4B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042AAB-42DF-430F-B061-42BBA4E4B1F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147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042AAB-42DF-430F-B061-42BBA4E4B1F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102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042AAB-42DF-430F-B061-42BBA4E4B1F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816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042AAB-42DF-430F-B061-42BBA4E4B1F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82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288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44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ABC9-CEE1-497F-8B6D-59872A2239A9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231961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58-4D50-4EB0-8369-AD25D6D0A61E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60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A477-C30A-4A62-9CD0-6F270C253DA3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9201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5221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spc="-113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14776295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0" hasCustomPrompt="1"/>
          </p:nvPr>
        </p:nvSpPr>
        <p:spPr>
          <a:xfrm>
            <a:off x="556847" y="981075"/>
            <a:ext cx="11256107" cy="53276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>
                <a:latin typeface="+mn-lt"/>
                <a:cs typeface="Arial" panose="020B0604020202020204" pitchFamily="34" charset="0"/>
              </a:defRPr>
            </a:lvl1pPr>
            <a:lvl2pPr marL="55721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2pPr>
            <a:lvl3pPr>
              <a:defRPr sz="2800">
                <a:latin typeface="+mn-lt"/>
                <a:cs typeface="Arial" panose="020B0604020202020204" pitchFamily="34" charset="0"/>
              </a:defRPr>
            </a:lvl3pPr>
            <a:lvl4pPr marL="130016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4pPr>
            <a:lvl5pPr marL="1671638" indent="-185738">
              <a:buFont typeface="Arial" panose="020B0604020202020204" pitchFamily="34" charset="0"/>
              <a:buChar char="»"/>
              <a:defRPr sz="280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Click to edit Master text styles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 Second level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Third level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 </a:t>
            </a:r>
            <a:r>
              <a:rPr kumimoji="1" lang="en-US" altLang="ja-JP" dirty="0"/>
              <a:t>Fourth level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 Fifth level</a:t>
            </a:r>
            <a:endParaRPr kumimoji="1" lang="ja-JP" alt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56848" y="188913"/>
            <a:ext cx="9759461" cy="57626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22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dirty="0"/>
              <a:t>INSERT HEADER HERE</a:t>
            </a:r>
            <a:br>
              <a:rPr lang="en-US" dirty="0"/>
            </a:br>
            <a:r>
              <a:rPr lang="en-US" dirty="0"/>
              <a:t>2 LINES</a:t>
            </a:r>
          </a:p>
        </p:txBody>
      </p:sp>
    </p:spTree>
    <p:extLst>
      <p:ext uri="{BB962C8B-B14F-4D97-AF65-F5344CB8AC3E}">
        <p14:creationId xmlns:p14="http://schemas.microsoft.com/office/powerpoint/2010/main" val="9330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440"/>
            </a:lvl2pPr>
            <a:lvl3pPr>
              <a:defRPr sz="1280"/>
            </a:lvl3pPr>
            <a:lvl4pPr>
              <a:defRPr sz="1120"/>
            </a:lvl4pPr>
            <a:lvl5pPr>
              <a:defRPr sz="112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1CB-108B-4274-AC6C-63E8BA2A13DF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4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733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288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9B5E9-680C-4262-B52B-0C7C46100E26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97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F80-3F58-4CEC-9267-F3A37BF21E81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105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D90B-C5B4-4255-9374-072A8F55B5D0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917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48A7-9896-4233-A13B-284AFF63AE5E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260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0DCF-472D-4006-AFE4-359DA5599B86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42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08B-EB14-4A27-AE2F-268BC0711037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547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560"/>
            </a:lvl1pPr>
            <a:lvl2pPr marL="457200" indent="0">
              <a:buNone/>
              <a:defRPr sz="2240"/>
            </a:lvl2pPr>
            <a:lvl3pPr marL="914400" indent="0">
              <a:buNone/>
              <a:defRPr sz="192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B6B1-DAF2-4E7F-8823-358379EC8400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047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66B3F-79D5-4EC2-8566-F1CE93D45DE8}" type="datetime1">
              <a:rPr kumimoji="1" lang="ja-JP" altLang="en-US" smtClean="0"/>
              <a:t>2023/7/14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78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2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ctrTitle"/>
          </p:nvPr>
        </p:nvSpPr>
        <p:spPr>
          <a:xfrm>
            <a:off x="0" y="1410346"/>
            <a:ext cx="12039600" cy="2190105"/>
          </a:xfrm>
        </p:spPr>
        <p:txBody>
          <a:bodyPr anchor="ctr" anchorCtr="0">
            <a:noAutofit/>
          </a:bodyPr>
          <a:lstStyle/>
          <a:p>
            <a:pPr>
              <a:lnSpc>
                <a:spcPct val="100000"/>
              </a:lnSpc>
              <a:spcBef>
                <a:spcPts val="5400"/>
              </a:spcBef>
              <a:spcAft>
                <a:spcPts val="1200"/>
              </a:spcAft>
            </a:pPr>
            <a:r>
              <a:rPr lang="en-US" altLang="ja-JP" sz="4000" b="1" dirty="0">
                <a:latin typeface="+mn-lt"/>
                <a:ea typeface="Meiryo UI" panose="020B0604030504040204" pitchFamily="50" charset="-128"/>
              </a:rPr>
              <a:t>C2 consideration based on WLTP status</a:t>
            </a:r>
            <a:endParaRPr kumimoji="1" lang="ja-JP" altLang="en-US" sz="4000" b="1" dirty="0">
              <a:latin typeface="+mn-lt"/>
              <a:ea typeface="Meiryo UI" panose="020B0604030504040204" pitchFamily="50" charset="-128"/>
            </a:endParaRP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2A514184-4FC2-6BB0-05F9-0B882D588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49423"/>
            <a:ext cx="8534400" cy="677863"/>
          </a:xfrm>
        </p:spPr>
        <p:txBody>
          <a:bodyPr/>
          <a:lstStyle/>
          <a:p>
            <a:r>
              <a:rPr lang="en-US" altLang="ja-JP" dirty="0"/>
              <a:t>TF TA</a:t>
            </a:r>
          </a:p>
          <a:p>
            <a:r>
              <a:rPr lang="en-US" altLang="ja-JP" dirty="0"/>
              <a:t>20</a:t>
            </a:r>
            <a:r>
              <a:rPr lang="en-US" altLang="ja-JP" baseline="30000" dirty="0"/>
              <a:t>th</a:t>
            </a:r>
            <a:r>
              <a:rPr lang="en-US" altLang="ja-JP" dirty="0"/>
              <a:t> July, 2023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23D3FD0-6726-752C-E19C-B17007E34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985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F38DBBA-E4F2-578F-7B97-D7224648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DDD7E7D-16A6-F62A-9B7D-1CCC17F3A1F3}"/>
              </a:ext>
            </a:extLst>
          </p:cNvPr>
          <p:cNvSpPr/>
          <p:nvPr/>
        </p:nvSpPr>
        <p:spPr>
          <a:xfrm>
            <a:off x="9184922" y="1311275"/>
            <a:ext cx="1151889" cy="379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6667253-6EFD-699C-A64B-5EA517971206}"/>
              </a:ext>
            </a:extLst>
          </p:cNvPr>
          <p:cNvSpPr txBox="1"/>
          <p:nvPr/>
        </p:nvSpPr>
        <p:spPr>
          <a:xfrm>
            <a:off x="210879" y="5669428"/>
            <a:ext cx="117702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16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According to our findings, the vehicles used to obtain driving data for WLTC, all vehicles have gross vehicles weight less than 3.5t, even if they are M2 vehicles.</a:t>
            </a:r>
          </a:p>
        </p:txBody>
      </p:sp>
      <p:graphicFrame>
        <p:nvGraphicFramePr>
          <p:cNvPr id="6" name="表 10">
            <a:extLst>
              <a:ext uri="{FF2B5EF4-FFF2-40B4-BE49-F238E27FC236}">
                <a16:creationId xmlns:a16="http://schemas.microsoft.com/office/drawing/2014/main" id="{FAF779DE-BE5D-774A-E87A-A214D3F5C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12007"/>
              </p:ext>
            </p:extLst>
          </p:nvPr>
        </p:nvGraphicFramePr>
        <p:xfrm>
          <a:off x="449754" y="896184"/>
          <a:ext cx="9934615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617">
                  <a:extLst>
                    <a:ext uri="{9D8B030D-6E8A-4147-A177-3AD203B41FA5}">
                      <a16:colId xmlns:a16="http://schemas.microsoft.com/office/drawing/2014/main" val="4277763605"/>
                    </a:ext>
                  </a:extLst>
                </a:gridCol>
                <a:gridCol w="2564412">
                  <a:extLst>
                    <a:ext uri="{9D8B030D-6E8A-4147-A177-3AD203B41FA5}">
                      <a16:colId xmlns:a16="http://schemas.microsoft.com/office/drawing/2014/main" val="4107361474"/>
                    </a:ext>
                  </a:extLst>
                </a:gridCol>
                <a:gridCol w="1822862">
                  <a:extLst>
                    <a:ext uri="{9D8B030D-6E8A-4147-A177-3AD203B41FA5}">
                      <a16:colId xmlns:a16="http://schemas.microsoft.com/office/drawing/2014/main" val="951032289"/>
                    </a:ext>
                  </a:extLst>
                </a:gridCol>
                <a:gridCol w="1822862">
                  <a:extLst>
                    <a:ext uri="{9D8B030D-6E8A-4147-A177-3AD203B41FA5}">
                      <a16:colId xmlns:a16="http://schemas.microsoft.com/office/drawing/2014/main" val="2829064009"/>
                    </a:ext>
                  </a:extLst>
                </a:gridCol>
                <a:gridCol w="1822862">
                  <a:extLst>
                    <a:ext uri="{9D8B030D-6E8A-4147-A177-3AD203B41FA5}">
                      <a16:colId xmlns:a16="http://schemas.microsoft.com/office/drawing/2014/main" val="4276305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Vehicle 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Vehicle name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Curb Mass(kg)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GVW(kg)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Major </a:t>
                      </a:r>
                      <a:r>
                        <a:rPr kumimoji="1" lang="en-US" altLang="ja-JP" dirty="0" err="1"/>
                        <a:t>Tyre</a:t>
                      </a:r>
                      <a:r>
                        <a:rPr kumimoji="1" lang="en-US" altLang="ja-JP" dirty="0"/>
                        <a:t> size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153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VITZ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1135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165/70R14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99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MITSUBISHI CHARIOT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205/65R14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65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HI-ACE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pt-BR" altLang="ja-JP" dirty="0"/>
                        <a:t>205/70R15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41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NISSAN ELGRAND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215/65R15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180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DAIHATSU HIJET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145R12 6PRLT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953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NISSAN VANETTE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165R14 6PRLT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674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TOYOTA HI-ACE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2995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195/80R15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522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NISSAN CARAVAN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2965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195/80R15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436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NISSAN VANETTE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165R14 6PRLT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585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TOYOTA HI-ACE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1650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3065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195/80R15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919927"/>
                  </a:ext>
                </a:extLst>
              </a:tr>
            </a:tbl>
          </a:graphicData>
        </a:graphic>
      </p:graphicFrame>
      <p:sp>
        <p:nvSpPr>
          <p:cNvPr id="8" name="タイトル 3">
            <a:extLst>
              <a:ext uri="{FF2B5EF4-FFF2-40B4-BE49-F238E27FC236}">
                <a16:creationId xmlns:a16="http://schemas.microsoft.com/office/drawing/2014/main" id="{5EE17FE7-F442-0F96-6EEB-AB52D51AC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List of the vehicle / major </a:t>
            </a:r>
            <a:r>
              <a:rPr kumimoji="1" lang="en-US" altLang="ja-JP" sz="20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tyre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size in WLTP investigation (in Japan)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365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F38DBBA-E4F2-578F-7B97-D7224648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DDD7E7D-16A6-F62A-9B7D-1CCC17F3A1F3}"/>
              </a:ext>
            </a:extLst>
          </p:cNvPr>
          <p:cNvSpPr/>
          <p:nvPr/>
        </p:nvSpPr>
        <p:spPr>
          <a:xfrm>
            <a:off x="9184922" y="1311275"/>
            <a:ext cx="1151889" cy="379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表 10">
            <a:extLst>
              <a:ext uri="{FF2B5EF4-FFF2-40B4-BE49-F238E27FC236}">
                <a16:creationId xmlns:a16="http://schemas.microsoft.com/office/drawing/2014/main" id="{FAF779DE-BE5D-774A-E87A-A214D3F5C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77861"/>
              </p:ext>
            </p:extLst>
          </p:nvPr>
        </p:nvGraphicFramePr>
        <p:xfrm>
          <a:off x="449754" y="611252"/>
          <a:ext cx="9881301" cy="5321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34">
                  <a:extLst>
                    <a:ext uri="{9D8B030D-6E8A-4147-A177-3AD203B41FA5}">
                      <a16:colId xmlns:a16="http://schemas.microsoft.com/office/drawing/2014/main" val="4277763605"/>
                    </a:ext>
                  </a:extLst>
                </a:gridCol>
                <a:gridCol w="2597180">
                  <a:extLst>
                    <a:ext uri="{9D8B030D-6E8A-4147-A177-3AD203B41FA5}">
                      <a16:colId xmlns:a16="http://schemas.microsoft.com/office/drawing/2014/main" val="4107361474"/>
                    </a:ext>
                  </a:extLst>
                </a:gridCol>
                <a:gridCol w="1662576">
                  <a:extLst>
                    <a:ext uri="{9D8B030D-6E8A-4147-A177-3AD203B41FA5}">
                      <a16:colId xmlns:a16="http://schemas.microsoft.com/office/drawing/2014/main" val="951032289"/>
                    </a:ext>
                  </a:extLst>
                </a:gridCol>
                <a:gridCol w="1514056">
                  <a:extLst>
                    <a:ext uri="{9D8B030D-6E8A-4147-A177-3AD203B41FA5}">
                      <a16:colId xmlns:a16="http://schemas.microsoft.com/office/drawing/2014/main" val="2829064009"/>
                    </a:ext>
                  </a:extLst>
                </a:gridCol>
                <a:gridCol w="2291955">
                  <a:extLst>
                    <a:ext uri="{9D8B030D-6E8A-4147-A177-3AD203B41FA5}">
                      <a16:colId xmlns:a16="http://schemas.microsoft.com/office/drawing/2014/main" val="4276305635"/>
                    </a:ext>
                  </a:extLst>
                </a:gridCol>
              </a:tblGrid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Vehicle 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Vehicle name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Curb Mass(kg)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GVW(kg)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Major </a:t>
                      </a:r>
                      <a:r>
                        <a:rPr kumimoji="1" lang="en-US" altLang="ja-JP" dirty="0" err="1"/>
                        <a:t>Tyre</a:t>
                      </a:r>
                      <a:r>
                        <a:rPr kumimoji="1" lang="en-US" altLang="ja-JP" dirty="0"/>
                        <a:t> size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153424"/>
                  </a:ext>
                </a:extLst>
              </a:tr>
              <a:tr h="271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SUZUKI ALTO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135/80R12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999353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VITZ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155/80R13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65481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COROLLA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175/70R14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416332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HONDA CR-V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1715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205/65R16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180935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HONDA INTEGRA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215/45R17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953582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SUZUKI EVERY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145R12 6PR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fr-CH" altLang="ja-JP" dirty="0"/>
                        <a:t>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674784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SUZUKI EVERY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145R12 6PR 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522202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MAZDA BONGO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165R14 6PR LT</a:t>
                      </a:r>
                    </a:p>
                    <a:p>
                      <a:r>
                        <a:rPr kumimoji="1" lang="fr-CH" altLang="ja-JP" dirty="0"/>
                        <a:t>145R12 6PR LT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436454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MAZDA BONGO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2265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165R14 6PR 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585257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MITSUBISHI LIBERO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155R13 6PR 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919927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MITSUBISHI CANTAR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1790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3455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165R14 8PR LT</a:t>
                      </a:r>
                    </a:p>
                    <a:p>
                      <a:r>
                        <a:rPr kumimoji="1" lang="fr-CH" altLang="ja-JP" dirty="0"/>
                        <a:t>145R13 8PR LT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62358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COROLLA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1315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165/80R13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257590"/>
                  </a:ext>
                </a:extLst>
              </a:tr>
              <a:tr h="271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HONDA FIT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175/65R15 84S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482876"/>
                  </a:ext>
                </a:extLst>
              </a:tr>
              <a:tr h="2049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LDCV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TOYOTA REGIUSACE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2085</a:t>
                      </a:r>
                    </a:p>
                    <a:p>
                      <a:r>
                        <a:rPr kumimoji="1" lang="en-US" altLang="ja-JP" dirty="0"/>
                        <a:t>(3100)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fr-CH" altLang="ja-JP" dirty="0"/>
                        <a:t>195/80R15 107/105L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fr-CH" altLang="ja-JP" dirty="0"/>
                        <a:t>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2114"/>
                  </a:ext>
                </a:extLst>
              </a:tr>
            </a:tbl>
          </a:graphicData>
        </a:graphic>
      </p:graphicFrame>
      <p:sp>
        <p:nvSpPr>
          <p:cNvPr id="13" name="タイトル 3">
            <a:extLst>
              <a:ext uri="{FF2B5EF4-FFF2-40B4-BE49-F238E27FC236}">
                <a16:creationId xmlns:a16="http://schemas.microsoft.com/office/drawing/2014/main" id="{44E0B669-71D5-173E-A067-D99A4115F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List of the vehicle / major </a:t>
            </a:r>
            <a:r>
              <a:rPr kumimoji="1" lang="en-US" altLang="ja-JP" sz="20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tyre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size in WLTP investigation (in Japan)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66DEE02-B1E5-CC7B-0E78-602284302A23}"/>
              </a:ext>
            </a:extLst>
          </p:cNvPr>
          <p:cNvSpPr txBox="1"/>
          <p:nvPr/>
        </p:nvSpPr>
        <p:spPr>
          <a:xfrm>
            <a:off x="210879" y="6085467"/>
            <a:ext cx="117702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16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According to our findings, the vehicles used to obtain driving data for WLTC, all vehicles have gross vehicles weight less than 3.5t, even if they are M2 vehicles.</a:t>
            </a:r>
          </a:p>
        </p:txBody>
      </p:sp>
    </p:spTree>
    <p:extLst>
      <p:ext uri="{BB962C8B-B14F-4D97-AF65-F5344CB8AC3E}">
        <p14:creationId xmlns:p14="http://schemas.microsoft.com/office/powerpoint/2010/main" val="67777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D5DBA59-29B9-62C6-4B4A-62041134F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Summary</a:t>
            </a:r>
            <a:r>
              <a:rPr kumimoji="1" lang="en-US" altLang="ja-JP" b="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panose="020B0600070205080204" pitchFamily="50" charset="-128"/>
                <a:cs typeface="+mn-cs"/>
              </a:rPr>
              <a:t> 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F38DBBA-E4F2-578F-7B97-D7224648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DDD7E7D-16A6-F62A-9B7D-1CCC17F3A1F3}"/>
              </a:ext>
            </a:extLst>
          </p:cNvPr>
          <p:cNvSpPr/>
          <p:nvPr/>
        </p:nvSpPr>
        <p:spPr>
          <a:xfrm>
            <a:off x="9184922" y="1311275"/>
            <a:ext cx="1151889" cy="379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9E01D4D-102A-47F4-64CB-7E5334FB93CB}"/>
              </a:ext>
            </a:extLst>
          </p:cNvPr>
          <p:cNvSpPr txBox="1"/>
          <p:nvPr/>
        </p:nvSpPr>
        <p:spPr>
          <a:xfrm>
            <a:off x="532260" y="1141303"/>
            <a:ext cx="11127480" cy="50167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The vehicles used to obtain driving data for WLTC, all vehicles have gross vehicles weight less than 3.5t, even if they are M2 vehicles.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altLang="ja-JP" sz="2800" kern="0" dirty="0">
              <a:solidFill>
                <a:srgbClr val="0070C0"/>
              </a:solidFill>
              <a:latin typeface="+mj-lt"/>
              <a:ea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C2 </a:t>
            </a:r>
            <a:r>
              <a:rPr kumimoji="0" lang="en-US" altLang="ja-JP" sz="280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tyres</a:t>
            </a:r>
            <a:r>
              <a:rPr kumimoji="0" lang="ja-JP" altLang="en-US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 </a:t>
            </a:r>
            <a:r>
              <a:rPr kumimoji="0" lang="en-US" altLang="ja-JP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have</a:t>
            </a:r>
            <a:r>
              <a:rPr kumimoji="0" lang="ja-JP" altLang="en-US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 </a:t>
            </a:r>
            <a:r>
              <a:rPr kumimoji="0" lang="en-US" altLang="ja-JP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various</a:t>
            </a:r>
            <a:r>
              <a:rPr kumimoji="0" lang="ja-JP" altLang="en-US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 </a:t>
            </a:r>
            <a:r>
              <a:rPr kumimoji="0" lang="en-US" altLang="ja-JP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sizes</a:t>
            </a:r>
            <a:r>
              <a:rPr kumimoji="0" lang="ja-JP" altLang="en-US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 </a:t>
            </a:r>
            <a:r>
              <a:rPr kumimoji="0" lang="en-US" altLang="ja-JP" sz="2800" kern="0" dirty="0">
                <a:solidFill>
                  <a:srgbClr val="0070C0"/>
                </a:solidFill>
                <a:latin typeface="+mj-lt"/>
                <a:ea typeface="Meiryo UI" panose="020B0604030504040204" pitchFamily="50" charset="-128"/>
              </a:rPr>
              <a:t>and</a:t>
            </a: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 not only fitted to vehicles with gross vehicle weight less than equal 3500kg but also more heavy vehicles.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Therefore, not all C2 </a:t>
            </a:r>
            <a:r>
              <a:rPr kumimoji="0" lang="en-US" altLang="ja-JP" sz="280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tyres</a:t>
            </a: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 can be included in the test method scope now under development.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For C2 </a:t>
            </a:r>
            <a:r>
              <a:rPr kumimoji="0" lang="en-US" altLang="ja-JP" sz="280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tyre</a:t>
            </a:r>
            <a:r>
              <a:rPr kumimoji="0" lang="en-US" altLang="ja-JP" sz="2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Meiryo UI" panose="020B0604030504040204" pitchFamily="50" charset="-128"/>
              </a:rPr>
              <a:t> sizes fitting vehicles included in the WLTC running mode, force input can be applied, but other test conditions could be different and need to be verified.</a:t>
            </a:r>
          </a:p>
        </p:txBody>
      </p:sp>
    </p:spTree>
    <p:extLst>
      <p:ext uri="{BB962C8B-B14F-4D97-AF65-F5344CB8AC3E}">
        <p14:creationId xmlns:p14="http://schemas.microsoft.com/office/powerpoint/2010/main" val="3745618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13788</TotalTime>
  <Words>420</Words>
  <Application>Microsoft Office PowerPoint</Application>
  <PresentationFormat>ワイド画面</PresentationFormat>
  <Paragraphs>154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Meiryo UI</vt:lpstr>
      <vt:lpstr>Myriad Pro Cond</vt:lpstr>
      <vt:lpstr>游ゴシック</vt:lpstr>
      <vt:lpstr>Arial</vt:lpstr>
      <vt:lpstr>Calibri</vt:lpstr>
      <vt:lpstr>Times New Roman</vt:lpstr>
      <vt:lpstr>Wingdings</vt:lpstr>
      <vt:lpstr>Office ​​テーマ</vt:lpstr>
      <vt:lpstr>C2 consideration based on WLTP status</vt:lpstr>
      <vt:lpstr>List of the vehicle / major tyre size in WLTP investigation (in Japan)</vt:lpstr>
      <vt:lpstr>List of the vehicle / major tyre size in WLTP investigation (in Japan)</vt:lpstr>
      <vt:lpstr>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jatmauser018</dc:creator>
  <cp:lastModifiedBy>Ogawa, Hidenori</cp:lastModifiedBy>
  <cp:revision>520</cp:revision>
  <cp:lastPrinted>2022-08-24T02:34:38Z</cp:lastPrinted>
  <dcterms:created xsi:type="dcterms:W3CDTF">2016-10-11T01:23:11Z</dcterms:created>
  <dcterms:modified xsi:type="dcterms:W3CDTF">2023-07-14T05:30:26Z</dcterms:modified>
</cp:coreProperties>
</file>