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0"/>
  </p:notesMasterIdLst>
  <p:handoutMasterIdLst>
    <p:handoutMasterId r:id="rId81"/>
  </p:handoutMasterIdLst>
  <p:sldIdLst>
    <p:sldId id="256" r:id="rId2"/>
    <p:sldId id="864" r:id="rId3"/>
    <p:sldId id="885" r:id="rId4"/>
    <p:sldId id="886" r:id="rId5"/>
    <p:sldId id="902" r:id="rId6"/>
    <p:sldId id="903" r:id="rId7"/>
    <p:sldId id="973" r:id="rId8"/>
    <p:sldId id="974" r:id="rId9"/>
    <p:sldId id="975" r:id="rId10"/>
    <p:sldId id="976" r:id="rId11"/>
    <p:sldId id="977" r:id="rId12"/>
    <p:sldId id="904" r:id="rId13"/>
    <p:sldId id="905" r:id="rId14"/>
    <p:sldId id="906" r:id="rId15"/>
    <p:sldId id="887" r:id="rId16"/>
    <p:sldId id="907" r:id="rId17"/>
    <p:sldId id="908" r:id="rId18"/>
    <p:sldId id="889" r:id="rId19"/>
    <p:sldId id="909" r:id="rId20"/>
    <p:sldId id="910" r:id="rId21"/>
    <p:sldId id="911" r:id="rId22"/>
    <p:sldId id="912" r:id="rId23"/>
    <p:sldId id="913" r:id="rId24"/>
    <p:sldId id="914" r:id="rId25"/>
    <p:sldId id="915" r:id="rId26"/>
    <p:sldId id="916" r:id="rId27"/>
    <p:sldId id="877" r:id="rId28"/>
    <p:sldId id="917" r:id="rId29"/>
    <p:sldId id="881" r:id="rId30"/>
    <p:sldId id="918" r:id="rId31"/>
    <p:sldId id="919" r:id="rId32"/>
    <p:sldId id="920" r:id="rId33"/>
    <p:sldId id="921" r:id="rId34"/>
    <p:sldId id="878" r:id="rId35"/>
    <p:sldId id="929" r:id="rId36"/>
    <p:sldId id="922" r:id="rId37"/>
    <p:sldId id="923" r:id="rId38"/>
    <p:sldId id="924" r:id="rId39"/>
    <p:sldId id="925" r:id="rId40"/>
    <p:sldId id="926" r:id="rId41"/>
    <p:sldId id="927" r:id="rId42"/>
    <p:sldId id="950" r:id="rId43"/>
    <p:sldId id="951" r:id="rId44"/>
    <p:sldId id="928" r:id="rId45"/>
    <p:sldId id="930" r:id="rId46"/>
    <p:sldId id="934" r:id="rId47"/>
    <p:sldId id="937" r:id="rId48"/>
    <p:sldId id="948" r:id="rId49"/>
    <p:sldId id="949" r:id="rId50"/>
    <p:sldId id="940" r:id="rId51"/>
    <p:sldId id="941" r:id="rId52"/>
    <p:sldId id="942" r:id="rId53"/>
    <p:sldId id="943" r:id="rId54"/>
    <p:sldId id="952" r:id="rId55"/>
    <p:sldId id="954" r:id="rId56"/>
    <p:sldId id="955" r:id="rId57"/>
    <p:sldId id="944" r:id="rId58"/>
    <p:sldId id="953" r:id="rId59"/>
    <p:sldId id="945" r:id="rId60"/>
    <p:sldId id="946" r:id="rId61"/>
    <p:sldId id="947" r:id="rId62"/>
    <p:sldId id="956" r:id="rId63"/>
    <p:sldId id="958" r:id="rId64"/>
    <p:sldId id="957" r:id="rId65"/>
    <p:sldId id="961" r:id="rId66"/>
    <p:sldId id="962" r:id="rId67"/>
    <p:sldId id="959" r:id="rId68"/>
    <p:sldId id="963" r:id="rId69"/>
    <p:sldId id="964" r:id="rId70"/>
    <p:sldId id="970" r:id="rId71"/>
    <p:sldId id="968" r:id="rId72"/>
    <p:sldId id="965" r:id="rId73"/>
    <p:sldId id="966" r:id="rId74"/>
    <p:sldId id="967" r:id="rId75"/>
    <p:sldId id="969" r:id="rId76"/>
    <p:sldId id="972" r:id="rId77"/>
    <p:sldId id="971" r:id="rId78"/>
    <p:sldId id="875" r:id="rId79"/>
  </p:sldIdLst>
  <p:sldSz cx="9144000" cy="6858000" type="screen4x3"/>
  <p:notesSz cx="6669088" cy="9926638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000099"/>
    <a:srgbClr val="CC0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615" autoAdjust="0"/>
    <p:restoredTop sz="89732" autoAdjust="0"/>
  </p:normalViewPr>
  <p:slideViewPr>
    <p:cSldViewPr>
      <p:cViewPr varScale="1">
        <p:scale>
          <a:sx n="60" d="100"/>
          <a:sy n="60" d="100"/>
        </p:scale>
        <p:origin x="1152" y="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presProps" Target="presProps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notesMaster" Target="notesMasters/notesMaster1.xml"/><Relationship Id="rId85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9838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9838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726F16E9-95B0-4E2B-ABD0-5EC531ECA83E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61667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9838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2488" y="744538"/>
            <a:ext cx="4964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000" y="4714875"/>
            <a:ext cx="4891088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Klicken Sie, um die Formate des Vorlagentextes zu bearbeiten</a:t>
            </a:r>
          </a:p>
          <a:p>
            <a:pPr lvl="1"/>
            <a:r>
              <a:rPr lang="en-GB" noProof="0"/>
              <a:t>Zweite Ebene</a:t>
            </a:r>
          </a:p>
          <a:p>
            <a:pPr lvl="2"/>
            <a:r>
              <a:rPr lang="en-GB" noProof="0"/>
              <a:t>Dritte Ebene</a:t>
            </a:r>
          </a:p>
          <a:p>
            <a:pPr lvl="3"/>
            <a:r>
              <a:rPr lang="en-GB" noProof="0"/>
              <a:t>Vierte Ebene</a:t>
            </a:r>
          </a:p>
          <a:p>
            <a:pPr lvl="4"/>
            <a:r>
              <a:rPr lang="en-GB" noProof="0"/>
              <a:t>Fünfte Ebene</a:t>
            </a:r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9838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7EA5EFE1-8B73-4B91-89B3-2291A1CABA14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03225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E17AFD-3E01-45C6-B8E9-1AFD1F7F74C3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315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410A77-A59B-424B-A3C2-85CEACC01708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937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A45F88-97F8-4B4B-83D6-8AB06C61F399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213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2982" y="0"/>
            <a:ext cx="7772400" cy="1143000"/>
          </a:xfrm>
        </p:spPr>
        <p:txBody>
          <a:bodyPr/>
          <a:lstStyle>
            <a:lvl1pPr>
              <a:defRPr sz="3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Wingdings" panose="05000000000000000000" pitchFamily="2" charset="2"/>
              <a:buChar char="Ø"/>
              <a:defRPr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Wingdings" panose="05000000000000000000" pitchFamily="2" charset="2"/>
              <a:buChar char="§"/>
              <a:defRPr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01F6B5-3A21-401E-90D5-D5B095DED363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6154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A20333-9E8A-4E6F-9D14-BB80D6A2C724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7564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8814EF-BE0B-4207-8079-44622108C237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7303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A2A95E-F2C8-4CF9-A842-C3F43FAE6685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2039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98649-6914-4B5E-A8D6-339BC84B6BC7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2555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7C1C3C-8FD2-4904-AF1C-E559E2BF5E8A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0963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5315D3-AB25-4FA5-BD44-3D25AE0283F8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8937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ECF024-924F-4F64-97D5-C19F691A4504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786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Klicken Sie, um das Titelformat zu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Klicken Sie, um die Formate des Vorlagentextes zu bearbeiten</a:t>
            </a:r>
          </a:p>
          <a:p>
            <a:pPr lvl="1"/>
            <a:r>
              <a:rPr lang="en-GB"/>
              <a:t>Zweite Ebene</a:t>
            </a:r>
          </a:p>
          <a:p>
            <a:pPr lvl="2"/>
            <a:r>
              <a:rPr lang="en-GB"/>
              <a:t>Dritte Ebene</a:t>
            </a:r>
          </a:p>
          <a:p>
            <a:pPr lvl="3"/>
            <a:r>
              <a:rPr lang="en-GB"/>
              <a:t>Vierte Ebene</a:t>
            </a:r>
          </a:p>
          <a:p>
            <a:pPr lvl="4"/>
            <a:r>
              <a:rPr lang="en-GB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D9B1F00E-3750-4905-8B76-6C4AC0EAED74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  <p:pic>
        <p:nvPicPr>
          <p:cNvPr id="1031" name="Picture 12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1475" y="260350"/>
            <a:ext cx="1152525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Line 13"/>
          <p:cNvSpPr>
            <a:spLocks noChangeShapeType="1"/>
          </p:cNvSpPr>
          <p:nvPr/>
        </p:nvSpPr>
        <p:spPr bwMode="auto">
          <a:xfrm flipH="1">
            <a:off x="0" y="1125538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119063"/>
            <a:ext cx="7777163" cy="957262"/>
          </a:xfrm>
        </p:spPr>
        <p:txBody>
          <a:bodyPr/>
          <a:lstStyle/>
          <a:p>
            <a:pPr eaLnBrk="1" hangingPunct="1"/>
            <a:r>
              <a:rPr lang="en-GB" dirty="0"/>
              <a:t>37</a:t>
            </a:r>
            <a:r>
              <a:rPr lang="en-GB" baseline="30000" dirty="0"/>
              <a:t>th</a:t>
            </a:r>
            <a:r>
              <a:rPr lang="en-GB" dirty="0"/>
              <a:t> PMP meeting</a:t>
            </a:r>
          </a:p>
        </p:txBody>
      </p:sp>
      <p:sp>
        <p:nvSpPr>
          <p:cNvPr id="4099" name="Text Box 13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66943212-E9C5-4D7E-86E9-9A29FAEA4ED9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1</a:t>
            </a:fld>
            <a:endParaRPr lang="en-GB" sz="1400" dirty="0">
              <a:latin typeface="Arial" panose="020B0604020202020204" pitchFamily="34" charset="0"/>
            </a:endParaRPr>
          </a:p>
        </p:txBody>
      </p:sp>
      <p:sp>
        <p:nvSpPr>
          <p:cNvPr id="4100" name="Rectangle 17"/>
          <p:cNvSpPr>
            <a:spLocks noChangeArrowheads="1"/>
          </p:cNvSpPr>
          <p:nvPr/>
        </p:nvSpPr>
        <p:spPr bwMode="auto">
          <a:xfrm>
            <a:off x="168275" y="2223464"/>
            <a:ext cx="8750300" cy="313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GB" sz="2800" b="1" dirty="0">
              <a:solidFill>
                <a:srgbClr val="000099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GB" sz="2800" b="1" dirty="0">
              <a:solidFill>
                <a:srgbClr val="000099"/>
              </a:solidFill>
              <a:latin typeface="Arial" panose="020B0604020202020204" pitchFamily="34" charset="0"/>
            </a:endParaRPr>
          </a:p>
        </p:txBody>
      </p:sp>
      <p:sp>
        <p:nvSpPr>
          <p:cNvPr id="4101" name="Rectangle 18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4102" name="Rectangle 19"/>
          <p:cNvSpPr>
            <a:spLocks noChangeArrowheads="1"/>
          </p:cNvSpPr>
          <p:nvPr/>
        </p:nvSpPr>
        <p:spPr bwMode="auto">
          <a:xfrm>
            <a:off x="1114425" y="4061789"/>
            <a:ext cx="68580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GB" sz="2400" b="1" dirty="0">
              <a:solidFill>
                <a:srgbClr val="009900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sz="2400" b="1" dirty="0">
                <a:solidFill>
                  <a:srgbClr val="009900"/>
                </a:solidFill>
                <a:latin typeface="Arial" panose="020B0604020202020204" pitchFamily="34" charset="0"/>
              </a:rPr>
              <a:t>by H. Steven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GB" sz="2400" b="1" dirty="0">
              <a:solidFill>
                <a:srgbClr val="009900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sz="2400" b="1" dirty="0">
                <a:solidFill>
                  <a:srgbClr val="009900"/>
                </a:solidFill>
                <a:latin typeface="Arial" panose="020B0604020202020204" pitchFamily="34" charset="0"/>
              </a:rPr>
              <a:t>07.10.2015</a:t>
            </a: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169897" y="2228435"/>
            <a:ext cx="8750300" cy="1767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2800" b="1" dirty="0">
                <a:solidFill>
                  <a:srgbClr val="000099"/>
                </a:solidFill>
                <a:latin typeface="Arial" panose="020B0604020202020204" pitchFamily="34" charset="0"/>
              </a:rPr>
              <a:t>Analysis of the WLTP in-use driving </a:t>
            </a:r>
            <a:r>
              <a:rPr lang="en-US" sz="2800" b="1" dirty="0" err="1">
                <a:solidFill>
                  <a:srgbClr val="000099"/>
                </a:solidFill>
                <a:latin typeface="Arial" panose="020B0604020202020204" pitchFamily="34" charset="0"/>
              </a:rPr>
              <a:t>behaviour</a:t>
            </a:r>
            <a:r>
              <a:rPr lang="en-US" sz="2800" b="1" dirty="0">
                <a:solidFill>
                  <a:srgbClr val="000099"/>
                </a:solidFill>
                <a:latin typeface="Arial" panose="020B0604020202020204" pitchFamily="34" charset="0"/>
              </a:rPr>
              <a:t> database with respect to acceleration and deceleration phases</a:t>
            </a:r>
            <a:endParaRPr lang="en-GB" sz="2800" b="1" dirty="0">
              <a:solidFill>
                <a:srgbClr val="00009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Structure of the report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4000500" y="31908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10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143000" y="9906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de-DE" sz="2000" b="1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195591" name="Rectangle 7"/>
          <p:cNvSpPr>
            <a:spLocks noChangeArrowheads="1"/>
          </p:cNvSpPr>
          <p:nvPr/>
        </p:nvSpPr>
        <p:spPr bwMode="auto">
          <a:xfrm>
            <a:off x="327881" y="1126263"/>
            <a:ext cx="8640638" cy="567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893763" indent="-893763" eaLnBrk="1" hangingPunct="1">
              <a:spcAft>
                <a:spcPct val="20000"/>
              </a:spcAft>
              <a:buNone/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13	Vehicle specific acceleration distributions, EU database</a:t>
            </a:r>
          </a:p>
          <a:p>
            <a:pPr marL="0" indent="0" eaLnBrk="1" hangingPunct="1">
              <a:spcAft>
                <a:spcPct val="20000"/>
              </a:spcAft>
              <a:buNone/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13.1	Time weighted</a:t>
            </a:r>
          </a:p>
          <a:p>
            <a:pPr marL="0" indent="0" eaLnBrk="1" hangingPunct="1">
              <a:spcAft>
                <a:spcPct val="20000"/>
              </a:spcAft>
              <a:buNone/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13.2	Distance weighted</a:t>
            </a:r>
          </a:p>
          <a:p>
            <a:pPr marL="893763" indent="-893763" eaLnBrk="1" hangingPunct="1">
              <a:spcAft>
                <a:spcPct val="20000"/>
              </a:spcAft>
              <a:buAutoNum type="arabicPlain" startAt="14"/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Vehicle specific deceleration distributions, EU database</a:t>
            </a:r>
          </a:p>
          <a:p>
            <a:pPr marL="0" indent="0" eaLnBrk="1" hangingPunct="1">
              <a:spcAft>
                <a:spcPct val="20000"/>
              </a:spcAft>
              <a:buNone/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14.1	Time weighted</a:t>
            </a:r>
          </a:p>
          <a:p>
            <a:pPr marL="0" indent="0" eaLnBrk="1" hangingPunct="1">
              <a:spcAft>
                <a:spcPct val="20000"/>
              </a:spcAft>
              <a:buNone/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14.2	Distance weighted</a:t>
            </a:r>
          </a:p>
          <a:p>
            <a:pPr marL="0" indent="0" eaLnBrk="1" hangingPunct="1">
              <a:spcAft>
                <a:spcPct val="20000"/>
              </a:spcAft>
              <a:buNone/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15	v*</a:t>
            </a:r>
            <a:r>
              <a:rPr lang="en-US" sz="2400" b="1" dirty="0" err="1">
                <a:solidFill>
                  <a:srgbClr val="000099"/>
                </a:solidFill>
                <a:latin typeface="Arial" panose="020B0604020202020204" pitchFamily="34" charset="0"/>
              </a:rPr>
              <a:t>a_negative</a:t>
            </a: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 distributions, v*a &lt; -1 m²/s³</a:t>
            </a:r>
          </a:p>
          <a:p>
            <a:pPr marL="0" indent="0" eaLnBrk="1" hangingPunct="1">
              <a:spcAft>
                <a:spcPct val="20000"/>
              </a:spcAft>
              <a:buNone/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15.1	Time weighted</a:t>
            </a:r>
          </a:p>
          <a:p>
            <a:pPr marL="0" indent="0" eaLnBrk="1" hangingPunct="1">
              <a:spcAft>
                <a:spcPct val="20000"/>
              </a:spcAft>
              <a:buNone/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15.2	Distance weighted</a:t>
            </a:r>
          </a:p>
          <a:p>
            <a:pPr marL="0" indent="0" eaLnBrk="1" hangingPunct="1">
              <a:spcAft>
                <a:spcPct val="20000"/>
              </a:spcAft>
              <a:buNone/>
            </a:pPr>
            <a:endParaRPr lang="en-US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  <a:p>
            <a:pPr marL="0" indent="0" eaLnBrk="1" hangingPunct="1">
              <a:spcAft>
                <a:spcPct val="20000"/>
              </a:spcAft>
              <a:buNone/>
            </a:pPr>
            <a:endParaRPr lang="en-US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</p:spTree>
    <p:extLst>
      <p:ext uri="{BB962C8B-B14F-4D97-AF65-F5344CB8AC3E}">
        <p14:creationId xmlns:p14="http://schemas.microsoft.com/office/powerpoint/2010/main" val="8833677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Structure of the report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4000500" y="31908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11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143000" y="9906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de-DE" sz="2000" b="1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195591" name="Rectangle 7"/>
          <p:cNvSpPr>
            <a:spLocks noChangeArrowheads="1"/>
          </p:cNvSpPr>
          <p:nvPr/>
        </p:nvSpPr>
        <p:spPr bwMode="auto">
          <a:xfrm>
            <a:off x="327881" y="1126263"/>
            <a:ext cx="8640638" cy="567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1436688" indent="-1436688" eaLnBrk="1" hangingPunct="1">
              <a:spcAft>
                <a:spcPct val="20000"/>
              </a:spcAft>
              <a:buNone/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Annex 1: 	Distance weighted joint average speed - maximum speed distributions of short trips</a:t>
            </a:r>
          </a:p>
          <a:p>
            <a:pPr marL="1436688" indent="-1436688" eaLnBrk="1" hangingPunct="1">
              <a:spcAft>
                <a:spcPct val="20000"/>
              </a:spcAft>
              <a:buNone/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Annex 2: Time weighted joint vehicle speed - acceleration distributions</a:t>
            </a:r>
          </a:p>
          <a:p>
            <a:pPr marL="1436688" indent="-1436688" eaLnBrk="1" hangingPunct="1">
              <a:spcAft>
                <a:spcPct val="20000"/>
              </a:spcAft>
              <a:buNone/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Annex 3: Distance weighted joint vehicle speed - acceleration distributions</a:t>
            </a: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</p:spTree>
    <p:extLst>
      <p:ext uri="{BB962C8B-B14F-4D97-AF65-F5344CB8AC3E}">
        <p14:creationId xmlns:p14="http://schemas.microsoft.com/office/powerpoint/2010/main" val="33089596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Mileage statistics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4000500" y="31908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12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143000" y="9906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de-DE" sz="2000" b="1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195591" name="Rectangle 7"/>
          <p:cNvSpPr>
            <a:spLocks noChangeArrowheads="1"/>
          </p:cNvSpPr>
          <p:nvPr/>
        </p:nvSpPr>
        <p:spPr bwMode="auto">
          <a:xfrm>
            <a:off x="327881" y="1126263"/>
            <a:ext cx="8640638" cy="567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The total mileage of the data is almost 800 000 km. 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4.7% of this mileage is related to trips below 3000 m. These trips were disregarded for the analysis of acceleration and deceleration distributions. 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Another 5.8% of the total mileage belongs to trips with faulty sections (jumps in vehicle speed etc.). This data was also excluded from the analysis. 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The remaining total mileage is 714 198 km. The distribution to the different countries, measurement campaigns and vehicles are shown in tables 8 to 26 in the report.</a:t>
            </a:r>
          </a:p>
          <a:p>
            <a:pPr eaLnBrk="1" hangingPunct="1">
              <a:spcAft>
                <a:spcPct val="20000"/>
              </a:spcAft>
            </a:pPr>
            <a:endParaRPr lang="en-US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</p:spTree>
    <p:extLst>
      <p:ext uri="{BB962C8B-B14F-4D97-AF65-F5344CB8AC3E}">
        <p14:creationId xmlns:p14="http://schemas.microsoft.com/office/powerpoint/2010/main" val="28681899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Mileage statistics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4000500" y="31908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13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143000" y="9906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de-DE" sz="2000" b="1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195591" name="Rectangle 7"/>
          <p:cNvSpPr>
            <a:spLocks noChangeArrowheads="1"/>
          </p:cNvSpPr>
          <p:nvPr/>
        </p:nvSpPr>
        <p:spPr bwMode="auto">
          <a:xfrm>
            <a:off x="327881" y="1126263"/>
            <a:ext cx="8640638" cy="567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The number of monitoring days and the key parameters of the daily travelled distances are </a:t>
            </a:r>
            <a:r>
              <a:rPr lang="en-US" sz="2400" b="1" dirty="0" err="1">
                <a:solidFill>
                  <a:srgbClr val="000099"/>
                </a:solidFill>
                <a:latin typeface="Arial" panose="020B0604020202020204" pitchFamily="34" charset="0"/>
              </a:rPr>
              <a:t>summarised</a:t>
            </a: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 in Table 27 to Table 31 of the report. 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More detailed information can be found in table “</a:t>
            </a:r>
            <a:r>
              <a:rPr lang="en-US" sz="2400" b="1" dirty="0" err="1">
                <a:solidFill>
                  <a:srgbClr val="000099"/>
                </a:solidFill>
                <a:latin typeface="Arial" panose="020B0604020202020204" pitchFamily="34" charset="0"/>
              </a:rPr>
              <a:t>TB_daily_distance</a:t>
            </a: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” in the Access database.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There are big differences between the countries as well as between different measurement campaigns.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The lowest average daily distance was found for Poland (30 km), the highest for the UK (188 km, N1 vehicle).</a:t>
            </a: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</p:spTree>
    <p:extLst>
      <p:ext uri="{BB962C8B-B14F-4D97-AF65-F5344CB8AC3E}">
        <p14:creationId xmlns:p14="http://schemas.microsoft.com/office/powerpoint/2010/main" val="592707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Driving statistics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4000500" y="31908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14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143000" y="9906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de-DE" sz="2000" b="1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195591" name="Rectangle 7"/>
          <p:cNvSpPr>
            <a:spLocks noChangeArrowheads="1"/>
          </p:cNvSpPr>
          <p:nvPr/>
        </p:nvSpPr>
        <p:spPr bwMode="auto">
          <a:xfrm>
            <a:off x="327881" y="1126263"/>
            <a:ext cx="8640638" cy="567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The key parameters (duration, distance driven, stop duration, average and maximum speeds) for all vehicles are shown in tables 32 to 38 of the report.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There are significant differences between the individual vehicles (drivers) within a country, but there are also significant differences between the countries, even within Europe. 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The measurement campaigns in Poland and Spain are dominated by urban traffic conditions, while the campaign in Italy has a high influence of rural and motorway traffic. 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This is also reflected in the country related vehicle speed distributions, shown in Figure 1 and Figure 2.</a:t>
            </a: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</p:spTree>
    <p:extLst>
      <p:ext uri="{BB962C8B-B14F-4D97-AF65-F5344CB8AC3E}">
        <p14:creationId xmlns:p14="http://schemas.microsoft.com/office/powerpoint/2010/main" val="21135988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88" y="1178689"/>
            <a:ext cx="8713092" cy="5627596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Vehicle speed distributions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15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6864765" y="6523866"/>
            <a:ext cx="14398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de-DE" altLang="ja-JP" sz="1400" dirty="0" err="1">
                <a:latin typeface="Arial" charset="0"/>
                <a:cs typeface="Arial" charset="0"/>
              </a:rPr>
              <a:t>Figure</a:t>
            </a:r>
            <a:r>
              <a:rPr kumimoji="0" lang="de-DE" altLang="ja-JP" sz="1400" dirty="0">
                <a:latin typeface="Arial" charset="0"/>
                <a:cs typeface="Arial" charset="0"/>
              </a:rPr>
              <a:t> 1</a:t>
            </a:r>
          </a:p>
        </p:txBody>
      </p:sp>
    </p:spTree>
    <p:extLst>
      <p:ext uri="{BB962C8B-B14F-4D97-AF65-F5344CB8AC3E}">
        <p14:creationId xmlns:p14="http://schemas.microsoft.com/office/powerpoint/2010/main" val="469039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88" y="1199251"/>
            <a:ext cx="8720823" cy="5632589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Vehicle speed distributions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16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6864765" y="6523866"/>
            <a:ext cx="14398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de-DE" altLang="ja-JP" sz="1400" dirty="0" err="1">
                <a:latin typeface="Arial" charset="0"/>
                <a:cs typeface="Arial" charset="0"/>
              </a:rPr>
              <a:t>Figure</a:t>
            </a:r>
            <a:r>
              <a:rPr kumimoji="0" lang="de-DE" altLang="ja-JP" sz="1400" dirty="0">
                <a:latin typeface="Arial" charset="0"/>
                <a:cs typeface="Arial" charset="0"/>
              </a:rPr>
              <a:t> 2</a:t>
            </a:r>
          </a:p>
        </p:txBody>
      </p:sp>
    </p:spTree>
    <p:extLst>
      <p:ext uri="{BB962C8B-B14F-4D97-AF65-F5344CB8AC3E}">
        <p14:creationId xmlns:p14="http://schemas.microsoft.com/office/powerpoint/2010/main" val="25354909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Vehicle speeds, urban, rural, mot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4000500" y="31908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17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143000" y="9906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de-DE" sz="2000" b="1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195591" name="Rectangle 7"/>
          <p:cNvSpPr>
            <a:spLocks noChangeArrowheads="1"/>
          </p:cNvSpPr>
          <p:nvPr/>
        </p:nvSpPr>
        <p:spPr bwMode="auto">
          <a:xfrm>
            <a:off x="327881" y="1126263"/>
            <a:ext cx="8640638" cy="567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The customer datasets Belgium 1, France 1, France 2, Germany, Italy, Slovenia, UK M1, Poland and Spain came along with road category indicators for urban, rural and motorway. 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The key parameters of these datasets with respect to mileage, driving time and average speeds per vehicle are </a:t>
            </a:r>
            <a:r>
              <a:rPr lang="en-US" sz="2400" b="1" dirty="0" err="1">
                <a:solidFill>
                  <a:srgbClr val="000099"/>
                </a:solidFill>
                <a:latin typeface="Arial" panose="020B0604020202020204" pitchFamily="34" charset="0"/>
              </a:rPr>
              <a:t>summarised</a:t>
            </a: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 in Table 39 to 47 of the report.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Examples per dataset are shown in the following figures.</a:t>
            </a: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</p:spTree>
    <p:extLst>
      <p:ext uri="{BB962C8B-B14F-4D97-AF65-F5344CB8AC3E}">
        <p14:creationId xmlns:p14="http://schemas.microsoft.com/office/powerpoint/2010/main" val="16978463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88" y="1194627"/>
            <a:ext cx="8723132" cy="5637214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v distributions, urban, rural, mot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18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6864765" y="6523866"/>
            <a:ext cx="14398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de-DE" altLang="ja-JP" sz="1400" dirty="0" err="1">
                <a:latin typeface="Arial" charset="0"/>
                <a:cs typeface="Arial" charset="0"/>
              </a:rPr>
              <a:t>Figure</a:t>
            </a:r>
            <a:r>
              <a:rPr kumimoji="0" lang="de-DE" altLang="ja-JP" sz="1400" dirty="0">
                <a:latin typeface="Arial" charset="0"/>
                <a:cs typeface="Arial" charset="0"/>
              </a:rPr>
              <a:t> 3a</a:t>
            </a:r>
          </a:p>
        </p:txBody>
      </p:sp>
    </p:spTree>
    <p:extLst>
      <p:ext uri="{BB962C8B-B14F-4D97-AF65-F5344CB8AC3E}">
        <p14:creationId xmlns:p14="http://schemas.microsoft.com/office/powerpoint/2010/main" val="22723951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784" y="1143395"/>
            <a:ext cx="8810161" cy="5688446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v distributions, urban, rural, mot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19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6864765" y="6523866"/>
            <a:ext cx="14398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de-DE" altLang="ja-JP" sz="1400" dirty="0" err="1">
                <a:latin typeface="Arial" charset="0"/>
                <a:cs typeface="Arial" charset="0"/>
              </a:rPr>
              <a:t>Figure</a:t>
            </a:r>
            <a:r>
              <a:rPr kumimoji="0" lang="de-DE" altLang="ja-JP" sz="1400" dirty="0">
                <a:latin typeface="Arial" charset="0"/>
                <a:cs typeface="Arial" charset="0"/>
              </a:rPr>
              <a:t> 3b</a:t>
            </a:r>
          </a:p>
        </p:txBody>
      </p:sp>
    </p:spTree>
    <p:extLst>
      <p:ext uri="{BB962C8B-B14F-4D97-AF65-F5344CB8AC3E}">
        <p14:creationId xmlns:p14="http://schemas.microsoft.com/office/powerpoint/2010/main" val="3424187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Description of the WLTP Database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4000500" y="31908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2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143000" y="9906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de-DE" sz="2000" b="1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195591" name="Rectangle 7"/>
          <p:cNvSpPr>
            <a:spLocks noChangeArrowheads="1"/>
          </p:cNvSpPr>
          <p:nvPr/>
        </p:nvSpPr>
        <p:spPr bwMode="auto">
          <a:xfrm>
            <a:off x="327881" y="1126263"/>
            <a:ext cx="8640638" cy="567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The WLTP in-use driving </a:t>
            </a:r>
            <a:r>
              <a:rPr lang="en-US" sz="2400" b="1" dirty="0" err="1">
                <a:solidFill>
                  <a:srgbClr val="000099"/>
                </a:solidFill>
                <a:latin typeface="Arial" panose="020B0604020202020204" pitchFamily="34" charset="0"/>
              </a:rPr>
              <a:t>behaviour</a:t>
            </a: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 database consists of driving </a:t>
            </a:r>
            <a:r>
              <a:rPr lang="en-US" sz="2400" b="1" dirty="0" err="1">
                <a:solidFill>
                  <a:srgbClr val="000099"/>
                </a:solidFill>
                <a:latin typeface="Arial" panose="020B0604020202020204" pitchFamily="34" charset="0"/>
              </a:rPr>
              <a:t>behaviour</a:t>
            </a: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 data from five different regions in the world (see Table 1). 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The data from Europe and the major part of the US data is customer data and thus reflects the practical use of the vehicles in real traffic. 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The data from India, Japan and Korea is not customer data. Vehicles, routes and driving times were chosen in order to reflect representative driving in these countries.</a:t>
            </a:r>
          </a:p>
          <a:p>
            <a:pPr eaLnBrk="1" hangingPunct="1">
              <a:spcAft>
                <a:spcPct val="20000"/>
              </a:spcAft>
            </a:pPr>
            <a:endParaRPr lang="en-US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  <a:p>
            <a:pPr eaLnBrk="1" hangingPunct="1">
              <a:spcAft>
                <a:spcPct val="20000"/>
              </a:spcAft>
            </a:pPr>
            <a:endParaRPr lang="en-US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  <a:p>
            <a:pPr eaLnBrk="1" hangingPunct="1">
              <a:spcAft>
                <a:spcPct val="20000"/>
              </a:spcAft>
            </a:pPr>
            <a:endParaRPr lang="en-US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  <a:p>
            <a:pPr eaLnBrk="1" hangingPunct="1">
              <a:spcAft>
                <a:spcPct val="20000"/>
              </a:spcAft>
            </a:pPr>
            <a:endParaRPr lang="en-US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  <a:p>
            <a:pPr eaLnBrk="1" hangingPunct="1">
              <a:spcAft>
                <a:spcPct val="20000"/>
              </a:spcAft>
            </a:pPr>
            <a:endParaRPr lang="en-US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</p:spTree>
    <p:extLst>
      <p:ext uri="{BB962C8B-B14F-4D97-AF65-F5344CB8AC3E}">
        <p14:creationId xmlns:p14="http://schemas.microsoft.com/office/powerpoint/2010/main" val="21573959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503" y="1201839"/>
            <a:ext cx="8715440" cy="5630001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v distributions, urban, rural, mot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20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6864765" y="6523866"/>
            <a:ext cx="14398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de-DE" altLang="ja-JP" sz="1400" dirty="0" err="1">
                <a:latin typeface="Arial" charset="0"/>
                <a:cs typeface="Arial" charset="0"/>
              </a:rPr>
              <a:t>Figure</a:t>
            </a:r>
            <a:r>
              <a:rPr kumimoji="0" lang="de-DE" altLang="ja-JP" sz="1400" dirty="0">
                <a:latin typeface="Arial" charset="0"/>
                <a:cs typeface="Arial" charset="0"/>
              </a:rPr>
              <a:t> 3c</a:t>
            </a:r>
          </a:p>
        </p:txBody>
      </p:sp>
    </p:spTree>
    <p:extLst>
      <p:ext uri="{BB962C8B-B14F-4D97-AF65-F5344CB8AC3E}">
        <p14:creationId xmlns:p14="http://schemas.microsoft.com/office/powerpoint/2010/main" val="8038965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88" y="1154145"/>
            <a:ext cx="8777202" cy="5677696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v distributions, urban, rural, mot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21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6864765" y="6523866"/>
            <a:ext cx="14398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de-DE" altLang="ja-JP" sz="1400" dirty="0" err="1">
                <a:latin typeface="Arial" charset="0"/>
                <a:cs typeface="Arial" charset="0"/>
              </a:rPr>
              <a:t>Figure</a:t>
            </a:r>
            <a:r>
              <a:rPr kumimoji="0" lang="de-DE" altLang="ja-JP" sz="1400" dirty="0">
                <a:latin typeface="Arial" charset="0"/>
                <a:cs typeface="Arial" charset="0"/>
              </a:rPr>
              <a:t> 3d</a:t>
            </a:r>
          </a:p>
        </p:txBody>
      </p:sp>
    </p:spTree>
    <p:extLst>
      <p:ext uri="{BB962C8B-B14F-4D97-AF65-F5344CB8AC3E}">
        <p14:creationId xmlns:p14="http://schemas.microsoft.com/office/powerpoint/2010/main" val="2310765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175645"/>
            <a:ext cx="8784976" cy="5672602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v distributions, urban, rural, mot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22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6864765" y="6523866"/>
            <a:ext cx="14398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de-DE" altLang="ja-JP" sz="1400" dirty="0" err="1">
                <a:latin typeface="Arial" charset="0"/>
                <a:cs typeface="Arial" charset="0"/>
              </a:rPr>
              <a:t>Figure</a:t>
            </a:r>
            <a:r>
              <a:rPr kumimoji="0" lang="de-DE" altLang="ja-JP" sz="1400" dirty="0">
                <a:latin typeface="Arial" charset="0"/>
                <a:cs typeface="Arial" charset="0"/>
              </a:rPr>
              <a:t> 3e</a:t>
            </a:r>
          </a:p>
        </p:txBody>
      </p:sp>
    </p:spTree>
    <p:extLst>
      <p:ext uri="{BB962C8B-B14F-4D97-AF65-F5344CB8AC3E}">
        <p14:creationId xmlns:p14="http://schemas.microsoft.com/office/powerpoint/2010/main" val="11328788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88" y="1175645"/>
            <a:ext cx="8785100" cy="5672682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v distributions, urban, rural, mot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23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6864765" y="6523866"/>
            <a:ext cx="14398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de-DE" altLang="ja-JP" sz="1400" dirty="0" err="1">
                <a:latin typeface="Arial" charset="0"/>
                <a:cs typeface="Arial" charset="0"/>
              </a:rPr>
              <a:t>Figure</a:t>
            </a:r>
            <a:r>
              <a:rPr kumimoji="0" lang="de-DE" altLang="ja-JP" sz="1400" dirty="0">
                <a:latin typeface="Arial" charset="0"/>
                <a:cs typeface="Arial" charset="0"/>
              </a:rPr>
              <a:t> 3f</a:t>
            </a:r>
          </a:p>
        </p:txBody>
      </p:sp>
    </p:spTree>
    <p:extLst>
      <p:ext uri="{BB962C8B-B14F-4D97-AF65-F5344CB8AC3E}">
        <p14:creationId xmlns:p14="http://schemas.microsoft.com/office/powerpoint/2010/main" val="35355663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88" y="1150561"/>
            <a:ext cx="8788206" cy="5681279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v distributions, urban, rural, mot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24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6864765" y="6523866"/>
            <a:ext cx="14398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de-DE" altLang="ja-JP" sz="1400" dirty="0" err="1">
                <a:latin typeface="Arial" charset="0"/>
                <a:cs typeface="Arial" charset="0"/>
              </a:rPr>
              <a:t>Figure</a:t>
            </a:r>
            <a:r>
              <a:rPr kumimoji="0" lang="de-DE" altLang="ja-JP" sz="1400" dirty="0">
                <a:latin typeface="Arial" charset="0"/>
                <a:cs typeface="Arial" charset="0"/>
              </a:rPr>
              <a:t> 3g</a:t>
            </a:r>
          </a:p>
        </p:txBody>
      </p:sp>
    </p:spTree>
    <p:extLst>
      <p:ext uri="{BB962C8B-B14F-4D97-AF65-F5344CB8AC3E}">
        <p14:creationId xmlns:p14="http://schemas.microsoft.com/office/powerpoint/2010/main" val="10401746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88" y="1150561"/>
            <a:ext cx="8788206" cy="5681279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v distributions, urban, rural, mot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25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6864765" y="6523866"/>
            <a:ext cx="14398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de-DE" altLang="ja-JP" sz="1400" dirty="0" err="1">
                <a:latin typeface="Arial" charset="0"/>
                <a:cs typeface="Arial" charset="0"/>
              </a:rPr>
              <a:t>Figure</a:t>
            </a:r>
            <a:r>
              <a:rPr kumimoji="0" lang="de-DE" altLang="ja-JP" sz="1400" dirty="0">
                <a:latin typeface="Arial" charset="0"/>
                <a:cs typeface="Arial" charset="0"/>
              </a:rPr>
              <a:t> 3h</a:t>
            </a:r>
          </a:p>
        </p:txBody>
      </p:sp>
    </p:spTree>
    <p:extLst>
      <p:ext uri="{BB962C8B-B14F-4D97-AF65-F5344CB8AC3E}">
        <p14:creationId xmlns:p14="http://schemas.microsoft.com/office/powerpoint/2010/main" val="40295906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88" y="1150561"/>
            <a:ext cx="8788206" cy="5681279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v distributions, urban, rural, mot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26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6864765" y="6523866"/>
            <a:ext cx="14398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de-DE" altLang="ja-JP" sz="1400" dirty="0" err="1">
                <a:latin typeface="Arial" charset="0"/>
                <a:cs typeface="Arial" charset="0"/>
              </a:rPr>
              <a:t>Figure</a:t>
            </a:r>
            <a:r>
              <a:rPr kumimoji="0" lang="de-DE" altLang="ja-JP" sz="1400" dirty="0">
                <a:latin typeface="Arial" charset="0"/>
                <a:cs typeface="Arial" charset="0"/>
              </a:rPr>
              <a:t> 3i</a:t>
            </a:r>
          </a:p>
        </p:txBody>
      </p:sp>
    </p:spTree>
    <p:extLst>
      <p:ext uri="{BB962C8B-B14F-4D97-AF65-F5344CB8AC3E}">
        <p14:creationId xmlns:p14="http://schemas.microsoft.com/office/powerpoint/2010/main" val="29494862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Stop phases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4000500" y="31908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27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143000" y="9906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de-DE" sz="2000" b="1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195591" name="Rectangle 7"/>
          <p:cNvSpPr>
            <a:spLocks noChangeArrowheads="1"/>
          </p:cNvSpPr>
          <p:nvPr/>
        </p:nvSpPr>
        <p:spPr bwMode="auto">
          <a:xfrm>
            <a:off x="327881" y="1126263"/>
            <a:ext cx="8640638" cy="567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For the further analysis the data was separated into stop periods and short trips. Stop periods are defined as connected time sequences with vehicle speeds below 1 km/h, short trips are connected time sequences with vehicle speeds &gt;= 1 km/h.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Figure 4 to Figure 7 show the stop phase duration distributions for different regions and different countries within Europe, number weighted and duration weighted. 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Number weighted means that the percentages on the y-axis indicate the percentage of the whole number of stop phases with a duration of the corresponding x-axis value. </a:t>
            </a:r>
          </a:p>
          <a:p>
            <a:pPr eaLnBrk="1" hangingPunct="1">
              <a:spcAft>
                <a:spcPct val="20000"/>
              </a:spcAft>
            </a:pPr>
            <a:endParaRPr lang="en-US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  <a:p>
            <a:pPr eaLnBrk="1" hangingPunct="1">
              <a:spcAft>
                <a:spcPct val="20000"/>
              </a:spcAft>
            </a:pPr>
            <a:endParaRPr lang="en-US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  <a:p>
            <a:pPr eaLnBrk="1" hangingPunct="1">
              <a:spcAft>
                <a:spcPct val="20000"/>
              </a:spcAft>
            </a:pPr>
            <a:endParaRPr lang="en-US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  <a:p>
            <a:pPr eaLnBrk="1" hangingPunct="1">
              <a:spcAft>
                <a:spcPct val="20000"/>
              </a:spcAft>
            </a:pPr>
            <a:endParaRPr lang="en-US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</p:spTree>
    <p:extLst>
      <p:ext uri="{BB962C8B-B14F-4D97-AF65-F5344CB8AC3E}">
        <p14:creationId xmlns:p14="http://schemas.microsoft.com/office/powerpoint/2010/main" val="301016064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Stop phases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4000500" y="31908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28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143000" y="9906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de-DE" sz="2000" b="1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195591" name="Rectangle 7"/>
          <p:cNvSpPr>
            <a:spLocks noChangeArrowheads="1"/>
          </p:cNvSpPr>
          <p:nvPr/>
        </p:nvSpPr>
        <p:spPr bwMode="auto">
          <a:xfrm>
            <a:off x="327881" y="1126263"/>
            <a:ext cx="8640638" cy="567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Duration weighted means that the percentages on the y-axis indicate the percentage of the whole stop duration with a duration of the corresponding x-axis value.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Figure 8 shows the number weighted stop duration distributions for Europe, separated into three road categories.</a:t>
            </a:r>
          </a:p>
          <a:p>
            <a:pPr eaLnBrk="1" hangingPunct="1">
              <a:spcAft>
                <a:spcPct val="20000"/>
              </a:spcAft>
            </a:pPr>
            <a:endParaRPr lang="en-US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  <a:p>
            <a:pPr eaLnBrk="1" hangingPunct="1">
              <a:spcAft>
                <a:spcPct val="20000"/>
              </a:spcAft>
            </a:pPr>
            <a:endParaRPr lang="en-US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  <a:p>
            <a:pPr eaLnBrk="1" hangingPunct="1">
              <a:spcAft>
                <a:spcPct val="20000"/>
              </a:spcAft>
            </a:pPr>
            <a:endParaRPr lang="en-US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  <a:p>
            <a:pPr eaLnBrk="1" hangingPunct="1">
              <a:spcAft>
                <a:spcPct val="20000"/>
              </a:spcAft>
            </a:pPr>
            <a:endParaRPr lang="en-US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  <a:p>
            <a:pPr eaLnBrk="1" hangingPunct="1">
              <a:spcAft>
                <a:spcPct val="20000"/>
              </a:spcAft>
            </a:pPr>
            <a:endParaRPr lang="en-US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  <a:p>
            <a:pPr eaLnBrk="1" hangingPunct="1">
              <a:spcAft>
                <a:spcPct val="20000"/>
              </a:spcAft>
            </a:pPr>
            <a:endParaRPr lang="en-US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</p:spTree>
    <p:extLst>
      <p:ext uri="{BB962C8B-B14F-4D97-AF65-F5344CB8AC3E}">
        <p14:creationId xmlns:p14="http://schemas.microsoft.com/office/powerpoint/2010/main" val="4475423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464" y="1177547"/>
            <a:ext cx="8754427" cy="5654293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Stop duration distribution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29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6864765" y="6523866"/>
            <a:ext cx="14398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de-DE" altLang="ja-JP" sz="1400" dirty="0" err="1">
                <a:latin typeface="Arial" charset="0"/>
                <a:cs typeface="Arial" charset="0"/>
              </a:rPr>
              <a:t>Figure</a:t>
            </a:r>
            <a:r>
              <a:rPr kumimoji="0" lang="de-DE" altLang="ja-JP" sz="1400" dirty="0">
                <a:latin typeface="Arial" charset="0"/>
                <a:cs typeface="Arial" charset="0"/>
              </a:rPr>
              <a:t> 4</a:t>
            </a:r>
          </a:p>
        </p:txBody>
      </p:sp>
    </p:spTree>
    <p:extLst>
      <p:ext uri="{BB962C8B-B14F-4D97-AF65-F5344CB8AC3E}">
        <p14:creationId xmlns:p14="http://schemas.microsoft.com/office/powerpoint/2010/main" val="27626204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Overview of the WLTP in-use driving </a:t>
            </a:r>
            <a:r>
              <a:rPr lang="en-US" sz="3200" b="1" dirty="0" err="1">
                <a:latin typeface="Arial" panose="020B0604020202020204" pitchFamily="34" charset="0"/>
              </a:rPr>
              <a:t>behaviour</a:t>
            </a:r>
            <a:r>
              <a:rPr lang="en-US" sz="3200" b="1" dirty="0">
                <a:latin typeface="Arial" panose="020B0604020202020204" pitchFamily="34" charset="0"/>
              </a:rPr>
              <a:t> database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3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6864765" y="6523866"/>
            <a:ext cx="14398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de-DE" altLang="ja-JP" sz="1400" dirty="0">
                <a:latin typeface="Arial" charset="0"/>
                <a:cs typeface="Arial" charset="0"/>
              </a:rPr>
              <a:t>Table 1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137" y="1684479"/>
            <a:ext cx="8574220" cy="3146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66607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88" y="1172061"/>
            <a:ext cx="8758434" cy="5659779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Stop </a:t>
            </a:r>
            <a:r>
              <a:rPr lang="en-US" sz="3200" b="1">
                <a:latin typeface="Arial" panose="020B0604020202020204" pitchFamily="34" charset="0"/>
              </a:rPr>
              <a:t>duration distribution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30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6864765" y="6523866"/>
            <a:ext cx="14398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de-DE" altLang="ja-JP" sz="1400" dirty="0" err="1">
                <a:latin typeface="Arial" charset="0"/>
                <a:cs typeface="Arial" charset="0"/>
              </a:rPr>
              <a:t>Figure</a:t>
            </a:r>
            <a:r>
              <a:rPr kumimoji="0" lang="de-DE" altLang="ja-JP" sz="1400" dirty="0">
                <a:latin typeface="Arial" charset="0"/>
                <a:cs typeface="Arial" charset="0"/>
              </a:rPr>
              <a:t> 5</a:t>
            </a:r>
          </a:p>
        </p:txBody>
      </p:sp>
    </p:spTree>
    <p:extLst>
      <p:ext uri="{BB962C8B-B14F-4D97-AF65-F5344CB8AC3E}">
        <p14:creationId xmlns:p14="http://schemas.microsoft.com/office/powerpoint/2010/main" val="111143801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88" y="1164894"/>
            <a:ext cx="8713092" cy="5631233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Stop </a:t>
            </a:r>
            <a:r>
              <a:rPr lang="en-US" sz="3200" b="1">
                <a:latin typeface="Arial" panose="020B0604020202020204" pitchFamily="34" charset="0"/>
              </a:rPr>
              <a:t>duration distribution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31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6864765" y="6523866"/>
            <a:ext cx="14398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de-DE" altLang="ja-JP" sz="1400" dirty="0" err="1">
                <a:latin typeface="Arial" charset="0"/>
                <a:cs typeface="Arial" charset="0"/>
              </a:rPr>
              <a:t>Figure</a:t>
            </a:r>
            <a:r>
              <a:rPr kumimoji="0" lang="de-DE" altLang="ja-JP" sz="1400" dirty="0">
                <a:latin typeface="Arial" charset="0"/>
                <a:cs typeface="Arial" charset="0"/>
              </a:rPr>
              <a:t> 6</a:t>
            </a:r>
          </a:p>
        </p:txBody>
      </p:sp>
    </p:spTree>
    <p:extLst>
      <p:ext uri="{BB962C8B-B14F-4D97-AF65-F5344CB8AC3E}">
        <p14:creationId xmlns:p14="http://schemas.microsoft.com/office/powerpoint/2010/main" val="174568752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88" y="1161312"/>
            <a:ext cx="8785100" cy="5682070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Stop </a:t>
            </a:r>
            <a:r>
              <a:rPr lang="en-US" sz="3200" b="1">
                <a:latin typeface="Arial" panose="020B0604020202020204" pitchFamily="34" charset="0"/>
              </a:rPr>
              <a:t>duration distribution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32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6864765" y="6523866"/>
            <a:ext cx="14398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de-DE" altLang="ja-JP" sz="1400" dirty="0" err="1">
                <a:latin typeface="Arial" charset="0"/>
                <a:cs typeface="Arial" charset="0"/>
              </a:rPr>
              <a:t>Figure</a:t>
            </a:r>
            <a:r>
              <a:rPr kumimoji="0" lang="de-DE" altLang="ja-JP" sz="1400" dirty="0">
                <a:latin typeface="Arial" charset="0"/>
                <a:cs typeface="Arial" charset="0"/>
              </a:rPr>
              <a:t> 7</a:t>
            </a:r>
          </a:p>
        </p:txBody>
      </p:sp>
    </p:spTree>
    <p:extLst>
      <p:ext uri="{BB962C8B-B14F-4D97-AF65-F5344CB8AC3E}">
        <p14:creationId xmlns:p14="http://schemas.microsoft.com/office/powerpoint/2010/main" val="294336915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387" y="1199251"/>
            <a:ext cx="8720823" cy="5632589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Stop </a:t>
            </a:r>
            <a:r>
              <a:rPr lang="en-US" sz="3200" b="1">
                <a:latin typeface="Arial" panose="020B0604020202020204" pitchFamily="34" charset="0"/>
              </a:rPr>
              <a:t>duration distribution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33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6864765" y="6523866"/>
            <a:ext cx="14398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de-DE" altLang="ja-JP" sz="1400" dirty="0" err="1">
                <a:latin typeface="Arial" charset="0"/>
                <a:cs typeface="Arial" charset="0"/>
              </a:rPr>
              <a:t>Figure</a:t>
            </a:r>
            <a:r>
              <a:rPr kumimoji="0" lang="de-DE" altLang="ja-JP" sz="1400" dirty="0">
                <a:latin typeface="Arial" charset="0"/>
                <a:cs typeface="Arial" charset="0"/>
              </a:rPr>
              <a:t> 8</a:t>
            </a:r>
          </a:p>
        </p:txBody>
      </p:sp>
    </p:spTree>
    <p:extLst>
      <p:ext uri="{BB962C8B-B14F-4D97-AF65-F5344CB8AC3E}">
        <p14:creationId xmlns:p14="http://schemas.microsoft.com/office/powerpoint/2010/main" val="402718183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Short trips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4000500" y="31908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34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143000" y="9906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de-DE" sz="2000" b="1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195591" name="Rectangle 7"/>
          <p:cNvSpPr>
            <a:spLocks noChangeArrowheads="1"/>
          </p:cNvSpPr>
          <p:nvPr/>
        </p:nvSpPr>
        <p:spPr bwMode="auto">
          <a:xfrm>
            <a:off x="327881" y="1126263"/>
            <a:ext cx="8640638" cy="567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Figure 9 to Figure 12 show the short trip distance distributions for different regions and different countries within Europe, number weighted and distance weighted. 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Figure 13 and Figure 14 show number and distance weighted short trip distance distributions for Europe, separated for different road categories.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In order to assess the occurrence of creeping situations the short trips were binned with respect to </a:t>
            </a:r>
            <a:r>
              <a:rPr lang="en-US" sz="2400" b="1" dirty="0" err="1">
                <a:solidFill>
                  <a:srgbClr val="000099"/>
                </a:solidFill>
                <a:latin typeface="Arial" panose="020B0604020202020204" pitchFamily="34" charset="0"/>
              </a:rPr>
              <a:t>v</a:t>
            </a:r>
            <a:r>
              <a:rPr lang="en-US" sz="2400" b="1" baseline="-25000" dirty="0" err="1">
                <a:solidFill>
                  <a:srgbClr val="000099"/>
                </a:solidFill>
                <a:latin typeface="Arial" panose="020B0604020202020204" pitchFamily="34" charset="0"/>
              </a:rPr>
              <a:t>max</a:t>
            </a: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 and the distances were summed up per </a:t>
            </a:r>
            <a:r>
              <a:rPr lang="en-US" sz="2400" b="1" dirty="0" err="1">
                <a:solidFill>
                  <a:srgbClr val="000099"/>
                </a:solidFill>
                <a:latin typeface="Arial" panose="020B0604020202020204" pitchFamily="34" charset="0"/>
              </a:rPr>
              <a:t>v</a:t>
            </a:r>
            <a:r>
              <a:rPr lang="en-US" sz="2400" b="1" baseline="-25000" dirty="0" err="1">
                <a:solidFill>
                  <a:srgbClr val="000099"/>
                </a:solidFill>
                <a:latin typeface="Arial" panose="020B0604020202020204" pitchFamily="34" charset="0"/>
              </a:rPr>
              <a:t>max</a:t>
            </a: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 bin and related to the total distance per road category.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The results are shown for different road categories for some European countries in Table 53 to 60 of the report.</a:t>
            </a:r>
          </a:p>
          <a:p>
            <a:pPr eaLnBrk="1" hangingPunct="1">
              <a:spcAft>
                <a:spcPct val="20000"/>
              </a:spcAft>
            </a:pPr>
            <a:endParaRPr lang="en-US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  <a:p>
            <a:pPr eaLnBrk="1" hangingPunct="1">
              <a:spcAft>
                <a:spcPct val="20000"/>
              </a:spcAft>
            </a:pPr>
            <a:endParaRPr lang="en-US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  <a:p>
            <a:pPr eaLnBrk="1" hangingPunct="1">
              <a:spcAft>
                <a:spcPct val="20000"/>
              </a:spcAft>
            </a:pPr>
            <a:endParaRPr lang="en-US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  <a:p>
            <a:pPr eaLnBrk="1" hangingPunct="1">
              <a:spcAft>
                <a:spcPct val="20000"/>
              </a:spcAft>
            </a:pPr>
            <a:endParaRPr lang="en-US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</p:spTree>
    <p:extLst>
      <p:ext uri="{BB962C8B-B14F-4D97-AF65-F5344CB8AC3E}">
        <p14:creationId xmlns:p14="http://schemas.microsoft.com/office/powerpoint/2010/main" val="233192519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Short trips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4000500" y="31908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35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143000" y="9906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de-DE" sz="2000" b="1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195591" name="Rectangle 7"/>
          <p:cNvSpPr>
            <a:spLocks noChangeArrowheads="1"/>
          </p:cNvSpPr>
          <p:nvPr/>
        </p:nvSpPr>
        <p:spPr bwMode="auto">
          <a:xfrm>
            <a:off x="327881" y="1126263"/>
            <a:ext cx="8640638" cy="567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Distance weighted joint frequency distributions of average speed / maximum speed for short trips are shown in annex 1.</a:t>
            </a:r>
          </a:p>
          <a:p>
            <a:pPr eaLnBrk="1" hangingPunct="1">
              <a:spcAft>
                <a:spcPct val="20000"/>
              </a:spcAft>
            </a:pPr>
            <a:endParaRPr lang="en-US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  <a:p>
            <a:pPr eaLnBrk="1" hangingPunct="1">
              <a:spcAft>
                <a:spcPct val="20000"/>
              </a:spcAft>
            </a:pPr>
            <a:endParaRPr lang="en-US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  <a:p>
            <a:pPr eaLnBrk="1" hangingPunct="1">
              <a:spcAft>
                <a:spcPct val="20000"/>
              </a:spcAft>
            </a:pPr>
            <a:endParaRPr lang="en-US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  <a:p>
            <a:pPr eaLnBrk="1" hangingPunct="1">
              <a:spcAft>
                <a:spcPct val="20000"/>
              </a:spcAft>
            </a:pPr>
            <a:endParaRPr lang="en-US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</p:spTree>
    <p:extLst>
      <p:ext uri="{BB962C8B-B14F-4D97-AF65-F5344CB8AC3E}">
        <p14:creationId xmlns:p14="http://schemas.microsoft.com/office/powerpoint/2010/main" val="181748187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6" y="1218721"/>
            <a:ext cx="8694464" cy="5613743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Short trip distribution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36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6864765" y="6523866"/>
            <a:ext cx="14398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de-DE" altLang="ja-JP" sz="1400" dirty="0" err="1">
                <a:latin typeface="Arial" charset="0"/>
                <a:cs typeface="Arial" charset="0"/>
              </a:rPr>
              <a:t>Figure</a:t>
            </a:r>
            <a:r>
              <a:rPr kumimoji="0" lang="de-DE" altLang="ja-JP" sz="1400" dirty="0">
                <a:latin typeface="Arial" charset="0"/>
                <a:cs typeface="Arial" charset="0"/>
              </a:rPr>
              <a:t> 9</a:t>
            </a:r>
          </a:p>
        </p:txBody>
      </p:sp>
    </p:spTree>
    <p:extLst>
      <p:ext uri="{BB962C8B-B14F-4D97-AF65-F5344CB8AC3E}">
        <p14:creationId xmlns:p14="http://schemas.microsoft.com/office/powerpoint/2010/main" val="340525898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88" y="1231502"/>
            <a:ext cx="8659812" cy="5593616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Short trip distribution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37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6864765" y="6523866"/>
            <a:ext cx="14398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de-DE" altLang="ja-JP" sz="1400" dirty="0" err="1">
                <a:latin typeface="Arial" charset="0"/>
                <a:cs typeface="Arial" charset="0"/>
              </a:rPr>
              <a:t>Figure</a:t>
            </a:r>
            <a:r>
              <a:rPr kumimoji="0" lang="de-DE" altLang="ja-JP" sz="1400" dirty="0">
                <a:latin typeface="Arial" charset="0"/>
                <a:cs typeface="Arial" charset="0"/>
              </a:rPr>
              <a:t> 10</a:t>
            </a:r>
          </a:p>
        </p:txBody>
      </p:sp>
    </p:spTree>
    <p:extLst>
      <p:ext uri="{BB962C8B-B14F-4D97-AF65-F5344CB8AC3E}">
        <p14:creationId xmlns:p14="http://schemas.microsoft.com/office/powerpoint/2010/main" val="136476890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206" y="1188569"/>
            <a:ext cx="8693273" cy="5615229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Short trip distribution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38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6864765" y="6523866"/>
            <a:ext cx="14398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de-DE" altLang="ja-JP" sz="1400" dirty="0" err="1">
                <a:latin typeface="Arial" charset="0"/>
                <a:cs typeface="Arial" charset="0"/>
              </a:rPr>
              <a:t>Figure</a:t>
            </a:r>
            <a:r>
              <a:rPr kumimoji="0" lang="de-DE" altLang="ja-JP" sz="1400" dirty="0">
                <a:latin typeface="Arial" charset="0"/>
                <a:cs typeface="Arial" charset="0"/>
              </a:rPr>
              <a:t> 11</a:t>
            </a:r>
          </a:p>
        </p:txBody>
      </p:sp>
    </p:spTree>
    <p:extLst>
      <p:ext uri="{BB962C8B-B14F-4D97-AF65-F5344CB8AC3E}">
        <p14:creationId xmlns:p14="http://schemas.microsoft.com/office/powerpoint/2010/main" val="313826207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88" y="1198362"/>
            <a:ext cx="8713092" cy="5628031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Short trip distribution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39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6864765" y="6523866"/>
            <a:ext cx="14398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de-DE" altLang="ja-JP" sz="1400" dirty="0" err="1">
                <a:latin typeface="Arial" charset="0"/>
                <a:cs typeface="Arial" charset="0"/>
              </a:rPr>
              <a:t>Figure</a:t>
            </a:r>
            <a:r>
              <a:rPr kumimoji="0" lang="de-DE" altLang="ja-JP" sz="1400" dirty="0">
                <a:latin typeface="Arial" charset="0"/>
                <a:cs typeface="Arial" charset="0"/>
              </a:rPr>
              <a:t> 12</a:t>
            </a:r>
          </a:p>
        </p:txBody>
      </p:sp>
    </p:spTree>
    <p:extLst>
      <p:ext uri="{BB962C8B-B14F-4D97-AF65-F5344CB8AC3E}">
        <p14:creationId xmlns:p14="http://schemas.microsoft.com/office/powerpoint/2010/main" val="3688205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Database information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4000500" y="31908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4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143000" y="9906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de-DE" sz="2000" b="1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195591" name="Rectangle 7"/>
          <p:cNvSpPr>
            <a:spLocks noChangeArrowheads="1"/>
          </p:cNvSpPr>
          <p:nvPr/>
        </p:nvSpPr>
        <p:spPr bwMode="auto">
          <a:xfrm>
            <a:off x="327881" y="1126263"/>
            <a:ext cx="8640638" cy="567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The European data was collected in Belgium, France, Germany, Italy, Poland, Slovenia, Spain, Sweden and UK. 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The US customer data was collected in Atlanta, Denver, Los </a:t>
            </a:r>
            <a:r>
              <a:rPr lang="en-US" sz="2400" b="1" dirty="0" err="1">
                <a:solidFill>
                  <a:srgbClr val="000099"/>
                </a:solidFill>
                <a:latin typeface="Arial" panose="020B0604020202020204" pitchFamily="34" charset="0"/>
              </a:rPr>
              <a:t>Angelos</a:t>
            </a: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, San Diego and San Francisco. 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Number of vehicles/vehicle models: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Europe: 126 M1 vehicles, 20 N1 vehicles,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USA: 5 SUV  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Japan: 11 M1 vehicles,  13 N1 vehicles,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Korea: 4 M1 vehicles, 4 N1 vehicles,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India: 20 M1 vehicles, 11 N1 vehicles.</a:t>
            </a:r>
          </a:p>
          <a:p>
            <a:pPr eaLnBrk="1" hangingPunct="1">
              <a:spcAft>
                <a:spcPct val="20000"/>
              </a:spcAft>
            </a:pPr>
            <a:endParaRPr lang="en-US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  <a:p>
            <a:pPr eaLnBrk="1" hangingPunct="1">
              <a:spcAft>
                <a:spcPct val="20000"/>
              </a:spcAft>
            </a:pPr>
            <a:endParaRPr lang="en-US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  <a:p>
            <a:pPr eaLnBrk="1" hangingPunct="1">
              <a:spcAft>
                <a:spcPct val="20000"/>
              </a:spcAft>
            </a:pPr>
            <a:endParaRPr lang="en-US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</p:spTree>
    <p:extLst>
      <p:ext uri="{BB962C8B-B14F-4D97-AF65-F5344CB8AC3E}">
        <p14:creationId xmlns:p14="http://schemas.microsoft.com/office/powerpoint/2010/main" val="92175494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450" y="1218644"/>
            <a:ext cx="8648749" cy="5587871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Short trip distribution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40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6864765" y="6523866"/>
            <a:ext cx="14398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de-DE" altLang="ja-JP" sz="1400" dirty="0" err="1">
                <a:latin typeface="Arial" charset="0"/>
                <a:cs typeface="Arial" charset="0"/>
              </a:rPr>
              <a:t>Figure</a:t>
            </a:r>
            <a:r>
              <a:rPr kumimoji="0" lang="de-DE" altLang="ja-JP" sz="1400" dirty="0">
                <a:latin typeface="Arial" charset="0"/>
                <a:cs typeface="Arial" charset="0"/>
              </a:rPr>
              <a:t> 13</a:t>
            </a:r>
          </a:p>
        </p:txBody>
      </p:sp>
    </p:spTree>
    <p:extLst>
      <p:ext uri="{BB962C8B-B14F-4D97-AF65-F5344CB8AC3E}">
        <p14:creationId xmlns:p14="http://schemas.microsoft.com/office/powerpoint/2010/main" val="10628667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88" y="1222228"/>
            <a:ext cx="8659812" cy="5590626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Short trip distribution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41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6864765" y="6523866"/>
            <a:ext cx="14398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de-DE" altLang="ja-JP" sz="1400" dirty="0" err="1">
                <a:latin typeface="Arial" charset="0"/>
                <a:cs typeface="Arial" charset="0"/>
              </a:rPr>
              <a:t>Figure</a:t>
            </a:r>
            <a:r>
              <a:rPr kumimoji="0" lang="de-DE" altLang="ja-JP" sz="1400" dirty="0">
                <a:latin typeface="Arial" charset="0"/>
                <a:cs typeface="Arial" charset="0"/>
              </a:rPr>
              <a:t> 14</a:t>
            </a:r>
          </a:p>
        </p:txBody>
      </p:sp>
    </p:spTree>
    <p:extLst>
      <p:ext uri="{BB962C8B-B14F-4D97-AF65-F5344CB8AC3E}">
        <p14:creationId xmlns:p14="http://schemas.microsoft.com/office/powerpoint/2010/main" val="89258199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7505" y="180838"/>
            <a:ext cx="7741096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Acceleration duration distributions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4000500" y="31908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42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143000" y="9906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de-DE" sz="2000" b="1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195591" name="Rectangle 7"/>
          <p:cNvSpPr>
            <a:spLocks noChangeArrowheads="1"/>
          </p:cNvSpPr>
          <p:nvPr/>
        </p:nvSpPr>
        <p:spPr bwMode="auto">
          <a:xfrm>
            <a:off x="107504" y="1184275"/>
            <a:ext cx="8856984" cy="567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Acceleration phases are specified as consecutive time samples with a &gt; 0.5 km/h/s or 0.1389 m/s². The following key parameters of such phases were collected in a separate table (</a:t>
            </a:r>
            <a:r>
              <a:rPr lang="en-US" sz="2400" b="1" dirty="0" err="1">
                <a:solidFill>
                  <a:srgbClr val="000099"/>
                </a:solidFill>
                <a:latin typeface="Arial" panose="020B0604020202020204" pitchFamily="34" charset="0"/>
              </a:rPr>
              <a:t>TB_acc</a:t>
            </a: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) per vehicle and trip:</a:t>
            </a:r>
          </a:p>
          <a:p>
            <a:pPr lvl="1" eaLnBrk="1" hangingPunct="1">
              <a:spcAft>
                <a:spcPct val="20000"/>
              </a:spcAft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9900"/>
                </a:solidFill>
                <a:latin typeface="Arial" panose="020B0604020202020204" pitchFamily="34" charset="0"/>
              </a:rPr>
              <a:t>Date, Time, Duration, Distance,</a:t>
            </a:r>
          </a:p>
          <a:p>
            <a:pPr lvl="1" eaLnBrk="1" hangingPunct="1">
              <a:spcAft>
                <a:spcPct val="20000"/>
              </a:spcAft>
              <a:buFont typeface="Wingdings" panose="05000000000000000000" pitchFamily="2" charset="2"/>
              <a:buChar char="Ø"/>
            </a:pPr>
            <a:r>
              <a:rPr lang="en-US" sz="2400" b="1" dirty="0" err="1">
                <a:solidFill>
                  <a:srgbClr val="009900"/>
                </a:solidFill>
                <a:latin typeface="Arial" panose="020B0604020202020204" pitchFamily="34" charset="0"/>
              </a:rPr>
              <a:t>v_min</a:t>
            </a:r>
            <a:r>
              <a:rPr lang="en-US" sz="2400" b="1" dirty="0">
                <a:solidFill>
                  <a:srgbClr val="009900"/>
                </a:solidFill>
                <a:latin typeface="Arial" panose="020B0604020202020204" pitchFamily="34" charset="0"/>
              </a:rPr>
              <a:t>, </a:t>
            </a:r>
            <a:r>
              <a:rPr lang="en-US" sz="2400" b="1" dirty="0" err="1">
                <a:solidFill>
                  <a:srgbClr val="009900"/>
                </a:solidFill>
                <a:latin typeface="Arial" panose="020B0604020202020204" pitchFamily="34" charset="0"/>
              </a:rPr>
              <a:t>v_ave</a:t>
            </a:r>
            <a:r>
              <a:rPr lang="en-US" sz="2400" b="1" dirty="0">
                <a:solidFill>
                  <a:srgbClr val="009900"/>
                </a:solidFill>
                <a:latin typeface="Arial" panose="020B0604020202020204" pitchFamily="34" charset="0"/>
              </a:rPr>
              <a:t>, </a:t>
            </a:r>
            <a:r>
              <a:rPr lang="en-US" sz="2400" b="1" dirty="0" err="1">
                <a:solidFill>
                  <a:srgbClr val="009900"/>
                </a:solidFill>
                <a:latin typeface="Arial" panose="020B0604020202020204" pitchFamily="34" charset="0"/>
              </a:rPr>
              <a:t>v_max</a:t>
            </a:r>
            <a:r>
              <a:rPr lang="en-US" sz="2400" b="1" dirty="0">
                <a:solidFill>
                  <a:srgbClr val="009900"/>
                </a:solidFill>
                <a:latin typeface="Arial" panose="020B0604020202020204" pitchFamily="34" charset="0"/>
              </a:rPr>
              <a:t>, </a:t>
            </a:r>
            <a:r>
              <a:rPr lang="en-US" sz="2400" b="1" dirty="0" err="1">
                <a:solidFill>
                  <a:srgbClr val="009900"/>
                </a:solidFill>
                <a:latin typeface="Arial" panose="020B0604020202020204" pitchFamily="34" charset="0"/>
              </a:rPr>
              <a:t>stddev_v</a:t>
            </a:r>
            <a:r>
              <a:rPr lang="en-US" sz="2400" b="1" dirty="0">
                <a:solidFill>
                  <a:srgbClr val="009900"/>
                </a:solidFill>
                <a:latin typeface="Arial" panose="020B0604020202020204" pitchFamily="34" charset="0"/>
              </a:rPr>
              <a:t>,</a:t>
            </a:r>
          </a:p>
          <a:p>
            <a:pPr lvl="1" eaLnBrk="1" hangingPunct="1">
              <a:spcAft>
                <a:spcPct val="20000"/>
              </a:spcAft>
              <a:buFont typeface="Wingdings" panose="05000000000000000000" pitchFamily="2" charset="2"/>
              <a:buChar char="Ø"/>
            </a:pPr>
            <a:r>
              <a:rPr lang="en-US" sz="2400" b="1" dirty="0" err="1">
                <a:solidFill>
                  <a:srgbClr val="009900"/>
                </a:solidFill>
                <a:latin typeface="Arial" panose="020B0604020202020204" pitchFamily="34" charset="0"/>
              </a:rPr>
              <a:t>a_min</a:t>
            </a:r>
            <a:r>
              <a:rPr lang="en-US" sz="2400" b="1" dirty="0">
                <a:solidFill>
                  <a:srgbClr val="009900"/>
                </a:solidFill>
                <a:latin typeface="Arial" panose="020B0604020202020204" pitchFamily="34" charset="0"/>
              </a:rPr>
              <a:t>, </a:t>
            </a:r>
            <a:r>
              <a:rPr lang="en-US" sz="2400" b="1" dirty="0" err="1">
                <a:solidFill>
                  <a:srgbClr val="009900"/>
                </a:solidFill>
                <a:latin typeface="Arial" panose="020B0604020202020204" pitchFamily="34" charset="0"/>
              </a:rPr>
              <a:t>a_ave</a:t>
            </a:r>
            <a:r>
              <a:rPr lang="en-US" sz="2400" b="1" dirty="0">
                <a:solidFill>
                  <a:srgbClr val="009900"/>
                </a:solidFill>
                <a:latin typeface="Arial" panose="020B0604020202020204" pitchFamily="34" charset="0"/>
              </a:rPr>
              <a:t>, </a:t>
            </a:r>
            <a:r>
              <a:rPr lang="en-US" sz="2400" b="1" dirty="0" err="1">
                <a:solidFill>
                  <a:srgbClr val="009900"/>
                </a:solidFill>
                <a:latin typeface="Arial" panose="020B0604020202020204" pitchFamily="34" charset="0"/>
              </a:rPr>
              <a:t>a_max</a:t>
            </a:r>
            <a:r>
              <a:rPr lang="en-US" sz="2400" b="1" dirty="0">
                <a:solidFill>
                  <a:srgbClr val="009900"/>
                </a:solidFill>
                <a:latin typeface="Arial" panose="020B0604020202020204" pitchFamily="34" charset="0"/>
              </a:rPr>
              <a:t>,</a:t>
            </a:r>
          </a:p>
          <a:p>
            <a:pPr lvl="1" eaLnBrk="1" hangingPunct="1">
              <a:spcAft>
                <a:spcPct val="20000"/>
              </a:spcAft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9900"/>
                </a:solidFill>
                <a:latin typeface="Arial" panose="020B0604020202020204" pitchFamily="34" charset="0"/>
              </a:rPr>
              <a:t>v*</a:t>
            </a:r>
            <a:r>
              <a:rPr lang="en-US" sz="2400" b="1" dirty="0" err="1">
                <a:solidFill>
                  <a:srgbClr val="009900"/>
                </a:solidFill>
                <a:latin typeface="Arial" panose="020B0604020202020204" pitchFamily="34" charset="0"/>
              </a:rPr>
              <a:t>a_min</a:t>
            </a:r>
            <a:r>
              <a:rPr lang="en-US" sz="2400" b="1" dirty="0">
                <a:solidFill>
                  <a:srgbClr val="009900"/>
                </a:solidFill>
                <a:latin typeface="Arial" panose="020B0604020202020204" pitchFamily="34" charset="0"/>
              </a:rPr>
              <a:t>, v*</a:t>
            </a:r>
            <a:r>
              <a:rPr lang="en-US" sz="2400" b="1" dirty="0" err="1">
                <a:solidFill>
                  <a:srgbClr val="009900"/>
                </a:solidFill>
                <a:latin typeface="Arial" panose="020B0604020202020204" pitchFamily="34" charset="0"/>
              </a:rPr>
              <a:t>a_ave</a:t>
            </a:r>
            <a:r>
              <a:rPr lang="en-US" sz="2400" b="1" dirty="0">
                <a:solidFill>
                  <a:srgbClr val="009900"/>
                </a:solidFill>
                <a:latin typeface="Arial" panose="020B0604020202020204" pitchFamily="34" charset="0"/>
              </a:rPr>
              <a:t>, v*</a:t>
            </a:r>
            <a:r>
              <a:rPr lang="en-US" sz="2400" b="1" dirty="0" err="1">
                <a:solidFill>
                  <a:srgbClr val="009900"/>
                </a:solidFill>
                <a:latin typeface="Arial" panose="020B0604020202020204" pitchFamily="34" charset="0"/>
              </a:rPr>
              <a:t>a_max</a:t>
            </a:r>
            <a:r>
              <a:rPr lang="en-US" sz="2400" b="1" dirty="0">
                <a:solidFill>
                  <a:srgbClr val="009900"/>
                </a:solidFill>
                <a:latin typeface="Arial" panose="020B0604020202020204" pitchFamily="34" charset="0"/>
              </a:rPr>
              <a:t>.</a:t>
            </a:r>
            <a:endParaRPr lang="en-US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In order to ease the calculation of duration and distance related distributions the results were binned for both values (2 s for the duration and 5 m for the distance). The analysis was performed for </a:t>
            </a:r>
            <a:r>
              <a:rPr lang="en-US" sz="2400" b="1" dirty="0" err="1">
                <a:solidFill>
                  <a:srgbClr val="000099"/>
                </a:solidFill>
                <a:latin typeface="Arial" panose="020B0604020202020204" pitchFamily="34" charset="0"/>
              </a:rPr>
              <a:t>v</a:t>
            </a:r>
            <a:r>
              <a:rPr lang="en-US" sz="2400" b="1" baseline="-25000" dirty="0" err="1">
                <a:solidFill>
                  <a:srgbClr val="000099"/>
                </a:solidFill>
                <a:latin typeface="Arial" panose="020B0604020202020204" pitchFamily="34" charset="0"/>
              </a:rPr>
              <a:t>max</a:t>
            </a: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 &lt;= 60 km/h, 60 km/h &lt; </a:t>
            </a:r>
            <a:r>
              <a:rPr lang="en-US" sz="2400" b="1" dirty="0" err="1">
                <a:solidFill>
                  <a:srgbClr val="000099"/>
                </a:solidFill>
                <a:latin typeface="Arial" panose="020B0604020202020204" pitchFamily="34" charset="0"/>
              </a:rPr>
              <a:t>v</a:t>
            </a:r>
            <a:r>
              <a:rPr lang="en-US" sz="2400" b="1" baseline="-25000" dirty="0" err="1">
                <a:solidFill>
                  <a:srgbClr val="000099"/>
                </a:solidFill>
                <a:latin typeface="Arial" panose="020B0604020202020204" pitchFamily="34" charset="0"/>
              </a:rPr>
              <a:t>max</a:t>
            </a: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 &lt;= 80 km/h and </a:t>
            </a:r>
            <a:r>
              <a:rPr lang="en-US" sz="2400" b="1" dirty="0" err="1">
                <a:solidFill>
                  <a:srgbClr val="000099"/>
                </a:solidFill>
                <a:latin typeface="Arial" panose="020B0604020202020204" pitchFamily="34" charset="0"/>
              </a:rPr>
              <a:t>v</a:t>
            </a:r>
            <a:r>
              <a:rPr lang="en-US" sz="2400" b="1" baseline="-25000" dirty="0" err="1">
                <a:solidFill>
                  <a:srgbClr val="000099"/>
                </a:solidFill>
                <a:latin typeface="Arial" panose="020B0604020202020204" pitchFamily="34" charset="0"/>
              </a:rPr>
              <a:t>max</a:t>
            </a: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 &gt; 80 km/h separately. </a:t>
            </a: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</p:spTree>
    <p:extLst>
      <p:ext uri="{BB962C8B-B14F-4D97-AF65-F5344CB8AC3E}">
        <p14:creationId xmlns:p14="http://schemas.microsoft.com/office/powerpoint/2010/main" val="3567462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91" grpId="0" build="p" bldLvl="2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7505" y="180838"/>
            <a:ext cx="7741096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Acceleration duration distributions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4000500" y="31908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43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143000" y="9906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de-DE" sz="2000" b="1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195591" name="Rectangle 7"/>
          <p:cNvSpPr>
            <a:spLocks noChangeArrowheads="1"/>
          </p:cNvSpPr>
          <p:nvPr/>
        </p:nvSpPr>
        <p:spPr bwMode="auto">
          <a:xfrm>
            <a:off x="107504" y="1184275"/>
            <a:ext cx="8856984" cy="567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The following figures show the duration distributions for individual vehicles in Europe and for the different </a:t>
            </a:r>
            <a:r>
              <a:rPr lang="en-US" sz="2400" b="1" dirty="0" err="1">
                <a:solidFill>
                  <a:srgbClr val="000099"/>
                </a:solidFill>
                <a:latin typeface="Arial" panose="020B0604020202020204" pitchFamily="34" charset="0"/>
              </a:rPr>
              <a:t>regionsfor</a:t>
            </a: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 the lowest </a:t>
            </a:r>
            <a:r>
              <a:rPr lang="en-US" sz="2400" b="1" dirty="0" err="1">
                <a:solidFill>
                  <a:srgbClr val="000099"/>
                </a:solidFill>
                <a:latin typeface="Arial" panose="020B0604020202020204" pitchFamily="34" charset="0"/>
              </a:rPr>
              <a:t>v</a:t>
            </a:r>
            <a:r>
              <a:rPr lang="en-US" sz="2400" b="1" baseline="-25000" dirty="0" err="1">
                <a:solidFill>
                  <a:srgbClr val="000099"/>
                </a:solidFill>
                <a:latin typeface="Arial" panose="020B0604020202020204" pitchFamily="34" charset="0"/>
              </a:rPr>
              <a:t>max</a:t>
            </a: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 class.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The distributions for the two other </a:t>
            </a:r>
            <a:r>
              <a:rPr lang="en-US" sz="2400" b="1" dirty="0" err="1">
                <a:solidFill>
                  <a:srgbClr val="000099"/>
                </a:solidFill>
                <a:latin typeface="Arial" panose="020B0604020202020204" pitchFamily="34" charset="0"/>
              </a:rPr>
              <a:t>v</a:t>
            </a:r>
            <a:r>
              <a:rPr lang="en-US" sz="2400" b="1" baseline="-25000" dirty="0" err="1">
                <a:solidFill>
                  <a:srgbClr val="000099"/>
                </a:solidFill>
                <a:latin typeface="Arial" panose="020B0604020202020204" pitchFamily="34" charset="0"/>
              </a:rPr>
              <a:t>max</a:t>
            </a: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 classes are shown in the report. 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The distance distributions are also included in the report and show similar trends within the three </a:t>
            </a:r>
            <a:r>
              <a:rPr lang="en-US" sz="2400" b="1" dirty="0" err="1">
                <a:solidFill>
                  <a:srgbClr val="000099"/>
                </a:solidFill>
                <a:latin typeface="Arial" panose="020B0604020202020204" pitchFamily="34" charset="0"/>
              </a:rPr>
              <a:t>v</a:t>
            </a:r>
            <a:r>
              <a:rPr lang="en-US" sz="2400" b="1" baseline="-25000" dirty="0" err="1">
                <a:solidFill>
                  <a:srgbClr val="000099"/>
                </a:solidFill>
                <a:latin typeface="Arial" panose="020B0604020202020204" pitchFamily="34" charset="0"/>
              </a:rPr>
              <a:t>max</a:t>
            </a: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 classes.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Figure 17 shows the average duration distributions for the EU and the three </a:t>
            </a:r>
            <a:r>
              <a:rPr lang="en-US" sz="2400" b="1" dirty="0" err="1">
                <a:solidFill>
                  <a:srgbClr val="000099"/>
                </a:solidFill>
                <a:latin typeface="Arial" panose="020B0604020202020204" pitchFamily="34" charset="0"/>
              </a:rPr>
              <a:t>v</a:t>
            </a:r>
            <a:r>
              <a:rPr lang="en-US" sz="2400" b="1" baseline="-25000" dirty="0" err="1">
                <a:solidFill>
                  <a:srgbClr val="000099"/>
                </a:solidFill>
                <a:latin typeface="Arial" panose="020B0604020202020204" pitchFamily="34" charset="0"/>
              </a:rPr>
              <a:t>max</a:t>
            </a: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 classes. 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Figure 18 shows the corresponding results for the average distance distributions.</a:t>
            </a:r>
          </a:p>
          <a:p>
            <a:pPr eaLnBrk="1" hangingPunct="1">
              <a:spcAft>
                <a:spcPct val="20000"/>
              </a:spcAft>
            </a:pPr>
            <a:endParaRPr lang="en-US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</p:spTree>
    <p:extLst>
      <p:ext uri="{BB962C8B-B14F-4D97-AF65-F5344CB8AC3E}">
        <p14:creationId xmlns:p14="http://schemas.microsoft.com/office/powerpoint/2010/main" val="2437292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91" grpId="0" build="p" bldLvl="2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158" y="1175369"/>
            <a:ext cx="8728322" cy="5637433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Acceleration distributions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44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6864765" y="6523866"/>
            <a:ext cx="14398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de-DE" altLang="ja-JP" sz="1400" dirty="0" err="1">
                <a:latin typeface="Arial" charset="0"/>
                <a:cs typeface="Arial" charset="0"/>
              </a:rPr>
              <a:t>Figure</a:t>
            </a:r>
            <a:r>
              <a:rPr kumimoji="0" lang="de-DE" altLang="ja-JP" sz="1400" dirty="0">
                <a:latin typeface="Arial" charset="0"/>
                <a:cs typeface="Arial" charset="0"/>
              </a:rPr>
              <a:t> 15</a:t>
            </a:r>
          </a:p>
        </p:txBody>
      </p:sp>
    </p:spTree>
    <p:extLst>
      <p:ext uri="{BB962C8B-B14F-4D97-AF65-F5344CB8AC3E}">
        <p14:creationId xmlns:p14="http://schemas.microsoft.com/office/powerpoint/2010/main" val="5213381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288" y="1183853"/>
            <a:ext cx="8697912" cy="5616728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Acceleration distributions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45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6864765" y="6523866"/>
            <a:ext cx="14398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de-DE" altLang="ja-JP" sz="1400" dirty="0" err="1">
                <a:latin typeface="Arial" charset="0"/>
                <a:cs typeface="Arial" charset="0"/>
              </a:rPr>
              <a:t>Figure</a:t>
            </a:r>
            <a:r>
              <a:rPr kumimoji="0" lang="de-DE" altLang="ja-JP" sz="1400" dirty="0">
                <a:latin typeface="Arial" charset="0"/>
                <a:cs typeface="Arial" charset="0"/>
              </a:rPr>
              <a:t> 16</a:t>
            </a:r>
          </a:p>
        </p:txBody>
      </p:sp>
    </p:spTree>
    <p:extLst>
      <p:ext uri="{BB962C8B-B14F-4D97-AF65-F5344CB8AC3E}">
        <p14:creationId xmlns:p14="http://schemas.microsoft.com/office/powerpoint/2010/main" val="295151570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01" y="1186143"/>
            <a:ext cx="8667799" cy="5609813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Acceleration distributions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46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6864765" y="6523866"/>
            <a:ext cx="14398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de-DE" altLang="ja-JP" sz="1400" dirty="0" err="1">
                <a:latin typeface="Arial" charset="0"/>
                <a:cs typeface="Arial" charset="0"/>
              </a:rPr>
              <a:t>Figure</a:t>
            </a:r>
            <a:r>
              <a:rPr kumimoji="0" lang="de-DE" altLang="ja-JP" sz="1400" dirty="0">
                <a:latin typeface="Arial" charset="0"/>
                <a:cs typeface="Arial" charset="0"/>
              </a:rPr>
              <a:t> 17</a:t>
            </a:r>
          </a:p>
        </p:txBody>
      </p:sp>
    </p:spTree>
    <p:extLst>
      <p:ext uri="{BB962C8B-B14F-4D97-AF65-F5344CB8AC3E}">
        <p14:creationId xmlns:p14="http://schemas.microsoft.com/office/powerpoint/2010/main" val="13514601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88" y="1194489"/>
            <a:ext cx="8728196" cy="5637351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Acceleration distributions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47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6864765" y="6523866"/>
            <a:ext cx="14398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de-DE" altLang="ja-JP" sz="1400" dirty="0" err="1">
                <a:latin typeface="Arial" charset="0"/>
                <a:cs typeface="Arial" charset="0"/>
              </a:rPr>
              <a:t>Figure</a:t>
            </a:r>
            <a:r>
              <a:rPr kumimoji="0" lang="de-DE" altLang="ja-JP" sz="1400" dirty="0">
                <a:latin typeface="Arial" charset="0"/>
                <a:cs typeface="Arial" charset="0"/>
              </a:rPr>
              <a:t> 18</a:t>
            </a:r>
          </a:p>
        </p:txBody>
      </p:sp>
    </p:spTree>
    <p:extLst>
      <p:ext uri="{BB962C8B-B14F-4D97-AF65-F5344CB8AC3E}">
        <p14:creationId xmlns:p14="http://schemas.microsoft.com/office/powerpoint/2010/main" val="76004453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7505" y="180838"/>
            <a:ext cx="7741096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Deceleration duration distributions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4000500" y="31908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48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143000" y="9906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de-DE" sz="2000" b="1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195591" name="Rectangle 7"/>
          <p:cNvSpPr>
            <a:spLocks noChangeArrowheads="1"/>
          </p:cNvSpPr>
          <p:nvPr/>
        </p:nvSpPr>
        <p:spPr bwMode="auto">
          <a:xfrm>
            <a:off x="107504" y="1184275"/>
            <a:ext cx="8856984" cy="567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Deceleration phases are specified as consecutive time samples with a &lt; -0.5 km/h/s or -0.1389 m/s². The following key parameters of such phases were collected in a separate table (</a:t>
            </a:r>
            <a:r>
              <a:rPr lang="en-US" sz="2400" b="1" dirty="0" err="1">
                <a:solidFill>
                  <a:srgbClr val="000099"/>
                </a:solidFill>
                <a:latin typeface="Arial" panose="020B0604020202020204" pitchFamily="34" charset="0"/>
              </a:rPr>
              <a:t>TB_acc</a:t>
            </a: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) per vehicle and trip:</a:t>
            </a:r>
          </a:p>
          <a:p>
            <a:pPr lvl="1" eaLnBrk="1" hangingPunct="1">
              <a:spcAft>
                <a:spcPct val="20000"/>
              </a:spcAft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9900"/>
                </a:solidFill>
                <a:latin typeface="Arial" panose="020B0604020202020204" pitchFamily="34" charset="0"/>
              </a:rPr>
              <a:t>Date, Time, Duration, Distance,</a:t>
            </a:r>
          </a:p>
          <a:p>
            <a:pPr lvl="1" eaLnBrk="1" hangingPunct="1">
              <a:spcAft>
                <a:spcPct val="20000"/>
              </a:spcAft>
              <a:buFont typeface="Wingdings" panose="05000000000000000000" pitchFamily="2" charset="2"/>
              <a:buChar char="Ø"/>
            </a:pPr>
            <a:r>
              <a:rPr lang="en-US" sz="2400" b="1" dirty="0" err="1">
                <a:solidFill>
                  <a:srgbClr val="009900"/>
                </a:solidFill>
                <a:latin typeface="Arial" panose="020B0604020202020204" pitchFamily="34" charset="0"/>
              </a:rPr>
              <a:t>v_min</a:t>
            </a:r>
            <a:r>
              <a:rPr lang="en-US" sz="2400" b="1" dirty="0">
                <a:solidFill>
                  <a:srgbClr val="009900"/>
                </a:solidFill>
                <a:latin typeface="Arial" panose="020B0604020202020204" pitchFamily="34" charset="0"/>
              </a:rPr>
              <a:t>, </a:t>
            </a:r>
            <a:r>
              <a:rPr lang="en-US" sz="2400" b="1" dirty="0" err="1">
                <a:solidFill>
                  <a:srgbClr val="009900"/>
                </a:solidFill>
                <a:latin typeface="Arial" panose="020B0604020202020204" pitchFamily="34" charset="0"/>
              </a:rPr>
              <a:t>v_ave</a:t>
            </a:r>
            <a:r>
              <a:rPr lang="en-US" sz="2400" b="1" dirty="0">
                <a:solidFill>
                  <a:srgbClr val="009900"/>
                </a:solidFill>
                <a:latin typeface="Arial" panose="020B0604020202020204" pitchFamily="34" charset="0"/>
              </a:rPr>
              <a:t>, </a:t>
            </a:r>
            <a:r>
              <a:rPr lang="en-US" sz="2400" b="1" dirty="0" err="1">
                <a:solidFill>
                  <a:srgbClr val="009900"/>
                </a:solidFill>
                <a:latin typeface="Arial" panose="020B0604020202020204" pitchFamily="34" charset="0"/>
              </a:rPr>
              <a:t>v_max</a:t>
            </a:r>
            <a:r>
              <a:rPr lang="en-US" sz="2400" b="1" dirty="0">
                <a:solidFill>
                  <a:srgbClr val="009900"/>
                </a:solidFill>
                <a:latin typeface="Arial" panose="020B0604020202020204" pitchFamily="34" charset="0"/>
              </a:rPr>
              <a:t>, </a:t>
            </a:r>
            <a:r>
              <a:rPr lang="en-US" sz="2400" b="1" dirty="0" err="1">
                <a:solidFill>
                  <a:srgbClr val="009900"/>
                </a:solidFill>
                <a:latin typeface="Arial" panose="020B0604020202020204" pitchFamily="34" charset="0"/>
              </a:rPr>
              <a:t>stddev_v</a:t>
            </a:r>
            <a:r>
              <a:rPr lang="en-US" sz="2400" b="1" dirty="0">
                <a:solidFill>
                  <a:srgbClr val="009900"/>
                </a:solidFill>
                <a:latin typeface="Arial" panose="020B0604020202020204" pitchFamily="34" charset="0"/>
              </a:rPr>
              <a:t>,</a:t>
            </a:r>
          </a:p>
          <a:p>
            <a:pPr lvl="1" eaLnBrk="1" hangingPunct="1">
              <a:spcAft>
                <a:spcPct val="20000"/>
              </a:spcAft>
              <a:buFont typeface="Wingdings" panose="05000000000000000000" pitchFamily="2" charset="2"/>
              <a:buChar char="Ø"/>
            </a:pPr>
            <a:r>
              <a:rPr lang="en-US" sz="2400" b="1" dirty="0" err="1">
                <a:solidFill>
                  <a:srgbClr val="009900"/>
                </a:solidFill>
                <a:latin typeface="Arial" panose="020B0604020202020204" pitchFamily="34" charset="0"/>
              </a:rPr>
              <a:t>a_min</a:t>
            </a:r>
            <a:r>
              <a:rPr lang="en-US" sz="2400" b="1" dirty="0">
                <a:solidFill>
                  <a:srgbClr val="009900"/>
                </a:solidFill>
                <a:latin typeface="Arial" panose="020B0604020202020204" pitchFamily="34" charset="0"/>
              </a:rPr>
              <a:t>, </a:t>
            </a:r>
            <a:r>
              <a:rPr lang="en-US" sz="2400" b="1" dirty="0" err="1">
                <a:solidFill>
                  <a:srgbClr val="009900"/>
                </a:solidFill>
                <a:latin typeface="Arial" panose="020B0604020202020204" pitchFamily="34" charset="0"/>
              </a:rPr>
              <a:t>a_ave</a:t>
            </a:r>
            <a:r>
              <a:rPr lang="en-US" sz="2400" b="1" dirty="0">
                <a:solidFill>
                  <a:srgbClr val="009900"/>
                </a:solidFill>
                <a:latin typeface="Arial" panose="020B0604020202020204" pitchFamily="34" charset="0"/>
              </a:rPr>
              <a:t>, </a:t>
            </a:r>
            <a:r>
              <a:rPr lang="en-US" sz="2400" b="1" dirty="0" err="1">
                <a:solidFill>
                  <a:srgbClr val="009900"/>
                </a:solidFill>
                <a:latin typeface="Arial" panose="020B0604020202020204" pitchFamily="34" charset="0"/>
              </a:rPr>
              <a:t>a_max</a:t>
            </a:r>
            <a:r>
              <a:rPr lang="en-US" sz="2400" b="1" dirty="0">
                <a:solidFill>
                  <a:srgbClr val="009900"/>
                </a:solidFill>
                <a:latin typeface="Arial" panose="020B0604020202020204" pitchFamily="34" charset="0"/>
              </a:rPr>
              <a:t>,</a:t>
            </a:r>
          </a:p>
          <a:p>
            <a:pPr lvl="1" eaLnBrk="1" hangingPunct="1">
              <a:spcAft>
                <a:spcPct val="20000"/>
              </a:spcAft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9900"/>
                </a:solidFill>
                <a:latin typeface="Arial" panose="020B0604020202020204" pitchFamily="34" charset="0"/>
              </a:rPr>
              <a:t>v*</a:t>
            </a:r>
            <a:r>
              <a:rPr lang="en-US" sz="2400" b="1" dirty="0" err="1">
                <a:solidFill>
                  <a:srgbClr val="009900"/>
                </a:solidFill>
                <a:latin typeface="Arial" panose="020B0604020202020204" pitchFamily="34" charset="0"/>
              </a:rPr>
              <a:t>a_min</a:t>
            </a:r>
            <a:r>
              <a:rPr lang="en-US" sz="2400" b="1" dirty="0">
                <a:solidFill>
                  <a:srgbClr val="009900"/>
                </a:solidFill>
                <a:latin typeface="Arial" panose="020B0604020202020204" pitchFamily="34" charset="0"/>
              </a:rPr>
              <a:t>, v*</a:t>
            </a:r>
            <a:r>
              <a:rPr lang="en-US" sz="2400" b="1" dirty="0" err="1">
                <a:solidFill>
                  <a:srgbClr val="009900"/>
                </a:solidFill>
                <a:latin typeface="Arial" panose="020B0604020202020204" pitchFamily="34" charset="0"/>
              </a:rPr>
              <a:t>a_ave</a:t>
            </a:r>
            <a:r>
              <a:rPr lang="en-US" sz="2400" b="1" dirty="0">
                <a:solidFill>
                  <a:srgbClr val="009900"/>
                </a:solidFill>
                <a:latin typeface="Arial" panose="020B0604020202020204" pitchFamily="34" charset="0"/>
              </a:rPr>
              <a:t>, v*</a:t>
            </a:r>
            <a:r>
              <a:rPr lang="en-US" sz="2400" b="1" dirty="0" err="1">
                <a:solidFill>
                  <a:srgbClr val="009900"/>
                </a:solidFill>
                <a:latin typeface="Arial" panose="020B0604020202020204" pitchFamily="34" charset="0"/>
              </a:rPr>
              <a:t>a_max</a:t>
            </a:r>
            <a:r>
              <a:rPr lang="en-US" sz="2400" b="1" dirty="0">
                <a:solidFill>
                  <a:srgbClr val="009900"/>
                </a:solidFill>
                <a:latin typeface="Arial" panose="020B0604020202020204" pitchFamily="34" charset="0"/>
              </a:rPr>
              <a:t>.</a:t>
            </a:r>
            <a:endParaRPr lang="en-US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In order to ease the calculation of duration and distance related distributions the results were binned for both values (2 s for the duration and 5 m for the distance). The analysis was performed for </a:t>
            </a:r>
            <a:r>
              <a:rPr lang="en-US" sz="2400" b="1" dirty="0" err="1">
                <a:solidFill>
                  <a:srgbClr val="000099"/>
                </a:solidFill>
                <a:latin typeface="Arial" panose="020B0604020202020204" pitchFamily="34" charset="0"/>
              </a:rPr>
              <a:t>v</a:t>
            </a:r>
            <a:r>
              <a:rPr lang="en-US" sz="2400" b="1" baseline="-25000" dirty="0" err="1">
                <a:solidFill>
                  <a:srgbClr val="000099"/>
                </a:solidFill>
                <a:latin typeface="Arial" panose="020B0604020202020204" pitchFamily="34" charset="0"/>
              </a:rPr>
              <a:t>max</a:t>
            </a: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 &lt;= 60 km/h, 60 km/h &lt; </a:t>
            </a:r>
            <a:r>
              <a:rPr lang="en-US" sz="2400" b="1" dirty="0" err="1">
                <a:solidFill>
                  <a:srgbClr val="000099"/>
                </a:solidFill>
                <a:latin typeface="Arial" panose="020B0604020202020204" pitchFamily="34" charset="0"/>
              </a:rPr>
              <a:t>v</a:t>
            </a:r>
            <a:r>
              <a:rPr lang="en-US" sz="2400" b="1" baseline="-25000" dirty="0" err="1">
                <a:solidFill>
                  <a:srgbClr val="000099"/>
                </a:solidFill>
                <a:latin typeface="Arial" panose="020B0604020202020204" pitchFamily="34" charset="0"/>
              </a:rPr>
              <a:t>max</a:t>
            </a: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 &lt;= 80 km/h and </a:t>
            </a:r>
            <a:r>
              <a:rPr lang="en-US" sz="2400" b="1" dirty="0" err="1">
                <a:solidFill>
                  <a:srgbClr val="000099"/>
                </a:solidFill>
                <a:latin typeface="Arial" panose="020B0604020202020204" pitchFamily="34" charset="0"/>
              </a:rPr>
              <a:t>v</a:t>
            </a:r>
            <a:r>
              <a:rPr lang="en-US" sz="2400" b="1" baseline="-25000" dirty="0" err="1">
                <a:solidFill>
                  <a:srgbClr val="000099"/>
                </a:solidFill>
                <a:latin typeface="Arial" panose="020B0604020202020204" pitchFamily="34" charset="0"/>
              </a:rPr>
              <a:t>max</a:t>
            </a: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 &gt; 80 km/h separately. </a:t>
            </a: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</p:spTree>
    <p:extLst>
      <p:ext uri="{BB962C8B-B14F-4D97-AF65-F5344CB8AC3E}">
        <p14:creationId xmlns:p14="http://schemas.microsoft.com/office/powerpoint/2010/main" val="2985539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91" grpId="0" build="p" bldLvl="2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7505" y="180838"/>
            <a:ext cx="7741096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Deceleration duration distributions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4000500" y="31908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49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143000" y="9906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de-DE" sz="2000" b="1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195591" name="Rectangle 7"/>
          <p:cNvSpPr>
            <a:spLocks noChangeArrowheads="1"/>
          </p:cNvSpPr>
          <p:nvPr/>
        </p:nvSpPr>
        <p:spPr bwMode="auto">
          <a:xfrm>
            <a:off x="107504" y="1184275"/>
            <a:ext cx="8856984" cy="567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The following figures show the duration distributions for individual vehicles in Europe and for the different regions for the lowest </a:t>
            </a:r>
            <a:r>
              <a:rPr lang="en-US" sz="2400" b="1" dirty="0" err="1">
                <a:solidFill>
                  <a:srgbClr val="000099"/>
                </a:solidFill>
                <a:latin typeface="Arial" panose="020B0604020202020204" pitchFamily="34" charset="0"/>
              </a:rPr>
              <a:t>v</a:t>
            </a:r>
            <a:r>
              <a:rPr lang="en-US" sz="2400" b="1" baseline="-25000" dirty="0" err="1">
                <a:solidFill>
                  <a:srgbClr val="000099"/>
                </a:solidFill>
                <a:latin typeface="Arial" panose="020B0604020202020204" pitchFamily="34" charset="0"/>
              </a:rPr>
              <a:t>max</a:t>
            </a: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 class. 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The distributions for the two other </a:t>
            </a:r>
            <a:r>
              <a:rPr lang="en-US" sz="2400" b="1" dirty="0" err="1">
                <a:solidFill>
                  <a:srgbClr val="000099"/>
                </a:solidFill>
                <a:latin typeface="Arial" panose="020B0604020202020204" pitchFamily="34" charset="0"/>
              </a:rPr>
              <a:t>vmax</a:t>
            </a: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 classes are shown in the report. 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The distance distributions are also included in the report and show similar trends within the three </a:t>
            </a:r>
            <a:r>
              <a:rPr lang="en-US" sz="2400" b="1" dirty="0" err="1">
                <a:solidFill>
                  <a:srgbClr val="000099"/>
                </a:solidFill>
                <a:latin typeface="Arial" panose="020B0604020202020204" pitchFamily="34" charset="0"/>
              </a:rPr>
              <a:t>v</a:t>
            </a:r>
            <a:r>
              <a:rPr lang="en-US" sz="2400" b="1" baseline="-25000" dirty="0" err="1">
                <a:solidFill>
                  <a:srgbClr val="000099"/>
                </a:solidFill>
                <a:latin typeface="Arial" panose="020B0604020202020204" pitchFamily="34" charset="0"/>
              </a:rPr>
              <a:t>max</a:t>
            </a: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 classes.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Figure 21 shows the average duration distributions for the EU and the three </a:t>
            </a:r>
            <a:r>
              <a:rPr lang="en-US" sz="2400" b="1" dirty="0" err="1">
                <a:solidFill>
                  <a:srgbClr val="000099"/>
                </a:solidFill>
                <a:latin typeface="Arial" panose="020B0604020202020204" pitchFamily="34" charset="0"/>
              </a:rPr>
              <a:t>v</a:t>
            </a:r>
            <a:r>
              <a:rPr lang="en-US" sz="2400" b="1" baseline="-25000" dirty="0" err="1">
                <a:solidFill>
                  <a:srgbClr val="000099"/>
                </a:solidFill>
                <a:latin typeface="Arial" panose="020B0604020202020204" pitchFamily="34" charset="0"/>
              </a:rPr>
              <a:t>max</a:t>
            </a: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 classes. 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Figure 22 shows the corresponding results for the average distance distributions.</a:t>
            </a:r>
          </a:p>
          <a:p>
            <a:pPr eaLnBrk="1" hangingPunct="1">
              <a:spcAft>
                <a:spcPct val="20000"/>
              </a:spcAft>
            </a:pPr>
            <a:endParaRPr lang="en-US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</p:spTree>
    <p:extLst>
      <p:ext uri="{BB962C8B-B14F-4D97-AF65-F5344CB8AC3E}">
        <p14:creationId xmlns:p14="http://schemas.microsoft.com/office/powerpoint/2010/main" val="1920156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91" grpId="0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Measured/monitored data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4000500" y="31908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5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143000" y="9906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de-DE" sz="2000" b="1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195591" name="Rectangle 7"/>
          <p:cNvSpPr>
            <a:spLocks noChangeArrowheads="1"/>
          </p:cNvSpPr>
          <p:nvPr/>
        </p:nvSpPr>
        <p:spPr bwMode="auto">
          <a:xfrm>
            <a:off x="327881" y="1126263"/>
            <a:ext cx="8640638" cy="567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The data consists of vehicle speed, engine speed (not for all vehicles), date and time of the day and trip number with a sample rate of 1 Hz. 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The acceleration was calculated using the following two approaches:</a:t>
            </a:r>
          </a:p>
          <a:p>
            <a:pPr lvl="1" eaLnBrk="1" hangingPunct="1">
              <a:spcAft>
                <a:spcPct val="20000"/>
              </a:spcAft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9900"/>
                </a:solidFill>
                <a:latin typeface="Arial" panose="020B0604020202020204" pitchFamily="34" charset="0"/>
              </a:rPr>
              <a:t>•	</a:t>
            </a:r>
            <a:r>
              <a:rPr lang="en-US" sz="2400" b="1" dirty="0" err="1">
                <a:solidFill>
                  <a:srgbClr val="009900"/>
                </a:solidFill>
                <a:latin typeface="Arial" panose="020B0604020202020204" pitchFamily="34" charset="0"/>
              </a:rPr>
              <a:t>a</a:t>
            </a:r>
            <a:r>
              <a:rPr lang="en-US" sz="2400" b="1" baseline="-25000" dirty="0" err="1">
                <a:solidFill>
                  <a:srgbClr val="009900"/>
                </a:solidFill>
                <a:latin typeface="Arial" panose="020B0604020202020204" pitchFamily="34" charset="0"/>
              </a:rPr>
              <a:t>i</a:t>
            </a:r>
            <a:r>
              <a:rPr lang="en-US" sz="2400" b="1" dirty="0">
                <a:solidFill>
                  <a:srgbClr val="009900"/>
                </a:solidFill>
                <a:latin typeface="Arial" panose="020B0604020202020204" pitchFamily="34" charset="0"/>
              </a:rPr>
              <a:t> = (v</a:t>
            </a:r>
            <a:r>
              <a:rPr lang="en-US" sz="2400" b="1" baseline="-25000" dirty="0">
                <a:solidFill>
                  <a:srgbClr val="009900"/>
                </a:solidFill>
                <a:latin typeface="Arial" panose="020B0604020202020204" pitchFamily="34" charset="0"/>
              </a:rPr>
              <a:t>i+1</a:t>
            </a:r>
            <a:r>
              <a:rPr lang="en-US" sz="2400" b="1" dirty="0">
                <a:solidFill>
                  <a:srgbClr val="009900"/>
                </a:solidFill>
                <a:latin typeface="Arial" panose="020B0604020202020204" pitchFamily="34" charset="0"/>
              </a:rPr>
              <a:t> – v</a:t>
            </a:r>
            <a:r>
              <a:rPr lang="en-US" sz="2400" b="1" baseline="-25000" dirty="0">
                <a:solidFill>
                  <a:srgbClr val="009900"/>
                </a:solidFill>
                <a:latin typeface="Arial" panose="020B0604020202020204" pitchFamily="34" charset="0"/>
              </a:rPr>
              <a:t>i</a:t>
            </a:r>
            <a:r>
              <a:rPr lang="en-US" sz="2400" b="1" dirty="0">
                <a:solidFill>
                  <a:srgbClr val="009900"/>
                </a:solidFill>
                <a:latin typeface="Arial" panose="020B0604020202020204" pitchFamily="34" charset="0"/>
              </a:rPr>
              <a:t>)/3.6,</a:t>
            </a:r>
          </a:p>
          <a:p>
            <a:pPr lvl="1" eaLnBrk="1" hangingPunct="1">
              <a:spcAft>
                <a:spcPct val="20000"/>
              </a:spcAft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9900"/>
                </a:solidFill>
                <a:latin typeface="Arial" panose="020B0604020202020204" pitchFamily="34" charset="0"/>
              </a:rPr>
              <a:t>•	</a:t>
            </a:r>
            <a:r>
              <a:rPr lang="en-US" sz="2400" b="1" dirty="0" err="1">
                <a:solidFill>
                  <a:srgbClr val="009900"/>
                </a:solidFill>
                <a:latin typeface="Arial" panose="020B0604020202020204" pitchFamily="34" charset="0"/>
              </a:rPr>
              <a:t>a</a:t>
            </a:r>
            <a:r>
              <a:rPr lang="en-US" sz="2400" b="1" baseline="-25000" dirty="0" err="1">
                <a:solidFill>
                  <a:srgbClr val="009900"/>
                </a:solidFill>
                <a:latin typeface="Arial" panose="020B0604020202020204" pitchFamily="34" charset="0"/>
              </a:rPr>
              <a:t>i</a:t>
            </a:r>
            <a:r>
              <a:rPr lang="en-US" sz="2400" b="1" dirty="0">
                <a:solidFill>
                  <a:srgbClr val="009900"/>
                </a:solidFill>
                <a:latin typeface="Arial" panose="020B0604020202020204" pitchFamily="34" charset="0"/>
              </a:rPr>
              <a:t> = (v</a:t>
            </a:r>
            <a:r>
              <a:rPr lang="en-US" sz="2400" b="1" baseline="-25000" dirty="0">
                <a:solidFill>
                  <a:srgbClr val="009900"/>
                </a:solidFill>
                <a:latin typeface="Arial" panose="020B0604020202020204" pitchFamily="34" charset="0"/>
              </a:rPr>
              <a:t>i+1</a:t>
            </a:r>
            <a:r>
              <a:rPr lang="en-US" sz="2400" b="1" dirty="0">
                <a:solidFill>
                  <a:srgbClr val="009900"/>
                </a:solidFill>
                <a:latin typeface="Arial" panose="020B0604020202020204" pitchFamily="34" charset="0"/>
              </a:rPr>
              <a:t> – v</a:t>
            </a:r>
            <a:r>
              <a:rPr lang="en-US" sz="2400" b="1" baseline="-25000" dirty="0">
                <a:solidFill>
                  <a:srgbClr val="009900"/>
                </a:solidFill>
                <a:latin typeface="Arial" panose="020B0604020202020204" pitchFamily="34" charset="0"/>
              </a:rPr>
              <a:t>i-1</a:t>
            </a:r>
            <a:r>
              <a:rPr lang="en-US" sz="2400" b="1" dirty="0">
                <a:solidFill>
                  <a:srgbClr val="009900"/>
                </a:solidFill>
                <a:latin typeface="Arial" panose="020B0604020202020204" pitchFamily="34" charset="0"/>
              </a:rPr>
              <a:t>)/2/3.6,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The second approach was used for the further analysis within the WLTP development work.</a:t>
            </a:r>
          </a:p>
          <a:p>
            <a:pPr eaLnBrk="1" hangingPunct="1">
              <a:spcAft>
                <a:spcPct val="20000"/>
              </a:spcAft>
            </a:pPr>
            <a:endParaRPr lang="en-US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  <a:p>
            <a:pPr eaLnBrk="1" hangingPunct="1">
              <a:spcAft>
                <a:spcPct val="20000"/>
              </a:spcAft>
            </a:pPr>
            <a:endParaRPr lang="en-US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  <a:p>
            <a:pPr eaLnBrk="1" hangingPunct="1">
              <a:spcAft>
                <a:spcPct val="20000"/>
              </a:spcAft>
            </a:pPr>
            <a:endParaRPr lang="en-US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</p:spTree>
    <p:extLst>
      <p:ext uri="{BB962C8B-B14F-4D97-AF65-F5344CB8AC3E}">
        <p14:creationId xmlns:p14="http://schemas.microsoft.com/office/powerpoint/2010/main" val="243147605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88" y="1168478"/>
            <a:ext cx="8785100" cy="5673461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Deceleration distributions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50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6864765" y="6523866"/>
            <a:ext cx="14398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de-DE" altLang="ja-JP" sz="1400" dirty="0" err="1">
                <a:latin typeface="Arial" charset="0"/>
                <a:cs typeface="Arial" charset="0"/>
              </a:rPr>
              <a:t>Figure</a:t>
            </a:r>
            <a:r>
              <a:rPr kumimoji="0" lang="de-DE" altLang="ja-JP" sz="1400" dirty="0">
                <a:latin typeface="Arial" charset="0"/>
                <a:cs typeface="Arial" charset="0"/>
              </a:rPr>
              <a:t> 19</a:t>
            </a:r>
          </a:p>
        </p:txBody>
      </p:sp>
    </p:spTree>
    <p:extLst>
      <p:ext uri="{BB962C8B-B14F-4D97-AF65-F5344CB8AC3E}">
        <p14:creationId xmlns:p14="http://schemas.microsoft.com/office/powerpoint/2010/main" val="74259958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208" y="1168478"/>
            <a:ext cx="8757319" cy="5663363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Deceleration distributions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51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6864765" y="6523866"/>
            <a:ext cx="14398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de-DE" altLang="ja-JP" sz="1400" dirty="0" err="1">
                <a:latin typeface="Arial" charset="0"/>
                <a:cs typeface="Arial" charset="0"/>
              </a:rPr>
              <a:t>Figure</a:t>
            </a:r>
            <a:r>
              <a:rPr kumimoji="0" lang="de-DE" altLang="ja-JP" sz="1400" dirty="0">
                <a:latin typeface="Arial" charset="0"/>
                <a:cs typeface="Arial" charset="0"/>
              </a:rPr>
              <a:t> 20</a:t>
            </a:r>
          </a:p>
        </p:txBody>
      </p:sp>
    </p:spTree>
    <p:extLst>
      <p:ext uri="{BB962C8B-B14F-4D97-AF65-F5344CB8AC3E}">
        <p14:creationId xmlns:p14="http://schemas.microsoft.com/office/powerpoint/2010/main" val="287356847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88" y="1153103"/>
            <a:ext cx="8785100" cy="5673908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Deceleration distributions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52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6864765" y="6523866"/>
            <a:ext cx="14398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de-DE" altLang="ja-JP" sz="1400" dirty="0" err="1">
                <a:latin typeface="Arial" charset="0"/>
                <a:cs typeface="Arial" charset="0"/>
              </a:rPr>
              <a:t>Figure</a:t>
            </a:r>
            <a:r>
              <a:rPr kumimoji="0" lang="de-DE" altLang="ja-JP" sz="1400" dirty="0">
                <a:latin typeface="Arial" charset="0"/>
                <a:cs typeface="Arial" charset="0"/>
              </a:rPr>
              <a:t> 21</a:t>
            </a:r>
          </a:p>
        </p:txBody>
      </p:sp>
    </p:spTree>
    <p:extLst>
      <p:ext uri="{BB962C8B-B14F-4D97-AF65-F5344CB8AC3E}">
        <p14:creationId xmlns:p14="http://schemas.microsoft.com/office/powerpoint/2010/main" val="86565841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175644"/>
            <a:ext cx="8712968" cy="5633941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Deceleration distributions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53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6864765" y="6523866"/>
            <a:ext cx="14398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de-DE" altLang="ja-JP" sz="1400" dirty="0" err="1">
                <a:latin typeface="Arial" charset="0"/>
                <a:cs typeface="Arial" charset="0"/>
              </a:rPr>
              <a:t>Figure</a:t>
            </a:r>
            <a:r>
              <a:rPr kumimoji="0" lang="de-DE" altLang="ja-JP" sz="1400" dirty="0">
                <a:latin typeface="Arial" charset="0"/>
                <a:cs typeface="Arial" charset="0"/>
              </a:rPr>
              <a:t> 22</a:t>
            </a:r>
          </a:p>
        </p:txBody>
      </p:sp>
    </p:spTree>
    <p:extLst>
      <p:ext uri="{BB962C8B-B14F-4D97-AF65-F5344CB8AC3E}">
        <p14:creationId xmlns:p14="http://schemas.microsoft.com/office/powerpoint/2010/main" val="193378242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7505" y="180838"/>
            <a:ext cx="7741096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Phases with brake engaged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4000500" y="31908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54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143000" y="9906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de-DE" sz="2000" b="1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195591" name="Rectangle 7"/>
          <p:cNvSpPr>
            <a:spLocks noChangeArrowheads="1"/>
          </p:cNvSpPr>
          <p:nvPr/>
        </p:nvSpPr>
        <p:spPr bwMode="auto">
          <a:xfrm>
            <a:off x="107504" y="1184275"/>
            <a:ext cx="8856984" cy="567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Another task within this analysis was the determination of brake use duration and distance distributions. T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he brake use during deceleration phases should be determined by expert guess thresholds for the deceleration or for v*a respectively.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Fortunately, an alternative method could be used, because the author could </a:t>
            </a:r>
            <a:r>
              <a:rPr lang="en-US" sz="2400" b="1" dirty="0" err="1">
                <a:solidFill>
                  <a:srgbClr val="000099"/>
                </a:solidFill>
                <a:latin typeface="Arial" panose="020B0604020202020204" pitchFamily="34" charset="0"/>
              </a:rPr>
              <a:t>analyse</a:t>
            </a: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 in-use driving </a:t>
            </a:r>
            <a:r>
              <a:rPr lang="en-US" sz="2400" b="1" dirty="0" err="1">
                <a:solidFill>
                  <a:srgbClr val="000099"/>
                </a:solidFill>
                <a:latin typeface="Arial" panose="020B0604020202020204" pitchFamily="34" charset="0"/>
              </a:rPr>
              <a:t>behaviour</a:t>
            </a: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 data from a former research project of the German Environment Agency, dedicated to the improvement of the type approval noise measurement method for light duty vehicles. </a:t>
            </a: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</p:spTree>
    <p:extLst>
      <p:ext uri="{BB962C8B-B14F-4D97-AF65-F5344CB8AC3E}">
        <p14:creationId xmlns:p14="http://schemas.microsoft.com/office/powerpoint/2010/main" val="958038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91" grpId="0" build="p" bldLvl="2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7505" y="180838"/>
            <a:ext cx="7741096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Phases with brake engaged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4000500" y="31908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55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143000" y="9906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de-DE" sz="2000" b="1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195591" name="Rectangle 7"/>
          <p:cNvSpPr>
            <a:spLocks noChangeArrowheads="1"/>
          </p:cNvSpPr>
          <p:nvPr/>
        </p:nvSpPr>
        <p:spPr bwMode="auto">
          <a:xfrm>
            <a:off x="107504" y="1184275"/>
            <a:ext cx="8856984" cy="567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Within this project in-use driving </a:t>
            </a:r>
            <a:r>
              <a:rPr lang="en-US" sz="2400" b="1" dirty="0" err="1">
                <a:solidFill>
                  <a:srgbClr val="000099"/>
                </a:solidFill>
                <a:latin typeface="Arial" panose="020B0604020202020204" pitchFamily="34" charset="0"/>
              </a:rPr>
              <a:t>behaviour</a:t>
            </a: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 measurements were performed with 11 cars in Aachen and the surroundings, where vehicle speed, engine speed and drive axle torque, but also clutch and brake engagement was measured.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Several threshold curves were tested and the resulting brake use duration and distance distributions were compared with the measured ones. </a:t>
            </a:r>
          </a:p>
          <a:p>
            <a:pPr eaLnBrk="1" hangingPunct="1">
              <a:spcAft>
                <a:spcPct val="20000"/>
              </a:spcAft>
            </a:pPr>
            <a:endParaRPr lang="en-US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  <a:p>
            <a:pPr eaLnBrk="1" hangingPunct="1">
              <a:spcAft>
                <a:spcPct val="20000"/>
              </a:spcAft>
            </a:pPr>
            <a:endParaRPr lang="en-US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</p:spTree>
    <p:extLst>
      <p:ext uri="{BB962C8B-B14F-4D97-AF65-F5344CB8AC3E}">
        <p14:creationId xmlns:p14="http://schemas.microsoft.com/office/powerpoint/2010/main" val="2814123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91" grpId="0" build="p" bldLvl="2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7505" y="180838"/>
            <a:ext cx="7741096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Phases with brake engaged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4000500" y="31908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56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143000" y="9906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de-DE" sz="2000" b="1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195591" name="Rectangle 7"/>
          <p:cNvSpPr>
            <a:spLocks noChangeArrowheads="1"/>
          </p:cNvSpPr>
          <p:nvPr/>
        </p:nvSpPr>
        <p:spPr bwMode="auto">
          <a:xfrm>
            <a:off x="107504" y="1184275"/>
            <a:ext cx="8856984" cy="567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The best fit was achieved for the following vehicle speed dependent deceleration threshold curve:</a:t>
            </a:r>
          </a:p>
          <a:p>
            <a:pPr lvl="1" eaLnBrk="1" hangingPunct="1">
              <a:spcAft>
                <a:spcPct val="20000"/>
              </a:spcAft>
              <a:buFont typeface="Wingdings" panose="05000000000000000000" pitchFamily="2" charset="2"/>
              <a:buChar char="Ø"/>
            </a:pPr>
            <a:r>
              <a:rPr lang="en-US" sz="2400" b="1" dirty="0" err="1">
                <a:solidFill>
                  <a:srgbClr val="009900"/>
                </a:solidFill>
                <a:latin typeface="Arial" panose="020B0604020202020204" pitchFamily="34" charset="0"/>
              </a:rPr>
              <a:t>a</a:t>
            </a:r>
            <a:r>
              <a:rPr lang="en-US" sz="2400" b="1" baseline="-25000" dirty="0" err="1">
                <a:solidFill>
                  <a:srgbClr val="009900"/>
                </a:solidFill>
                <a:latin typeface="Arial" panose="020B0604020202020204" pitchFamily="34" charset="0"/>
              </a:rPr>
              <a:t>threshold</a:t>
            </a:r>
            <a:r>
              <a:rPr lang="en-US" sz="2400" b="1" dirty="0">
                <a:solidFill>
                  <a:srgbClr val="009900"/>
                </a:solidFill>
                <a:latin typeface="Arial" panose="020B0604020202020204" pitchFamily="34" charset="0"/>
              </a:rPr>
              <a:t> = -0.098468 * ln(v) - 0.30439</a:t>
            </a:r>
          </a:p>
          <a:p>
            <a:pPr eaLnBrk="1" hangingPunct="1">
              <a:spcAft>
                <a:spcPct val="20000"/>
              </a:spcAft>
            </a:pPr>
            <a:endParaRPr lang="en-US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This results in the following polynomial function for a corresponding v*a threshold curve:</a:t>
            </a:r>
          </a:p>
          <a:p>
            <a:pPr lvl="1" eaLnBrk="1" hangingPunct="1">
              <a:spcAft>
                <a:spcPct val="20000"/>
              </a:spcAft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9900"/>
                </a:solidFill>
                <a:latin typeface="Arial" panose="020B0604020202020204" pitchFamily="34" charset="0"/>
              </a:rPr>
              <a:t>v*</a:t>
            </a:r>
            <a:r>
              <a:rPr lang="en-US" sz="2400" b="1" dirty="0" err="1">
                <a:solidFill>
                  <a:srgbClr val="009900"/>
                </a:solidFill>
                <a:latin typeface="Arial" panose="020B0604020202020204" pitchFamily="34" charset="0"/>
              </a:rPr>
              <a:t>a</a:t>
            </a:r>
            <a:r>
              <a:rPr lang="en-US" sz="2400" b="1" baseline="-25000" dirty="0" err="1">
                <a:solidFill>
                  <a:srgbClr val="009900"/>
                </a:solidFill>
                <a:latin typeface="Arial" panose="020B0604020202020204" pitchFamily="34" charset="0"/>
              </a:rPr>
              <a:t>threshold</a:t>
            </a:r>
            <a:r>
              <a:rPr lang="en-US" sz="2400" b="1" dirty="0">
                <a:solidFill>
                  <a:srgbClr val="009900"/>
                </a:solidFill>
                <a:latin typeface="Arial" panose="020B0604020202020204" pitchFamily="34" charset="0"/>
              </a:rPr>
              <a:t> = 7.83392E-07*v³ - 4.10447E-04*v² - 1.80147E-01*v + 3.35105E-01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Both curves are shown in figure 23.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When vehicles with automatic transmissions are disregarded, the calculated distributions are in suffice-</a:t>
            </a:r>
            <a:r>
              <a:rPr lang="en-US" sz="2400" b="1" dirty="0" err="1">
                <a:solidFill>
                  <a:srgbClr val="000099"/>
                </a:solidFill>
                <a:latin typeface="Arial" panose="020B0604020202020204" pitchFamily="34" charset="0"/>
              </a:rPr>
              <a:t>ently</a:t>
            </a: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 good agreement with the measured distributions.</a:t>
            </a: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</p:spTree>
    <p:extLst>
      <p:ext uri="{BB962C8B-B14F-4D97-AF65-F5344CB8AC3E}">
        <p14:creationId xmlns:p14="http://schemas.microsoft.com/office/powerpoint/2010/main" val="2759388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91" grpId="0" build="p" bldLvl="2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88" y="1161312"/>
            <a:ext cx="8785100" cy="5674232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Threshold curves for brake use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57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6864765" y="6523866"/>
            <a:ext cx="14398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de-DE" altLang="ja-JP" sz="1400" dirty="0" err="1">
                <a:latin typeface="Arial" charset="0"/>
                <a:cs typeface="Arial" charset="0"/>
              </a:rPr>
              <a:t>Figure</a:t>
            </a:r>
            <a:r>
              <a:rPr kumimoji="0" lang="de-DE" altLang="ja-JP" sz="1400" dirty="0">
                <a:latin typeface="Arial" charset="0"/>
                <a:cs typeface="Arial" charset="0"/>
              </a:rPr>
              <a:t> 23</a:t>
            </a:r>
          </a:p>
        </p:txBody>
      </p:sp>
    </p:spTree>
    <p:extLst>
      <p:ext uri="{BB962C8B-B14F-4D97-AF65-F5344CB8AC3E}">
        <p14:creationId xmlns:p14="http://schemas.microsoft.com/office/powerpoint/2010/main" val="129605963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7505" y="180838"/>
            <a:ext cx="7741096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Brake phase duration distribution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4000500" y="31908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58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143000" y="9906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de-DE" sz="2000" b="1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195591" name="Rectangle 7"/>
          <p:cNvSpPr>
            <a:spLocks noChangeArrowheads="1"/>
          </p:cNvSpPr>
          <p:nvPr/>
        </p:nvSpPr>
        <p:spPr bwMode="auto">
          <a:xfrm>
            <a:off x="107504" y="1184275"/>
            <a:ext cx="8856984" cy="567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The following figures show the duration distributions for individual vehicles in Europe and for the different regions for the lowest </a:t>
            </a:r>
            <a:r>
              <a:rPr lang="en-US" sz="2400" b="1" dirty="0" err="1">
                <a:solidFill>
                  <a:srgbClr val="000099"/>
                </a:solidFill>
                <a:latin typeface="Arial" panose="020B0604020202020204" pitchFamily="34" charset="0"/>
              </a:rPr>
              <a:t>vmax</a:t>
            </a: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 class. 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The distributions for the two other </a:t>
            </a:r>
            <a:r>
              <a:rPr lang="en-US" sz="2400" b="1" dirty="0" err="1">
                <a:solidFill>
                  <a:srgbClr val="000099"/>
                </a:solidFill>
                <a:latin typeface="Arial" panose="020B0604020202020204" pitchFamily="34" charset="0"/>
              </a:rPr>
              <a:t>vmax</a:t>
            </a: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 classes are shown in the report. 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The distance distributions are also included in the report and show similar trends within the three </a:t>
            </a:r>
            <a:r>
              <a:rPr lang="en-US" sz="2400" b="1" dirty="0" err="1">
                <a:solidFill>
                  <a:srgbClr val="000099"/>
                </a:solidFill>
                <a:latin typeface="Arial" panose="020B0604020202020204" pitchFamily="34" charset="0"/>
              </a:rPr>
              <a:t>vmax</a:t>
            </a: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 classes.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Figure 26 shows the average duration distributions for the EU and the three </a:t>
            </a:r>
            <a:r>
              <a:rPr lang="en-US" sz="2400" b="1" dirty="0" err="1">
                <a:solidFill>
                  <a:srgbClr val="000099"/>
                </a:solidFill>
                <a:latin typeface="Arial" panose="020B0604020202020204" pitchFamily="34" charset="0"/>
              </a:rPr>
              <a:t>vmax</a:t>
            </a: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 classes. 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Figure 27 shows the corresponding results for the average distance distributions.</a:t>
            </a:r>
          </a:p>
          <a:p>
            <a:pPr eaLnBrk="1" hangingPunct="1">
              <a:spcAft>
                <a:spcPct val="20000"/>
              </a:spcAft>
            </a:pPr>
            <a:endParaRPr lang="en-US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</p:spTree>
    <p:extLst>
      <p:ext uri="{BB962C8B-B14F-4D97-AF65-F5344CB8AC3E}">
        <p14:creationId xmlns:p14="http://schemas.microsoft.com/office/powerpoint/2010/main" val="2960325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91" grpId="0" build="p" bldLvl="2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88" y="1172061"/>
            <a:ext cx="8785100" cy="5677011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Brake phase distributions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59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6864765" y="6523866"/>
            <a:ext cx="14398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de-DE" altLang="ja-JP" sz="1400" dirty="0" err="1">
                <a:latin typeface="Arial" charset="0"/>
                <a:cs typeface="Arial" charset="0"/>
              </a:rPr>
              <a:t>Figure</a:t>
            </a:r>
            <a:r>
              <a:rPr kumimoji="0" lang="de-DE" altLang="ja-JP" sz="1400" dirty="0">
                <a:latin typeface="Arial" charset="0"/>
                <a:cs typeface="Arial" charset="0"/>
              </a:rPr>
              <a:t> 24</a:t>
            </a:r>
          </a:p>
        </p:txBody>
      </p:sp>
    </p:spTree>
    <p:extLst>
      <p:ext uri="{BB962C8B-B14F-4D97-AF65-F5344CB8AC3E}">
        <p14:creationId xmlns:p14="http://schemas.microsoft.com/office/powerpoint/2010/main" val="35158019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Analysis approach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4000500" y="31908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6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143000" y="9906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de-DE" sz="2000" b="1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195591" name="Rectangle 7"/>
          <p:cNvSpPr>
            <a:spLocks noChangeArrowheads="1"/>
          </p:cNvSpPr>
          <p:nvPr/>
        </p:nvSpPr>
        <p:spPr bwMode="auto">
          <a:xfrm>
            <a:off x="327881" y="1126263"/>
            <a:ext cx="8640638" cy="567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 eaLnBrk="1" hangingPunct="1">
              <a:spcAft>
                <a:spcPct val="20000"/>
              </a:spcAft>
              <a:buNone/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The following indicators were assigned to the datasets: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trip number,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short trip number within a trip (a short trip consists of consecutive datasets with v &gt;= 1 km/h) 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acceleration (consecutive datasets with a &gt; 0.1389 m/s² or 0.5 km/h/s),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deceleration (consecutive datasets with a &lt; -0.1389 m/s²),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cruise (consecutive datasets with - 0.1389 m/s² &lt;= a &lt;= 0.1389 m/s²).</a:t>
            </a:r>
          </a:p>
          <a:p>
            <a:pPr eaLnBrk="1" hangingPunct="1">
              <a:spcAft>
                <a:spcPct val="20000"/>
              </a:spcAft>
            </a:pPr>
            <a:endParaRPr lang="en-US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  <a:p>
            <a:pPr eaLnBrk="1" hangingPunct="1">
              <a:spcAft>
                <a:spcPct val="20000"/>
              </a:spcAft>
            </a:pPr>
            <a:endParaRPr lang="en-US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</p:spTree>
    <p:extLst>
      <p:ext uri="{BB962C8B-B14F-4D97-AF65-F5344CB8AC3E}">
        <p14:creationId xmlns:p14="http://schemas.microsoft.com/office/powerpoint/2010/main" val="4198480485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170745"/>
            <a:ext cx="8712968" cy="5630646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Brake phase distributions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60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6864765" y="6523866"/>
            <a:ext cx="14398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de-DE" altLang="ja-JP" sz="1400" dirty="0" err="1">
                <a:latin typeface="Arial" charset="0"/>
                <a:cs typeface="Arial" charset="0"/>
              </a:rPr>
              <a:t>Figure</a:t>
            </a:r>
            <a:r>
              <a:rPr kumimoji="0" lang="de-DE" altLang="ja-JP" sz="1400" dirty="0">
                <a:latin typeface="Arial" charset="0"/>
                <a:cs typeface="Arial" charset="0"/>
              </a:rPr>
              <a:t> 25</a:t>
            </a:r>
          </a:p>
        </p:txBody>
      </p:sp>
    </p:spTree>
    <p:extLst>
      <p:ext uri="{BB962C8B-B14F-4D97-AF65-F5344CB8AC3E}">
        <p14:creationId xmlns:p14="http://schemas.microsoft.com/office/powerpoint/2010/main" val="350183587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438" y="1143394"/>
            <a:ext cx="8766050" cy="5659965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Brake phase distributions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61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6864765" y="6523866"/>
            <a:ext cx="14398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de-DE" altLang="ja-JP" sz="1400" dirty="0" err="1">
                <a:latin typeface="Arial" charset="0"/>
                <a:cs typeface="Arial" charset="0"/>
              </a:rPr>
              <a:t>Figure</a:t>
            </a:r>
            <a:r>
              <a:rPr kumimoji="0" lang="de-DE" altLang="ja-JP" sz="1400" dirty="0">
                <a:latin typeface="Arial" charset="0"/>
                <a:cs typeface="Arial" charset="0"/>
              </a:rPr>
              <a:t> 26</a:t>
            </a:r>
          </a:p>
        </p:txBody>
      </p:sp>
    </p:spTree>
    <p:extLst>
      <p:ext uri="{BB962C8B-B14F-4D97-AF65-F5344CB8AC3E}">
        <p14:creationId xmlns:p14="http://schemas.microsoft.com/office/powerpoint/2010/main" val="343672630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80" y="1176687"/>
            <a:ext cx="8780908" cy="5671082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Brake phase distributions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62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6864765" y="6523866"/>
            <a:ext cx="14398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de-DE" altLang="ja-JP" sz="1400" dirty="0" err="1">
                <a:latin typeface="Arial" charset="0"/>
                <a:cs typeface="Arial" charset="0"/>
              </a:rPr>
              <a:t>Figure</a:t>
            </a:r>
            <a:r>
              <a:rPr kumimoji="0" lang="de-DE" altLang="ja-JP" sz="1400" dirty="0">
                <a:latin typeface="Arial" charset="0"/>
                <a:cs typeface="Arial" charset="0"/>
              </a:rPr>
              <a:t> 27</a:t>
            </a:r>
          </a:p>
        </p:txBody>
      </p:sp>
    </p:spTree>
    <p:extLst>
      <p:ext uri="{BB962C8B-B14F-4D97-AF65-F5344CB8AC3E}">
        <p14:creationId xmlns:p14="http://schemas.microsoft.com/office/powerpoint/2010/main" val="384124204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7505" y="180838"/>
            <a:ext cx="7741096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Number of brake phases per km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4000500" y="31908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63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143000" y="9906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de-DE" sz="2000" b="1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195591" name="Rectangle 7"/>
          <p:cNvSpPr>
            <a:spLocks noChangeArrowheads="1"/>
          </p:cNvSpPr>
          <p:nvPr/>
        </p:nvSpPr>
        <p:spPr bwMode="auto">
          <a:xfrm>
            <a:off x="107504" y="1184275"/>
            <a:ext cx="8856984" cy="567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The following table shows the average number of brake phases per kilometer for the different regions and different short trip </a:t>
            </a:r>
            <a:r>
              <a:rPr lang="en-US" sz="2400" b="1" dirty="0" err="1">
                <a:solidFill>
                  <a:srgbClr val="000099"/>
                </a:solidFill>
                <a:latin typeface="Arial" panose="020B0604020202020204" pitchFamily="34" charset="0"/>
              </a:rPr>
              <a:t>v</a:t>
            </a:r>
            <a:r>
              <a:rPr lang="en-US" sz="2400" b="1" baseline="-25000" dirty="0" err="1">
                <a:solidFill>
                  <a:srgbClr val="000099"/>
                </a:solidFill>
                <a:latin typeface="Arial" panose="020B0604020202020204" pitchFamily="34" charset="0"/>
              </a:rPr>
              <a:t>max</a:t>
            </a: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 classes and for different road categories.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Tables for individual vehicles are included in the report.</a:t>
            </a:r>
          </a:p>
          <a:p>
            <a:pPr eaLnBrk="1" hangingPunct="1">
              <a:spcAft>
                <a:spcPct val="20000"/>
              </a:spcAft>
            </a:pPr>
            <a:endParaRPr lang="en-US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</p:spTree>
    <p:extLst>
      <p:ext uri="{BB962C8B-B14F-4D97-AF65-F5344CB8AC3E}">
        <p14:creationId xmlns:p14="http://schemas.microsoft.com/office/powerpoint/2010/main" val="3296918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91" grpId="0" build="p" bldLvl="2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Number of brake phases per km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64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6864765" y="6523866"/>
            <a:ext cx="14398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de-DE" altLang="ja-JP" sz="1400" dirty="0">
                <a:latin typeface="Arial" charset="0"/>
                <a:cs typeface="Arial" charset="0"/>
              </a:rPr>
              <a:t>Table 2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88" y="1209741"/>
            <a:ext cx="8825180" cy="2219259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388" y="3531667"/>
            <a:ext cx="8825180" cy="2675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82806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7505" y="180838"/>
            <a:ext cx="7741096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Joint v, a distributions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4000500" y="31908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65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143000" y="9906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de-DE" sz="2000" b="1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195591" name="Rectangle 7"/>
          <p:cNvSpPr>
            <a:spLocks noChangeArrowheads="1"/>
          </p:cNvSpPr>
          <p:nvPr/>
        </p:nvSpPr>
        <p:spPr bwMode="auto">
          <a:xfrm>
            <a:off x="107504" y="1184275"/>
            <a:ext cx="8856984" cy="567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Joint vehicle speed/acceleration distributions are shown in annex 2 (time weighted) and annex 3 (distance weighted) of the report.</a:t>
            </a:r>
          </a:p>
          <a:p>
            <a:pPr eaLnBrk="1" hangingPunct="1">
              <a:spcAft>
                <a:spcPct val="20000"/>
              </a:spcAft>
            </a:pPr>
            <a:endParaRPr lang="en-US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</p:spTree>
    <p:extLst>
      <p:ext uri="{BB962C8B-B14F-4D97-AF65-F5344CB8AC3E}">
        <p14:creationId xmlns:p14="http://schemas.microsoft.com/office/powerpoint/2010/main" val="2195865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91" grpId="0" build="p" bldLvl="2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7505" y="180838"/>
            <a:ext cx="7741096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Acceleration distributions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4000500" y="31908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66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143000" y="9906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de-DE" sz="2000" b="1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195591" name="Rectangle 7"/>
          <p:cNvSpPr>
            <a:spLocks noChangeArrowheads="1"/>
          </p:cNvSpPr>
          <p:nvPr/>
        </p:nvSpPr>
        <p:spPr bwMode="auto">
          <a:xfrm>
            <a:off x="107504" y="1184275"/>
            <a:ext cx="8856984" cy="567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The following figures show acceleration distributions for accelerations &gt; 0.15 m/s² (acceleration bins &gt;= 0.2 m/s², bin distance 0.1 m/s²)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Figure 28: Europe per road category, time weighted,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Figure 29: Europe per vehicle speed bin, time weighted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Figure 30: Europe per vehicle speed bin, distance weighted.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Corresponding figures for the different datasets also from other regions are provided in the report.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Vehicle specific distributions for different speed bins are provided in paragraph 13 of the report for the EU part.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An example is shown in figure 31.</a:t>
            </a:r>
          </a:p>
          <a:p>
            <a:pPr eaLnBrk="1" hangingPunct="1">
              <a:spcAft>
                <a:spcPct val="20000"/>
              </a:spcAft>
            </a:pPr>
            <a:endParaRPr lang="en-US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</p:spTree>
    <p:extLst>
      <p:ext uri="{BB962C8B-B14F-4D97-AF65-F5344CB8AC3E}">
        <p14:creationId xmlns:p14="http://schemas.microsoft.com/office/powerpoint/2010/main" val="2937739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91" grpId="0" build="p" bldLvl="2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88" y="1184416"/>
            <a:ext cx="8713092" cy="5633457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Acceleration distributions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67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6864765" y="6523866"/>
            <a:ext cx="14398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de-DE" altLang="ja-JP" sz="1400" dirty="0" err="1">
                <a:latin typeface="Arial" charset="0"/>
                <a:cs typeface="Arial" charset="0"/>
              </a:rPr>
              <a:t>Figure</a:t>
            </a:r>
            <a:r>
              <a:rPr kumimoji="0" lang="de-DE" altLang="ja-JP" sz="1400" dirty="0">
                <a:latin typeface="Arial" charset="0"/>
                <a:cs typeface="Arial" charset="0"/>
              </a:rPr>
              <a:t> 28</a:t>
            </a:r>
          </a:p>
        </p:txBody>
      </p:sp>
    </p:spTree>
    <p:extLst>
      <p:ext uri="{BB962C8B-B14F-4D97-AF65-F5344CB8AC3E}">
        <p14:creationId xmlns:p14="http://schemas.microsoft.com/office/powerpoint/2010/main" val="2064197714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298" y="1181494"/>
            <a:ext cx="8783190" cy="5671031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Acceleration distributions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68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6864765" y="6523866"/>
            <a:ext cx="14398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de-DE" altLang="ja-JP" sz="1400" dirty="0" err="1">
                <a:latin typeface="Arial" charset="0"/>
                <a:cs typeface="Arial" charset="0"/>
              </a:rPr>
              <a:t>Figure</a:t>
            </a:r>
            <a:r>
              <a:rPr kumimoji="0" lang="de-DE" altLang="ja-JP" sz="1400" dirty="0">
                <a:latin typeface="Arial" charset="0"/>
                <a:cs typeface="Arial" charset="0"/>
              </a:rPr>
              <a:t> 29</a:t>
            </a:r>
          </a:p>
        </p:txBody>
      </p:sp>
    </p:spTree>
    <p:extLst>
      <p:ext uri="{BB962C8B-B14F-4D97-AF65-F5344CB8AC3E}">
        <p14:creationId xmlns:p14="http://schemas.microsoft.com/office/powerpoint/2010/main" val="2342480841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505" y="1202605"/>
            <a:ext cx="8713092" cy="5627723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Acceleration distributions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69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6864765" y="6523866"/>
            <a:ext cx="14398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de-DE" altLang="ja-JP" sz="1400" dirty="0" err="1">
                <a:latin typeface="Arial" charset="0"/>
                <a:cs typeface="Arial" charset="0"/>
              </a:rPr>
              <a:t>Figure</a:t>
            </a:r>
            <a:r>
              <a:rPr kumimoji="0" lang="de-DE" altLang="ja-JP" sz="1400" dirty="0">
                <a:latin typeface="Arial" charset="0"/>
                <a:cs typeface="Arial" charset="0"/>
              </a:rPr>
              <a:t> 30</a:t>
            </a:r>
          </a:p>
        </p:txBody>
      </p:sp>
    </p:spTree>
    <p:extLst>
      <p:ext uri="{BB962C8B-B14F-4D97-AF65-F5344CB8AC3E}">
        <p14:creationId xmlns:p14="http://schemas.microsoft.com/office/powerpoint/2010/main" val="3294989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Structure of the report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4000500" y="31908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7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143000" y="9906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de-DE" sz="2000" b="1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195591" name="Rectangle 7"/>
          <p:cNvSpPr>
            <a:spLocks noChangeArrowheads="1"/>
          </p:cNvSpPr>
          <p:nvPr/>
        </p:nvSpPr>
        <p:spPr bwMode="auto">
          <a:xfrm>
            <a:off x="327881" y="1126263"/>
            <a:ext cx="8640638" cy="567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 eaLnBrk="1" hangingPunct="1">
              <a:spcAft>
                <a:spcPct val="20000"/>
              </a:spcAft>
              <a:buNone/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1	Explanations for the ACCESS databases</a:t>
            </a:r>
          </a:p>
          <a:p>
            <a:pPr marL="0" indent="0" eaLnBrk="1" hangingPunct="1">
              <a:spcAft>
                <a:spcPct val="20000"/>
              </a:spcAft>
              <a:buNone/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2	Description of the WLTP database</a:t>
            </a:r>
          </a:p>
          <a:p>
            <a:pPr marL="0" indent="0" eaLnBrk="1" hangingPunct="1">
              <a:spcAft>
                <a:spcPct val="20000"/>
              </a:spcAft>
              <a:buNone/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3	Mileage statistics, number of monitoring days etc.</a:t>
            </a:r>
          </a:p>
          <a:p>
            <a:pPr marL="0" indent="0" eaLnBrk="1" hangingPunct="1">
              <a:spcAft>
                <a:spcPct val="20000"/>
              </a:spcAft>
              <a:buNone/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4	Vehicle speeds – average speeds and distributions</a:t>
            </a:r>
          </a:p>
          <a:p>
            <a:pPr marL="0" indent="0" eaLnBrk="1" hangingPunct="1">
              <a:spcAft>
                <a:spcPct val="20000"/>
              </a:spcAft>
              <a:buNone/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5	Vehicle speeds in Europe, urban, rural, motorway</a:t>
            </a:r>
          </a:p>
          <a:p>
            <a:pPr marL="0" indent="0" eaLnBrk="1" hangingPunct="1">
              <a:spcAft>
                <a:spcPct val="20000"/>
              </a:spcAft>
              <a:buNone/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6	Short trip and stop phase analysis</a:t>
            </a:r>
          </a:p>
          <a:p>
            <a:pPr marL="0" indent="0" eaLnBrk="1" hangingPunct="1">
              <a:spcAft>
                <a:spcPct val="20000"/>
              </a:spcAft>
              <a:buNone/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6.1	Stop phases	</a:t>
            </a:r>
          </a:p>
          <a:p>
            <a:pPr marL="0" indent="0" eaLnBrk="1" hangingPunct="1">
              <a:spcAft>
                <a:spcPct val="20000"/>
              </a:spcAft>
              <a:buNone/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6.2	Short trips</a:t>
            </a:r>
          </a:p>
          <a:p>
            <a:pPr marL="0" indent="0" eaLnBrk="1" hangingPunct="1">
              <a:spcAft>
                <a:spcPct val="20000"/>
              </a:spcAft>
              <a:buNone/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7	Acceleration phases</a:t>
            </a:r>
          </a:p>
          <a:p>
            <a:pPr marL="0" indent="0" eaLnBrk="1" hangingPunct="1">
              <a:spcAft>
                <a:spcPct val="20000"/>
              </a:spcAft>
              <a:buNone/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7.1	Duration distributions</a:t>
            </a:r>
          </a:p>
          <a:p>
            <a:pPr marL="0" indent="0" eaLnBrk="1" hangingPunct="1">
              <a:spcAft>
                <a:spcPct val="20000"/>
              </a:spcAft>
              <a:buNone/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7.2	Distance distributions</a:t>
            </a: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</p:spTree>
    <p:extLst>
      <p:ext uri="{BB962C8B-B14F-4D97-AF65-F5344CB8AC3E}">
        <p14:creationId xmlns:p14="http://schemas.microsoft.com/office/powerpoint/2010/main" val="1255812237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88" y="1199252"/>
            <a:ext cx="8713092" cy="5627596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Acceleration distributions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70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6864765" y="6523866"/>
            <a:ext cx="14398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de-DE" altLang="ja-JP" sz="1400" dirty="0" err="1">
                <a:latin typeface="Arial" charset="0"/>
                <a:cs typeface="Arial" charset="0"/>
              </a:rPr>
              <a:t>Figure</a:t>
            </a:r>
            <a:r>
              <a:rPr kumimoji="0" lang="de-DE" altLang="ja-JP" sz="1400" dirty="0">
                <a:latin typeface="Arial" charset="0"/>
                <a:cs typeface="Arial" charset="0"/>
              </a:rPr>
              <a:t> 31</a:t>
            </a:r>
          </a:p>
        </p:txBody>
      </p:sp>
    </p:spTree>
    <p:extLst>
      <p:ext uri="{BB962C8B-B14F-4D97-AF65-F5344CB8AC3E}">
        <p14:creationId xmlns:p14="http://schemas.microsoft.com/office/powerpoint/2010/main" val="346323373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7505" y="180838"/>
            <a:ext cx="7741096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Deceleration distributions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4000500" y="31908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71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143000" y="9906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de-DE" sz="2000" b="1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195591" name="Rectangle 7"/>
          <p:cNvSpPr>
            <a:spLocks noChangeArrowheads="1"/>
          </p:cNvSpPr>
          <p:nvPr/>
        </p:nvSpPr>
        <p:spPr bwMode="auto">
          <a:xfrm>
            <a:off x="107504" y="1184275"/>
            <a:ext cx="8856984" cy="567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The following figures show deceleration distributions for accelerations &lt; -0.15 m/s² (acceleration bins &lt;= -0.2 m/s², bin distance 0.1 m/s²)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Figure 32: Europe per road category, time weighted,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Figure 33: Europe per vehicle speed bin, time weighted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Figure 34: Europe per vehicle speed bin, distance weighted.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Corresponding figures for the different datasets also from other regions are provided in the report.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Vehicle specific distributions for different speed bins are provided in paragraph 14 of the report for the EU part.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An example is shown in figure 35.</a:t>
            </a:r>
          </a:p>
          <a:p>
            <a:pPr eaLnBrk="1" hangingPunct="1">
              <a:spcAft>
                <a:spcPct val="20000"/>
              </a:spcAft>
            </a:pPr>
            <a:endParaRPr lang="en-US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  <a:p>
            <a:pPr eaLnBrk="1" hangingPunct="1">
              <a:spcAft>
                <a:spcPct val="20000"/>
              </a:spcAft>
            </a:pPr>
            <a:endParaRPr lang="en-US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</p:spTree>
    <p:extLst>
      <p:ext uri="{BB962C8B-B14F-4D97-AF65-F5344CB8AC3E}">
        <p14:creationId xmlns:p14="http://schemas.microsoft.com/office/powerpoint/2010/main" val="3353003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91" grpId="0" build="p" bldLvl="2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726" y="1204585"/>
            <a:ext cx="8679754" cy="5606064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Deceleration distributions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72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6864765" y="6523866"/>
            <a:ext cx="14398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de-DE" altLang="ja-JP" sz="1400" dirty="0" err="1">
                <a:latin typeface="Arial" charset="0"/>
                <a:cs typeface="Arial" charset="0"/>
              </a:rPr>
              <a:t>Figure</a:t>
            </a:r>
            <a:r>
              <a:rPr kumimoji="0" lang="de-DE" altLang="ja-JP" sz="1400" dirty="0">
                <a:latin typeface="Arial" charset="0"/>
                <a:cs typeface="Arial" charset="0"/>
              </a:rPr>
              <a:t> 32</a:t>
            </a:r>
          </a:p>
        </p:txBody>
      </p:sp>
    </p:spTree>
    <p:extLst>
      <p:ext uri="{BB962C8B-B14F-4D97-AF65-F5344CB8AC3E}">
        <p14:creationId xmlns:p14="http://schemas.microsoft.com/office/powerpoint/2010/main" val="847122513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88" y="1199251"/>
            <a:ext cx="8659812" cy="5593183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Deceleration distributions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73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6864765" y="6523866"/>
            <a:ext cx="14398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de-DE" altLang="ja-JP" sz="1400" dirty="0" err="1">
                <a:latin typeface="Arial" charset="0"/>
                <a:cs typeface="Arial" charset="0"/>
              </a:rPr>
              <a:t>Figure</a:t>
            </a:r>
            <a:r>
              <a:rPr kumimoji="0" lang="de-DE" altLang="ja-JP" sz="1400" dirty="0">
                <a:latin typeface="Arial" charset="0"/>
                <a:cs typeface="Arial" charset="0"/>
              </a:rPr>
              <a:t> 33</a:t>
            </a:r>
          </a:p>
        </p:txBody>
      </p:sp>
    </p:spTree>
    <p:extLst>
      <p:ext uri="{BB962C8B-B14F-4D97-AF65-F5344CB8AC3E}">
        <p14:creationId xmlns:p14="http://schemas.microsoft.com/office/powerpoint/2010/main" val="3083469703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772" y="1165343"/>
            <a:ext cx="8776716" cy="5668689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Deceleration distributions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74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6864765" y="6523866"/>
            <a:ext cx="14398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de-DE" altLang="ja-JP" sz="1400" dirty="0" err="1">
                <a:latin typeface="Arial" charset="0"/>
                <a:cs typeface="Arial" charset="0"/>
              </a:rPr>
              <a:t>Figure</a:t>
            </a:r>
            <a:r>
              <a:rPr kumimoji="0" lang="de-DE" altLang="ja-JP" sz="1400" dirty="0">
                <a:latin typeface="Arial" charset="0"/>
                <a:cs typeface="Arial" charset="0"/>
              </a:rPr>
              <a:t> 34</a:t>
            </a:r>
          </a:p>
        </p:txBody>
      </p:sp>
    </p:spTree>
    <p:extLst>
      <p:ext uri="{BB962C8B-B14F-4D97-AF65-F5344CB8AC3E}">
        <p14:creationId xmlns:p14="http://schemas.microsoft.com/office/powerpoint/2010/main" val="3151551240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88" y="1185078"/>
            <a:ext cx="8713092" cy="5636948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Deceleration distributions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75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6864765" y="6523866"/>
            <a:ext cx="14398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de-DE" altLang="ja-JP" sz="1400" dirty="0" err="1">
                <a:latin typeface="Arial" charset="0"/>
                <a:cs typeface="Arial" charset="0"/>
              </a:rPr>
              <a:t>Figure</a:t>
            </a:r>
            <a:r>
              <a:rPr kumimoji="0" lang="de-DE" altLang="ja-JP" sz="1400" dirty="0">
                <a:latin typeface="Arial" charset="0"/>
                <a:cs typeface="Arial" charset="0"/>
              </a:rPr>
              <a:t> 35</a:t>
            </a:r>
          </a:p>
        </p:txBody>
      </p:sp>
    </p:spTree>
    <p:extLst>
      <p:ext uri="{BB962C8B-B14F-4D97-AF65-F5344CB8AC3E}">
        <p14:creationId xmlns:p14="http://schemas.microsoft.com/office/powerpoint/2010/main" val="1549587575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7505" y="180838"/>
            <a:ext cx="7741096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v*</a:t>
            </a:r>
            <a:r>
              <a:rPr lang="en-US" sz="3200" b="1" dirty="0" err="1">
                <a:latin typeface="Arial" panose="020B0604020202020204" pitchFamily="34" charset="0"/>
              </a:rPr>
              <a:t>a_neg</a:t>
            </a:r>
            <a:r>
              <a:rPr lang="en-US" sz="3200" b="1" dirty="0">
                <a:latin typeface="Arial" panose="020B0604020202020204" pitchFamily="34" charset="0"/>
              </a:rPr>
              <a:t> distributions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4000500" y="31908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76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143000" y="9906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de-DE" sz="2000" b="1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195591" name="Rectangle 7"/>
          <p:cNvSpPr>
            <a:spLocks noChangeArrowheads="1"/>
          </p:cNvSpPr>
          <p:nvPr/>
        </p:nvSpPr>
        <p:spPr bwMode="auto">
          <a:xfrm>
            <a:off x="107504" y="1184275"/>
            <a:ext cx="8856984" cy="567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Paragraph 15 of the report contains distributions of v*a for decelerations for v*a &lt; -1 m³/s² in v*a bins of 2 m³/s² distance for different speed bins and datasets in the EU, time and distance weighted.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Figure 36 shows a time weighted example. </a:t>
            </a:r>
          </a:p>
          <a:p>
            <a:pPr eaLnBrk="1" hangingPunct="1">
              <a:spcAft>
                <a:spcPct val="20000"/>
              </a:spcAft>
            </a:pPr>
            <a:endParaRPr lang="en-US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  <a:p>
            <a:pPr eaLnBrk="1" hangingPunct="1">
              <a:spcAft>
                <a:spcPct val="20000"/>
              </a:spcAft>
            </a:pPr>
            <a:endParaRPr lang="en-US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</p:spTree>
    <p:extLst>
      <p:ext uri="{BB962C8B-B14F-4D97-AF65-F5344CB8AC3E}">
        <p14:creationId xmlns:p14="http://schemas.microsoft.com/office/powerpoint/2010/main" val="2003179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91" grpId="0" build="p" bldLvl="2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197" y="1146330"/>
            <a:ext cx="8828889" cy="5711670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v*a distributions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77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6864765" y="6523866"/>
            <a:ext cx="14398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de-DE" altLang="ja-JP" sz="1400" dirty="0" err="1">
                <a:latin typeface="Arial" charset="0"/>
                <a:cs typeface="Arial" charset="0"/>
              </a:rPr>
              <a:t>Figure</a:t>
            </a:r>
            <a:r>
              <a:rPr kumimoji="0" lang="de-DE" altLang="ja-JP" sz="1400" dirty="0">
                <a:latin typeface="Arial" charset="0"/>
                <a:cs typeface="Arial" charset="0"/>
              </a:rPr>
              <a:t> 36</a:t>
            </a:r>
          </a:p>
        </p:txBody>
      </p:sp>
    </p:spTree>
    <p:extLst>
      <p:ext uri="{BB962C8B-B14F-4D97-AF65-F5344CB8AC3E}">
        <p14:creationId xmlns:p14="http://schemas.microsoft.com/office/powerpoint/2010/main" val="2519384192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End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4000500" y="31908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78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143000" y="9906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de-DE" sz="2000" b="1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195591" name="Rectangle 7"/>
          <p:cNvSpPr>
            <a:spLocks noChangeArrowheads="1"/>
          </p:cNvSpPr>
          <p:nvPr/>
        </p:nvSpPr>
        <p:spPr bwMode="auto">
          <a:xfrm>
            <a:off x="327881" y="2780928"/>
            <a:ext cx="8640638" cy="4019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Thank you for your attention</a:t>
            </a:r>
          </a:p>
          <a:p>
            <a:pPr eaLnBrk="1" hangingPunct="1">
              <a:spcAft>
                <a:spcPct val="20000"/>
              </a:spcAft>
            </a:pPr>
            <a:endParaRPr lang="en-US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  <a:p>
            <a:pPr eaLnBrk="1" hangingPunct="1">
              <a:spcAft>
                <a:spcPct val="20000"/>
              </a:spcAft>
            </a:pPr>
            <a:endParaRPr lang="en-US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  <a:p>
            <a:pPr eaLnBrk="1" hangingPunct="1">
              <a:spcAft>
                <a:spcPct val="20000"/>
              </a:spcAft>
            </a:pPr>
            <a:endParaRPr lang="en-US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  <a:p>
            <a:pPr eaLnBrk="1" hangingPunct="1">
              <a:spcAft>
                <a:spcPct val="20000"/>
              </a:spcAft>
            </a:pPr>
            <a:endParaRPr lang="en-US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  <a:p>
            <a:pPr eaLnBrk="1" hangingPunct="1">
              <a:spcAft>
                <a:spcPct val="20000"/>
              </a:spcAft>
            </a:pPr>
            <a:endParaRPr lang="en-US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</p:spTree>
    <p:extLst>
      <p:ext uri="{BB962C8B-B14F-4D97-AF65-F5344CB8AC3E}">
        <p14:creationId xmlns:p14="http://schemas.microsoft.com/office/powerpoint/2010/main" val="21262989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Structure of the report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4000500" y="31908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8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143000" y="9906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de-DE" sz="2000" b="1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195591" name="Rectangle 7"/>
          <p:cNvSpPr>
            <a:spLocks noChangeArrowheads="1"/>
          </p:cNvSpPr>
          <p:nvPr/>
        </p:nvSpPr>
        <p:spPr bwMode="auto">
          <a:xfrm>
            <a:off x="327881" y="1126263"/>
            <a:ext cx="8640638" cy="567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 eaLnBrk="1" hangingPunct="1">
              <a:spcAft>
                <a:spcPct val="20000"/>
              </a:spcAft>
              <a:buNone/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8	Deceleration phases</a:t>
            </a:r>
          </a:p>
          <a:p>
            <a:pPr marL="0" indent="0" eaLnBrk="1" hangingPunct="1">
              <a:spcAft>
                <a:spcPct val="20000"/>
              </a:spcAft>
              <a:buNone/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8.1	Duration distributions</a:t>
            </a:r>
          </a:p>
          <a:p>
            <a:pPr marL="0" indent="0" eaLnBrk="1" hangingPunct="1">
              <a:spcAft>
                <a:spcPct val="20000"/>
              </a:spcAft>
              <a:buNone/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8.2	Distance distributions</a:t>
            </a:r>
          </a:p>
          <a:p>
            <a:pPr marL="0" indent="0" eaLnBrk="1" hangingPunct="1">
              <a:spcAft>
                <a:spcPct val="20000"/>
              </a:spcAft>
              <a:buNone/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9	Phases with brake engaged</a:t>
            </a:r>
          </a:p>
          <a:p>
            <a:pPr marL="893763" indent="-893763" eaLnBrk="1" hangingPunct="1">
              <a:spcAft>
                <a:spcPct val="20000"/>
              </a:spcAft>
              <a:buNone/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9.1	Determination of a speed dependent deceleration threshold curve</a:t>
            </a:r>
          </a:p>
          <a:p>
            <a:pPr marL="0" indent="0" eaLnBrk="1" hangingPunct="1">
              <a:spcAft>
                <a:spcPct val="20000"/>
              </a:spcAft>
              <a:buNone/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9.2	Results for the WLTP database</a:t>
            </a:r>
          </a:p>
          <a:p>
            <a:pPr marL="0" indent="0" eaLnBrk="1" hangingPunct="1">
              <a:spcAft>
                <a:spcPct val="20000"/>
              </a:spcAft>
              <a:buNone/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9.2.1	Brake phase duration distributions</a:t>
            </a:r>
          </a:p>
          <a:p>
            <a:pPr marL="0" indent="0" eaLnBrk="1" hangingPunct="1">
              <a:spcAft>
                <a:spcPct val="20000"/>
              </a:spcAft>
              <a:buNone/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9.2.2	Brake phase distance distributions</a:t>
            </a:r>
          </a:p>
          <a:p>
            <a:pPr marL="0" indent="0" eaLnBrk="1" hangingPunct="1">
              <a:spcAft>
                <a:spcPct val="20000"/>
              </a:spcAft>
              <a:buNone/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9.2.3	Number of brake phases per km</a:t>
            </a: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</p:spTree>
    <p:extLst>
      <p:ext uri="{BB962C8B-B14F-4D97-AF65-F5344CB8AC3E}">
        <p14:creationId xmlns:p14="http://schemas.microsoft.com/office/powerpoint/2010/main" val="2371828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0838"/>
            <a:ext cx="7705725" cy="762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Arial" panose="020B0604020202020204" pitchFamily="34" charset="0"/>
              </a:rPr>
              <a:t>Structure of the report</a:t>
            </a:r>
            <a:endParaRPr lang="en-GB" sz="3200" b="1" dirty="0">
              <a:latin typeface="Arial" panose="020B0604020202020204" pitchFamily="34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4000500" y="31908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9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143000" y="9906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de-DE" sz="2000" b="1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195591" name="Rectangle 7"/>
          <p:cNvSpPr>
            <a:spLocks noChangeArrowheads="1"/>
          </p:cNvSpPr>
          <p:nvPr/>
        </p:nvSpPr>
        <p:spPr bwMode="auto">
          <a:xfrm>
            <a:off x="327881" y="1126263"/>
            <a:ext cx="8640638" cy="567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 eaLnBrk="1" hangingPunct="1">
              <a:spcAft>
                <a:spcPct val="20000"/>
              </a:spcAft>
              <a:buNone/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10	Joint vehicle speed acceleration distributions</a:t>
            </a:r>
          </a:p>
          <a:p>
            <a:pPr marL="0" indent="0" eaLnBrk="1" hangingPunct="1">
              <a:spcAft>
                <a:spcPct val="20000"/>
              </a:spcAft>
              <a:buNone/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10.1	Time weighted</a:t>
            </a:r>
          </a:p>
          <a:p>
            <a:pPr marL="0" indent="0" eaLnBrk="1" hangingPunct="1">
              <a:spcAft>
                <a:spcPct val="20000"/>
              </a:spcAft>
              <a:buNone/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10.2	Distance weighted</a:t>
            </a:r>
          </a:p>
          <a:p>
            <a:pPr marL="0" indent="0" eaLnBrk="1" hangingPunct="1">
              <a:spcAft>
                <a:spcPct val="20000"/>
              </a:spcAft>
              <a:buNone/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11	Acceleration distributions, acceleration &gt; 0.15 m/s²</a:t>
            </a:r>
          </a:p>
          <a:p>
            <a:pPr marL="0" indent="0" eaLnBrk="1" hangingPunct="1">
              <a:spcAft>
                <a:spcPct val="20000"/>
              </a:spcAft>
              <a:buNone/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11.1	Time weighted</a:t>
            </a:r>
          </a:p>
          <a:p>
            <a:pPr marL="0" indent="0" eaLnBrk="1" hangingPunct="1">
              <a:spcAft>
                <a:spcPct val="20000"/>
              </a:spcAft>
              <a:buNone/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11.2	Distance weighted</a:t>
            </a:r>
          </a:p>
          <a:p>
            <a:pPr marL="0" indent="0" eaLnBrk="1" hangingPunct="1">
              <a:spcAft>
                <a:spcPct val="20000"/>
              </a:spcAft>
              <a:buNone/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12	Deceleration distributions, deceleration &lt; -0.15 m/s²</a:t>
            </a:r>
          </a:p>
          <a:p>
            <a:pPr marL="0" indent="0" eaLnBrk="1" hangingPunct="1">
              <a:spcAft>
                <a:spcPct val="20000"/>
              </a:spcAft>
              <a:buNone/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12.1	Time weighted</a:t>
            </a:r>
          </a:p>
          <a:p>
            <a:pPr marL="0" indent="0" eaLnBrk="1" hangingPunct="1">
              <a:spcAft>
                <a:spcPct val="20000"/>
              </a:spcAft>
              <a:buNone/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12.2	Distance weighted</a:t>
            </a:r>
          </a:p>
          <a:p>
            <a:pPr marL="0" indent="0" eaLnBrk="1" hangingPunct="1">
              <a:spcAft>
                <a:spcPct val="20000"/>
              </a:spcAft>
              <a:buNone/>
            </a:pPr>
            <a:endParaRPr lang="en-US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  <a:p>
            <a:pPr marL="0" indent="0" eaLnBrk="1" hangingPunct="1">
              <a:spcAft>
                <a:spcPct val="20000"/>
              </a:spcAft>
              <a:buNone/>
            </a:pPr>
            <a:endParaRPr lang="en-US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  <a:p>
            <a:pPr marL="0" indent="0" eaLnBrk="1" hangingPunct="1">
              <a:spcAft>
                <a:spcPct val="20000"/>
              </a:spcAft>
              <a:buNone/>
            </a:pPr>
            <a:endParaRPr lang="en-US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</p:spTree>
    <p:extLst>
      <p:ext uri="{BB962C8B-B14F-4D97-AF65-F5344CB8AC3E}">
        <p14:creationId xmlns:p14="http://schemas.microsoft.com/office/powerpoint/2010/main" val="3418487019"/>
      </p:ext>
    </p:extLst>
  </p:cSld>
  <p:clrMapOvr>
    <a:masterClrMapping/>
  </p:clrMapOvr>
</p:sld>
</file>

<file path=ppt/theme/theme1.xml><?xml version="1.0" encoding="utf-8"?>
<a:theme xmlns:a="http://schemas.openxmlformats.org/drawingml/2006/main" name="TÜV1">
  <a:themeElements>
    <a:clrScheme name="TÜV1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ÜV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ÜV1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ÜV1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ÜV1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ÜV1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ÜV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ÜV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ÜV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C:\WINDOWS\Anwendungsdaten\Microsoft\Vorlagen\TÜV1.pot</Template>
  <TotalTime>0</TotalTime>
  <Words>2896</Words>
  <Application>Microsoft Office PowerPoint</Application>
  <PresentationFormat>Affichage à l'écran (4:3)</PresentationFormat>
  <Paragraphs>373</Paragraphs>
  <Slides>78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78</vt:i4>
      </vt:variant>
    </vt:vector>
  </HeadingPairs>
  <TitlesOfParts>
    <vt:vector size="82" baseType="lpstr">
      <vt:lpstr>Arial</vt:lpstr>
      <vt:lpstr>Times New Roman</vt:lpstr>
      <vt:lpstr>Wingdings</vt:lpstr>
      <vt:lpstr>TÜV1</vt:lpstr>
      <vt:lpstr>37th PMP meeting</vt:lpstr>
      <vt:lpstr>Description of the WLTP Database</vt:lpstr>
      <vt:lpstr>Overview of the WLTP in-use driving behaviour database</vt:lpstr>
      <vt:lpstr>Database information</vt:lpstr>
      <vt:lpstr>Measured/monitored data</vt:lpstr>
      <vt:lpstr>Analysis approach</vt:lpstr>
      <vt:lpstr>Structure of the report</vt:lpstr>
      <vt:lpstr>Structure of the report</vt:lpstr>
      <vt:lpstr>Structure of the report</vt:lpstr>
      <vt:lpstr>Structure of the report</vt:lpstr>
      <vt:lpstr>Structure of the report</vt:lpstr>
      <vt:lpstr>Mileage statistics</vt:lpstr>
      <vt:lpstr>Mileage statistics</vt:lpstr>
      <vt:lpstr>Driving statistics</vt:lpstr>
      <vt:lpstr>Vehicle speed distributions</vt:lpstr>
      <vt:lpstr>Vehicle speed distributions</vt:lpstr>
      <vt:lpstr>Vehicle speeds, urban, rural, mot</vt:lpstr>
      <vt:lpstr>v distributions, urban, rural, mot</vt:lpstr>
      <vt:lpstr>v distributions, urban, rural, mot</vt:lpstr>
      <vt:lpstr>v distributions, urban, rural, mot</vt:lpstr>
      <vt:lpstr>v distributions, urban, rural, mot</vt:lpstr>
      <vt:lpstr>v distributions, urban, rural, mot</vt:lpstr>
      <vt:lpstr>v distributions, urban, rural, mot</vt:lpstr>
      <vt:lpstr>v distributions, urban, rural, mot</vt:lpstr>
      <vt:lpstr>v distributions, urban, rural, mot</vt:lpstr>
      <vt:lpstr>v distributions, urban, rural, mot</vt:lpstr>
      <vt:lpstr>Stop phases</vt:lpstr>
      <vt:lpstr>Stop phases</vt:lpstr>
      <vt:lpstr>Stop duration distribution</vt:lpstr>
      <vt:lpstr>Stop duration distribution</vt:lpstr>
      <vt:lpstr>Stop duration distribution</vt:lpstr>
      <vt:lpstr>Stop duration distribution</vt:lpstr>
      <vt:lpstr>Stop duration distribution</vt:lpstr>
      <vt:lpstr>Short trips</vt:lpstr>
      <vt:lpstr>Short trips</vt:lpstr>
      <vt:lpstr>Short trip distribution</vt:lpstr>
      <vt:lpstr>Short trip distribution</vt:lpstr>
      <vt:lpstr>Short trip distribution</vt:lpstr>
      <vt:lpstr>Short trip distribution</vt:lpstr>
      <vt:lpstr>Short trip distribution</vt:lpstr>
      <vt:lpstr>Short trip distribution</vt:lpstr>
      <vt:lpstr>Acceleration duration distributions</vt:lpstr>
      <vt:lpstr>Acceleration duration distributions</vt:lpstr>
      <vt:lpstr>Acceleration distributions</vt:lpstr>
      <vt:lpstr>Acceleration distributions</vt:lpstr>
      <vt:lpstr>Acceleration distributions</vt:lpstr>
      <vt:lpstr>Acceleration distributions</vt:lpstr>
      <vt:lpstr>Deceleration duration distributions</vt:lpstr>
      <vt:lpstr>Deceleration duration distributions</vt:lpstr>
      <vt:lpstr>Deceleration distributions</vt:lpstr>
      <vt:lpstr>Deceleration distributions</vt:lpstr>
      <vt:lpstr>Deceleration distributions</vt:lpstr>
      <vt:lpstr>Deceleration distributions</vt:lpstr>
      <vt:lpstr>Phases with brake engaged</vt:lpstr>
      <vt:lpstr>Phases with brake engaged</vt:lpstr>
      <vt:lpstr>Phases with brake engaged</vt:lpstr>
      <vt:lpstr>Threshold curves for brake use</vt:lpstr>
      <vt:lpstr>Brake phase duration distribution</vt:lpstr>
      <vt:lpstr>Brake phase distributions</vt:lpstr>
      <vt:lpstr>Brake phase distributions</vt:lpstr>
      <vt:lpstr>Brake phase distributions</vt:lpstr>
      <vt:lpstr>Brake phase distributions</vt:lpstr>
      <vt:lpstr>Number of brake phases per km</vt:lpstr>
      <vt:lpstr>Number of brake phases per km</vt:lpstr>
      <vt:lpstr>Joint v, a distributions</vt:lpstr>
      <vt:lpstr>Acceleration distributions</vt:lpstr>
      <vt:lpstr>Acceleration distributions</vt:lpstr>
      <vt:lpstr>Acceleration distributions</vt:lpstr>
      <vt:lpstr>Acceleration distributions</vt:lpstr>
      <vt:lpstr>Acceleration distributions</vt:lpstr>
      <vt:lpstr>Deceleration distributions</vt:lpstr>
      <vt:lpstr>Deceleration distributions</vt:lpstr>
      <vt:lpstr>Deceleration distributions</vt:lpstr>
      <vt:lpstr>Deceleration distributions</vt:lpstr>
      <vt:lpstr>Deceleration distributions</vt:lpstr>
      <vt:lpstr>v*a_neg distributions</vt:lpstr>
      <vt:lpstr>v*a distributions</vt:lpstr>
      <vt:lpstr>End</vt:lpstr>
    </vt:vector>
  </TitlesOfParts>
  <Company>FiGE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Lärmkongress 2000</dc:title>
  <dc:creator>H. Steven</dc:creator>
  <cp:lastModifiedBy>Nicolas De Mahieu</cp:lastModifiedBy>
  <cp:revision>612</cp:revision>
  <dcterms:created xsi:type="dcterms:W3CDTF">2000-09-19T12:38:45Z</dcterms:created>
  <dcterms:modified xsi:type="dcterms:W3CDTF">2023-07-20T19:46:25Z</dcterms:modified>
</cp:coreProperties>
</file>