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heme/theme4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5" r:id="rId1"/>
    <p:sldMasterId id="2147483724" r:id="rId2"/>
    <p:sldMasterId id="2147483736" r:id="rId3"/>
  </p:sldMasterIdLst>
  <p:notesMasterIdLst>
    <p:notesMasterId r:id="rId23"/>
  </p:notesMasterIdLst>
  <p:sldIdLst>
    <p:sldId id="2147378743" r:id="rId4"/>
    <p:sldId id="2147378744" r:id="rId5"/>
    <p:sldId id="2147378768" r:id="rId6"/>
    <p:sldId id="2147378769" r:id="rId7"/>
    <p:sldId id="2147378787" r:id="rId8"/>
    <p:sldId id="2147378791" r:id="rId9"/>
    <p:sldId id="2147378789" r:id="rId10"/>
    <p:sldId id="2147378790" r:id="rId11"/>
    <p:sldId id="2147378770" r:id="rId12"/>
    <p:sldId id="2147378783" r:id="rId13"/>
    <p:sldId id="2147378771" r:id="rId14"/>
    <p:sldId id="2147378745" r:id="rId15"/>
    <p:sldId id="2147378781" r:id="rId16"/>
    <p:sldId id="2147378782" r:id="rId17"/>
    <p:sldId id="2147378772" r:id="rId18"/>
    <p:sldId id="2147378731" r:id="rId19"/>
    <p:sldId id="2147378785" r:id="rId20"/>
    <p:sldId id="2147378737" r:id="rId21"/>
    <p:sldId id="2147378786" r:id="rId2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84B4"/>
    <a:srgbClr val="4BACC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5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41FD3-E53F-416F-B92C-49C1A2D2E77B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EC5DC-3076-4846-BBFB-8B11533A0D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28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49381-2728-3F16-4AB1-6E8C63462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59260E-DDE0-CC22-85FA-868C04222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D0C016-2CF8-6378-DE09-368D5BD12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148624-8D2E-B50D-86CB-A9791673B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844DBF-8683-D523-FE99-A5863C260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F7B701-DA18-E3E7-F9A5-B825B1BE1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15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102A5F-F6E8-C0E3-418A-FB1ABA242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8183E5C-21B5-4AE1-D4A5-08D873214D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07E778-BA3C-BE76-A50A-6C1D9D951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49B414-9DAD-BF61-D088-8FF2B11C7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9D1C20-BCD5-839C-D156-3FFE54C6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5E1677-377B-28A8-4773-A19E68EE2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475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ACD84-37AB-FC2B-2402-FA310286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3634B7-431D-88E4-4609-3B7929F15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27FEE-DD58-751A-BD71-EB162C9B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B5AEEA-A525-D350-31EF-529F9BD7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25EEF2-9AAB-8330-01EC-79B57B0F9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154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AD43060-29FB-99EF-859F-546709C37A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A9C134-227A-5A90-8D25-C09C164B1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72A68C-916C-9BB8-9AD3-BF1BCA456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0148EE-FCB2-209D-E8CF-568DC724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B48981-45BB-07D4-4E2E-BE6925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874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6712" y="128212"/>
            <a:ext cx="1134126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3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57213" indent="-214313">
              <a:buFont typeface="Wingdings" panose="05000000000000000000" pitchFamily="2" charset="2"/>
              <a:buChar char="§"/>
              <a:defRPr/>
            </a:lvl2pPr>
            <a:lvl3pPr marL="857250" indent="-171450">
              <a:buFont typeface="Calibri" panose="020F0502020204030204" pitchFamily="34" charset="0"/>
              <a:buChar char="−"/>
              <a:defRPr/>
            </a:lvl3pPr>
            <a:lvl4pPr marL="1200150" indent="-17145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680055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30283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12530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89419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8174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トリーボー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2"/>
          <p:cNvSpPr>
            <a:spLocks noGrp="1"/>
          </p:cNvSpPr>
          <p:nvPr>
            <p:ph sz="quarter" idx="10"/>
          </p:nvPr>
        </p:nvSpPr>
        <p:spPr>
          <a:xfrm>
            <a:off x="121152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153788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sz="quarter" idx="14"/>
          </p:nvPr>
        </p:nvSpPr>
        <p:spPr>
          <a:xfrm>
            <a:off x="3137470" y="119488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sz="quarter" idx="15"/>
          </p:nvPr>
        </p:nvSpPr>
        <p:spPr>
          <a:xfrm>
            <a:off x="121152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/>
          <p:cNvSpPr>
            <a:spLocks noGrp="1"/>
          </p:cNvSpPr>
          <p:nvPr>
            <p:ph sz="quarter" idx="16"/>
          </p:nvPr>
        </p:nvSpPr>
        <p:spPr>
          <a:xfrm>
            <a:off x="6153788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sz="quarter" idx="17"/>
          </p:nvPr>
        </p:nvSpPr>
        <p:spPr>
          <a:xfrm>
            <a:off x="3137470" y="235089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4" name="コンテンツ プレースホルダー 2"/>
          <p:cNvSpPr>
            <a:spLocks noGrp="1"/>
          </p:cNvSpPr>
          <p:nvPr>
            <p:ph sz="quarter" idx="18"/>
          </p:nvPr>
        </p:nvSpPr>
        <p:spPr>
          <a:xfrm>
            <a:off x="121152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5" name="コンテンツ プレースホルダー 2"/>
          <p:cNvSpPr>
            <a:spLocks noGrp="1"/>
          </p:cNvSpPr>
          <p:nvPr>
            <p:ph sz="quarter" idx="19"/>
          </p:nvPr>
        </p:nvSpPr>
        <p:spPr>
          <a:xfrm>
            <a:off x="6153788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6" name="コンテンツ プレースホルダー 2"/>
          <p:cNvSpPr>
            <a:spLocks noGrp="1"/>
          </p:cNvSpPr>
          <p:nvPr>
            <p:ph sz="quarter" idx="20"/>
          </p:nvPr>
        </p:nvSpPr>
        <p:spPr>
          <a:xfrm>
            <a:off x="3137470" y="4582307"/>
            <a:ext cx="2880000" cy="21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1058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12729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10029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961724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554434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1485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874FE1-FA5E-BE2F-6E7B-33EB1C4E5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7228F1-DB91-8484-0559-0C42F5FF6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3F0D1B-CE2C-CA0A-4D29-20EFF83DD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9B91D2-AB63-81F7-FE38-22D0819F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434912-A98B-F870-88C3-17CC3B23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6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C89844-1A1B-6B84-031D-6204FA34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31A174-B7D6-7D68-08B5-DE0C7EDCE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B16DC4-BEC8-031F-D772-580E7F10D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DEACC0-BFEB-FB88-01B3-FFF821540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E6B373-4045-2018-5BA8-4E960046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F96D6C-9BCC-F77F-5EA8-756EF763E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6F6385-1656-5F75-DBB3-2BF4460A4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43B9F6-741C-22E2-79F8-D005D62A0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9C0DF2-153A-0DB0-32EB-55A91F902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C96966-9C0D-9D3B-41EB-B46226B0C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6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50148-3094-FD83-ED55-CF36A9602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62C1B-BE3C-F948-133C-D0388FD19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534831-BA4D-1E39-80E5-1EDDFAB96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F832D2-4692-F200-558A-92B360B41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76646C5-9ED0-345B-82A5-44847DBF6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8FA18D-9D1A-A3E2-DFFF-7739D95D1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07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0B0A1-87B0-AECB-B398-D99D5C7DA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99080F-94CA-E669-E214-BD1D8A595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7AA5F6-0C5B-1067-CEC5-0CF01CA7B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4BE972B-F35F-FBBB-D619-6E48AD4B2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9009232-1B58-7E93-5441-8959C3785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F4592F-58A0-9B1B-2DB6-D92F85FE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39C6ECB-C18B-D036-15B6-B12E3D0B6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2574E0E-3D60-F7C0-389D-C83160DA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61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A1240-5DB0-11EA-62A9-4514FAA7E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A82E40B-00AB-A040-6789-F06C32A9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CF7039-2466-E263-39CC-3FC16A35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A0602C-68A5-C6A1-B2ED-79A4BA0F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545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36285B6-9F6E-320A-1817-B6AF7EFEF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34C4C2A-5405-7D2F-E719-51C0E52F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C2BF41F-098F-B61A-5DC5-68C4F94C8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04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BA21AB-66B6-327F-A5A5-AFC8B3088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67A6E9-7D67-D6CD-3082-8A2994FF6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2D789D-6E69-8321-B407-7273D5847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FDEE-DBB3-4AD7-9B0D-95E9A2D3059A}" type="datetimeFigureOut">
              <a:rPr kumimoji="1" lang="ja-JP" altLang="en-US" smtClean="0"/>
              <a:t>2023/7/12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E3720-3D72-5EF2-214E-910B29ECEA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CAADA-4FFC-133C-52AB-75A6D0DF6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4005-A815-4C99-8A1F-EF662748B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8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4715E2AA-F490-9106-C632-0293B6352C5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415033242"/>
              </p:ext>
            </p:extLst>
          </p:nvPr>
        </p:nvGraphicFramePr>
        <p:xfrm>
          <a:off x="1191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95" imgH="396" progId="TCLayout.ActiveDocument.1">
                  <p:embed/>
                </p:oleObj>
              </mc:Choice>
              <mc:Fallback>
                <p:oleObj name="think-cell Folie" r:id="rId14" imgW="395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4715E2AA-F490-9106-C632-0293B6352C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91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34634" y="20336"/>
            <a:ext cx="663373" cy="1404789"/>
          </a:xfrm>
          <a:prstGeom prst="rect">
            <a:avLst/>
          </a:prstGeom>
        </p:spPr>
      </p:pic>
      <p:sp>
        <p:nvSpPr>
          <p:cNvPr id="2" name="MSIPCMContentMarking" descr="{&quot;HashCode&quot;:-54214931,&quot;Placement&quot;:&quot;Footer&quot;,&quot;Top&quot;:522.862549,&quot;Left&quot;:0.0,&quot;SlideWidth&quot;:960,&quot;SlideHeight&quot;:540}">
            <a:extLst>
              <a:ext uri="{FF2B5EF4-FFF2-40B4-BE49-F238E27FC236}">
                <a16:creationId xmlns:a16="http://schemas.microsoft.com/office/drawing/2014/main" id="{DCCAE069-74E9-9B31-5515-16DBF76EAC2B}"/>
              </a:ext>
            </a:extLst>
          </p:cNvPr>
          <p:cNvSpPr txBox="1"/>
          <p:nvPr userDrawn="1"/>
        </p:nvSpPr>
        <p:spPr>
          <a:xfrm>
            <a:off x="0" y="6703011"/>
            <a:ext cx="558287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de-DE" sz="6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31955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1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Oct.@Brussel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1401888" y="1759019"/>
            <a:ext cx="6538213" cy="100130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GRPE A-LCA IWG</a:t>
            </a:r>
            <a:b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</a:b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SG5(</a:t>
            </a: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EoL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) </a:t>
            </a:r>
            <a:r>
              <a:rPr lang="en-US" altLang="ja-JP" sz="3200" dirty="0">
                <a:solidFill>
                  <a:sysClr val="windowText" lastClr="000000"/>
                </a:solidFill>
              </a:rPr>
              <a:t>Meeting 002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AF899C-E738-78AD-C640-0E589AEAC7AF}"/>
              </a:ext>
            </a:extLst>
          </p:cNvPr>
          <p:cNvSpPr txBox="1"/>
          <p:nvPr/>
        </p:nvSpPr>
        <p:spPr>
          <a:xfrm>
            <a:off x="3069923" y="4208345"/>
            <a:ext cx="2699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  <a:latin typeface="Meiryo UI"/>
                <a:ea typeface="Meiryo UI"/>
              </a:rPr>
              <a:t>12</a:t>
            </a:r>
            <a:r>
              <a:rPr lang="en-US" altLang="ja-JP" sz="2800" baseline="30000" dirty="0">
                <a:solidFill>
                  <a:prstClr val="black"/>
                </a:solidFill>
                <a:latin typeface="Meiryo UI"/>
                <a:ea typeface="Meiryo UI"/>
              </a:rPr>
              <a:t>th</a:t>
            </a:r>
            <a:r>
              <a:rPr lang="en-US" altLang="ja-JP" sz="2800" dirty="0">
                <a:solidFill>
                  <a:prstClr val="black"/>
                </a:solidFill>
                <a:latin typeface="Meiryo UI"/>
                <a:ea typeface="Meiryo UI"/>
              </a:rPr>
              <a:t> July 2023</a:t>
            </a:r>
            <a:endParaRPr lang="ja-JP" altLang="en-US" sz="2800" dirty="0">
              <a:solidFill>
                <a:prstClr val="black"/>
              </a:solidFill>
              <a:latin typeface="Meiryo UI"/>
              <a:ea typeface="Meiryo UI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F85758C-924B-3089-D682-EE478BC03722}"/>
              </a:ext>
            </a:extLst>
          </p:cNvPr>
          <p:cNvSpPr txBox="1">
            <a:spLocks/>
          </p:cNvSpPr>
          <p:nvPr/>
        </p:nvSpPr>
        <p:spPr>
          <a:xfrm>
            <a:off x="1302890" y="4852505"/>
            <a:ext cx="6736211" cy="16978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GRPE A-LCA IWG</a:t>
            </a:r>
            <a:r>
              <a:rPr lang="en-US" altLang="ja-JP" sz="2600" b="0" dirty="0">
                <a:solidFill>
                  <a:sysClr val="windowText" lastClr="000000"/>
                </a:solidFill>
              </a:rPr>
              <a:t> 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SG5</a:t>
            </a:r>
          </a:p>
          <a:p>
            <a:pPr marL="0" marR="0" lvl="0" indent="0" algn="ctr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Leader   ; Shoji Aoki (JASIC/JAMA), </a:t>
            </a:r>
            <a:r>
              <a:rPr lang="en-US" altLang="ja-JP" sz="2600" b="0" dirty="0">
                <a:solidFill>
                  <a:sysClr val="windowText" lastClr="000000"/>
                </a:solidFill>
              </a:rPr>
              <a:t> </a:t>
            </a:r>
            <a:br>
              <a:rPr lang="en-US" altLang="ja-JP" sz="2600" b="0" dirty="0">
                <a:solidFill>
                  <a:sysClr val="windowText" lastClr="000000"/>
                </a:solidFill>
              </a:rPr>
            </a:b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Co leader; Zhang </a:t>
            </a:r>
            <a:r>
              <a:rPr kumimoji="1" lang="en-US" altLang="ja-JP" sz="2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Tongzhu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(CATARC)</a:t>
            </a: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15812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5FC67A4-6305-D711-6EFE-89D2C99A36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1" y="85844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95" imgH="396" progId="TCLayout.ActiveDocument.1">
                  <p:embed/>
                </p:oleObj>
              </mc:Choice>
              <mc:Fallback>
                <p:oleObj name="think-cell Folie" r:id="rId3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5FC67A4-6305-D711-6EFE-89D2C99A36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" y="85844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75B7C56-08B1-698B-8703-5FFA6D055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49" y="641168"/>
            <a:ext cx="5891256" cy="533400"/>
          </a:xfrm>
        </p:spPr>
        <p:txBody>
          <a:bodyPr vert="horz">
            <a:normAutofit/>
          </a:bodyPr>
          <a:lstStyle/>
          <a:p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SG5 C</a:t>
            </a:r>
            <a:r>
              <a:rPr lang="de-DE" altLang="ja-JP" sz="32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ontroversial</a:t>
            </a:r>
            <a:r>
              <a:rPr lang="de-DE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de-DE" altLang="ja-JP" sz="32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topics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list</a:t>
            </a:r>
            <a:endParaRPr lang="de-DE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869A34B9-04EA-7CEB-3895-2DDF7F6776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1168" y="1266825"/>
          <a:ext cx="8757283" cy="4916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6019">
                  <a:extLst>
                    <a:ext uri="{9D8B030D-6E8A-4147-A177-3AD203B41FA5}">
                      <a16:colId xmlns:a16="http://schemas.microsoft.com/office/drawing/2014/main" val="3155912667"/>
                    </a:ext>
                  </a:extLst>
                </a:gridCol>
                <a:gridCol w="2388714">
                  <a:extLst>
                    <a:ext uri="{9D8B030D-6E8A-4147-A177-3AD203B41FA5}">
                      <a16:colId xmlns:a16="http://schemas.microsoft.com/office/drawing/2014/main" val="2042156719"/>
                    </a:ext>
                  </a:extLst>
                </a:gridCol>
                <a:gridCol w="2191275">
                  <a:extLst>
                    <a:ext uri="{9D8B030D-6E8A-4147-A177-3AD203B41FA5}">
                      <a16:colId xmlns:a16="http://schemas.microsoft.com/office/drawing/2014/main" val="906313150"/>
                    </a:ext>
                  </a:extLst>
                </a:gridCol>
                <a:gridCol w="2191275">
                  <a:extLst>
                    <a:ext uri="{9D8B030D-6E8A-4147-A177-3AD203B41FA5}">
                      <a16:colId xmlns:a16="http://schemas.microsoft.com/office/drawing/2014/main" val="3220240360"/>
                    </a:ext>
                  </a:extLst>
                </a:gridCol>
              </a:tblGrid>
              <a:tr h="413147"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Topic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1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2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Option 3</a:t>
                      </a:r>
                      <a:endParaRPr lang="en-CA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23865567"/>
                  </a:ext>
                </a:extLst>
              </a:tr>
              <a:tr h="365151">
                <a:tc>
                  <a:txBody>
                    <a:bodyPr/>
                    <a:lstStyle/>
                    <a:p>
                      <a:r>
                        <a:rPr lang="en-US" altLang="ja-JP" sz="1600" i="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Secondary data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Global harmonised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Region by region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Country by Country 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2615613348"/>
                  </a:ext>
                </a:extLst>
              </a:tr>
              <a:tr h="355270">
                <a:tc>
                  <a:txBody>
                    <a:bodyPr/>
                    <a:lstStyle/>
                    <a:p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Logistics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3227409174"/>
                  </a:ext>
                </a:extLst>
              </a:tr>
              <a:tr h="389199">
                <a:tc>
                  <a:txBody>
                    <a:bodyPr/>
                    <a:lstStyle/>
                    <a:p>
                      <a:r>
                        <a:rPr lang="en-CA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Recycle process 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process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Future process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021369426"/>
                  </a:ext>
                </a:extLst>
              </a:tr>
              <a:tr h="355270">
                <a:tc>
                  <a:txBody>
                    <a:bodyPr/>
                    <a:lstStyle/>
                    <a:p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Second life parts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Include 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Exclude 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015990785"/>
                  </a:ext>
                </a:extLst>
              </a:tr>
              <a:tr h="838715">
                <a:tc>
                  <a:txBody>
                    <a:bodyPr/>
                    <a:lstStyle/>
                    <a:p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ELV management out of sale region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process of country of sale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global average</a:t>
                      </a:r>
                    </a:p>
                  </a:txBody>
                  <a:tcPr marL="109466" marR="109466" marT="54733" marB="54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Take into account process of country of </a:t>
                      </a:r>
                      <a:r>
                        <a:rPr lang="en-CA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9466" marR="109466" marT="54733" marB="54733"/>
                </a:tc>
                <a:extLst>
                  <a:ext uri="{0D108BD9-81ED-4DB2-BD59-A6C34878D82A}">
                    <a16:rowId xmlns:a16="http://schemas.microsoft.com/office/drawing/2014/main" val="1858445589"/>
                  </a:ext>
                </a:extLst>
              </a:tr>
              <a:tr h="1383290">
                <a:tc>
                  <a:txBody>
                    <a:bodyPr/>
                    <a:lstStyle/>
                    <a:p>
                      <a:pPr algn="l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Material/Parts recycling modeling </a:t>
                      </a:r>
                    </a:p>
                  </a:txBody>
                  <a:tcPr marL="212001" marR="212001" marT="106001" marB="1060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Recycled </a:t>
                      </a:r>
                    </a:p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content method    (</a:t>
                      </a:r>
                      <a:r>
                        <a:rPr lang="en-CA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Cutoff</a:t>
                      </a:r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Closed Loop Approximation Method (CLAM)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Circular </a:t>
                      </a:r>
                    </a:p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Footprint Formula (CFF)</a:t>
                      </a:r>
                    </a:p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12001" marR="212001" marT="106001" marB="106001"/>
                </a:tc>
                <a:extLst>
                  <a:ext uri="{0D108BD9-81ED-4DB2-BD59-A6C34878D82A}">
                    <a16:rowId xmlns:a16="http://schemas.microsoft.com/office/drawing/2014/main" val="3847740482"/>
                  </a:ext>
                </a:extLst>
              </a:tr>
              <a:tr h="765486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CA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Boundary conditions</a:t>
                      </a:r>
                    </a:p>
                  </a:txBody>
                  <a:tcPr marL="212001" marR="212001" marT="106001" marB="10600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5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 2</a:t>
                      </a:r>
                    </a:p>
                  </a:txBody>
                  <a:tcPr marL="212001" marR="212001" marT="106001" marB="106001"/>
                </a:tc>
                <a:tc>
                  <a:txBody>
                    <a:bodyPr/>
                    <a:lstStyle/>
                    <a:p>
                      <a:pPr algn="ctr"/>
                      <a:endParaRPr lang="en-CA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12001" marR="212001" marT="106001" marB="106001"/>
                </a:tc>
                <a:extLst>
                  <a:ext uri="{0D108BD9-81ED-4DB2-BD59-A6C34878D82A}">
                    <a16:rowId xmlns:a16="http://schemas.microsoft.com/office/drawing/2014/main" val="3967069499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398687-9D1F-9EA2-CEE7-0D289778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A5D464-134C-4C80-B41F-7081051DEBC1}" type="slidenum">
              <a:rPr kumimoji="0" lang="ja-JP" altLang="fr-FR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altLang="ja-JP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D7E932D-0801-56A7-EC14-5040258082CC}"/>
              </a:ext>
            </a:extLst>
          </p:cNvPr>
          <p:cNvSpPr/>
          <p:nvPr/>
        </p:nvSpPr>
        <p:spPr>
          <a:xfrm>
            <a:off x="201168" y="3973578"/>
            <a:ext cx="8757284" cy="14759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8744406-0BCF-611F-6EA8-00CB4DB7417B}"/>
              </a:ext>
            </a:extLst>
          </p:cNvPr>
          <p:cNvSpPr txBox="1">
            <a:spLocks/>
          </p:cNvSpPr>
          <p:nvPr/>
        </p:nvSpPr>
        <p:spPr>
          <a:xfrm>
            <a:off x="2457471" y="5012563"/>
            <a:ext cx="4699221" cy="382461"/>
          </a:xfrm>
          <a:prstGeom prst="rect">
            <a:avLst/>
          </a:prstGeom>
          <a:solidFill>
            <a:schemeClr val="bg1"/>
          </a:solidFill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More important c</a:t>
            </a:r>
            <a:r>
              <a:rPr kumimoji="0" lang="de-DE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ontroversial</a:t>
            </a:r>
            <a:r>
              <a:rPr kumimoji="0" lang="de-DE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0" lang="de-DE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topics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0671DCEB-33ED-9661-6573-447719676379}"/>
              </a:ext>
            </a:extLst>
          </p:cNvPr>
          <p:cNvSpPr/>
          <p:nvPr/>
        </p:nvSpPr>
        <p:spPr>
          <a:xfrm>
            <a:off x="6092424" y="242364"/>
            <a:ext cx="2866027" cy="883936"/>
          </a:xfrm>
          <a:prstGeom prst="wedgeRectCallout">
            <a:avLst>
              <a:gd name="adj1" fmla="val 47113"/>
              <a:gd name="adj2" fmla="val 27772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No additional topics FB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</a:b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Take OICA list to SG5 one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450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1)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4718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4885D-7C1D-F2DE-B152-0B2485823F17}"/>
              </a:ext>
            </a:extLst>
          </p:cNvPr>
          <p:cNvSpPr txBox="1">
            <a:spLocks/>
          </p:cNvSpPr>
          <p:nvPr/>
        </p:nvSpPr>
        <p:spPr>
          <a:xfrm>
            <a:off x="120550" y="108510"/>
            <a:ext cx="7088697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EoL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level concept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EC240FC-742F-E33F-8AD4-E9ED516ED84F}"/>
              </a:ext>
            </a:extLst>
          </p:cNvPr>
          <p:cNvGraphicFramePr>
            <a:graphicFrameLocks noGrp="1"/>
          </p:cNvGraphicFramePr>
          <p:nvPr/>
        </p:nvGraphicFramePr>
        <p:xfrm>
          <a:off x="247657" y="513375"/>
          <a:ext cx="8648685" cy="6344625"/>
        </p:xfrm>
        <a:graphic>
          <a:graphicData uri="http://schemas.openxmlformats.org/drawingml/2006/table">
            <a:tbl>
              <a:tblPr/>
              <a:tblGrid>
                <a:gridCol w="585121">
                  <a:extLst>
                    <a:ext uri="{9D8B030D-6E8A-4147-A177-3AD203B41FA5}">
                      <a16:colId xmlns:a16="http://schemas.microsoft.com/office/drawing/2014/main" val="417649384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790184486"/>
                    </a:ext>
                  </a:extLst>
                </a:gridCol>
                <a:gridCol w="1859221">
                  <a:extLst>
                    <a:ext uri="{9D8B030D-6E8A-4147-A177-3AD203B41FA5}">
                      <a16:colId xmlns:a16="http://schemas.microsoft.com/office/drawing/2014/main" val="370475165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82474242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480077284"/>
                    </a:ext>
                  </a:extLst>
                </a:gridCol>
                <a:gridCol w="1746643">
                  <a:extLst>
                    <a:ext uri="{9D8B030D-6E8A-4147-A177-3AD203B41FA5}">
                      <a16:colId xmlns:a16="http://schemas.microsoft.com/office/drawing/2014/main" val="136458283"/>
                    </a:ext>
                  </a:extLst>
                </a:gridCol>
              </a:tblGrid>
              <a:tr h="4243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SG/Level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Lv.1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Simplified/Generic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Lv.2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Lv.3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Extended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Lv.4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Full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369367"/>
                  </a:ext>
                </a:extLst>
              </a:tr>
              <a:tr h="16408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(Example) Level concept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fuel cycle, and for vehicle cycle, generic raw material classifications and parts/vehicle productions according to the curb weight of the vehicle type, e.g. powertrain and fuel combination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vehicle OEM's direct manageable scope and using globally standardized secondary DB for raw materials and major automobile parts reflecting vehicle OEM's own efforts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Expansion of supply chain evaluation and application of regional secondary DB or primary data which can reflect the efforts made in supply chain management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of CFP for the entire value chains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71065"/>
                  </a:ext>
                </a:extLst>
              </a:tr>
              <a:tr h="14791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concept of vehicle cycle in detail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 ocusing on evaluating GHG emissions from a fuel cycle and a generic model vehicle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Focusing on precise evaluation of GHG emissions within vehicle OEM’s manageable scope to incorporate the OEM's own efforts to reduce carbon emissions on a specific vehicle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By extending the assessment of GHG emissions to supply chains, vehicle OEM's initiatives to reduce GHG emissions beyond its management scope could be demonstrated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Assessment of GHG emissions for the entire value chains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667658"/>
                  </a:ext>
                </a:extLst>
              </a:tr>
              <a:tr h="63854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End of life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</a:t>
                      </a:r>
                      <a:r>
                        <a:rPr lang="en-US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Global/Generic secondary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Regional secondary data /partial 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768130"/>
                  </a:ext>
                </a:extLst>
              </a:tr>
              <a:tr h="6830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50%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80%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100%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505750"/>
                  </a:ext>
                </a:extLst>
              </a:tr>
              <a:tr h="6830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Cut off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important materials/Parts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all materials, parts and process scrap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144702"/>
                  </a:ext>
                </a:extLst>
              </a:tr>
              <a:tr h="6062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Current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Future basis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696722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FD74F051-A96D-4CD8-AFE9-4060BE9776F5}"/>
              </a:ext>
            </a:extLst>
          </p:cNvPr>
          <p:cNvSpPr txBox="1"/>
          <p:nvPr/>
        </p:nvSpPr>
        <p:spPr>
          <a:xfrm>
            <a:off x="4968080" y="10297316"/>
            <a:ext cx="0" cy="1730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E1DDD97-0132-47B2-8E74-8CACD2517963}"/>
              </a:ext>
            </a:extLst>
          </p:cNvPr>
          <p:cNvSpPr txBox="1"/>
          <p:nvPr/>
        </p:nvSpPr>
        <p:spPr>
          <a:xfrm>
            <a:off x="4968080" y="822562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31302A4B-BDE9-430E-B1DF-DAE1C0C031B9}"/>
              </a:ext>
            </a:extLst>
          </p:cNvPr>
          <p:cNvSpPr txBox="1"/>
          <p:nvPr/>
        </p:nvSpPr>
        <p:spPr>
          <a:xfrm>
            <a:off x="4968080" y="922257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B8D265-4CAB-6CF1-CB75-E90D227C2903}"/>
              </a:ext>
            </a:extLst>
          </p:cNvPr>
          <p:cNvSpPr txBox="1"/>
          <p:nvPr/>
        </p:nvSpPr>
        <p:spPr>
          <a:xfrm>
            <a:off x="2551995" y="4281362"/>
            <a:ext cx="69649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Data grade</a:t>
            </a:r>
            <a:endParaRPr kumimoji="1" lang="en-CA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D54F28-DABD-1B25-A0F8-F07C0F257AE0}"/>
              </a:ext>
            </a:extLst>
          </p:cNvPr>
          <p:cNvSpPr txBox="1"/>
          <p:nvPr/>
        </p:nvSpPr>
        <p:spPr>
          <a:xfrm>
            <a:off x="2371047" y="4925582"/>
            <a:ext cx="10583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Boundary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B5471A-5B12-CC85-AA12-93C2CBB7017C}"/>
              </a:ext>
            </a:extLst>
          </p:cNvPr>
          <p:cNvSpPr txBox="1"/>
          <p:nvPr/>
        </p:nvSpPr>
        <p:spPr>
          <a:xfrm>
            <a:off x="2371047" y="5569802"/>
            <a:ext cx="10583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modeling 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BA4423B-00EE-41F9-4D38-4E360642A32C}"/>
              </a:ext>
            </a:extLst>
          </p:cNvPr>
          <p:cNvSpPr txBox="1"/>
          <p:nvPr/>
        </p:nvSpPr>
        <p:spPr>
          <a:xfrm>
            <a:off x="2214695" y="6161497"/>
            <a:ext cx="120635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technology scenario  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2FCD131-FAB7-8583-BAEB-A99EFFEFBF78}"/>
              </a:ext>
            </a:extLst>
          </p:cNvPr>
          <p:cNvSpPr/>
          <p:nvPr/>
        </p:nvSpPr>
        <p:spPr>
          <a:xfrm>
            <a:off x="5209563" y="402672"/>
            <a:ext cx="1999684" cy="649748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C8E3F0-69B1-2881-5CD6-1790B2525C0F}"/>
              </a:ext>
            </a:extLst>
          </p:cNvPr>
          <p:cNvSpPr txBox="1"/>
          <p:nvPr/>
        </p:nvSpPr>
        <p:spPr>
          <a:xfrm>
            <a:off x="5053276" y="70925"/>
            <a:ext cx="249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Achievement target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266CA75A-E9A1-0E53-038C-8831A1D06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50" y="2440773"/>
            <a:ext cx="8965287" cy="1761400"/>
          </a:xfrm>
          <a:prstGeom prst="rect">
            <a:avLst/>
          </a:prstGeom>
        </p:spPr>
      </p:pic>
      <p:sp>
        <p:nvSpPr>
          <p:cNvPr id="14" name="吹き出し: 四角形 13">
            <a:extLst>
              <a:ext uri="{FF2B5EF4-FFF2-40B4-BE49-F238E27FC236}">
                <a16:creationId xmlns:a16="http://schemas.microsoft.com/office/drawing/2014/main" id="{26C8605A-C03E-BFF3-DC33-6BA94C67F2AE}"/>
              </a:ext>
            </a:extLst>
          </p:cNvPr>
          <p:cNvSpPr/>
          <p:nvPr/>
        </p:nvSpPr>
        <p:spPr>
          <a:xfrm>
            <a:off x="7872551" y="87082"/>
            <a:ext cx="1116823" cy="369332"/>
          </a:xfrm>
          <a:prstGeom prst="wedgeRectCallout">
            <a:avLst>
              <a:gd name="adj1" fmla="val 47113"/>
              <a:gd name="adj2" fmla="val 27772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Original  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200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4885D-7C1D-F2DE-B152-0B2485823F17}"/>
              </a:ext>
            </a:extLst>
          </p:cNvPr>
          <p:cNvSpPr txBox="1">
            <a:spLocks/>
          </p:cNvSpPr>
          <p:nvPr/>
        </p:nvSpPr>
        <p:spPr>
          <a:xfrm>
            <a:off x="78605" y="250907"/>
            <a:ext cx="4790113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FB summary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EC240FC-742F-E33F-8AD4-E9ED516ED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261763"/>
              </p:ext>
            </p:extLst>
          </p:nvPr>
        </p:nvGraphicFramePr>
        <p:xfrm>
          <a:off x="247657" y="706322"/>
          <a:ext cx="8648685" cy="6046816"/>
        </p:xfrm>
        <a:graphic>
          <a:graphicData uri="http://schemas.openxmlformats.org/drawingml/2006/table">
            <a:tbl>
              <a:tblPr/>
              <a:tblGrid>
                <a:gridCol w="585121">
                  <a:extLst>
                    <a:ext uri="{9D8B030D-6E8A-4147-A177-3AD203B41FA5}">
                      <a16:colId xmlns:a16="http://schemas.microsoft.com/office/drawing/2014/main" val="417649384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790184486"/>
                    </a:ext>
                  </a:extLst>
                </a:gridCol>
                <a:gridCol w="1859221">
                  <a:extLst>
                    <a:ext uri="{9D8B030D-6E8A-4147-A177-3AD203B41FA5}">
                      <a16:colId xmlns:a16="http://schemas.microsoft.com/office/drawing/2014/main" val="370475165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82474242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480077284"/>
                    </a:ext>
                  </a:extLst>
                </a:gridCol>
                <a:gridCol w="1746643">
                  <a:extLst>
                    <a:ext uri="{9D8B030D-6E8A-4147-A177-3AD203B41FA5}">
                      <a16:colId xmlns:a16="http://schemas.microsoft.com/office/drawing/2014/main" val="136458283"/>
                    </a:ext>
                  </a:extLst>
                </a:gridCol>
              </a:tblGrid>
              <a:tr h="6532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SG/Level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Lv.1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Simplified/Generic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Lv.2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Lv.3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Extended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Lv.4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Full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369367"/>
                  </a:ext>
                </a:extLst>
              </a:tr>
              <a:tr h="132154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End of life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Global/Generic secondary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Regional secondary data /partial 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768130"/>
                  </a:ext>
                </a:extLst>
              </a:tr>
              <a:tr h="14101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50%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80%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100% of total process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505750"/>
                  </a:ext>
                </a:extLst>
              </a:tr>
              <a:tr h="14101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Cut off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important materials/Parts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all materials, parts and process scrap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144702"/>
                  </a:ext>
                </a:extLst>
              </a:tr>
              <a:tr h="12516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Current basis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Current basis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Future basis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696722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FD74F051-A96D-4CD8-AFE9-4060BE9776F5}"/>
              </a:ext>
            </a:extLst>
          </p:cNvPr>
          <p:cNvSpPr txBox="1"/>
          <p:nvPr/>
        </p:nvSpPr>
        <p:spPr>
          <a:xfrm>
            <a:off x="4968080" y="10297316"/>
            <a:ext cx="0" cy="1730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E1DDD97-0132-47B2-8E74-8CACD2517963}"/>
              </a:ext>
            </a:extLst>
          </p:cNvPr>
          <p:cNvSpPr txBox="1"/>
          <p:nvPr/>
        </p:nvSpPr>
        <p:spPr>
          <a:xfrm>
            <a:off x="4968080" y="822562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31302A4B-BDE9-430E-B1DF-DAE1C0C031B9}"/>
              </a:ext>
            </a:extLst>
          </p:cNvPr>
          <p:cNvSpPr txBox="1"/>
          <p:nvPr/>
        </p:nvSpPr>
        <p:spPr>
          <a:xfrm>
            <a:off x="4968080" y="922257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B8D265-4CAB-6CF1-CB75-E90D227C2903}"/>
              </a:ext>
            </a:extLst>
          </p:cNvPr>
          <p:cNvSpPr txBox="1"/>
          <p:nvPr/>
        </p:nvSpPr>
        <p:spPr>
          <a:xfrm>
            <a:off x="3254054" y="1398338"/>
            <a:ext cx="1536932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1. Data grade</a:t>
            </a:r>
            <a:endParaRPr kumimoji="1" lang="en-CA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D54F28-DABD-1B25-A0F8-F07C0F257AE0}"/>
              </a:ext>
            </a:extLst>
          </p:cNvPr>
          <p:cNvSpPr txBox="1"/>
          <p:nvPr/>
        </p:nvSpPr>
        <p:spPr>
          <a:xfrm>
            <a:off x="3210775" y="2699696"/>
            <a:ext cx="217914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2. </a:t>
            </a:r>
            <a:r>
              <a:rPr kumimoji="1" lang="en-CA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System Boundary 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B5471A-5B12-CC85-AA12-93C2CBB7017C}"/>
              </a:ext>
            </a:extLst>
          </p:cNvPr>
          <p:cNvSpPr txBox="1"/>
          <p:nvPr/>
        </p:nvSpPr>
        <p:spPr>
          <a:xfrm>
            <a:off x="3249633" y="4122185"/>
            <a:ext cx="1921971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3. Recycle modeling 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BA4423B-00EE-41F9-4D38-4E360642A32C}"/>
              </a:ext>
            </a:extLst>
          </p:cNvPr>
          <p:cNvSpPr txBox="1"/>
          <p:nvPr/>
        </p:nvSpPr>
        <p:spPr>
          <a:xfrm>
            <a:off x="3064269" y="5463387"/>
            <a:ext cx="1236078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4. Recycle technology scenario  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2FCD131-FAB7-8583-BAEB-A99EFFEFBF78}"/>
              </a:ext>
            </a:extLst>
          </p:cNvPr>
          <p:cNvSpPr/>
          <p:nvPr/>
        </p:nvSpPr>
        <p:spPr>
          <a:xfrm>
            <a:off x="5287295" y="690870"/>
            <a:ext cx="1844220" cy="604681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C8E3F0-69B1-2881-5CD6-1790B2525C0F}"/>
              </a:ext>
            </a:extLst>
          </p:cNvPr>
          <p:cNvSpPr txBox="1"/>
          <p:nvPr/>
        </p:nvSpPr>
        <p:spPr>
          <a:xfrm>
            <a:off x="4655349" y="202096"/>
            <a:ext cx="1469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Achievement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target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4" name="吹き出し: 四角形 13">
            <a:extLst>
              <a:ext uri="{FF2B5EF4-FFF2-40B4-BE49-F238E27FC236}">
                <a16:creationId xmlns:a16="http://schemas.microsoft.com/office/drawing/2014/main" id="{10A1428F-B5A9-DB38-BF11-719D5040653C}"/>
              </a:ext>
            </a:extLst>
          </p:cNvPr>
          <p:cNvSpPr/>
          <p:nvPr/>
        </p:nvSpPr>
        <p:spPr>
          <a:xfrm>
            <a:off x="6038850" y="66762"/>
            <a:ext cx="3029344" cy="1601253"/>
          </a:xfrm>
          <a:prstGeom prst="wedgeRectCallout">
            <a:avLst>
              <a:gd name="adj1" fmla="val -3"/>
              <a:gd name="adj2" fmla="val 62418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 Still having some secondary data in level four </a:t>
            </a:r>
            <a:endParaRPr kumimoji="1" lang="en-US" altLang="ja-JP" sz="1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“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  <a:sym typeface="+mn-ea"/>
              </a:rPr>
              <a:t>Primary data </a:t>
            </a:r>
            <a:r>
              <a:rPr kumimoji="1" lang="en-US" altLang="ja-JP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  <a:sym typeface="+mn-ea"/>
              </a:rPr>
              <a:t>basis+Secondary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  <a:sym typeface="+mn-ea"/>
              </a:rPr>
              <a:t> data in DB (country or company level)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Take these</a:t>
            </a:r>
            <a:r>
              <a:rPr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FB with small modification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8" name="吹き出し: 四角形 17">
            <a:extLst>
              <a:ext uri="{FF2B5EF4-FFF2-40B4-BE49-F238E27FC236}">
                <a16:creationId xmlns:a16="http://schemas.microsoft.com/office/drawing/2014/main" id="{12106122-170A-0807-3714-9E009ECFC4AC}"/>
              </a:ext>
            </a:extLst>
          </p:cNvPr>
          <p:cNvSpPr/>
          <p:nvPr/>
        </p:nvSpPr>
        <p:spPr>
          <a:xfrm>
            <a:off x="247657" y="1430195"/>
            <a:ext cx="2806831" cy="1855930"/>
          </a:xfrm>
          <a:prstGeom prst="wedgeRectCallout">
            <a:avLst>
              <a:gd name="adj1" fmla="val 57728"/>
              <a:gd name="adj2" fmla="val 28868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Default recycling process should be defined at regional level.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Add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Default recycling process category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Lv2; Global/Generic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Lv3; Regional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Lv4;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  <a:sym typeface="+mn-ea"/>
              </a:rPr>
              <a:t>country or company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3C1474F9-5EE7-D71A-B64B-2A6FF30CE2DB}"/>
              </a:ext>
            </a:extLst>
          </p:cNvPr>
          <p:cNvSpPr/>
          <p:nvPr/>
        </p:nvSpPr>
        <p:spPr>
          <a:xfrm>
            <a:off x="4369593" y="5062215"/>
            <a:ext cx="4659837" cy="1372030"/>
          </a:xfrm>
          <a:prstGeom prst="wedgeRectCallout">
            <a:avLst>
              <a:gd name="adj1" fmla="val 21538"/>
              <a:gd name="adj2" fmla="val 54741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Always refer to current basis for the modelling of EOL</a:t>
            </a: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endParaRPr kumimoji="1" lang="en-US" altLang="ja-JP" sz="1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</a:t>
            </a:r>
            <a:r>
              <a:rPr kumimoji="0"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H</a:t>
            </a: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ow do we validate</a:t>
            </a: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non-existent future data</a:t>
            </a:r>
            <a:endParaRPr kumimoji="1" lang="en-US" altLang="ja-JP" sz="1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Change Lv4 definition from Future basis to Current basis and delete 4. </a:t>
            </a: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technology scenario from level concept</a:t>
            </a:r>
            <a:endParaRPr kumimoji="1" lang="en-US" altLang="ja-JP" sz="1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78CDD6-4CD7-2688-33A3-05B6BB807DCB}"/>
              </a:ext>
            </a:extLst>
          </p:cNvPr>
          <p:cNvSpPr txBox="1"/>
          <p:nvPr/>
        </p:nvSpPr>
        <p:spPr>
          <a:xfrm>
            <a:off x="443385" y="4977430"/>
            <a:ext cx="2401309" cy="16004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i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 </a:t>
            </a:r>
            <a:r>
              <a:rPr kumimoji="0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Possibility for remanufacturing and repair before recycling.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To be managed in Controversial topics, not to be included in level concept.</a:t>
            </a:r>
            <a:endParaRPr kumimoji="1" lang="ja-JP" alt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吹き出し: 四角形 12">
            <a:extLst>
              <a:ext uri="{FF2B5EF4-FFF2-40B4-BE49-F238E27FC236}">
                <a16:creationId xmlns:a16="http://schemas.microsoft.com/office/drawing/2014/main" id="{78CA0756-2550-2B1E-E29C-C157ACC34E41}"/>
              </a:ext>
            </a:extLst>
          </p:cNvPr>
          <p:cNvSpPr/>
          <p:nvPr/>
        </p:nvSpPr>
        <p:spPr>
          <a:xfrm>
            <a:off x="2716385" y="222760"/>
            <a:ext cx="1729675" cy="523648"/>
          </a:xfrm>
          <a:prstGeom prst="wedgeRectCallout">
            <a:avLst>
              <a:gd name="adj1" fmla="val 61706"/>
              <a:gd name="adj2" fmla="val -1584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No FB</a:t>
            </a:r>
            <a:b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</a:b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⇒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Keep original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306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4885D-7C1D-F2DE-B152-0B2485823F17}"/>
              </a:ext>
            </a:extLst>
          </p:cNvPr>
          <p:cNvSpPr txBox="1">
            <a:spLocks/>
          </p:cNvSpPr>
          <p:nvPr/>
        </p:nvSpPr>
        <p:spPr>
          <a:xfrm>
            <a:off x="149126" y="184651"/>
            <a:ext cx="4847529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EoL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level concept </a:t>
            </a:r>
            <a:r>
              <a:rPr lang="en-US" altLang="ja-JP" sz="3200" b="0" dirty="0">
                <a:solidFill>
                  <a:prstClr val="black"/>
                </a:solidFill>
              </a:rPr>
              <a:t>ver.1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EC240FC-742F-E33F-8AD4-E9ED516ED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410476"/>
              </p:ext>
            </p:extLst>
          </p:nvPr>
        </p:nvGraphicFramePr>
        <p:xfrm>
          <a:off x="264435" y="689543"/>
          <a:ext cx="8648685" cy="6099632"/>
        </p:xfrm>
        <a:graphic>
          <a:graphicData uri="http://schemas.openxmlformats.org/drawingml/2006/table">
            <a:tbl>
              <a:tblPr/>
              <a:tblGrid>
                <a:gridCol w="585121">
                  <a:extLst>
                    <a:ext uri="{9D8B030D-6E8A-4147-A177-3AD203B41FA5}">
                      <a16:colId xmlns:a16="http://schemas.microsoft.com/office/drawing/2014/main" val="417649384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1790184486"/>
                    </a:ext>
                  </a:extLst>
                </a:gridCol>
                <a:gridCol w="1859221">
                  <a:extLst>
                    <a:ext uri="{9D8B030D-6E8A-4147-A177-3AD203B41FA5}">
                      <a16:colId xmlns:a16="http://schemas.microsoft.com/office/drawing/2014/main" val="370475165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82474242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480077284"/>
                    </a:ext>
                  </a:extLst>
                </a:gridCol>
                <a:gridCol w="1746643">
                  <a:extLst>
                    <a:ext uri="{9D8B030D-6E8A-4147-A177-3AD203B41FA5}">
                      <a16:colId xmlns:a16="http://schemas.microsoft.com/office/drawing/2014/main" val="136458283"/>
                    </a:ext>
                  </a:extLst>
                </a:gridCol>
              </a:tblGrid>
              <a:tr h="6950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SG/Level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Lv.1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Simplified/Generic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Lv.2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Lv.3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Extended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Lv.4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Full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LCA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369367"/>
                  </a:ext>
                </a:extLst>
              </a:tr>
              <a:tr h="18871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(Example) Level concept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fuel cycle, and for vehicle cycle, generic raw material classifications and parts/vehicle productions according to the curb weight of the vehicle type, e.g. powertrain and fuel combination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Focus on vehicle OEM's direct manageable scope and using globally standardized secondary DB for raw materials and major automobile parts reflecting vehicle OEM's own efforts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Expansion of supply chain evaluation and application of regional secondary DB or primary data which can reflect the efforts made in supply chain management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of CFP for the entire value chains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71065"/>
                  </a:ext>
                </a:extLst>
              </a:tr>
              <a:tr h="87385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SG5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End of life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evaluation </a:t>
                      </a:r>
                    </a:p>
                  </a:txBody>
                  <a:tcPr marL="114992" marR="114992" marT="57496" marB="5749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Global/Generic secondary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Partial primary data  with regional secondary data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lang="en-US" altLang="ja-JP" sz="1400" i="0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data basis with country or company level secondary data</a:t>
                      </a: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768130"/>
                  </a:ext>
                </a:extLst>
              </a:tr>
              <a:tr h="11186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50%(</a:t>
                      </a:r>
                      <a:r>
                        <a:rPr lang="en-US" altLang="ja-JP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t.b.d.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of 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g</a:t>
                      </a: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lobal/generic </a:t>
                      </a:r>
                      <a:r>
                        <a:rPr kumimoji="1" lang="en-US" altLang="ja-JP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EoL</a:t>
                      </a: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 </a:t>
                      </a:r>
                      <a:endParaRPr lang="en-US" altLang="ja-JP" sz="1400" b="0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80%(</a:t>
                      </a:r>
                      <a:r>
                        <a:rPr lang="en-US" altLang="ja-JP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t.b.d.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 of </a:t>
                      </a: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total</a:t>
                      </a: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regional</a:t>
                      </a: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400" b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EoL</a:t>
                      </a: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</a:t>
                      </a:r>
                      <a:endParaRPr lang="en-US" altLang="ja-JP" sz="1400" b="0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Covering 100% of </a:t>
                      </a:r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total </a:t>
                      </a:r>
                      <a:r>
                        <a:rPr lang="en-US" altLang="ja-JP" sz="1400" i="0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country or company level </a:t>
                      </a:r>
                      <a:r>
                        <a:rPr kumimoji="1" lang="en-US" altLang="ja-JP" sz="1400" i="0" dirty="0" err="1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EoL</a:t>
                      </a:r>
                      <a:r>
                        <a:rPr kumimoji="1" lang="en-US" altLang="ja-JP" sz="1400" i="0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</a:t>
                      </a:r>
                      <a:endParaRPr lang="en-US" altLang="ja-JP" sz="1400" b="0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505750"/>
                  </a:ext>
                </a:extLst>
              </a:tr>
              <a:tr h="11186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Cut off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important materials/Parts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CFF application for all materials, parts and process scrap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144702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FD74F051-A96D-4CD8-AFE9-4060BE9776F5}"/>
              </a:ext>
            </a:extLst>
          </p:cNvPr>
          <p:cNvSpPr txBox="1"/>
          <p:nvPr/>
        </p:nvSpPr>
        <p:spPr>
          <a:xfrm>
            <a:off x="4968080" y="10297316"/>
            <a:ext cx="0" cy="1730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4E1DDD97-0132-47B2-8E74-8CACD2517963}"/>
              </a:ext>
            </a:extLst>
          </p:cNvPr>
          <p:cNvSpPr txBox="1"/>
          <p:nvPr/>
        </p:nvSpPr>
        <p:spPr>
          <a:xfrm>
            <a:off x="4968080" y="822562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31302A4B-BDE9-430E-B1DF-DAE1C0C031B9}"/>
              </a:ext>
            </a:extLst>
          </p:cNvPr>
          <p:cNvSpPr txBox="1"/>
          <p:nvPr/>
        </p:nvSpPr>
        <p:spPr>
          <a:xfrm>
            <a:off x="4968080" y="9222579"/>
            <a:ext cx="0" cy="1714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0" tIns="0" rIns="0" bIns="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B8D265-4CAB-6CF1-CB75-E90D227C2903}"/>
              </a:ext>
            </a:extLst>
          </p:cNvPr>
          <p:cNvSpPr txBox="1"/>
          <p:nvPr/>
        </p:nvSpPr>
        <p:spPr>
          <a:xfrm>
            <a:off x="2533125" y="3741870"/>
            <a:ext cx="69649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Data grade</a:t>
            </a:r>
            <a:endParaRPr kumimoji="1" lang="en-CA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D54F28-DABD-1B25-A0F8-F07C0F257AE0}"/>
              </a:ext>
            </a:extLst>
          </p:cNvPr>
          <p:cNvSpPr txBox="1"/>
          <p:nvPr/>
        </p:nvSpPr>
        <p:spPr>
          <a:xfrm>
            <a:off x="2105669" y="4816870"/>
            <a:ext cx="123365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altLang="ja-JP" sz="1400" dirty="0" err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EoL</a:t>
            </a: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process coverage 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B5471A-5B12-CC85-AA12-93C2CBB7017C}"/>
              </a:ext>
            </a:extLst>
          </p:cNvPr>
          <p:cNvSpPr txBox="1"/>
          <p:nvPr/>
        </p:nvSpPr>
        <p:spPr>
          <a:xfrm>
            <a:off x="2280287" y="5891870"/>
            <a:ext cx="10583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CA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Recycle modeling  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2FCD131-FAB7-8583-BAEB-A99EFFEFBF78}"/>
              </a:ext>
            </a:extLst>
          </p:cNvPr>
          <p:cNvSpPr/>
          <p:nvPr/>
        </p:nvSpPr>
        <p:spPr>
          <a:xfrm>
            <a:off x="5305425" y="696969"/>
            <a:ext cx="1847850" cy="609963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C8E3F0-69B1-2881-5CD6-1790B2525C0F}"/>
              </a:ext>
            </a:extLst>
          </p:cNvPr>
          <p:cNvSpPr txBox="1"/>
          <p:nvPr/>
        </p:nvSpPr>
        <p:spPr>
          <a:xfrm>
            <a:off x="5077137" y="389635"/>
            <a:ext cx="249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Achievement target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6ADEA0-6A69-05A2-1408-4EE0D32318CC}"/>
              </a:ext>
            </a:extLst>
          </p:cNvPr>
          <p:cNvSpPr txBox="1"/>
          <p:nvPr/>
        </p:nvSpPr>
        <p:spPr>
          <a:xfrm>
            <a:off x="7227507" y="43414"/>
            <a:ext cx="197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Red letter; Revised point from Original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570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0544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206280" y="677183"/>
            <a:ext cx="6541877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Overall &amp; 3 months Schedule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FC3E260-B558-3336-9945-40D0E9BD8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523933"/>
              </p:ext>
            </p:extLst>
          </p:nvPr>
        </p:nvGraphicFramePr>
        <p:xfrm>
          <a:off x="206280" y="1234927"/>
          <a:ext cx="8728165" cy="4994423"/>
        </p:xfrm>
        <a:graphic>
          <a:graphicData uri="http://schemas.openxmlformats.org/drawingml/2006/table">
            <a:tbl>
              <a:tblPr/>
              <a:tblGrid>
                <a:gridCol w="995986">
                  <a:extLst>
                    <a:ext uri="{9D8B030D-6E8A-4147-A177-3AD203B41FA5}">
                      <a16:colId xmlns:a16="http://schemas.microsoft.com/office/drawing/2014/main" val="3075849353"/>
                    </a:ext>
                  </a:extLst>
                </a:gridCol>
                <a:gridCol w="588434">
                  <a:extLst>
                    <a:ext uri="{9D8B030D-6E8A-4147-A177-3AD203B41FA5}">
                      <a16:colId xmlns:a16="http://schemas.microsoft.com/office/drawing/2014/main" val="2817495509"/>
                    </a:ext>
                  </a:extLst>
                </a:gridCol>
                <a:gridCol w="238125">
                  <a:extLst>
                    <a:ext uri="{9D8B030D-6E8A-4147-A177-3AD203B41FA5}">
                      <a16:colId xmlns:a16="http://schemas.microsoft.com/office/drawing/2014/main" val="2126663131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193911315"/>
                    </a:ext>
                  </a:extLst>
                </a:gridCol>
                <a:gridCol w="602973">
                  <a:extLst>
                    <a:ext uri="{9D8B030D-6E8A-4147-A177-3AD203B41FA5}">
                      <a16:colId xmlns:a16="http://schemas.microsoft.com/office/drawing/2014/main" val="3923582746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2778832180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3111492954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711862338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3850907971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881550075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992677411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2891858423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820306866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303552337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530732332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3891965238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987286421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4214221013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1777480505"/>
                    </a:ext>
                  </a:extLst>
                </a:gridCol>
                <a:gridCol w="288360">
                  <a:extLst>
                    <a:ext uri="{9D8B030D-6E8A-4147-A177-3AD203B41FA5}">
                      <a16:colId xmlns:a16="http://schemas.microsoft.com/office/drawing/2014/main" val="2228746798"/>
                    </a:ext>
                  </a:extLst>
                </a:gridCol>
                <a:gridCol w="189895">
                  <a:extLst>
                    <a:ext uri="{9D8B030D-6E8A-4147-A177-3AD203B41FA5}">
                      <a16:colId xmlns:a16="http://schemas.microsoft.com/office/drawing/2014/main" val="391597973"/>
                    </a:ext>
                  </a:extLst>
                </a:gridCol>
                <a:gridCol w="189895">
                  <a:extLst>
                    <a:ext uri="{9D8B030D-6E8A-4147-A177-3AD203B41FA5}">
                      <a16:colId xmlns:a16="http://schemas.microsoft.com/office/drawing/2014/main" val="3079739272"/>
                    </a:ext>
                  </a:extLst>
                </a:gridCol>
                <a:gridCol w="1083107">
                  <a:extLst>
                    <a:ext uri="{9D8B030D-6E8A-4147-A177-3AD203B41FA5}">
                      <a16:colId xmlns:a16="http://schemas.microsoft.com/office/drawing/2014/main" val="1872736023"/>
                    </a:ext>
                  </a:extLst>
                </a:gridCol>
              </a:tblGrid>
              <a:tr h="3090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</a:t>
                      </a:r>
                    </a:p>
                  </a:txBody>
                  <a:tcPr marL="105204" marR="105204" marT="52602" marB="52602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60213"/>
                  </a:ext>
                </a:extLst>
              </a:tr>
              <a:tr h="1932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912506"/>
                  </a:ext>
                </a:extLst>
              </a:tr>
              <a:tr h="5334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　activities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Develop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Methodologies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Finalise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Methodologies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Jun. GRPE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　　　　　　</a:t>
                      </a:r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Nov. WP.29 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901862"/>
                  </a:ext>
                </a:extLst>
              </a:tr>
              <a:tr h="6559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Drafting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395248"/>
                  </a:ext>
                </a:extLst>
              </a:tr>
              <a:tr h="6916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 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A-LCA    IWG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☆</a:t>
                      </a:r>
                      <a:endParaRPr lang="en-US" altLang="ja-JP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kumimoji="1" lang="ja-JP" alt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17-1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50200"/>
                  </a:ext>
                </a:extLst>
              </a:tr>
              <a:tr h="8319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leading 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team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☆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    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       　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201783"/>
                  </a:ext>
                </a:extLst>
              </a:tr>
              <a:tr h="1779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ja-JP" altLang="en-US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09544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CA7EE2-28AB-118F-C3ED-F31F3444420E}"/>
              </a:ext>
            </a:extLst>
          </p:cNvPr>
          <p:cNvSpPr txBox="1"/>
          <p:nvPr/>
        </p:nvSpPr>
        <p:spPr>
          <a:xfrm>
            <a:off x="1190625" y="5547152"/>
            <a:ext cx="1808508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Level concept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Definition &amp; Initial target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1A94F52-1169-EA1C-D578-E0F9F5541026}"/>
              </a:ext>
            </a:extLst>
          </p:cNvPr>
          <p:cNvCxnSpPr>
            <a:cxnSpLocks/>
          </p:cNvCxnSpPr>
          <p:nvPr/>
        </p:nvCxnSpPr>
        <p:spPr>
          <a:xfrm>
            <a:off x="1190625" y="5962650"/>
            <a:ext cx="16573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093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FCACB1D6-13F7-1537-DF52-5A2305899CF6}"/>
              </a:ext>
            </a:extLst>
          </p:cNvPr>
          <p:cNvSpPr txBox="1">
            <a:spLocks/>
          </p:cNvSpPr>
          <p:nvPr/>
        </p:nvSpPr>
        <p:spPr>
          <a:xfrm>
            <a:off x="215804" y="219819"/>
            <a:ext cx="4784820" cy="436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prstClr val="black"/>
                </a:solidFill>
              </a:rPr>
              <a:t>12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months Schedule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FC3E260-B558-3336-9945-40D0E9BD8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294063"/>
              </p:ext>
            </p:extLst>
          </p:nvPr>
        </p:nvGraphicFramePr>
        <p:xfrm>
          <a:off x="215804" y="701740"/>
          <a:ext cx="8665343" cy="5985947"/>
        </p:xfrm>
        <a:graphic>
          <a:graphicData uri="http://schemas.openxmlformats.org/drawingml/2006/table">
            <a:tbl>
              <a:tblPr/>
              <a:tblGrid>
                <a:gridCol w="913577">
                  <a:extLst>
                    <a:ext uri="{9D8B030D-6E8A-4147-A177-3AD203B41FA5}">
                      <a16:colId xmlns:a16="http://schemas.microsoft.com/office/drawing/2014/main" val="3482967037"/>
                    </a:ext>
                  </a:extLst>
                </a:gridCol>
                <a:gridCol w="896757">
                  <a:extLst>
                    <a:ext uri="{9D8B030D-6E8A-4147-A177-3AD203B41FA5}">
                      <a16:colId xmlns:a16="http://schemas.microsoft.com/office/drawing/2014/main" val="1502753224"/>
                    </a:ext>
                  </a:extLst>
                </a:gridCol>
                <a:gridCol w="1690521">
                  <a:extLst>
                    <a:ext uri="{9D8B030D-6E8A-4147-A177-3AD203B41FA5}">
                      <a16:colId xmlns:a16="http://schemas.microsoft.com/office/drawing/2014/main" val="3075849353"/>
                    </a:ext>
                  </a:extLst>
                </a:gridCol>
                <a:gridCol w="699218">
                  <a:extLst>
                    <a:ext uri="{9D8B030D-6E8A-4147-A177-3AD203B41FA5}">
                      <a16:colId xmlns:a16="http://schemas.microsoft.com/office/drawing/2014/main" val="2817495509"/>
                    </a:ext>
                  </a:extLst>
                </a:gridCol>
                <a:gridCol w="290333">
                  <a:extLst>
                    <a:ext uri="{9D8B030D-6E8A-4147-A177-3AD203B41FA5}">
                      <a16:colId xmlns:a16="http://schemas.microsoft.com/office/drawing/2014/main" val="2126663131"/>
                    </a:ext>
                  </a:extLst>
                </a:gridCol>
                <a:gridCol w="627118">
                  <a:extLst>
                    <a:ext uri="{9D8B030D-6E8A-4147-A177-3AD203B41FA5}">
                      <a16:colId xmlns:a16="http://schemas.microsoft.com/office/drawing/2014/main" val="193911315"/>
                    </a:ext>
                  </a:extLst>
                </a:gridCol>
                <a:gridCol w="735171">
                  <a:extLst>
                    <a:ext uri="{9D8B030D-6E8A-4147-A177-3AD203B41FA5}">
                      <a16:colId xmlns:a16="http://schemas.microsoft.com/office/drawing/2014/main" val="3923582746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2778832180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3111492954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711862338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3850907971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881550075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1992677411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2891858423"/>
                    </a:ext>
                  </a:extLst>
                </a:gridCol>
                <a:gridCol w="351581">
                  <a:extLst>
                    <a:ext uri="{9D8B030D-6E8A-4147-A177-3AD203B41FA5}">
                      <a16:colId xmlns:a16="http://schemas.microsoft.com/office/drawing/2014/main" val="1820306866"/>
                    </a:ext>
                  </a:extLst>
                </a:gridCol>
              </a:tblGrid>
              <a:tr h="1443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2023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2024</a:t>
                      </a:r>
                    </a:p>
                  </a:txBody>
                  <a:tcPr marL="105204" marR="105204" marT="52602" marB="52602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60213"/>
                  </a:ext>
                </a:extLst>
              </a:tr>
              <a:tr h="183259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912506"/>
                  </a:ext>
                </a:extLst>
              </a:tr>
              <a:tr h="28755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activities</a:t>
                      </a:r>
                    </a:p>
                  </a:txBody>
                  <a:tcPr marL="105204" marR="105204" marT="52602" marB="526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Main 　activities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Develop Methodologies</a:t>
                      </a:r>
                    </a:p>
                  </a:txBody>
                  <a:tcPr marL="105204" marR="105204" marT="52602" marB="5260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901862"/>
                  </a:ext>
                </a:extLst>
              </a:tr>
              <a:tr h="36110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 A-LCA IWG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GRPE 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A-LCA    IWG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☆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☆</a:t>
                      </a:r>
                      <a:endParaRPr lang="en-US" altLang="ja-JP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kumimoji="1" lang="ja-JP" alt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17-1</a:t>
                      </a:r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ja-JP" altLang="en-US" sz="17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50200"/>
                  </a:ext>
                </a:extLst>
              </a:tr>
              <a:tr h="4172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leading team Meeting (LTM)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☆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☆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     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       　☆</a:t>
                      </a:r>
                      <a:endParaRPr lang="ja-JP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b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201783"/>
                  </a:ext>
                </a:extLst>
              </a:tr>
              <a:tr h="34505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SG5 Meeting</a:t>
                      </a: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</a:t>
                      </a:r>
                      <a:r>
                        <a:rPr lang="ja-JP" altLang="en-US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☆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☆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(☆)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095440"/>
                  </a:ext>
                </a:extLst>
              </a:tr>
              <a:tr h="52023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Objectives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 Level concept</a:t>
                      </a:r>
                    </a:p>
                    <a:p>
                      <a:pPr algn="l"/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</a:t>
                      </a:r>
                      <a:r>
                        <a:rPr lang="en-US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Definition &amp; Initial target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1) Level concept</a:t>
                      </a:r>
                    </a:p>
                    <a:p>
                      <a:r>
                        <a:rPr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Definition &amp; Initial target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448068"/>
                  </a:ext>
                </a:extLst>
              </a:tr>
              <a:tr h="994829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2. System boundary with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activity data &amp; functional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unit data based on each </a:t>
                      </a:r>
                      <a:b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regional </a:t>
                      </a:r>
                      <a:r>
                        <a:rPr lang="en-US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process 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2) System boundary with </a:t>
                      </a:r>
                      <a:r>
                        <a:rPr lang="en-US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EoL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process functional unit 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b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JPN,</a:t>
                      </a:r>
                    </a:p>
                    <a:p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CHI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☆</a:t>
                      </a:r>
                      <a:b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EU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US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IND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#1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#2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Final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473505"/>
                  </a:ext>
                </a:extLst>
              </a:tr>
              <a:tr h="1199626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3. </a:t>
                      </a:r>
                      <a:r>
                        <a:rPr lang="en-US" altLang="ja-JP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Contro</a:t>
                      </a:r>
                      <a:b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en-US" altLang="ja-JP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versial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ja-JP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b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topics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1) </a:t>
                      </a:r>
                      <a:r>
                        <a:rPr lang="en-CA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Material/Parts  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recycling </a:t>
                      </a:r>
                      <a:br>
                        <a:rPr lang="en-CA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CA" altLang="ja-JP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modeling 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</a:t>
                      </a:r>
                      <a:r>
                        <a:rPr lang="ja-JP" alt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☆</a:t>
                      </a: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JRC </a:t>
                      </a:r>
                      <a:b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intro.</a:t>
                      </a:r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JAMA 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intro.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#1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#2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#1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#2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#1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#2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Final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629897"/>
                  </a:ext>
                </a:extLst>
              </a:tr>
              <a:tr h="85541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2) 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ther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</a:t>
                      </a:r>
                    </a:p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4856553"/>
                  </a:ext>
                </a:extLst>
              </a:tr>
              <a:tr h="446539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4. Summary for drafting 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</a:p>
                  </a:txBody>
                  <a:tcPr marL="2979" marR="2979" marT="2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890880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3B63CC-09EA-AAC4-8DD5-81B7E2FC666D}"/>
              </a:ext>
            </a:extLst>
          </p:cNvPr>
          <p:cNvSpPr txBox="1"/>
          <p:nvPr/>
        </p:nvSpPr>
        <p:spPr>
          <a:xfrm>
            <a:off x="7180286" y="3232053"/>
            <a:ext cx="114005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Harmonization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3DD867-6396-CE86-7699-ECF2B744609B}"/>
              </a:ext>
            </a:extLst>
          </p:cNvPr>
          <p:cNvSpPr txBox="1"/>
          <p:nvPr/>
        </p:nvSpPr>
        <p:spPr>
          <a:xfrm>
            <a:off x="5034180" y="3255088"/>
            <a:ext cx="1576072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Reginal info. sharing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ADB495-F9E1-46F9-8A53-4A76B41FAEDE}"/>
              </a:ext>
            </a:extLst>
          </p:cNvPr>
          <p:cNvSpPr txBox="1"/>
          <p:nvPr/>
        </p:nvSpPr>
        <p:spPr>
          <a:xfrm>
            <a:off x="5414017" y="4285337"/>
            <a:ext cx="902811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Common Pros/Cons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Discussion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0702A2-8397-4CAC-2F58-9BD98F1FF7A1}"/>
              </a:ext>
            </a:extLst>
          </p:cNvPr>
          <p:cNvSpPr txBox="1"/>
          <p:nvPr/>
        </p:nvSpPr>
        <p:spPr>
          <a:xfrm>
            <a:off x="6333606" y="4302114"/>
            <a:ext cx="902811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CFF 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Application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Study 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6F06A5-94F5-C492-5475-81D6DF4C3442}"/>
              </a:ext>
            </a:extLst>
          </p:cNvPr>
          <p:cNvSpPr txBox="1"/>
          <p:nvPr/>
        </p:nvSpPr>
        <p:spPr>
          <a:xfrm>
            <a:off x="7216357" y="4293725"/>
            <a:ext cx="562975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CFF 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Road </a:t>
            </a:r>
          </a:p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Map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08EAADB-E674-7BB0-4D3B-467E69D9C501}"/>
              </a:ext>
            </a:extLst>
          </p:cNvPr>
          <p:cNvCxnSpPr>
            <a:cxnSpLocks/>
          </p:cNvCxnSpPr>
          <p:nvPr/>
        </p:nvCxnSpPr>
        <p:spPr>
          <a:xfrm>
            <a:off x="5519956" y="4870806"/>
            <a:ext cx="7466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51CF84F-F779-A35E-D373-79108632A724}"/>
              </a:ext>
            </a:extLst>
          </p:cNvPr>
          <p:cNvCxnSpPr>
            <a:cxnSpLocks/>
          </p:cNvCxnSpPr>
          <p:nvPr/>
        </p:nvCxnSpPr>
        <p:spPr>
          <a:xfrm>
            <a:off x="6402800" y="4870806"/>
            <a:ext cx="6271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C78C3D7-0851-5F07-EF24-3FA77BB7A17B}"/>
              </a:ext>
            </a:extLst>
          </p:cNvPr>
          <p:cNvCxnSpPr>
            <a:cxnSpLocks/>
          </p:cNvCxnSpPr>
          <p:nvPr/>
        </p:nvCxnSpPr>
        <p:spPr>
          <a:xfrm>
            <a:off x="7101824" y="4870806"/>
            <a:ext cx="6271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2B8B414-5BCC-7222-C4E3-A78FD17B56DA}"/>
              </a:ext>
            </a:extLst>
          </p:cNvPr>
          <p:cNvSpPr txBox="1"/>
          <p:nvPr/>
        </p:nvSpPr>
        <p:spPr>
          <a:xfrm>
            <a:off x="4524242" y="5399523"/>
            <a:ext cx="902811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Boundary</a:t>
            </a:r>
          </a:p>
          <a:p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Conditions</a:t>
            </a:r>
            <a:endParaRPr lang="ja-JP" altLang="en-US" sz="1050" b="0" i="0" u="none" strike="noStrike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4BC2FAD-6E52-7B25-549A-44827655F432}"/>
              </a:ext>
            </a:extLst>
          </p:cNvPr>
          <p:cNvSpPr txBox="1"/>
          <p:nvPr/>
        </p:nvSpPr>
        <p:spPr>
          <a:xfrm>
            <a:off x="6722478" y="5407912"/>
            <a:ext cx="68210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Rec.</a:t>
            </a:r>
          </a:p>
          <a:p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Process</a:t>
            </a:r>
            <a:endParaRPr lang="ja-JP" altLang="en-US" sz="1050" b="0" i="0" u="none" strike="noStrike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A70BDC1-B100-4667-2251-FC980EAB3571}"/>
              </a:ext>
            </a:extLst>
          </p:cNvPr>
          <p:cNvSpPr txBox="1"/>
          <p:nvPr/>
        </p:nvSpPr>
        <p:spPr>
          <a:xfrm>
            <a:off x="7682850" y="5529654"/>
            <a:ext cx="120787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ctr"/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en-US" altLang="ja-JP" sz="1050" b="0" i="0" u="none" strike="noStrike" baseline="300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nd</a:t>
            </a:r>
            <a:r>
              <a:rPr lang="en-US" altLang="ja-JP" sz="1050" baseline="30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life Parts</a:t>
            </a:r>
            <a:endParaRPr lang="ja-JP" altLang="en-US" sz="1050" b="0" i="0" u="none" strike="noStrike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BE93113-77AB-D807-F411-78CE10E79E23}"/>
              </a:ext>
            </a:extLst>
          </p:cNvPr>
          <p:cNvSpPr txBox="1"/>
          <p:nvPr/>
        </p:nvSpPr>
        <p:spPr>
          <a:xfrm>
            <a:off x="7287449" y="5969823"/>
            <a:ext cx="74913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Logistics</a:t>
            </a:r>
            <a:endParaRPr lang="ja-JP" altLang="en-US" sz="1050" b="0" i="0" u="none" strike="noStrike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04CB1E9-932C-6CD9-0AAA-D11E844A04E4}"/>
              </a:ext>
            </a:extLst>
          </p:cNvPr>
          <p:cNvCxnSpPr>
            <a:cxnSpLocks/>
          </p:cNvCxnSpPr>
          <p:nvPr/>
        </p:nvCxnSpPr>
        <p:spPr>
          <a:xfrm>
            <a:off x="4925314" y="3543810"/>
            <a:ext cx="17523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B62BD4C-10CA-E345-9CFA-B55E2CD70C74}"/>
              </a:ext>
            </a:extLst>
          </p:cNvPr>
          <p:cNvCxnSpPr>
            <a:cxnSpLocks/>
          </p:cNvCxnSpPr>
          <p:nvPr/>
        </p:nvCxnSpPr>
        <p:spPr>
          <a:xfrm>
            <a:off x="6878972" y="3533484"/>
            <a:ext cx="18660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B3E7D0B-32FA-1907-A6D7-9DED42C532BB}"/>
              </a:ext>
            </a:extLst>
          </p:cNvPr>
          <p:cNvCxnSpPr>
            <a:cxnSpLocks/>
          </p:cNvCxnSpPr>
          <p:nvPr/>
        </p:nvCxnSpPr>
        <p:spPr>
          <a:xfrm>
            <a:off x="7144767" y="3677495"/>
            <a:ext cx="1101611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9DAC1C4-ABAC-9AE0-0322-D7315138618A}"/>
              </a:ext>
            </a:extLst>
          </p:cNvPr>
          <p:cNvSpPr txBox="1"/>
          <p:nvPr/>
        </p:nvSpPr>
        <p:spPr>
          <a:xfrm>
            <a:off x="7013904" y="3736791"/>
            <a:ext cx="1287532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(Regional Study)</a:t>
            </a:r>
          </a:p>
        </p:txBody>
      </p:sp>
    </p:spTree>
    <p:extLst>
      <p:ext uri="{BB962C8B-B14F-4D97-AF65-F5344CB8AC3E}">
        <p14:creationId xmlns:p14="http://schemas.microsoft.com/office/powerpoint/2010/main" val="1435442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B7D85-A9F2-ED63-2435-8216DF1AE6DE}"/>
              </a:ext>
            </a:extLst>
          </p:cNvPr>
          <p:cNvSpPr txBox="1">
            <a:spLocks/>
          </p:cNvSpPr>
          <p:nvPr/>
        </p:nvSpPr>
        <p:spPr>
          <a:xfrm>
            <a:off x="202104" y="927315"/>
            <a:ext cx="8756570" cy="3762132"/>
          </a:xfrm>
          <a:prstGeom prst="rect">
            <a:avLst/>
          </a:prstGeom>
          <a:solidFill>
            <a:srgbClr val="FFFFCC"/>
          </a:solidFill>
        </p:spPr>
        <p:txBody>
          <a:bodyPr anchor="t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dirty="0">
                <a:cs typeface="Times New Roman" panose="02020603050405020304" pitchFamily="18" charset="0"/>
              </a:rPr>
              <a:t>&lt;Option 1 &gt;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1. Date ; 2 days, </a:t>
            </a:r>
            <a:r>
              <a:rPr lang="en-US" altLang="ja-JP" sz="2000" b="0" i="1" dirty="0">
                <a:cs typeface="Times New Roman" panose="02020603050405020304" pitchFamily="18" charset="0"/>
              </a:rPr>
              <a:t>13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th</a:t>
            </a:r>
            <a:r>
              <a:rPr lang="en-US" altLang="ja-JP" sz="2000" b="0" i="1" dirty="0">
                <a:cs typeface="Times New Roman" panose="02020603050405020304" pitchFamily="18" charset="0"/>
              </a:rPr>
              <a:t>-14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th</a:t>
            </a:r>
            <a:r>
              <a:rPr lang="en-US" altLang="ja-JP" sz="2000" b="0" i="1" dirty="0">
                <a:cs typeface="Times New Roman" panose="02020603050405020304" pitchFamily="18" charset="0"/>
              </a:rPr>
              <a:t>, 20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th</a:t>
            </a:r>
            <a:r>
              <a:rPr lang="en-US" altLang="ja-JP" sz="2000" b="0" i="1" dirty="0">
                <a:cs typeface="Times New Roman" panose="02020603050405020304" pitchFamily="18" charset="0"/>
              </a:rPr>
              <a:t>-21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st</a:t>
            </a:r>
            <a:r>
              <a:rPr lang="en-US" altLang="ja-JP" sz="2000" b="0" i="1" dirty="0">
                <a:cs typeface="Times New Roman" panose="02020603050405020304" pitchFamily="18" charset="0"/>
              </a:rPr>
              <a:t>, 27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th</a:t>
            </a:r>
            <a:r>
              <a:rPr lang="en-US" altLang="ja-JP" sz="2000" b="0" i="1" dirty="0">
                <a:cs typeface="Times New Roman" panose="02020603050405020304" pitchFamily="18" charset="0"/>
              </a:rPr>
              <a:t>-28</a:t>
            </a:r>
            <a:r>
              <a:rPr lang="en-US" altLang="ja-JP" sz="2000" b="0" i="1" baseline="30000" dirty="0">
                <a:cs typeface="Times New Roman" panose="02020603050405020304" pitchFamily="18" charset="0"/>
              </a:rPr>
              <a:t>th</a:t>
            </a:r>
            <a:r>
              <a:rPr lang="en-US" altLang="ja-JP" sz="2000" b="0" i="1" dirty="0">
                <a:cs typeface="Times New Roman" panose="02020603050405020304" pitchFamily="18" charset="0"/>
              </a:rPr>
              <a:t> in Sept.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2. Venue; JAMA Tokyo, Hybrid + ELV Recycler closed to Tokyo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3. Attendee; all SG5 member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4. Agenda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&lt;1</a:t>
            </a:r>
            <a:r>
              <a:rPr lang="en-US" altLang="ja-JP" sz="2000" b="0" baseline="30000" dirty="0">
                <a:cs typeface="Times New Roman" panose="02020603050405020304" pitchFamily="18" charset="0"/>
              </a:rPr>
              <a:t>st</a:t>
            </a:r>
            <a:r>
              <a:rPr lang="en-US" altLang="ja-JP" sz="2000" b="0" dirty="0">
                <a:cs typeface="Times New Roman" panose="02020603050405020304" pitchFamily="18" charset="0"/>
              </a:rPr>
              <a:t> day&gt;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  </a:t>
            </a:r>
            <a:r>
              <a:rPr lang="en-US" altLang="ja-JP" sz="2000" b="0" dirty="0" err="1">
                <a:cs typeface="Times New Roman" panose="02020603050405020304" pitchFamily="18" charset="0"/>
              </a:rPr>
              <a:t>EoL</a:t>
            </a:r>
            <a:r>
              <a:rPr lang="en-US" altLang="ja-JP" sz="2000" b="0" dirty="0">
                <a:cs typeface="Times New Roman" panose="02020603050405020304" pitchFamily="18" charset="0"/>
              </a:rPr>
              <a:t> LCA topics intensive discussion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  - </a:t>
            </a:r>
            <a:r>
              <a:rPr lang="en-US" altLang="ja-JP" sz="2000" b="0" dirty="0" err="1">
                <a:cs typeface="Times New Roman" panose="02020603050405020304" pitchFamily="18" charset="0"/>
              </a:rPr>
              <a:t>EoL</a:t>
            </a:r>
            <a:r>
              <a:rPr lang="en-US" altLang="ja-JP" sz="2000" b="0" dirty="0">
                <a:cs typeface="Times New Roman" panose="02020603050405020304" pitchFamily="18" charset="0"/>
              </a:rPr>
              <a:t> level concept including achievement target level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  - </a:t>
            </a:r>
            <a:r>
              <a:rPr lang="en-US" altLang="ja-JP" sz="2000" b="0" dirty="0" err="1">
                <a:cs typeface="Times New Roman" panose="02020603050405020304" pitchFamily="18" charset="0"/>
              </a:rPr>
              <a:t>EoL</a:t>
            </a:r>
            <a:r>
              <a:rPr lang="en-US" altLang="ja-JP" sz="2000" b="0" dirty="0">
                <a:cs typeface="Times New Roman" panose="02020603050405020304" pitchFamily="18" charset="0"/>
              </a:rPr>
              <a:t> topics discussion based on “CONTROVERSAL” TOPICS list 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    e.g. System boundary, Material/Parts recycling modeling </a:t>
            </a:r>
            <a:r>
              <a:rPr lang="en-US" altLang="ja-JP" sz="2000" b="0" i="1" dirty="0">
                <a:cs typeface="Times New Roman" panose="02020603050405020304" pitchFamily="18" charset="0"/>
              </a:rPr>
              <a:t>with </a:t>
            </a:r>
            <a:br>
              <a:rPr lang="en-US" altLang="ja-JP" sz="2000" b="0" i="1" dirty="0">
                <a:cs typeface="Times New Roman" panose="02020603050405020304" pitchFamily="18" charset="0"/>
              </a:rPr>
            </a:br>
            <a:r>
              <a:rPr lang="en-US" altLang="ja-JP" sz="2000" b="0" i="1" dirty="0">
                <a:cs typeface="Times New Roman" panose="02020603050405020304" pitchFamily="18" charset="0"/>
              </a:rPr>
              <a:t>             SG2? 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&lt;2</a:t>
            </a:r>
            <a:r>
              <a:rPr lang="en-US" altLang="ja-JP" sz="2000" b="0" baseline="30000" dirty="0">
                <a:cs typeface="Times New Roman" panose="02020603050405020304" pitchFamily="18" charset="0"/>
              </a:rPr>
              <a:t>nd</a:t>
            </a:r>
            <a:r>
              <a:rPr lang="en-US" altLang="ja-JP" sz="2000" b="0" dirty="0">
                <a:cs typeface="Times New Roman" panose="02020603050405020304" pitchFamily="18" charset="0"/>
              </a:rPr>
              <a:t> day&gt;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   ELV Recycler visit closed to Tokyo</a:t>
            </a: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2000" b="0" dirty="0">
              <a:cs typeface="Times New Roman" panose="02020603050405020304" pitchFamily="18" charset="0"/>
            </a:endParaRPr>
          </a:p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b="0" i="1" dirty="0">
                <a:cs typeface="Times New Roman" panose="02020603050405020304" pitchFamily="18" charset="0"/>
              </a:rPr>
              <a:t>  </a:t>
            </a:r>
            <a:r>
              <a:rPr lang="en-US" altLang="ja-JP" sz="2000" b="0" i="1" dirty="0"/>
              <a:t>  </a:t>
            </a:r>
            <a:r>
              <a:rPr lang="ja-JP" altLang="en-US" sz="2000" b="0" i="1" dirty="0"/>
              <a:t> </a:t>
            </a:r>
            <a:endParaRPr kumimoji="1" lang="ja-JP" altLang="en-US" sz="2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5EF22C9D-BA01-BF79-B188-D935683E6F7C}"/>
              </a:ext>
            </a:extLst>
          </p:cNvPr>
          <p:cNvSpPr txBox="1">
            <a:spLocks/>
          </p:cNvSpPr>
          <p:nvPr/>
        </p:nvSpPr>
        <p:spPr>
          <a:xfrm>
            <a:off x="202104" y="4787036"/>
            <a:ext cx="8756570" cy="20709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anchor="t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R="0" lvl="0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dirty="0">
                <a:cs typeface="Times New Roman" panose="02020603050405020304" pitchFamily="18" charset="0"/>
              </a:rPr>
              <a:t>&lt;Option 2&gt;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1. Date ; 2-3</a:t>
            </a:r>
            <a:r>
              <a:rPr lang="ja-JP" altLang="en-US" sz="2000" b="0" dirty="0">
                <a:cs typeface="Times New Roman" panose="02020603050405020304" pitchFamily="18" charset="0"/>
              </a:rPr>
              <a:t> </a:t>
            </a:r>
            <a:r>
              <a:rPr lang="en-US" altLang="ja-JP" sz="2000" b="0" dirty="0">
                <a:cs typeface="Times New Roman" panose="02020603050405020304" pitchFamily="18" charset="0"/>
              </a:rPr>
              <a:t>hour, early Sept.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2. Venue; On line    3. Attendee; all SG5 member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4. Agenda; </a:t>
            </a:r>
            <a:r>
              <a:rPr lang="en-US" altLang="ja-JP" sz="2000" b="0" dirty="0" err="1">
                <a:cs typeface="Times New Roman" panose="02020603050405020304" pitchFamily="18" charset="0"/>
              </a:rPr>
              <a:t>EoL</a:t>
            </a:r>
            <a:r>
              <a:rPr lang="en-US" altLang="ja-JP" sz="2000" b="0" dirty="0">
                <a:cs typeface="Times New Roman" panose="02020603050405020304" pitchFamily="18" charset="0"/>
              </a:rPr>
              <a:t> LCA topics intensive discussion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Remarks; </a:t>
            </a:r>
          </a:p>
          <a:p>
            <a:pPr>
              <a:defRPr/>
            </a:pPr>
            <a:r>
              <a:rPr lang="en-US" altLang="ja-JP" sz="2000" b="0" dirty="0">
                <a:cs typeface="Times New Roman" panose="02020603050405020304" pitchFamily="18" charset="0"/>
              </a:rPr>
              <a:t> </a:t>
            </a:r>
            <a:r>
              <a:rPr lang="ja-JP" altLang="en-US" sz="2000" b="0" dirty="0">
                <a:cs typeface="Times New Roman" panose="02020603050405020304" pitchFamily="18" charset="0"/>
              </a:rPr>
              <a:t>・</a:t>
            </a:r>
            <a:r>
              <a:rPr lang="en-US" altLang="ja-JP" sz="2000" b="0" dirty="0">
                <a:cs typeface="Times New Roman" panose="02020603050405020304" pitchFamily="18" charset="0"/>
              </a:rPr>
              <a:t>F2F with hybrid meeting will be held in </a:t>
            </a:r>
            <a:r>
              <a:rPr lang="en-US" altLang="ja-JP" sz="2000" b="0" dirty="0" err="1">
                <a:cs typeface="Times New Roman" panose="02020603050405020304" pitchFamily="18" charset="0"/>
                <a:hlinkClick r:id="rId2"/>
              </a:rPr>
              <a:t>Oct.@Brussel</a:t>
            </a:r>
            <a:r>
              <a:rPr lang="en-US" altLang="ja-JP" sz="2000" b="0" dirty="0">
                <a:cs typeface="Times New Roman" panose="02020603050405020304" pitchFamily="18" charset="0"/>
              </a:rPr>
              <a:t> or Nov. @Tokyo  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9B1C3-F5C9-1B9A-F6D0-86CE4D91A93B}"/>
              </a:ext>
            </a:extLst>
          </p:cNvPr>
          <p:cNvSpPr txBox="1"/>
          <p:nvPr/>
        </p:nvSpPr>
        <p:spPr>
          <a:xfrm>
            <a:off x="202104" y="-39884"/>
            <a:ext cx="2847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5. Next action</a:t>
            </a:r>
            <a:endParaRPr lang="ja-JP" altLang="ja-JP" sz="28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64693C4D-4BF0-95C7-2A85-9121B48F46F5}"/>
              </a:ext>
            </a:extLst>
          </p:cNvPr>
          <p:cNvSpPr txBox="1">
            <a:spLocks/>
          </p:cNvSpPr>
          <p:nvPr/>
        </p:nvSpPr>
        <p:spPr>
          <a:xfrm>
            <a:off x="185326" y="393777"/>
            <a:ext cx="4154334" cy="52322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marL="0" marR="0" lvl="0" indent="0" algn="l" defTabSz="8440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0" dirty="0">
                <a:solidFill>
                  <a:prstClr val="black"/>
                </a:solidFill>
                <a:cs typeface="Times New Roman" panose="02020603050405020304" pitchFamily="18" charset="0"/>
              </a:rPr>
              <a:t>- Next SG5 meeting 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 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4135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3F2FFA-62CF-1D59-2EEC-D0F581D23E5F}"/>
              </a:ext>
            </a:extLst>
          </p:cNvPr>
          <p:cNvSpPr txBox="1"/>
          <p:nvPr/>
        </p:nvSpPr>
        <p:spPr>
          <a:xfrm>
            <a:off x="3620607" y="3028950"/>
            <a:ext cx="2036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852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4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4107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4221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753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6D210A4-E3CD-46C2-E5DD-AABBFDB3B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173620"/>
            <a:ext cx="7143750" cy="651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7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30AF8EE-1279-7E45-7C29-319B1DD97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54" y="112645"/>
            <a:ext cx="8263092" cy="5719952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311D9FD-C7AA-30CD-1E1E-8E7CA03CD1FF}"/>
              </a:ext>
            </a:extLst>
          </p:cNvPr>
          <p:cNvSpPr/>
          <p:nvPr/>
        </p:nvSpPr>
        <p:spPr>
          <a:xfrm>
            <a:off x="440454" y="1548252"/>
            <a:ext cx="2961114" cy="4284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D34589-6F74-8406-F885-8351A5C94341}"/>
              </a:ext>
            </a:extLst>
          </p:cNvPr>
          <p:cNvSpPr txBox="1"/>
          <p:nvPr/>
        </p:nvSpPr>
        <p:spPr>
          <a:xfrm>
            <a:off x="496557" y="5914215"/>
            <a:ext cx="831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SG5 direction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Leading team is under discussion whether to prioritize some vehicle category type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But SG5 will open our eyes to all category at the early stage of </a:t>
            </a:r>
            <a:r>
              <a:rPr lang="en-US" altLang="ja-JP" sz="1600" dirty="0" err="1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EoL</a:t>
            </a:r>
            <a:r>
              <a:rPr lang="en-US" altLang="ja-JP" sz="1600" dirty="0">
                <a:effectLst/>
                <a:latin typeface="Arial" panose="020B0604020202020204" pitchFamily="34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 LCA study.</a:t>
            </a:r>
            <a:endParaRPr lang="ja-JP" altLang="ja-JP" sz="16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620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223D6AC-3905-B48C-0798-D2D792ACA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00" y="200024"/>
            <a:ext cx="5393786" cy="27059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5D4860C-F97F-0397-8A0D-709F5E3A4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24" y="3227728"/>
            <a:ext cx="5396572" cy="354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63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B0ECB5F-E3F4-F45F-6508-2D5227B38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7" y="1272275"/>
            <a:ext cx="8101171" cy="103437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1AE85F6-4321-990E-178E-0A6E1B69C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70" y="2652983"/>
            <a:ext cx="8019168" cy="104524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3DA2EE3-2FD5-8685-68F1-797F7C331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70" y="4044556"/>
            <a:ext cx="5628624" cy="87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5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3E7A21-48CB-8690-66FC-87EAB9A63EB9}"/>
              </a:ext>
            </a:extLst>
          </p:cNvPr>
          <p:cNvSpPr txBox="1"/>
          <p:nvPr/>
        </p:nvSpPr>
        <p:spPr>
          <a:xfrm>
            <a:off x="1144920" y="1911459"/>
            <a:ext cx="664653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1. CFF introduction by JRC</a:t>
            </a:r>
          </a:p>
          <a:p>
            <a:pPr lvl="0"/>
            <a:r>
              <a:rPr lang="en-US" altLang="ja-JP" sz="8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endParaRPr lang="ja-JP" altLang="ja-JP" sz="8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2. 10th July GRPE A-LCA IWG cascade</a:t>
            </a:r>
          </a:p>
          <a:p>
            <a:pPr lvl="0"/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ja-JP" altLang="ja-JP" sz="1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3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</a:t>
            </a:r>
            <a:r>
              <a:rPr lang="en-US" altLang="ja-JP" sz="2400" kern="1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EoL</a:t>
            </a:r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LCA discussion 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1) </a:t>
            </a:r>
            <a:r>
              <a:rPr lang="en-US" altLang="ja-JP" sz="2400" dirty="0" err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“CONTROVERSIAL” TOPICS list #2</a:t>
            </a:r>
            <a:endParaRPr lang="ja-JP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2) </a:t>
            </a:r>
            <a:r>
              <a:rPr lang="en-US" altLang="ja-JP" sz="2400" dirty="0" err="1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EoL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level concept #2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 </a:t>
            </a:r>
            <a:endParaRPr lang="en-US" altLang="ja-JP" sz="8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  <a:p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4</a:t>
            </a:r>
            <a:r>
              <a:rPr lang="en-US" altLang="ja-JP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. Next action</a:t>
            </a:r>
            <a:endParaRPr lang="ja-JP" altLang="ja-JP" sz="2400" kern="100" dirty="0">
              <a:solidFill>
                <a:schemeClr val="bg1">
                  <a:lumMod val="7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Courier New" panose="02070309020205020404" pitchFamily="49" charset="0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41CB1AA-D933-7A14-5638-DE72B331A504}"/>
              </a:ext>
            </a:extLst>
          </p:cNvPr>
          <p:cNvSpPr txBox="1">
            <a:spLocks/>
          </p:cNvSpPr>
          <p:nvPr/>
        </p:nvSpPr>
        <p:spPr>
          <a:xfrm>
            <a:off x="317989" y="234342"/>
            <a:ext cx="1834661" cy="6909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8440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dirty="0"/>
              <a:t>Agenda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88004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MAマスタ.pptx" id="{D1019D6E-69BF-44FE-BCEA-96770CD788DA}" vid="{2D8F309C-7C93-4676-924B-F764AE9734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JAMAマスタ</Template>
  <TotalTime>3293</TotalTime>
  <Words>1937</Words>
  <Application>Microsoft Office PowerPoint</Application>
  <PresentationFormat>画面に合わせる (4:3)</PresentationFormat>
  <Paragraphs>471</Paragraphs>
  <Slides>19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1" baseType="lpstr">
      <vt:lpstr>Meiryo UI</vt:lpstr>
      <vt:lpstr>ＭＳ Ｐゴシック</vt:lpstr>
      <vt:lpstr>游ゴシック</vt:lpstr>
      <vt:lpstr>游ゴシック Light</vt:lpstr>
      <vt:lpstr>Arial</vt:lpstr>
      <vt:lpstr>Calibri</vt:lpstr>
      <vt:lpstr>Courier New</vt:lpstr>
      <vt:lpstr>Wingdings</vt:lpstr>
      <vt:lpstr>2_デザインの設定</vt:lpstr>
      <vt:lpstr>Office テーマ</vt:lpstr>
      <vt:lpstr>Masque présentation OICA</vt:lpstr>
      <vt:lpstr>think-cell Folie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SG5 Controversial topics list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HONDA 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AOKI, SHOJI</dc:creator>
  <cp:keywords>SecrecyB; A.01.0010; HM</cp:keywords>
  <cp:lastModifiedBy>AOKI, SHOJI</cp:lastModifiedBy>
  <cp:revision>167</cp:revision>
  <cp:lastPrinted>2023-07-12T04:07:04Z</cp:lastPrinted>
  <dcterms:created xsi:type="dcterms:W3CDTF">2023-01-11T12:06:28Z</dcterms:created>
  <dcterms:modified xsi:type="dcterms:W3CDTF">2023-07-12T04:55:31Z</dcterms:modified>
  <cp:category/>
</cp:coreProperties>
</file>