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6"/>
  </p:notesMasterIdLst>
  <p:sldIdLst>
    <p:sldId id="6668" r:id="rId5"/>
    <p:sldId id="2142532662" r:id="rId6"/>
    <p:sldId id="2142532680" r:id="rId7"/>
    <p:sldId id="2142532681" r:id="rId8"/>
    <p:sldId id="2142532666" r:id="rId9"/>
    <p:sldId id="2142532670" r:id="rId10"/>
    <p:sldId id="2142532671" r:id="rId11"/>
    <p:sldId id="2142532672" r:id="rId12"/>
    <p:sldId id="2142532673" r:id="rId13"/>
    <p:sldId id="2142532691" r:id="rId14"/>
    <p:sldId id="214253268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5C042D-6FFE-C110-DEA7-F2A560A4DA8E}" name="Steve Reed" initials="SR" userId="S::steve@apollovehiclesafety.co.uk::9ce410f1-7d64-4df3-b9a2-2b8b8a84e196" providerId="AD"/>
  <p188:author id="{F7EB8BC0-D1F4-77CF-1E50-238187CCE46F}" name="Iain Knight" initials="IK" userId="S::iain@apollovehiclesafety.co.uk::28fd6224-8099-457a-a1c9-81709869933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5A92"/>
    <a:srgbClr val="385D8A"/>
    <a:srgbClr val="4F81BD"/>
    <a:srgbClr val="1837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432F16-7075-BFF1-3E42-1679E482EB65}" v="30" dt="2023-09-17T21:03:43.762"/>
    <p1510:client id="{D1A3CFA2-724A-428C-AACE-94EC6D01E6AF}" v="1" dt="2023-09-17T20:37:52.7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9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rri Cheek" userId="S::kerricheek@tfl.gov.uk::49bfecf1-cb1e-4623-8780-7dec808378c3" providerId="AD" clId="Web-{99432F16-7075-BFF1-3E42-1679E482EB65}"/>
    <pc:docChg chg="delSld modSld">
      <pc:chgData name="Kerri Cheek" userId="S::kerricheek@tfl.gov.uk::49bfecf1-cb1e-4623-8780-7dec808378c3" providerId="AD" clId="Web-{99432F16-7075-BFF1-3E42-1679E482EB65}" dt="2023-09-17T21:03:43.762" v="22" actId="1076"/>
      <pc:docMkLst>
        <pc:docMk/>
      </pc:docMkLst>
      <pc:sldChg chg="del">
        <pc:chgData name="Kerri Cheek" userId="S::kerricheek@tfl.gov.uk::49bfecf1-cb1e-4623-8780-7dec808378c3" providerId="AD" clId="Web-{99432F16-7075-BFF1-3E42-1679E482EB65}" dt="2023-09-17T21:01:30.790" v="6"/>
        <pc:sldMkLst>
          <pc:docMk/>
          <pc:sldMk cId="1588423956" sldId="2142532682"/>
        </pc:sldMkLst>
      </pc:sldChg>
      <pc:sldChg chg="del">
        <pc:chgData name="Kerri Cheek" userId="S::kerricheek@tfl.gov.uk::49bfecf1-cb1e-4623-8780-7dec808378c3" providerId="AD" clId="Web-{99432F16-7075-BFF1-3E42-1679E482EB65}" dt="2023-09-17T21:01:29.587" v="5"/>
        <pc:sldMkLst>
          <pc:docMk/>
          <pc:sldMk cId="3867227475" sldId="2142532683"/>
        </pc:sldMkLst>
      </pc:sldChg>
      <pc:sldChg chg="del">
        <pc:chgData name="Kerri Cheek" userId="S::kerricheek@tfl.gov.uk::49bfecf1-cb1e-4623-8780-7dec808378c3" providerId="AD" clId="Web-{99432F16-7075-BFF1-3E42-1679E482EB65}" dt="2023-09-17T21:01:28.321" v="4"/>
        <pc:sldMkLst>
          <pc:docMk/>
          <pc:sldMk cId="2999980565" sldId="2142532684"/>
        </pc:sldMkLst>
      </pc:sldChg>
      <pc:sldChg chg="addSp delSp modSp">
        <pc:chgData name="Kerri Cheek" userId="S::kerricheek@tfl.gov.uk::49bfecf1-cb1e-4623-8780-7dec808378c3" providerId="AD" clId="Web-{99432F16-7075-BFF1-3E42-1679E482EB65}" dt="2023-09-17T21:03:43.762" v="22" actId="1076"/>
        <pc:sldMkLst>
          <pc:docMk/>
          <pc:sldMk cId="81478716" sldId="2142532685"/>
        </pc:sldMkLst>
        <pc:spChg chg="mod">
          <ac:chgData name="Kerri Cheek" userId="S::kerricheek@tfl.gov.uk::49bfecf1-cb1e-4623-8780-7dec808378c3" providerId="AD" clId="Web-{99432F16-7075-BFF1-3E42-1679E482EB65}" dt="2023-09-17T21:02:01.713" v="16" actId="20577"/>
          <ac:spMkLst>
            <pc:docMk/>
            <pc:sldMk cId="81478716" sldId="2142532685"/>
            <ac:spMk id="2" creationId="{268D8B1A-4365-8775-39E3-D61577B1EA54}"/>
          </ac:spMkLst>
        </pc:spChg>
        <pc:grpChg chg="del">
          <ac:chgData name="Kerri Cheek" userId="S::kerricheek@tfl.gov.uk::49bfecf1-cb1e-4623-8780-7dec808378c3" providerId="AD" clId="Web-{99432F16-7075-BFF1-3E42-1679E482EB65}" dt="2023-09-17T21:03:27.324" v="20"/>
          <ac:grpSpMkLst>
            <pc:docMk/>
            <pc:sldMk cId="81478716" sldId="2142532685"/>
            <ac:grpSpMk id="3" creationId="{7789F449-F059-0B9D-797D-5EFB8A975846}"/>
          </ac:grpSpMkLst>
        </pc:grpChg>
        <pc:picChg chg="add mod">
          <ac:chgData name="Kerri Cheek" userId="S::kerricheek@tfl.gov.uk::49bfecf1-cb1e-4623-8780-7dec808378c3" providerId="AD" clId="Web-{99432F16-7075-BFF1-3E42-1679E482EB65}" dt="2023-09-17T21:03:43.762" v="22" actId="1076"/>
          <ac:picMkLst>
            <pc:docMk/>
            <pc:sldMk cId="81478716" sldId="2142532685"/>
            <ac:picMk id="8" creationId="{E169F441-FB1F-10A8-2E36-7A0418A25C66}"/>
          </ac:picMkLst>
        </pc:picChg>
      </pc:sldChg>
      <pc:sldChg chg="del">
        <pc:chgData name="Kerri Cheek" userId="S::kerricheek@tfl.gov.uk::49bfecf1-cb1e-4623-8780-7dec808378c3" providerId="AD" clId="Web-{99432F16-7075-BFF1-3E42-1679E482EB65}" dt="2023-09-17T21:01:26.993" v="3"/>
        <pc:sldMkLst>
          <pc:docMk/>
          <pc:sldMk cId="758950299" sldId="2142532686"/>
        </pc:sldMkLst>
      </pc:sldChg>
      <pc:sldChg chg="del">
        <pc:chgData name="Kerri Cheek" userId="S::kerricheek@tfl.gov.uk::49bfecf1-cb1e-4623-8780-7dec808378c3" providerId="AD" clId="Web-{99432F16-7075-BFF1-3E42-1679E482EB65}" dt="2023-09-17T21:01:25.696" v="2"/>
        <pc:sldMkLst>
          <pc:docMk/>
          <pc:sldMk cId="352281978" sldId="2142532687"/>
        </pc:sldMkLst>
      </pc:sldChg>
      <pc:sldChg chg="del">
        <pc:chgData name="Kerri Cheek" userId="S::kerricheek@tfl.gov.uk::49bfecf1-cb1e-4623-8780-7dec808378c3" providerId="AD" clId="Web-{99432F16-7075-BFF1-3E42-1679E482EB65}" dt="2023-09-17T21:01:24.227" v="1"/>
        <pc:sldMkLst>
          <pc:docMk/>
          <pc:sldMk cId="3367045218" sldId="2142532688"/>
        </pc:sldMkLst>
      </pc:sldChg>
      <pc:sldChg chg="del">
        <pc:chgData name="Kerri Cheek" userId="S::kerricheek@tfl.gov.uk::49bfecf1-cb1e-4623-8780-7dec808378c3" providerId="AD" clId="Web-{99432F16-7075-BFF1-3E42-1679E482EB65}" dt="2023-09-17T21:01:22.712" v="0"/>
        <pc:sldMkLst>
          <pc:docMk/>
          <pc:sldMk cId="722387933" sldId="214253268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E908B9-6E15-489E-9494-4EE8ACE655E4}" type="datetimeFigureOut">
              <a:rPr lang="en-GB" smtClean="0"/>
              <a:t>17/09/2023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92CFE-04A1-4D51-9DDA-A64185973404}" type="slidenum">
              <a:rPr lang="en-GB" smtClean="0"/>
              <a:t>‹#›</a:t>
            </a:fld>
            <a:endParaRPr lang="en-GB"/>
          </a:p>
        </p:txBody>
      </p:sp>
    </p:spTree>
    <p:extLst>
      <p:ext uri="{BB962C8B-B14F-4D97-AF65-F5344CB8AC3E}">
        <p14:creationId xmlns:p14="http://schemas.microsoft.com/office/powerpoint/2010/main" val="1887773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392CFE-04A1-4D51-9DDA-A64185973404}" type="slidenum">
              <a:rPr lang="en-GB" smtClean="0"/>
              <a:t>2</a:t>
            </a:fld>
            <a:endParaRPr lang="en-GB"/>
          </a:p>
        </p:txBody>
      </p:sp>
    </p:spTree>
    <p:extLst>
      <p:ext uri="{BB962C8B-B14F-4D97-AF65-F5344CB8AC3E}">
        <p14:creationId xmlns:p14="http://schemas.microsoft.com/office/powerpoint/2010/main" val="2277013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392CFE-04A1-4D51-9DDA-A64185973404}" type="slidenum">
              <a:rPr lang="en-GB" smtClean="0"/>
              <a:t>3</a:t>
            </a:fld>
            <a:endParaRPr lang="en-GB"/>
          </a:p>
        </p:txBody>
      </p:sp>
    </p:spTree>
    <p:extLst>
      <p:ext uri="{BB962C8B-B14F-4D97-AF65-F5344CB8AC3E}">
        <p14:creationId xmlns:p14="http://schemas.microsoft.com/office/powerpoint/2010/main" val="4196202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Peaks occurring at different points show difference between normal and emergency situations</a:t>
            </a:r>
            <a:endParaRPr lang="en-GB" dirty="0"/>
          </a:p>
        </p:txBody>
      </p:sp>
      <p:sp>
        <p:nvSpPr>
          <p:cNvPr id="4" name="Slide Number Placeholder 3"/>
          <p:cNvSpPr>
            <a:spLocks noGrp="1"/>
          </p:cNvSpPr>
          <p:nvPr>
            <p:ph type="sldNum" sz="quarter" idx="5"/>
          </p:nvPr>
        </p:nvSpPr>
        <p:spPr/>
        <p:txBody>
          <a:bodyPr/>
          <a:lstStyle/>
          <a:p>
            <a:fld id="{FE392CFE-04A1-4D51-9DDA-A64185973404}" type="slidenum">
              <a:rPr lang="en-GB" smtClean="0"/>
              <a:t>4</a:t>
            </a:fld>
            <a:endParaRPr lang="en-GB"/>
          </a:p>
        </p:txBody>
      </p:sp>
    </p:spTree>
    <p:extLst>
      <p:ext uri="{BB962C8B-B14F-4D97-AF65-F5344CB8AC3E}">
        <p14:creationId xmlns:p14="http://schemas.microsoft.com/office/powerpoint/2010/main" val="462125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Other driving characteristics considered were vehicle speed, and throttle duration</a:t>
            </a:r>
            <a:endParaRPr lang="en-GB" dirty="0"/>
          </a:p>
        </p:txBody>
      </p:sp>
      <p:sp>
        <p:nvSpPr>
          <p:cNvPr id="4" name="Slide Number Placeholder 3"/>
          <p:cNvSpPr>
            <a:spLocks noGrp="1"/>
          </p:cNvSpPr>
          <p:nvPr>
            <p:ph type="sldNum" sz="quarter" idx="5"/>
          </p:nvPr>
        </p:nvSpPr>
        <p:spPr/>
        <p:txBody>
          <a:bodyPr/>
          <a:lstStyle/>
          <a:p>
            <a:fld id="{FE392CFE-04A1-4D51-9DDA-A64185973404}" type="slidenum">
              <a:rPr lang="en-GB" smtClean="0"/>
              <a:t>5</a:t>
            </a:fld>
            <a:endParaRPr lang="en-GB"/>
          </a:p>
        </p:txBody>
      </p:sp>
    </p:spTree>
    <p:extLst>
      <p:ext uri="{BB962C8B-B14F-4D97-AF65-F5344CB8AC3E}">
        <p14:creationId xmlns:p14="http://schemas.microsoft.com/office/powerpoint/2010/main" val="2202115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All throttle applications categorised by the maximum pedal displacement (0-100%). Graphs show the proportion of throttle applications within each displacement group.</a:t>
            </a:r>
          </a:p>
          <a:p>
            <a:r>
              <a:rPr lang="en-GB" dirty="0">
                <a:cs typeface="Calibri"/>
              </a:rPr>
              <a:t>For Electric, Diesel and Hybrid buses, drivers used full throttle 15-22% of the time they press the accelerator.</a:t>
            </a:r>
          </a:p>
          <a:p>
            <a:r>
              <a:rPr lang="en-GB" dirty="0">
                <a:cs typeface="Calibri"/>
              </a:rPr>
              <a:t>For Hydrogen buses this is &lt; 1% of times. Why?</a:t>
            </a:r>
          </a:p>
        </p:txBody>
      </p:sp>
      <p:sp>
        <p:nvSpPr>
          <p:cNvPr id="4" name="Slide Number Placeholder 3"/>
          <p:cNvSpPr>
            <a:spLocks noGrp="1"/>
          </p:cNvSpPr>
          <p:nvPr>
            <p:ph type="sldNum" sz="quarter" idx="5"/>
          </p:nvPr>
        </p:nvSpPr>
        <p:spPr/>
        <p:txBody>
          <a:bodyPr/>
          <a:lstStyle/>
          <a:p>
            <a:fld id="{FE392CFE-04A1-4D51-9DDA-A64185973404}" type="slidenum">
              <a:rPr lang="en-GB" smtClean="0"/>
              <a:t>6</a:t>
            </a:fld>
            <a:endParaRPr lang="en-GB"/>
          </a:p>
        </p:txBody>
      </p:sp>
    </p:spTree>
    <p:extLst>
      <p:ext uri="{BB962C8B-B14F-4D97-AF65-F5344CB8AC3E}">
        <p14:creationId xmlns:p14="http://schemas.microsoft.com/office/powerpoint/2010/main" val="2545340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E392CFE-04A1-4D51-9DDA-A64185973404}" type="slidenum">
              <a:rPr lang="en-GB" smtClean="0"/>
              <a:t>7</a:t>
            </a:fld>
            <a:endParaRPr lang="en-GB"/>
          </a:p>
        </p:txBody>
      </p:sp>
    </p:spTree>
    <p:extLst>
      <p:ext uri="{BB962C8B-B14F-4D97-AF65-F5344CB8AC3E}">
        <p14:creationId xmlns:p14="http://schemas.microsoft.com/office/powerpoint/2010/main" val="2777572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Hydrogen bus characteristics shown by Green line. NRM buses (orange line) also have a similar characteristic....telematics data not recorded for these buses in current trial.</a:t>
            </a:r>
          </a:p>
          <a:p>
            <a:endParaRPr lang="en-GB" dirty="0">
              <a:cs typeface="Calibri"/>
            </a:endParaRPr>
          </a:p>
          <a:p>
            <a:pPr marL="285750" indent="-285750">
              <a:buFont typeface="Arial,Sans-Serif"/>
              <a:buChar char="•"/>
            </a:pPr>
            <a:endParaRPr lang="en-GB" dirty="0">
              <a:cs typeface="Calibri"/>
            </a:endParaRPr>
          </a:p>
        </p:txBody>
      </p:sp>
      <p:sp>
        <p:nvSpPr>
          <p:cNvPr id="4" name="Slide Number Placeholder 3"/>
          <p:cNvSpPr>
            <a:spLocks noGrp="1"/>
          </p:cNvSpPr>
          <p:nvPr>
            <p:ph type="sldNum" sz="quarter" idx="5"/>
          </p:nvPr>
        </p:nvSpPr>
        <p:spPr/>
        <p:txBody>
          <a:bodyPr/>
          <a:lstStyle/>
          <a:p>
            <a:fld id="{FE392CFE-04A1-4D51-9DDA-A64185973404}" type="slidenum">
              <a:rPr lang="en-GB" smtClean="0"/>
              <a:t>8</a:t>
            </a:fld>
            <a:endParaRPr lang="en-GB"/>
          </a:p>
        </p:txBody>
      </p:sp>
    </p:spTree>
    <p:extLst>
      <p:ext uri="{BB962C8B-B14F-4D97-AF65-F5344CB8AC3E}">
        <p14:creationId xmlns:p14="http://schemas.microsoft.com/office/powerpoint/2010/main" val="2996538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E392CFE-04A1-4D51-9DDA-A64185973404}" type="slidenum">
              <a:rPr lang="en-GB" smtClean="0"/>
              <a:t>9</a:t>
            </a:fld>
            <a:endParaRPr lang="en-GB"/>
          </a:p>
        </p:txBody>
      </p:sp>
    </p:spTree>
    <p:extLst>
      <p:ext uri="{BB962C8B-B14F-4D97-AF65-F5344CB8AC3E}">
        <p14:creationId xmlns:p14="http://schemas.microsoft.com/office/powerpoint/2010/main" val="3437379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E392CFE-04A1-4D51-9DDA-A64185973404}" type="slidenum">
              <a:rPr lang="en-GB" smtClean="0"/>
              <a:t>10</a:t>
            </a:fld>
            <a:endParaRPr lang="en-GB"/>
          </a:p>
        </p:txBody>
      </p:sp>
    </p:spTree>
    <p:extLst>
      <p:ext uri="{BB962C8B-B14F-4D97-AF65-F5344CB8AC3E}">
        <p14:creationId xmlns:p14="http://schemas.microsoft.com/office/powerpoint/2010/main" val="738189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userDrawn="1"/>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rgbClr val="1A5A92"/>
          </a:solidFill>
        </p:spPr>
        <p:txBody>
          <a:bodyPr wrap="square" lIns="0" tIns="0" rIns="0" bIns="0" rtlCol="0"/>
          <a:lstStyle/>
          <a:p>
            <a:endParaRPr/>
          </a:p>
        </p:txBody>
      </p:sp>
      <p:sp>
        <p:nvSpPr>
          <p:cNvPr id="17" name="bk object 17"/>
          <p:cNvSpPr/>
          <p:nvPr/>
        </p:nvSpPr>
        <p:spPr>
          <a:xfrm>
            <a:off x="207263" y="6140196"/>
            <a:ext cx="576580" cy="576580"/>
          </a:xfrm>
          <a:custGeom>
            <a:avLst/>
            <a:gdLst/>
            <a:ahLst/>
            <a:cxnLst/>
            <a:rect l="l" t="t" r="r" b="b"/>
            <a:pathLst>
              <a:path w="576580" h="576579">
                <a:moveTo>
                  <a:pt x="288036" y="0"/>
                </a:moveTo>
                <a:lnTo>
                  <a:pt x="241314" y="3769"/>
                </a:lnTo>
                <a:lnTo>
                  <a:pt x="196993" y="14684"/>
                </a:lnTo>
                <a:lnTo>
                  <a:pt x="155665" y="32149"/>
                </a:lnTo>
                <a:lnTo>
                  <a:pt x="117924" y="55573"/>
                </a:lnTo>
                <a:lnTo>
                  <a:pt x="84362" y="84362"/>
                </a:lnTo>
                <a:lnTo>
                  <a:pt x="55573" y="117924"/>
                </a:lnTo>
                <a:lnTo>
                  <a:pt x="32149" y="155665"/>
                </a:lnTo>
                <a:lnTo>
                  <a:pt x="14684" y="196993"/>
                </a:lnTo>
                <a:lnTo>
                  <a:pt x="3769" y="241314"/>
                </a:lnTo>
                <a:lnTo>
                  <a:pt x="0" y="288035"/>
                </a:lnTo>
                <a:lnTo>
                  <a:pt x="3769" y="334757"/>
                </a:lnTo>
                <a:lnTo>
                  <a:pt x="14684" y="379078"/>
                </a:lnTo>
                <a:lnTo>
                  <a:pt x="32149" y="420406"/>
                </a:lnTo>
                <a:lnTo>
                  <a:pt x="55573" y="458147"/>
                </a:lnTo>
                <a:lnTo>
                  <a:pt x="84362" y="491709"/>
                </a:lnTo>
                <a:lnTo>
                  <a:pt x="117924" y="520498"/>
                </a:lnTo>
                <a:lnTo>
                  <a:pt x="155665" y="543922"/>
                </a:lnTo>
                <a:lnTo>
                  <a:pt x="196993" y="561387"/>
                </a:lnTo>
                <a:lnTo>
                  <a:pt x="241314" y="572302"/>
                </a:lnTo>
                <a:lnTo>
                  <a:pt x="288036" y="576071"/>
                </a:lnTo>
                <a:lnTo>
                  <a:pt x="334757" y="572302"/>
                </a:lnTo>
                <a:lnTo>
                  <a:pt x="379078" y="561387"/>
                </a:lnTo>
                <a:lnTo>
                  <a:pt x="420406" y="543922"/>
                </a:lnTo>
                <a:lnTo>
                  <a:pt x="458147" y="520498"/>
                </a:lnTo>
                <a:lnTo>
                  <a:pt x="491709" y="491709"/>
                </a:lnTo>
                <a:lnTo>
                  <a:pt x="506593" y="474357"/>
                </a:lnTo>
                <a:lnTo>
                  <a:pt x="288036" y="474357"/>
                </a:lnTo>
                <a:lnTo>
                  <a:pt x="238506" y="467701"/>
                </a:lnTo>
                <a:lnTo>
                  <a:pt x="193999" y="448917"/>
                </a:lnTo>
                <a:lnTo>
                  <a:pt x="156289" y="419782"/>
                </a:lnTo>
                <a:lnTo>
                  <a:pt x="127154" y="382072"/>
                </a:lnTo>
                <a:lnTo>
                  <a:pt x="108370" y="337565"/>
                </a:lnTo>
                <a:lnTo>
                  <a:pt x="101714" y="288035"/>
                </a:lnTo>
                <a:lnTo>
                  <a:pt x="108370" y="238506"/>
                </a:lnTo>
                <a:lnTo>
                  <a:pt x="127154" y="193999"/>
                </a:lnTo>
                <a:lnTo>
                  <a:pt x="156289" y="156289"/>
                </a:lnTo>
                <a:lnTo>
                  <a:pt x="193999" y="127154"/>
                </a:lnTo>
                <a:lnTo>
                  <a:pt x="238506" y="108370"/>
                </a:lnTo>
                <a:lnTo>
                  <a:pt x="288036" y="101714"/>
                </a:lnTo>
                <a:lnTo>
                  <a:pt x="506593" y="101714"/>
                </a:lnTo>
                <a:lnTo>
                  <a:pt x="491709" y="84362"/>
                </a:lnTo>
                <a:lnTo>
                  <a:pt x="458147" y="55573"/>
                </a:lnTo>
                <a:lnTo>
                  <a:pt x="420406" y="32149"/>
                </a:lnTo>
                <a:lnTo>
                  <a:pt x="379078" y="14684"/>
                </a:lnTo>
                <a:lnTo>
                  <a:pt x="334757" y="3769"/>
                </a:lnTo>
                <a:lnTo>
                  <a:pt x="288036" y="0"/>
                </a:lnTo>
                <a:close/>
              </a:path>
              <a:path w="576580" h="576579">
                <a:moveTo>
                  <a:pt x="506593" y="101714"/>
                </a:moveTo>
                <a:lnTo>
                  <a:pt x="288036" y="101714"/>
                </a:lnTo>
                <a:lnTo>
                  <a:pt x="337565" y="108370"/>
                </a:lnTo>
                <a:lnTo>
                  <a:pt x="382072" y="127154"/>
                </a:lnTo>
                <a:lnTo>
                  <a:pt x="419782" y="156289"/>
                </a:lnTo>
                <a:lnTo>
                  <a:pt x="448917" y="193999"/>
                </a:lnTo>
                <a:lnTo>
                  <a:pt x="467701" y="238506"/>
                </a:lnTo>
                <a:lnTo>
                  <a:pt x="474357" y="288035"/>
                </a:lnTo>
                <a:lnTo>
                  <a:pt x="467701" y="337565"/>
                </a:lnTo>
                <a:lnTo>
                  <a:pt x="448917" y="382072"/>
                </a:lnTo>
                <a:lnTo>
                  <a:pt x="419782" y="419782"/>
                </a:lnTo>
                <a:lnTo>
                  <a:pt x="382072" y="448917"/>
                </a:lnTo>
                <a:lnTo>
                  <a:pt x="337565" y="467701"/>
                </a:lnTo>
                <a:lnTo>
                  <a:pt x="288036" y="474357"/>
                </a:lnTo>
                <a:lnTo>
                  <a:pt x="506593" y="474357"/>
                </a:lnTo>
                <a:lnTo>
                  <a:pt x="543922" y="420406"/>
                </a:lnTo>
                <a:lnTo>
                  <a:pt x="561387" y="379078"/>
                </a:lnTo>
                <a:lnTo>
                  <a:pt x="572302" y="334757"/>
                </a:lnTo>
                <a:lnTo>
                  <a:pt x="576072" y="288035"/>
                </a:lnTo>
                <a:lnTo>
                  <a:pt x="572302" y="241314"/>
                </a:lnTo>
                <a:lnTo>
                  <a:pt x="561387" y="196993"/>
                </a:lnTo>
                <a:lnTo>
                  <a:pt x="543922" y="155665"/>
                </a:lnTo>
                <a:lnTo>
                  <a:pt x="520498" y="117924"/>
                </a:lnTo>
                <a:lnTo>
                  <a:pt x="506593" y="101714"/>
                </a:lnTo>
                <a:close/>
              </a:path>
            </a:pathLst>
          </a:custGeom>
          <a:solidFill>
            <a:srgbClr val="FFFFFF"/>
          </a:solidFill>
        </p:spPr>
        <p:txBody>
          <a:bodyPr wrap="square" lIns="0" tIns="0" rIns="0" bIns="0" rtlCol="0"/>
          <a:lstStyle/>
          <a:p>
            <a:endParaRPr/>
          </a:p>
        </p:txBody>
      </p:sp>
      <p:sp>
        <p:nvSpPr>
          <p:cNvPr id="18" name="bk object 18"/>
          <p:cNvSpPr/>
          <p:nvPr/>
        </p:nvSpPr>
        <p:spPr>
          <a:xfrm>
            <a:off x="143255" y="6368796"/>
            <a:ext cx="706120" cy="119380"/>
          </a:xfrm>
          <a:custGeom>
            <a:avLst/>
            <a:gdLst/>
            <a:ahLst/>
            <a:cxnLst/>
            <a:rect l="l" t="t" r="r" b="b"/>
            <a:pathLst>
              <a:path w="706119" h="119379">
                <a:moveTo>
                  <a:pt x="0" y="118871"/>
                </a:moveTo>
                <a:lnTo>
                  <a:pt x="705612" y="118871"/>
                </a:lnTo>
                <a:lnTo>
                  <a:pt x="705612" y="0"/>
                </a:lnTo>
                <a:lnTo>
                  <a:pt x="0" y="0"/>
                </a:lnTo>
                <a:lnTo>
                  <a:pt x="0" y="118871"/>
                </a:lnTo>
                <a:close/>
              </a:path>
            </a:pathLst>
          </a:custGeom>
          <a:solidFill>
            <a:srgbClr val="FFFFFF"/>
          </a:solidFill>
        </p:spPr>
        <p:txBody>
          <a:bodyPr wrap="square" lIns="0" tIns="0" rIns="0" bIns="0" rtlCol="0"/>
          <a:lstStyle/>
          <a:p>
            <a:endParaRPr/>
          </a:p>
        </p:txBody>
      </p:sp>
      <p:sp>
        <p:nvSpPr>
          <p:cNvPr id="19" name="bk object 19"/>
          <p:cNvSpPr/>
          <p:nvPr/>
        </p:nvSpPr>
        <p:spPr>
          <a:xfrm>
            <a:off x="912875" y="6368796"/>
            <a:ext cx="11142345" cy="121920"/>
          </a:xfrm>
          <a:custGeom>
            <a:avLst/>
            <a:gdLst/>
            <a:ahLst/>
            <a:cxnLst/>
            <a:rect l="l" t="t" r="r" b="b"/>
            <a:pathLst>
              <a:path w="11142345" h="121920">
                <a:moveTo>
                  <a:pt x="0" y="121919"/>
                </a:moveTo>
                <a:lnTo>
                  <a:pt x="11141964" y="121919"/>
                </a:lnTo>
                <a:lnTo>
                  <a:pt x="11141964" y="0"/>
                </a:lnTo>
                <a:lnTo>
                  <a:pt x="0" y="0"/>
                </a:lnTo>
                <a:lnTo>
                  <a:pt x="0" y="121919"/>
                </a:lnTo>
                <a:close/>
              </a:path>
            </a:pathLst>
          </a:custGeom>
          <a:solidFill>
            <a:srgbClr val="FFFFFF"/>
          </a:solidFill>
        </p:spPr>
        <p:txBody>
          <a:bodyPr wrap="square" lIns="0" tIns="0" rIns="0" bIns="0" rtlCol="0"/>
          <a:lstStyle/>
          <a:p>
            <a:endParaRPr/>
          </a:p>
        </p:txBody>
      </p:sp>
      <p:sp>
        <p:nvSpPr>
          <p:cNvPr id="2" name="Holder 2"/>
          <p:cNvSpPr>
            <a:spLocks noGrp="1"/>
          </p:cNvSpPr>
          <p:nvPr>
            <p:ph type="ctrTitle"/>
          </p:nvPr>
        </p:nvSpPr>
        <p:spPr>
          <a:xfrm>
            <a:off x="900480" y="94869"/>
            <a:ext cx="10391038" cy="1122680"/>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A546724F-1BD0-4BDA-80BC-8C2890CC2CA1}" type="datetime1">
              <a:rPr lang="en-US" smtClean="0"/>
              <a:t>9/17/2023</a:t>
            </a:fld>
            <a:endParaRPr lang="en-US"/>
          </a:p>
        </p:txBody>
      </p:sp>
      <p:sp>
        <p:nvSpPr>
          <p:cNvPr id="6" name="Holder 6"/>
          <p:cNvSpPr>
            <a:spLocks noGrp="1"/>
          </p:cNvSpPr>
          <p:nvPr>
            <p:ph type="sldNum" sz="quarter" idx="7"/>
          </p:nvPr>
        </p:nvSpPr>
        <p:spPr/>
        <p:txBody>
          <a:bodyPr lIns="0" tIns="0" rIns="0" bIns="0"/>
          <a:lstStyle>
            <a:lvl1pPr>
              <a:defRPr sz="1350" b="0" i="0">
                <a:solidFill>
                  <a:schemeClr val="bg1"/>
                </a:solidFill>
                <a:latin typeface="NJFont Book"/>
                <a:cs typeface="NJFont Book"/>
              </a:defRPr>
            </a:lvl1pPr>
          </a:lstStyle>
          <a:p>
            <a:pPr marL="38100">
              <a:lnSpc>
                <a:spcPts val="1605"/>
              </a:lnSpc>
            </a:pPr>
            <a:fld id="{81D60167-4931-47E6-BA6A-407CBD079E47}" type="slidenum">
              <a:rPr dirty="0"/>
              <a:t>‹#›</a:t>
            </a:fld>
            <a:endParaRPr/>
          </a:p>
        </p:txBody>
      </p:sp>
    </p:spTree>
    <p:extLst>
      <p:ext uri="{BB962C8B-B14F-4D97-AF65-F5344CB8AC3E}">
        <p14:creationId xmlns:p14="http://schemas.microsoft.com/office/powerpoint/2010/main" val="931281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NJFont Light"/>
                <a:cs typeface="NJFont Light"/>
              </a:defRPr>
            </a:lvl1pPr>
          </a:lstStyle>
          <a:p>
            <a:endParaRPr/>
          </a:p>
        </p:txBody>
      </p:sp>
      <p:sp>
        <p:nvSpPr>
          <p:cNvPr id="3" name="Holder 3"/>
          <p:cNvSpPr>
            <a:spLocks noGrp="1"/>
          </p:cNvSpPr>
          <p:nvPr>
            <p:ph type="body" idx="1"/>
          </p:nvPr>
        </p:nvSpPr>
        <p:spPr/>
        <p:txBody>
          <a:bodyPr lIns="0" tIns="0" rIns="0" bIns="0"/>
          <a:lstStyle>
            <a:lvl1pPr>
              <a:defRPr sz="1800" b="0" i="0">
                <a:solidFill>
                  <a:srgbClr val="1A5A92"/>
                </a:solidFill>
                <a:latin typeface="NJFont Book"/>
                <a:cs typeface="NJFont Book"/>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A464D81C-C716-4F64-BBFB-6EC67DD8F712}" type="datetime1">
              <a:rPr lang="en-US" smtClean="0"/>
              <a:t>9/17/2023</a:t>
            </a:fld>
            <a:endParaRPr lang="en-US"/>
          </a:p>
        </p:txBody>
      </p:sp>
      <p:sp>
        <p:nvSpPr>
          <p:cNvPr id="6" name="Holder 6"/>
          <p:cNvSpPr>
            <a:spLocks noGrp="1"/>
          </p:cNvSpPr>
          <p:nvPr>
            <p:ph type="sldNum" sz="quarter" idx="7"/>
          </p:nvPr>
        </p:nvSpPr>
        <p:spPr/>
        <p:txBody>
          <a:bodyPr lIns="0" tIns="0" rIns="0" bIns="0"/>
          <a:lstStyle>
            <a:lvl1pPr>
              <a:defRPr sz="1350" b="0" i="0">
                <a:solidFill>
                  <a:schemeClr val="bg1"/>
                </a:solidFill>
                <a:latin typeface="NJFont Book"/>
                <a:cs typeface="NJFont Book"/>
              </a:defRPr>
            </a:lvl1pPr>
          </a:lstStyle>
          <a:p>
            <a:pPr marL="38100">
              <a:lnSpc>
                <a:spcPts val="1605"/>
              </a:lnSpc>
            </a:pPr>
            <a:fld id="{81D60167-4931-47E6-BA6A-407CBD079E47}" type="slidenum">
              <a:rPr dirty="0"/>
              <a:t>‹#›</a:t>
            </a:fld>
            <a:endParaRPr/>
          </a:p>
        </p:txBody>
      </p:sp>
    </p:spTree>
    <p:extLst>
      <p:ext uri="{BB962C8B-B14F-4D97-AF65-F5344CB8AC3E}">
        <p14:creationId xmlns:p14="http://schemas.microsoft.com/office/powerpoint/2010/main" val="3640516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NJFont Light"/>
                <a:cs typeface="NJFont Light"/>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4145280" y="6377940"/>
            <a:ext cx="3901440" cy="342900"/>
          </a:xfrm>
          <a:prstGeom prst="rect">
            <a:avLst/>
          </a:prstGeom>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36146988-198A-40F9-94B5-E8678B21367F}" type="datetime1">
              <a:rPr lang="en-US" smtClean="0"/>
              <a:t>9/17/2023</a:t>
            </a:fld>
            <a:endParaRPr lang="en-US"/>
          </a:p>
        </p:txBody>
      </p:sp>
      <p:sp>
        <p:nvSpPr>
          <p:cNvPr id="7" name="Holder 7"/>
          <p:cNvSpPr>
            <a:spLocks noGrp="1"/>
          </p:cNvSpPr>
          <p:nvPr>
            <p:ph type="sldNum" sz="quarter" idx="7"/>
          </p:nvPr>
        </p:nvSpPr>
        <p:spPr/>
        <p:txBody>
          <a:bodyPr lIns="0" tIns="0" rIns="0" bIns="0"/>
          <a:lstStyle>
            <a:lvl1pPr>
              <a:defRPr sz="1350" b="0" i="0">
                <a:solidFill>
                  <a:schemeClr val="bg1"/>
                </a:solidFill>
                <a:latin typeface="NJFont Book"/>
                <a:cs typeface="NJFont Book"/>
              </a:defRPr>
            </a:lvl1pPr>
          </a:lstStyle>
          <a:p>
            <a:pPr marL="38100">
              <a:lnSpc>
                <a:spcPts val="1605"/>
              </a:lnSpc>
            </a:pPr>
            <a:fld id="{81D60167-4931-47E6-BA6A-407CBD079E47}" type="slidenum">
              <a:rPr dirty="0"/>
              <a:t>‹#›</a:t>
            </a:fld>
            <a:endParaRPr/>
          </a:p>
        </p:txBody>
      </p:sp>
    </p:spTree>
    <p:extLst>
      <p:ext uri="{BB962C8B-B14F-4D97-AF65-F5344CB8AC3E}">
        <p14:creationId xmlns:p14="http://schemas.microsoft.com/office/powerpoint/2010/main" val="3277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rgbClr val="1A5A92"/>
          </a:solidFill>
        </p:spPr>
        <p:txBody>
          <a:bodyPr wrap="square" lIns="0" tIns="0" rIns="0" bIns="0" rtlCol="0"/>
          <a:lstStyle/>
          <a:p>
            <a:endParaRPr/>
          </a:p>
        </p:txBody>
      </p:sp>
      <p:sp>
        <p:nvSpPr>
          <p:cNvPr id="17" name="bk object 17"/>
          <p:cNvSpPr/>
          <p:nvPr/>
        </p:nvSpPr>
        <p:spPr>
          <a:xfrm>
            <a:off x="207263" y="6140196"/>
            <a:ext cx="576580" cy="576580"/>
          </a:xfrm>
          <a:custGeom>
            <a:avLst/>
            <a:gdLst/>
            <a:ahLst/>
            <a:cxnLst/>
            <a:rect l="l" t="t" r="r" b="b"/>
            <a:pathLst>
              <a:path w="576580" h="576579">
                <a:moveTo>
                  <a:pt x="288036" y="0"/>
                </a:moveTo>
                <a:lnTo>
                  <a:pt x="241314" y="3769"/>
                </a:lnTo>
                <a:lnTo>
                  <a:pt x="196993" y="14684"/>
                </a:lnTo>
                <a:lnTo>
                  <a:pt x="155665" y="32149"/>
                </a:lnTo>
                <a:lnTo>
                  <a:pt x="117924" y="55573"/>
                </a:lnTo>
                <a:lnTo>
                  <a:pt x="84362" y="84362"/>
                </a:lnTo>
                <a:lnTo>
                  <a:pt x="55573" y="117924"/>
                </a:lnTo>
                <a:lnTo>
                  <a:pt x="32149" y="155665"/>
                </a:lnTo>
                <a:lnTo>
                  <a:pt x="14684" y="196993"/>
                </a:lnTo>
                <a:lnTo>
                  <a:pt x="3769" y="241314"/>
                </a:lnTo>
                <a:lnTo>
                  <a:pt x="0" y="288035"/>
                </a:lnTo>
                <a:lnTo>
                  <a:pt x="3769" y="334757"/>
                </a:lnTo>
                <a:lnTo>
                  <a:pt x="14684" y="379078"/>
                </a:lnTo>
                <a:lnTo>
                  <a:pt x="32149" y="420406"/>
                </a:lnTo>
                <a:lnTo>
                  <a:pt x="55573" y="458147"/>
                </a:lnTo>
                <a:lnTo>
                  <a:pt x="84362" y="491709"/>
                </a:lnTo>
                <a:lnTo>
                  <a:pt x="117924" y="520498"/>
                </a:lnTo>
                <a:lnTo>
                  <a:pt x="155665" y="543922"/>
                </a:lnTo>
                <a:lnTo>
                  <a:pt x="196993" y="561387"/>
                </a:lnTo>
                <a:lnTo>
                  <a:pt x="241314" y="572302"/>
                </a:lnTo>
                <a:lnTo>
                  <a:pt x="288036" y="576071"/>
                </a:lnTo>
                <a:lnTo>
                  <a:pt x="334757" y="572302"/>
                </a:lnTo>
                <a:lnTo>
                  <a:pt x="379078" y="561387"/>
                </a:lnTo>
                <a:lnTo>
                  <a:pt x="420406" y="543922"/>
                </a:lnTo>
                <a:lnTo>
                  <a:pt x="458147" y="520498"/>
                </a:lnTo>
                <a:lnTo>
                  <a:pt x="491709" y="491709"/>
                </a:lnTo>
                <a:lnTo>
                  <a:pt x="506593" y="474357"/>
                </a:lnTo>
                <a:lnTo>
                  <a:pt x="288036" y="474357"/>
                </a:lnTo>
                <a:lnTo>
                  <a:pt x="238506" y="467701"/>
                </a:lnTo>
                <a:lnTo>
                  <a:pt x="193999" y="448917"/>
                </a:lnTo>
                <a:lnTo>
                  <a:pt x="156289" y="419782"/>
                </a:lnTo>
                <a:lnTo>
                  <a:pt x="127154" y="382072"/>
                </a:lnTo>
                <a:lnTo>
                  <a:pt x="108370" y="337565"/>
                </a:lnTo>
                <a:lnTo>
                  <a:pt x="101714" y="288035"/>
                </a:lnTo>
                <a:lnTo>
                  <a:pt x="108370" y="238506"/>
                </a:lnTo>
                <a:lnTo>
                  <a:pt x="127154" y="193999"/>
                </a:lnTo>
                <a:lnTo>
                  <a:pt x="156289" y="156289"/>
                </a:lnTo>
                <a:lnTo>
                  <a:pt x="193999" y="127154"/>
                </a:lnTo>
                <a:lnTo>
                  <a:pt x="238506" y="108370"/>
                </a:lnTo>
                <a:lnTo>
                  <a:pt x="288036" y="101714"/>
                </a:lnTo>
                <a:lnTo>
                  <a:pt x="506593" y="101714"/>
                </a:lnTo>
                <a:lnTo>
                  <a:pt x="491709" y="84362"/>
                </a:lnTo>
                <a:lnTo>
                  <a:pt x="458147" y="55573"/>
                </a:lnTo>
                <a:lnTo>
                  <a:pt x="420406" y="32149"/>
                </a:lnTo>
                <a:lnTo>
                  <a:pt x="379078" y="14684"/>
                </a:lnTo>
                <a:lnTo>
                  <a:pt x="334757" y="3769"/>
                </a:lnTo>
                <a:lnTo>
                  <a:pt x="288036" y="0"/>
                </a:lnTo>
                <a:close/>
              </a:path>
              <a:path w="576580" h="576579">
                <a:moveTo>
                  <a:pt x="506593" y="101714"/>
                </a:moveTo>
                <a:lnTo>
                  <a:pt x="288036" y="101714"/>
                </a:lnTo>
                <a:lnTo>
                  <a:pt x="337565" y="108370"/>
                </a:lnTo>
                <a:lnTo>
                  <a:pt x="382072" y="127154"/>
                </a:lnTo>
                <a:lnTo>
                  <a:pt x="419782" y="156289"/>
                </a:lnTo>
                <a:lnTo>
                  <a:pt x="448917" y="193999"/>
                </a:lnTo>
                <a:lnTo>
                  <a:pt x="467701" y="238506"/>
                </a:lnTo>
                <a:lnTo>
                  <a:pt x="474357" y="288035"/>
                </a:lnTo>
                <a:lnTo>
                  <a:pt x="467701" y="337565"/>
                </a:lnTo>
                <a:lnTo>
                  <a:pt x="448917" y="382072"/>
                </a:lnTo>
                <a:lnTo>
                  <a:pt x="419782" y="419782"/>
                </a:lnTo>
                <a:lnTo>
                  <a:pt x="382072" y="448917"/>
                </a:lnTo>
                <a:lnTo>
                  <a:pt x="337565" y="467701"/>
                </a:lnTo>
                <a:lnTo>
                  <a:pt x="288036" y="474357"/>
                </a:lnTo>
                <a:lnTo>
                  <a:pt x="506593" y="474357"/>
                </a:lnTo>
                <a:lnTo>
                  <a:pt x="543922" y="420406"/>
                </a:lnTo>
                <a:lnTo>
                  <a:pt x="561387" y="379078"/>
                </a:lnTo>
                <a:lnTo>
                  <a:pt x="572302" y="334757"/>
                </a:lnTo>
                <a:lnTo>
                  <a:pt x="576072" y="288035"/>
                </a:lnTo>
                <a:lnTo>
                  <a:pt x="572302" y="241314"/>
                </a:lnTo>
                <a:lnTo>
                  <a:pt x="561387" y="196993"/>
                </a:lnTo>
                <a:lnTo>
                  <a:pt x="543922" y="155665"/>
                </a:lnTo>
                <a:lnTo>
                  <a:pt x="520498" y="117924"/>
                </a:lnTo>
                <a:lnTo>
                  <a:pt x="506593" y="101714"/>
                </a:lnTo>
                <a:close/>
              </a:path>
            </a:pathLst>
          </a:custGeom>
          <a:solidFill>
            <a:srgbClr val="FFFFFF"/>
          </a:solidFill>
        </p:spPr>
        <p:txBody>
          <a:bodyPr wrap="square" lIns="0" tIns="0" rIns="0" bIns="0" rtlCol="0"/>
          <a:lstStyle/>
          <a:p>
            <a:endParaRPr/>
          </a:p>
        </p:txBody>
      </p:sp>
      <p:sp>
        <p:nvSpPr>
          <p:cNvPr id="18" name="bk object 18"/>
          <p:cNvSpPr/>
          <p:nvPr/>
        </p:nvSpPr>
        <p:spPr>
          <a:xfrm>
            <a:off x="143255" y="6368796"/>
            <a:ext cx="706120" cy="119380"/>
          </a:xfrm>
          <a:custGeom>
            <a:avLst/>
            <a:gdLst/>
            <a:ahLst/>
            <a:cxnLst/>
            <a:rect l="l" t="t" r="r" b="b"/>
            <a:pathLst>
              <a:path w="706119" h="119379">
                <a:moveTo>
                  <a:pt x="0" y="118871"/>
                </a:moveTo>
                <a:lnTo>
                  <a:pt x="705612" y="118871"/>
                </a:lnTo>
                <a:lnTo>
                  <a:pt x="705612" y="0"/>
                </a:lnTo>
                <a:lnTo>
                  <a:pt x="0" y="0"/>
                </a:lnTo>
                <a:lnTo>
                  <a:pt x="0" y="118871"/>
                </a:lnTo>
                <a:close/>
              </a:path>
            </a:pathLst>
          </a:custGeom>
          <a:solidFill>
            <a:srgbClr val="FFFFFF"/>
          </a:solidFill>
        </p:spPr>
        <p:txBody>
          <a:bodyPr wrap="square" lIns="0" tIns="0" rIns="0" bIns="0" rtlCol="0"/>
          <a:lstStyle/>
          <a:p>
            <a:endParaRPr/>
          </a:p>
        </p:txBody>
      </p:sp>
      <p:sp>
        <p:nvSpPr>
          <p:cNvPr id="19" name="bk object 19"/>
          <p:cNvSpPr/>
          <p:nvPr/>
        </p:nvSpPr>
        <p:spPr>
          <a:xfrm>
            <a:off x="912875" y="6368796"/>
            <a:ext cx="11142345" cy="121920"/>
          </a:xfrm>
          <a:custGeom>
            <a:avLst/>
            <a:gdLst/>
            <a:ahLst/>
            <a:cxnLst/>
            <a:rect l="l" t="t" r="r" b="b"/>
            <a:pathLst>
              <a:path w="11142345" h="121920">
                <a:moveTo>
                  <a:pt x="0" y="121919"/>
                </a:moveTo>
                <a:lnTo>
                  <a:pt x="11141964" y="121919"/>
                </a:lnTo>
                <a:lnTo>
                  <a:pt x="11141964" y="0"/>
                </a:lnTo>
                <a:lnTo>
                  <a:pt x="0" y="0"/>
                </a:lnTo>
                <a:lnTo>
                  <a:pt x="0" y="121919"/>
                </a:lnTo>
                <a:close/>
              </a:path>
            </a:pathLst>
          </a:custGeom>
          <a:solidFill>
            <a:srgbClr val="FFFFF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NJFont Light"/>
                <a:cs typeface="NJFont Light"/>
              </a:defRPr>
            </a:lvl1pPr>
          </a:lstStyle>
          <a:p>
            <a:endParaRPr/>
          </a:p>
        </p:txBody>
      </p:sp>
      <p:sp>
        <p:nvSpPr>
          <p:cNvPr id="3" name="Holder 3"/>
          <p:cNvSpPr>
            <a:spLocks noGrp="1"/>
          </p:cNvSpPr>
          <p:nvPr>
            <p:ph type="ftr" sz="quarter" idx="5"/>
          </p:nvPr>
        </p:nvSpPr>
        <p:spPr>
          <a:xfrm>
            <a:off x="4145280" y="6377940"/>
            <a:ext cx="3901440" cy="342900"/>
          </a:xfrm>
          <a:prstGeom prst="rect">
            <a:avLst/>
          </a:prstGeom>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516C1F32-6419-4067-AE11-5ACBFD0EE81E}" type="datetime1">
              <a:rPr lang="en-US" smtClean="0"/>
              <a:t>9/17/2023</a:t>
            </a:fld>
            <a:endParaRPr lang="en-US"/>
          </a:p>
        </p:txBody>
      </p:sp>
      <p:sp>
        <p:nvSpPr>
          <p:cNvPr id="5" name="Holder 5"/>
          <p:cNvSpPr>
            <a:spLocks noGrp="1"/>
          </p:cNvSpPr>
          <p:nvPr>
            <p:ph type="sldNum" sz="quarter" idx="7"/>
          </p:nvPr>
        </p:nvSpPr>
        <p:spPr/>
        <p:txBody>
          <a:bodyPr lIns="0" tIns="0" rIns="0" bIns="0"/>
          <a:lstStyle>
            <a:lvl1pPr>
              <a:defRPr sz="1350" b="0" i="0">
                <a:solidFill>
                  <a:schemeClr val="bg1"/>
                </a:solidFill>
                <a:latin typeface="NJFont Book"/>
                <a:cs typeface="NJFont Book"/>
              </a:defRPr>
            </a:lvl1pPr>
          </a:lstStyle>
          <a:p>
            <a:pPr marL="38100">
              <a:lnSpc>
                <a:spcPts val="1605"/>
              </a:lnSpc>
            </a:pPr>
            <a:fld id="{81D60167-4931-47E6-BA6A-407CBD079E47}" type="slidenum">
              <a:rPr dirty="0"/>
              <a:t>‹#›</a:t>
            </a:fld>
            <a:endParaRPr/>
          </a:p>
        </p:txBody>
      </p:sp>
    </p:spTree>
    <p:extLst>
      <p:ext uri="{BB962C8B-B14F-4D97-AF65-F5344CB8AC3E}">
        <p14:creationId xmlns:p14="http://schemas.microsoft.com/office/powerpoint/2010/main" val="3023010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7158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A3133-E655-46ED-A101-59BF844C6A6C}"/>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448C06B1-427E-4415-9911-924B7D170095}"/>
              </a:ext>
            </a:extLst>
          </p:cNvPr>
          <p:cNvSpPr>
            <a:spLocks noGrp="1"/>
          </p:cNvSpPr>
          <p:nvPr>
            <p:ph type="ftr" sz="quarter" idx="10"/>
          </p:nvPr>
        </p:nvSpPr>
        <p:spPr>
          <a:xfrm>
            <a:off x="4145280" y="6377940"/>
            <a:ext cx="3901440" cy="342900"/>
          </a:xfrm>
          <a:prstGeom prst="rect">
            <a:avLst/>
          </a:prstGeom>
        </p:spPr>
        <p:txBody>
          <a:bodyPr/>
          <a:lstStyle/>
          <a:p>
            <a:endParaRPr lang="en-GB"/>
          </a:p>
        </p:txBody>
      </p:sp>
      <p:sp>
        <p:nvSpPr>
          <p:cNvPr id="4" name="Date Placeholder 3">
            <a:extLst>
              <a:ext uri="{FF2B5EF4-FFF2-40B4-BE49-F238E27FC236}">
                <a16:creationId xmlns:a16="http://schemas.microsoft.com/office/drawing/2014/main" id="{682BF9E1-6A6E-47FC-BB70-52841BC80BFA}"/>
              </a:ext>
            </a:extLst>
          </p:cNvPr>
          <p:cNvSpPr>
            <a:spLocks noGrp="1"/>
          </p:cNvSpPr>
          <p:nvPr>
            <p:ph type="dt" sz="half" idx="11"/>
          </p:nvPr>
        </p:nvSpPr>
        <p:spPr>
          <a:xfrm>
            <a:off x="609600" y="6377940"/>
            <a:ext cx="2804160" cy="342900"/>
          </a:xfrm>
          <a:prstGeom prst="rect">
            <a:avLst/>
          </a:prstGeom>
        </p:spPr>
        <p:txBody>
          <a:bodyPr/>
          <a:lstStyle/>
          <a:p>
            <a:fld id="{F6D83B04-DD4D-46F3-83DC-09A2F7AB7831}" type="datetime1">
              <a:rPr lang="en-US" smtClean="0"/>
              <a:t>9/17/2023</a:t>
            </a:fld>
            <a:endParaRPr lang="en-US"/>
          </a:p>
        </p:txBody>
      </p:sp>
      <p:sp>
        <p:nvSpPr>
          <p:cNvPr id="5" name="Slide Number Placeholder 4">
            <a:extLst>
              <a:ext uri="{FF2B5EF4-FFF2-40B4-BE49-F238E27FC236}">
                <a16:creationId xmlns:a16="http://schemas.microsoft.com/office/drawing/2014/main" id="{92519683-BE96-481D-B7F4-28E4FA4F5163}"/>
              </a:ext>
            </a:extLst>
          </p:cNvPr>
          <p:cNvSpPr>
            <a:spLocks noGrp="1"/>
          </p:cNvSpPr>
          <p:nvPr>
            <p:ph type="sldNum" sz="quarter" idx="12"/>
          </p:nvPr>
        </p:nvSpPr>
        <p:spPr/>
        <p:txBody>
          <a:bodyPr/>
          <a:lstStyle/>
          <a:p>
            <a:pPr marL="38100">
              <a:lnSpc>
                <a:spcPts val="1605"/>
              </a:lnSpc>
            </a:pPr>
            <a:fld id="{81D60167-4931-47E6-BA6A-407CBD079E47}" type="slidenum">
              <a:rPr lang="en-GB" smtClean="0"/>
              <a:t>‹#›</a:t>
            </a:fld>
            <a:endParaRPr lang="en-GB"/>
          </a:p>
        </p:txBody>
      </p:sp>
    </p:spTree>
    <p:extLst>
      <p:ext uri="{BB962C8B-B14F-4D97-AF65-F5344CB8AC3E}">
        <p14:creationId xmlns:p14="http://schemas.microsoft.com/office/powerpoint/2010/main" val="39180573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3035935" cy="6858000"/>
          </a:xfrm>
          <a:custGeom>
            <a:avLst/>
            <a:gdLst/>
            <a:ahLst/>
            <a:cxnLst/>
            <a:rect l="l" t="t" r="r" b="b"/>
            <a:pathLst>
              <a:path w="3035935" h="6858000">
                <a:moveTo>
                  <a:pt x="0" y="6858000"/>
                </a:moveTo>
                <a:lnTo>
                  <a:pt x="3035808" y="6858000"/>
                </a:lnTo>
                <a:lnTo>
                  <a:pt x="3035808" y="0"/>
                </a:lnTo>
                <a:lnTo>
                  <a:pt x="0" y="0"/>
                </a:lnTo>
                <a:lnTo>
                  <a:pt x="0" y="6858000"/>
                </a:lnTo>
                <a:close/>
              </a:path>
            </a:pathLst>
          </a:custGeom>
          <a:solidFill>
            <a:srgbClr val="1A5A92"/>
          </a:solidFill>
        </p:spPr>
        <p:txBody>
          <a:bodyPr wrap="square" lIns="0" tIns="0" rIns="0" bIns="0" rtlCol="0"/>
          <a:lstStyle/>
          <a:p>
            <a:endParaRPr/>
          </a:p>
        </p:txBody>
      </p:sp>
      <p:sp>
        <p:nvSpPr>
          <p:cNvPr id="17" name="bk object 17"/>
          <p:cNvSpPr/>
          <p:nvPr/>
        </p:nvSpPr>
        <p:spPr>
          <a:xfrm>
            <a:off x="912875" y="6368796"/>
            <a:ext cx="1979930" cy="121920"/>
          </a:xfrm>
          <a:custGeom>
            <a:avLst/>
            <a:gdLst/>
            <a:ahLst/>
            <a:cxnLst/>
            <a:rect l="l" t="t" r="r" b="b"/>
            <a:pathLst>
              <a:path w="1979930" h="121920">
                <a:moveTo>
                  <a:pt x="0" y="121919"/>
                </a:moveTo>
                <a:lnTo>
                  <a:pt x="1979676" y="121919"/>
                </a:lnTo>
                <a:lnTo>
                  <a:pt x="1979676" y="0"/>
                </a:lnTo>
                <a:lnTo>
                  <a:pt x="0" y="0"/>
                </a:lnTo>
                <a:lnTo>
                  <a:pt x="0" y="121919"/>
                </a:lnTo>
                <a:close/>
              </a:path>
            </a:pathLst>
          </a:custGeom>
          <a:solidFill>
            <a:srgbClr val="FFFFFF"/>
          </a:solidFill>
        </p:spPr>
        <p:txBody>
          <a:bodyPr wrap="square" lIns="0" tIns="0" rIns="0" bIns="0" rtlCol="0"/>
          <a:lstStyle/>
          <a:p>
            <a:endParaRPr/>
          </a:p>
        </p:txBody>
      </p:sp>
      <p:sp>
        <p:nvSpPr>
          <p:cNvPr id="18" name="bk object 18"/>
          <p:cNvSpPr/>
          <p:nvPr/>
        </p:nvSpPr>
        <p:spPr>
          <a:xfrm>
            <a:off x="207263" y="6140196"/>
            <a:ext cx="576580" cy="576580"/>
          </a:xfrm>
          <a:custGeom>
            <a:avLst/>
            <a:gdLst/>
            <a:ahLst/>
            <a:cxnLst/>
            <a:rect l="l" t="t" r="r" b="b"/>
            <a:pathLst>
              <a:path w="576580" h="576579">
                <a:moveTo>
                  <a:pt x="288036" y="0"/>
                </a:moveTo>
                <a:lnTo>
                  <a:pt x="241314" y="3769"/>
                </a:lnTo>
                <a:lnTo>
                  <a:pt x="196993" y="14684"/>
                </a:lnTo>
                <a:lnTo>
                  <a:pt x="155665" y="32149"/>
                </a:lnTo>
                <a:lnTo>
                  <a:pt x="117924" y="55573"/>
                </a:lnTo>
                <a:lnTo>
                  <a:pt x="84362" y="84362"/>
                </a:lnTo>
                <a:lnTo>
                  <a:pt x="55573" y="117924"/>
                </a:lnTo>
                <a:lnTo>
                  <a:pt x="32149" y="155665"/>
                </a:lnTo>
                <a:lnTo>
                  <a:pt x="14684" y="196993"/>
                </a:lnTo>
                <a:lnTo>
                  <a:pt x="3769" y="241314"/>
                </a:lnTo>
                <a:lnTo>
                  <a:pt x="0" y="288035"/>
                </a:lnTo>
                <a:lnTo>
                  <a:pt x="3769" y="334757"/>
                </a:lnTo>
                <a:lnTo>
                  <a:pt x="14684" y="379078"/>
                </a:lnTo>
                <a:lnTo>
                  <a:pt x="32149" y="420406"/>
                </a:lnTo>
                <a:lnTo>
                  <a:pt x="55573" y="458147"/>
                </a:lnTo>
                <a:lnTo>
                  <a:pt x="84362" y="491709"/>
                </a:lnTo>
                <a:lnTo>
                  <a:pt x="117924" y="520498"/>
                </a:lnTo>
                <a:lnTo>
                  <a:pt x="155665" y="543922"/>
                </a:lnTo>
                <a:lnTo>
                  <a:pt x="196993" y="561387"/>
                </a:lnTo>
                <a:lnTo>
                  <a:pt x="241314" y="572302"/>
                </a:lnTo>
                <a:lnTo>
                  <a:pt x="288036" y="576071"/>
                </a:lnTo>
                <a:lnTo>
                  <a:pt x="334757" y="572302"/>
                </a:lnTo>
                <a:lnTo>
                  <a:pt x="379078" y="561387"/>
                </a:lnTo>
                <a:lnTo>
                  <a:pt x="420406" y="543922"/>
                </a:lnTo>
                <a:lnTo>
                  <a:pt x="458147" y="520498"/>
                </a:lnTo>
                <a:lnTo>
                  <a:pt x="491709" y="491709"/>
                </a:lnTo>
                <a:lnTo>
                  <a:pt x="506593" y="474357"/>
                </a:lnTo>
                <a:lnTo>
                  <a:pt x="288036" y="474357"/>
                </a:lnTo>
                <a:lnTo>
                  <a:pt x="238506" y="467701"/>
                </a:lnTo>
                <a:lnTo>
                  <a:pt x="193999" y="448917"/>
                </a:lnTo>
                <a:lnTo>
                  <a:pt x="156289" y="419782"/>
                </a:lnTo>
                <a:lnTo>
                  <a:pt x="127154" y="382072"/>
                </a:lnTo>
                <a:lnTo>
                  <a:pt x="108370" y="337565"/>
                </a:lnTo>
                <a:lnTo>
                  <a:pt x="101714" y="288035"/>
                </a:lnTo>
                <a:lnTo>
                  <a:pt x="108370" y="238506"/>
                </a:lnTo>
                <a:lnTo>
                  <a:pt x="127154" y="193999"/>
                </a:lnTo>
                <a:lnTo>
                  <a:pt x="156289" y="156289"/>
                </a:lnTo>
                <a:lnTo>
                  <a:pt x="193999" y="127154"/>
                </a:lnTo>
                <a:lnTo>
                  <a:pt x="238506" y="108370"/>
                </a:lnTo>
                <a:lnTo>
                  <a:pt x="288036" y="101714"/>
                </a:lnTo>
                <a:lnTo>
                  <a:pt x="506593" y="101714"/>
                </a:lnTo>
                <a:lnTo>
                  <a:pt x="491709" y="84362"/>
                </a:lnTo>
                <a:lnTo>
                  <a:pt x="458147" y="55573"/>
                </a:lnTo>
                <a:lnTo>
                  <a:pt x="420406" y="32149"/>
                </a:lnTo>
                <a:lnTo>
                  <a:pt x="379078" y="14684"/>
                </a:lnTo>
                <a:lnTo>
                  <a:pt x="334757" y="3769"/>
                </a:lnTo>
                <a:lnTo>
                  <a:pt x="288036" y="0"/>
                </a:lnTo>
                <a:close/>
              </a:path>
              <a:path w="576580" h="576579">
                <a:moveTo>
                  <a:pt x="506593" y="101714"/>
                </a:moveTo>
                <a:lnTo>
                  <a:pt x="288036" y="101714"/>
                </a:lnTo>
                <a:lnTo>
                  <a:pt x="337565" y="108370"/>
                </a:lnTo>
                <a:lnTo>
                  <a:pt x="382072" y="127154"/>
                </a:lnTo>
                <a:lnTo>
                  <a:pt x="419782" y="156289"/>
                </a:lnTo>
                <a:lnTo>
                  <a:pt x="448917" y="193999"/>
                </a:lnTo>
                <a:lnTo>
                  <a:pt x="467701" y="238506"/>
                </a:lnTo>
                <a:lnTo>
                  <a:pt x="474357" y="288035"/>
                </a:lnTo>
                <a:lnTo>
                  <a:pt x="467701" y="337565"/>
                </a:lnTo>
                <a:lnTo>
                  <a:pt x="448917" y="382072"/>
                </a:lnTo>
                <a:lnTo>
                  <a:pt x="419782" y="419782"/>
                </a:lnTo>
                <a:lnTo>
                  <a:pt x="382072" y="448917"/>
                </a:lnTo>
                <a:lnTo>
                  <a:pt x="337565" y="467701"/>
                </a:lnTo>
                <a:lnTo>
                  <a:pt x="288036" y="474357"/>
                </a:lnTo>
                <a:lnTo>
                  <a:pt x="506593" y="474357"/>
                </a:lnTo>
                <a:lnTo>
                  <a:pt x="543922" y="420406"/>
                </a:lnTo>
                <a:lnTo>
                  <a:pt x="561387" y="379078"/>
                </a:lnTo>
                <a:lnTo>
                  <a:pt x="572302" y="334757"/>
                </a:lnTo>
                <a:lnTo>
                  <a:pt x="576072" y="288035"/>
                </a:lnTo>
                <a:lnTo>
                  <a:pt x="572302" y="241314"/>
                </a:lnTo>
                <a:lnTo>
                  <a:pt x="561387" y="196993"/>
                </a:lnTo>
                <a:lnTo>
                  <a:pt x="543922" y="155665"/>
                </a:lnTo>
                <a:lnTo>
                  <a:pt x="520498" y="117924"/>
                </a:lnTo>
                <a:lnTo>
                  <a:pt x="506593" y="101714"/>
                </a:lnTo>
                <a:close/>
              </a:path>
            </a:pathLst>
          </a:custGeom>
          <a:solidFill>
            <a:srgbClr val="FFFFFF"/>
          </a:solidFill>
        </p:spPr>
        <p:txBody>
          <a:bodyPr wrap="square" lIns="0" tIns="0" rIns="0" bIns="0" rtlCol="0"/>
          <a:lstStyle/>
          <a:p>
            <a:endParaRPr/>
          </a:p>
        </p:txBody>
      </p:sp>
      <p:sp>
        <p:nvSpPr>
          <p:cNvPr id="19" name="bk object 19"/>
          <p:cNvSpPr/>
          <p:nvPr/>
        </p:nvSpPr>
        <p:spPr>
          <a:xfrm>
            <a:off x="143255" y="6368796"/>
            <a:ext cx="706120" cy="119380"/>
          </a:xfrm>
          <a:custGeom>
            <a:avLst/>
            <a:gdLst/>
            <a:ahLst/>
            <a:cxnLst/>
            <a:rect l="l" t="t" r="r" b="b"/>
            <a:pathLst>
              <a:path w="706119" h="119379">
                <a:moveTo>
                  <a:pt x="0" y="118871"/>
                </a:moveTo>
                <a:lnTo>
                  <a:pt x="705612" y="118871"/>
                </a:lnTo>
                <a:lnTo>
                  <a:pt x="705612" y="0"/>
                </a:lnTo>
                <a:lnTo>
                  <a:pt x="0" y="0"/>
                </a:lnTo>
                <a:lnTo>
                  <a:pt x="0" y="118871"/>
                </a:lnTo>
                <a:close/>
              </a:path>
            </a:pathLst>
          </a:custGeom>
          <a:solidFill>
            <a:srgbClr val="FFFFFF"/>
          </a:solidFill>
        </p:spPr>
        <p:txBody>
          <a:bodyPr wrap="square" lIns="0" tIns="0" rIns="0" bIns="0" rtlCol="0"/>
          <a:lstStyle/>
          <a:p>
            <a:endParaRPr/>
          </a:p>
        </p:txBody>
      </p:sp>
      <p:sp>
        <p:nvSpPr>
          <p:cNvPr id="2" name="Holder 2"/>
          <p:cNvSpPr>
            <a:spLocks noGrp="1"/>
          </p:cNvSpPr>
          <p:nvPr>
            <p:ph type="title"/>
          </p:nvPr>
        </p:nvSpPr>
        <p:spPr>
          <a:xfrm>
            <a:off x="900480" y="2083130"/>
            <a:ext cx="10391038" cy="574675"/>
          </a:xfrm>
          <a:prstGeom prst="rect">
            <a:avLst/>
          </a:prstGeom>
        </p:spPr>
        <p:txBody>
          <a:bodyPr wrap="square" lIns="0" tIns="0" rIns="0" bIns="0">
            <a:spAutoFit/>
          </a:bodyPr>
          <a:lstStyle>
            <a:lvl1pPr>
              <a:defRPr sz="3600" b="0" i="0">
                <a:solidFill>
                  <a:schemeClr val="bg1"/>
                </a:solidFill>
                <a:latin typeface="NJFont Light"/>
                <a:cs typeface="NJFont Light"/>
              </a:defRPr>
            </a:lvl1pPr>
          </a:lstStyle>
          <a:p>
            <a:endParaRPr/>
          </a:p>
        </p:txBody>
      </p:sp>
      <p:sp>
        <p:nvSpPr>
          <p:cNvPr id="3" name="Holder 3"/>
          <p:cNvSpPr>
            <a:spLocks noGrp="1"/>
          </p:cNvSpPr>
          <p:nvPr>
            <p:ph type="body" idx="1"/>
          </p:nvPr>
        </p:nvSpPr>
        <p:spPr>
          <a:xfrm>
            <a:off x="4543425" y="1313179"/>
            <a:ext cx="7301230" cy="1946275"/>
          </a:xfrm>
          <a:prstGeom prst="rect">
            <a:avLst/>
          </a:prstGeom>
        </p:spPr>
        <p:txBody>
          <a:bodyPr wrap="square" lIns="0" tIns="0" rIns="0" bIns="0">
            <a:spAutoFit/>
          </a:bodyPr>
          <a:lstStyle>
            <a:lvl1pPr>
              <a:defRPr sz="1800" b="0" i="0">
                <a:solidFill>
                  <a:srgbClr val="1A5A92"/>
                </a:solidFill>
                <a:latin typeface="NJFont Book"/>
                <a:cs typeface="NJFont Book"/>
              </a:defRPr>
            </a:lvl1pPr>
          </a:lstStyle>
          <a:p>
            <a:endParaRPr/>
          </a:p>
        </p:txBody>
      </p:sp>
      <p:sp>
        <p:nvSpPr>
          <p:cNvPr id="6" name="Holder 6"/>
          <p:cNvSpPr>
            <a:spLocks noGrp="1"/>
          </p:cNvSpPr>
          <p:nvPr>
            <p:ph type="sldNum" sz="quarter" idx="7"/>
          </p:nvPr>
        </p:nvSpPr>
        <p:spPr>
          <a:xfrm>
            <a:off x="875080" y="6486950"/>
            <a:ext cx="253365" cy="225425"/>
          </a:xfrm>
          <a:prstGeom prst="rect">
            <a:avLst/>
          </a:prstGeom>
        </p:spPr>
        <p:txBody>
          <a:bodyPr wrap="square" lIns="0" tIns="0" rIns="0" bIns="0">
            <a:spAutoFit/>
          </a:bodyPr>
          <a:lstStyle>
            <a:lvl1pPr>
              <a:defRPr sz="1350" b="0" i="0">
                <a:solidFill>
                  <a:schemeClr val="bg1"/>
                </a:solidFill>
                <a:latin typeface="NJFont Book"/>
                <a:cs typeface="NJFont Book"/>
              </a:defRPr>
            </a:lvl1pPr>
          </a:lstStyle>
          <a:p>
            <a:pPr marL="38100">
              <a:lnSpc>
                <a:spcPts val="1605"/>
              </a:lnSpc>
            </a:pPr>
            <a:fld id="{81D60167-4931-47E6-BA6A-407CBD079E47}" type="slidenum">
              <a:rPr dirty="0"/>
              <a:t>‹#›</a:t>
            </a:fld>
            <a:endParaRPr/>
          </a:p>
        </p:txBody>
      </p:sp>
      <p:sp>
        <p:nvSpPr>
          <p:cNvPr id="7" name="MSIPCMContentMarking" descr="{&quot;HashCode&quot;:1369901735,&quot;Placement&quot;:&quot;Footer&quot;,&quot;Top&quot;:515.409363,&quot;Left&quot;:408.581818,&quot;SlideWidth&quot;:960,&quot;SlideHeight&quot;:540}">
            <a:extLst>
              <a:ext uri="{FF2B5EF4-FFF2-40B4-BE49-F238E27FC236}">
                <a16:creationId xmlns:a16="http://schemas.microsoft.com/office/drawing/2014/main" id="{FB3506A1-B3EA-40F3-B10C-F2CF2D8844EA}"/>
              </a:ext>
            </a:extLst>
          </p:cNvPr>
          <p:cNvSpPr txBox="1"/>
          <p:nvPr userDrawn="1"/>
        </p:nvSpPr>
        <p:spPr>
          <a:xfrm>
            <a:off x="3035936" y="6463594"/>
            <a:ext cx="9156064" cy="369332"/>
          </a:xfrm>
          <a:prstGeom prst="rect">
            <a:avLst/>
          </a:prstGeom>
          <a:noFill/>
        </p:spPr>
        <p:txBody>
          <a:bodyPr vert="horz" wrap="square" lIns="0" tIns="0" rIns="0" bIns="0" rtlCol="0" anchor="ctr" anchorCtr="1">
            <a:spAutoFit/>
          </a:bodyPr>
          <a:lstStyle/>
          <a:p>
            <a:pPr>
              <a:lnSpc>
                <a:spcPct val="100000"/>
              </a:lnSpc>
            </a:pPr>
            <a:r>
              <a:rPr lang="en-GB" sz="800" dirty="0">
                <a:solidFill>
                  <a:srgbClr val="333333"/>
                </a:solidFill>
                <a:effectLst/>
                <a:latin typeface="Calibri" panose="020F0502020204030204" pitchFamily="34" charset="0"/>
                <a:ea typeface="Aptos" panose="020B0004020202020204" pitchFamily="34" charset="0"/>
                <a:cs typeface="Calibri" panose="020F0502020204030204" pitchFamily="34" charset="0"/>
              </a:rPr>
              <a:t>This contains information which is confidential and potentially legally privileged. The disclosure of this would, or would be likely to, prejudice the commercial interests of TfL, its subsidiary companies and/or other parties. This communication contains continuing internal discussions on potential commercial options for the future of TfL. It is not intended to reflect or represent any formal TfL views or policy. Its subject matter may relate to issues which would be subject to consultation or contract negotiation. Its contents are therefore confidential and should not be disclosed to any unauthorised persons.</a:t>
            </a:r>
            <a:endParaRPr lang="en-GB" sz="800" dirty="0">
              <a:effectLst/>
              <a:latin typeface="Aptos" panose="020B0004020202020204" pitchFamily="34" charset="0"/>
              <a:ea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11055757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23265" y="843922"/>
            <a:ext cx="10519358" cy="689932"/>
          </a:xfrm>
          <a:prstGeom prst="rect">
            <a:avLst/>
          </a:prstGeom>
        </p:spPr>
        <p:txBody>
          <a:bodyPr vert="horz" wrap="square" lIns="0" tIns="12700" rIns="0" bIns="0" rtlCol="0" anchor="t">
            <a:spAutoFit/>
          </a:bodyPr>
          <a:lstStyle/>
          <a:p>
            <a:pPr marL="12700" marR="5080">
              <a:lnSpc>
                <a:spcPct val="100000"/>
              </a:lnSpc>
              <a:spcBef>
                <a:spcPts val="100"/>
              </a:spcBef>
            </a:pPr>
            <a:r>
              <a:rPr lang="en-GB" sz="4400" spc="30" dirty="0">
                <a:solidFill>
                  <a:srgbClr val="FFFFFF"/>
                </a:solidFill>
                <a:latin typeface="NJFont Light"/>
                <a:cs typeface="NJFont Light"/>
              </a:rPr>
              <a:t>Pedal Application Error on London Buses</a:t>
            </a:r>
          </a:p>
        </p:txBody>
      </p:sp>
      <p:sp>
        <p:nvSpPr>
          <p:cNvPr id="5" name="Slide Number Placeholder 4">
            <a:extLst>
              <a:ext uri="{FF2B5EF4-FFF2-40B4-BE49-F238E27FC236}">
                <a16:creationId xmlns:a16="http://schemas.microsoft.com/office/drawing/2014/main" id="{78EC5E33-9006-4994-A7B8-402EE753B7CB}"/>
              </a:ext>
            </a:extLst>
          </p:cNvPr>
          <p:cNvSpPr>
            <a:spLocks noGrp="1"/>
          </p:cNvSpPr>
          <p:nvPr>
            <p:ph type="sldNum" sz="quarter" idx="7"/>
          </p:nvPr>
        </p:nvSpPr>
        <p:spPr/>
        <p:txBody>
          <a:bodyPr/>
          <a:lstStyle/>
          <a:p>
            <a:pPr marL="38100">
              <a:lnSpc>
                <a:spcPts val="1605"/>
              </a:lnSpc>
            </a:pPr>
            <a:fld id="{81D60167-4931-47E6-BA6A-407CBD079E47}" type="slidenum">
              <a:rPr lang="en-GB" smtClean="0"/>
              <a:t>1</a:t>
            </a:fld>
            <a:endParaRPr lang="en-GB"/>
          </a:p>
        </p:txBody>
      </p:sp>
      <p:sp>
        <p:nvSpPr>
          <p:cNvPr id="4" name="object 4">
            <a:extLst>
              <a:ext uri="{FF2B5EF4-FFF2-40B4-BE49-F238E27FC236}">
                <a16:creationId xmlns:a16="http://schemas.microsoft.com/office/drawing/2014/main" id="{548CC7FA-7045-46F2-A08C-52913BB45A3B}"/>
              </a:ext>
            </a:extLst>
          </p:cNvPr>
          <p:cNvSpPr txBox="1"/>
          <p:nvPr/>
        </p:nvSpPr>
        <p:spPr>
          <a:xfrm>
            <a:off x="723264" y="3463031"/>
            <a:ext cx="9544998" cy="2526333"/>
          </a:xfrm>
          <a:prstGeom prst="rect">
            <a:avLst/>
          </a:prstGeom>
        </p:spPr>
        <p:txBody>
          <a:bodyPr vert="horz" wrap="square" lIns="0" tIns="12700" rIns="0" bIns="0" rtlCol="0" anchor="t">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lang="en-GB" sz="3200" spc="-5" dirty="0">
                <a:solidFill>
                  <a:srgbClr val="FFFFFF"/>
                </a:solidFill>
                <a:latin typeface="NJFont Book"/>
                <a:cs typeface="NJFont Book"/>
              </a:rPr>
              <a:t>Finn Coyle, Head of Bus Engineering</a:t>
            </a:r>
          </a:p>
          <a:p>
            <a:pPr marL="12700" marR="0" lvl="0" indent="0" algn="l" defTabSz="914400" rtl="0" eaLnBrk="1" fontAlgn="auto" latinLnBrk="0" hangingPunct="1">
              <a:lnSpc>
                <a:spcPct val="100000"/>
              </a:lnSpc>
              <a:spcBef>
                <a:spcPts val="100"/>
              </a:spcBef>
              <a:spcAft>
                <a:spcPts val="0"/>
              </a:spcAft>
              <a:buClrTx/>
              <a:buSzTx/>
              <a:buFontTx/>
              <a:buNone/>
              <a:tabLst/>
              <a:defRPr/>
            </a:pPr>
            <a:r>
              <a:rPr lang="en-GB" sz="3200" spc="-5" dirty="0">
                <a:solidFill>
                  <a:srgbClr val="FFFFFF"/>
                </a:solidFill>
                <a:latin typeface="NJFont Book"/>
                <a:cs typeface="NJFont Book"/>
              </a:rPr>
              <a:t>Kerri Cheek, Senior Bus Safety Development Manager</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3200" b="1" i="0" u="none" strike="noStrike" kern="1200" cap="none" spc="-5" normalizeH="0" baseline="0" noProof="0" dirty="0">
                <a:ln>
                  <a:noFill/>
                </a:ln>
                <a:solidFill>
                  <a:srgbClr val="FFFFFF"/>
                </a:solidFill>
                <a:effectLst/>
                <a:uLnTx/>
                <a:uFillTx/>
                <a:latin typeface="NJFont Book"/>
                <a:ea typeface="+mn-ea"/>
                <a:cs typeface="NJFont Book"/>
              </a:rPr>
              <a:t>Transport for London</a:t>
            </a:r>
          </a:p>
          <a:p>
            <a:pPr marL="12700" marR="0" lvl="0" indent="0" algn="l" defTabSz="914400" rtl="0" eaLnBrk="1" fontAlgn="auto" latinLnBrk="0" hangingPunct="1">
              <a:lnSpc>
                <a:spcPct val="100000"/>
              </a:lnSpc>
              <a:spcBef>
                <a:spcPts val="100"/>
              </a:spcBef>
              <a:spcAft>
                <a:spcPts val="0"/>
              </a:spcAft>
              <a:buClrTx/>
              <a:buSzTx/>
              <a:buFontTx/>
              <a:buNone/>
              <a:tabLst/>
              <a:defRPr/>
            </a:pPr>
            <a:endParaRPr kumimoji="0" lang="en-GB" sz="3200" b="1" i="0" u="none" strike="noStrike" kern="1200" cap="none" spc="-5" normalizeH="0" baseline="0" noProof="0" dirty="0">
              <a:ln>
                <a:noFill/>
              </a:ln>
              <a:solidFill>
                <a:srgbClr val="FFFFFF"/>
              </a:solidFill>
              <a:effectLst/>
              <a:uLnTx/>
              <a:uFillTx/>
              <a:latin typeface="NJFont Book"/>
              <a:ea typeface="+mn-ea"/>
              <a:cs typeface="NJFont Book"/>
            </a:endParaRPr>
          </a:p>
          <a:p>
            <a:pPr marL="12700" marR="0" lvl="0" indent="0" algn="l" defTabSz="914400" rtl="0" eaLnBrk="1" fontAlgn="auto" latinLnBrk="0" hangingPunct="1">
              <a:lnSpc>
                <a:spcPct val="100000"/>
              </a:lnSpc>
              <a:spcBef>
                <a:spcPts val="100"/>
              </a:spcBef>
              <a:spcAft>
                <a:spcPts val="0"/>
              </a:spcAft>
              <a:buClrTx/>
              <a:buSzTx/>
              <a:buFontTx/>
              <a:buNone/>
              <a:tabLst/>
              <a:defRPr/>
            </a:pPr>
            <a:r>
              <a:rPr lang="en-GB" sz="3200" spc="-5" dirty="0">
                <a:solidFill>
                  <a:srgbClr val="FFFFFF"/>
                </a:solidFill>
                <a:latin typeface="NJFont Book"/>
                <a:cs typeface="NJFont Book"/>
              </a:rPr>
              <a:t>19 September 2023</a:t>
            </a:r>
            <a:endParaRPr kumimoji="0" sz="3200" i="0" u="none" strike="noStrike" kern="1200" cap="none" spc="0" normalizeH="0" baseline="0" noProof="0" dirty="0">
              <a:ln>
                <a:noFill/>
              </a:ln>
              <a:solidFill>
                <a:prstClr val="black"/>
              </a:solidFill>
              <a:effectLst/>
              <a:uLnTx/>
              <a:uFillTx/>
              <a:latin typeface="NJFont Book"/>
              <a:ea typeface="+mn-ea"/>
              <a:cs typeface="NJFont Book"/>
            </a:endParaRPr>
          </a:p>
        </p:txBody>
      </p:sp>
      <p:pic>
        <p:nvPicPr>
          <p:cNvPr id="7" name="Picture 6">
            <a:extLst>
              <a:ext uri="{FF2B5EF4-FFF2-40B4-BE49-F238E27FC236}">
                <a16:creationId xmlns:a16="http://schemas.microsoft.com/office/drawing/2014/main" id="{5A72335B-4211-C4B1-7CC2-ECFDFE5E03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4161" y="5053787"/>
            <a:ext cx="1055077" cy="1055077"/>
          </a:xfrm>
          <a:prstGeom prst="rect">
            <a:avLst/>
          </a:prstGeom>
        </p:spPr>
      </p:pic>
    </p:spTree>
    <p:extLst>
      <p:ext uri="{BB962C8B-B14F-4D97-AF65-F5344CB8AC3E}">
        <p14:creationId xmlns:p14="http://schemas.microsoft.com/office/powerpoint/2010/main" val="1053818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23BE-6C84-0C41-1DEB-EF7AF9562C2F}"/>
              </a:ext>
            </a:extLst>
          </p:cNvPr>
          <p:cNvSpPr>
            <a:spLocks noGrp="1"/>
          </p:cNvSpPr>
          <p:nvPr>
            <p:ph type="title"/>
          </p:nvPr>
        </p:nvSpPr>
        <p:spPr>
          <a:xfrm>
            <a:off x="197095" y="274427"/>
            <a:ext cx="2706879" cy="2523768"/>
          </a:xfrm>
        </p:spPr>
        <p:txBody>
          <a:bodyPr/>
          <a:lstStyle/>
          <a:p>
            <a:r>
              <a:rPr lang="en-GB" dirty="0"/>
              <a:t>Pedal Application Error (PAE)</a:t>
            </a:r>
            <a:br>
              <a:rPr lang="en-GB" dirty="0"/>
            </a:br>
            <a:br>
              <a:rPr lang="en-GB" dirty="0"/>
            </a:br>
            <a:endParaRPr lang="en-GB" sz="2000" dirty="0"/>
          </a:p>
        </p:txBody>
      </p:sp>
      <p:sp>
        <p:nvSpPr>
          <p:cNvPr id="3" name="Text Placeholder 2">
            <a:extLst>
              <a:ext uri="{FF2B5EF4-FFF2-40B4-BE49-F238E27FC236}">
                <a16:creationId xmlns:a16="http://schemas.microsoft.com/office/drawing/2014/main" id="{5D1163BF-8077-05E0-7536-FC41A8D5853D}"/>
              </a:ext>
            </a:extLst>
          </p:cNvPr>
          <p:cNvSpPr>
            <a:spLocks noGrp="1"/>
          </p:cNvSpPr>
          <p:nvPr>
            <p:ph type="body" idx="1"/>
          </p:nvPr>
        </p:nvSpPr>
        <p:spPr>
          <a:xfrm>
            <a:off x="3257236" y="790664"/>
            <a:ext cx="8299224" cy="3600986"/>
          </a:xfrm>
        </p:spPr>
        <p:txBody>
          <a:bodyPr wrap="square" lIns="0" tIns="0" rIns="0" bIns="0" anchor="t">
            <a:spAutoFit/>
          </a:bodyPr>
          <a:lstStyle/>
          <a:p>
            <a:pPr marL="285750" indent="-285750">
              <a:buFont typeface="Arial" panose="020B0604020202020204" pitchFamily="34" charset="0"/>
              <a:buChar char="•"/>
            </a:pPr>
            <a:endParaRPr lang="en-GB" dirty="0"/>
          </a:p>
          <a:p>
            <a:r>
              <a:rPr lang="en-GB" dirty="0"/>
              <a:t>Relationship to regulation</a:t>
            </a:r>
          </a:p>
          <a:p>
            <a:endParaRPr lang="en-GB" dirty="0"/>
          </a:p>
          <a:p>
            <a:pPr marL="742950" lvl="1" indent="-285750">
              <a:buFont typeface="Arial" panose="020B0604020202020204" pitchFamily="34" charset="0"/>
              <a:buChar char="•"/>
            </a:pPr>
            <a:r>
              <a:rPr lang="en-GB" dirty="0"/>
              <a:t>Evidence may be relevant to cars too – CCTV data a unique resource </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A regulation based on pedal force with buses in scope could help encourage manufacturers to develop the proposed solution</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A regulation based on pedal speed, excluding force-based activation, with buses in scope would have opposite effect</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Please don’t let regulation get in the way of what we think is the best solution</a:t>
            </a:r>
          </a:p>
          <a:p>
            <a:endParaRPr lang="en-GB" dirty="0"/>
          </a:p>
        </p:txBody>
      </p:sp>
      <p:sp>
        <p:nvSpPr>
          <p:cNvPr id="4" name="Slide Number Placeholder 3">
            <a:extLst>
              <a:ext uri="{FF2B5EF4-FFF2-40B4-BE49-F238E27FC236}">
                <a16:creationId xmlns:a16="http://schemas.microsoft.com/office/drawing/2014/main" id="{BAFF4BEB-A64A-797F-7506-F4FDFB7D17D8}"/>
              </a:ext>
            </a:extLst>
          </p:cNvPr>
          <p:cNvSpPr>
            <a:spLocks noGrp="1"/>
          </p:cNvSpPr>
          <p:nvPr>
            <p:ph type="sldNum" sz="quarter" idx="7"/>
          </p:nvPr>
        </p:nvSpPr>
        <p:spPr/>
        <p:txBody>
          <a:bodyPr/>
          <a:lstStyle/>
          <a:p>
            <a:pPr marL="38100">
              <a:lnSpc>
                <a:spcPts val="1605"/>
              </a:lnSpc>
            </a:pPr>
            <a:fld id="{81D60167-4931-47E6-BA6A-407CBD079E47}" type="slidenum">
              <a:rPr lang="en-GB" smtClean="0"/>
              <a:t>10</a:t>
            </a:fld>
            <a:endParaRPr lang="en-GB"/>
          </a:p>
        </p:txBody>
      </p:sp>
      <p:sp>
        <p:nvSpPr>
          <p:cNvPr id="5" name="TextBox 4">
            <a:extLst>
              <a:ext uri="{FF2B5EF4-FFF2-40B4-BE49-F238E27FC236}">
                <a16:creationId xmlns:a16="http://schemas.microsoft.com/office/drawing/2014/main" id="{45457538-DEED-29DC-FAC1-7CE1EFFEA36E}"/>
              </a:ext>
            </a:extLst>
          </p:cNvPr>
          <p:cNvSpPr txBox="1"/>
          <p:nvPr/>
        </p:nvSpPr>
        <p:spPr>
          <a:xfrm>
            <a:off x="3104444" y="178740"/>
            <a:ext cx="511016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800" dirty="0">
                <a:cs typeface="Calibri"/>
              </a:rPr>
              <a:t>Conclusions and next steps</a:t>
            </a:r>
            <a:endParaRPr lang="en-GB" sz="2800" dirty="0"/>
          </a:p>
        </p:txBody>
      </p:sp>
    </p:spTree>
    <p:extLst>
      <p:ext uri="{BB962C8B-B14F-4D97-AF65-F5344CB8AC3E}">
        <p14:creationId xmlns:p14="http://schemas.microsoft.com/office/powerpoint/2010/main" val="719672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D8B1A-4365-8775-39E3-D61577B1EA54}"/>
              </a:ext>
            </a:extLst>
          </p:cNvPr>
          <p:cNvSpPr>
            <a:spLocks noGrp="1"/>
          </p:cNvSpPr>
          <p:nvPr>
            <p:ph type="title"/>
          </p:nvPr>
        </p:nvSpPr>
        <p:spPr>
          <a:xfrm>
            <a:off x="253926" y="252436"/>
            <a:ext cx="2281286" cy="1107996"/>
          </a:xfrm>
        </p:spPr>
        <p:txBody>
          <a:bodyPr wrap="square" lIns="0" tIns="0" rIns="0" bIns="0" anchor="t">
            <a:spAutoFit/>
          </a:bodyPr>
          <a:lstStyle/>
          <a:p>
            <a:r>
              <a:rPr lang="en-GB" dirty="0"/>
              <a:t>CCTV Case (1 of 8)</a:t>
            </a:r>
          </a:p>
        </p:txBody>
      </p:sp>
      <p:sp>
        <p:nvSpPr>
          <p:cNvPr id="4" name="Slide Number Placeholder 3">
            <a:extLst>
              <a:ext uri="{FF2B5EF4-FFF2-40B4-BE49-F238E27FC236}">
                <a16:creationId xmlns:a16="http://schemas.microsoft.com/office/drawing/2014/main" id="{B02BB769-3552-667D-661A-3EAF27AD316E}"/>
              </a:ext>
            </a:extLst>
          </p:cNvPr>
          <p:cNvSpPr>
            <a:spLocks noGrp="1"/>
          </p:cNvSpPr>
          <p:nvPr>
            <p:ph type="sldNum" sz="quarter" idx="7"/>
          </p:nvPr>
        </p:nvSpPr>
        <p:spPr/>
        <p:txBody>
          <a:bodyPr/>
          <a:lstStyle/>
          <a:p>
            <a:pPr marL="38100">
              <a:lnSpc>
                <a:spcPts val="1605"/>
              </a:lnSpc>
            </a:pPr>
            <a:fld id="{81D60167-4931-47E6-BA6A-407CBD079E47}" type="slidenum">
              <a:rPr lang="en-GB" smtClean="0"/>
              <a:t>11</a:t>
            </a:fld>
            <a:endParaRPr lang="en-GB"/>
          </a:p>
        </p:txBody>
      </p:sp>
      <p:graphicFrame>
        <p:nvGraphicFramePr>
          <p:cNvPr id="7" name="Table 6">
            <a:extLst>
              <a:ext uri="{FF2B5EF4-FFF2-40B4-BE49-F238E27FC236}">
                <a16:creationId xmlns:a16="http://schemas.microsoft.com/office/drawing/2014/main" id="{041C90E8-B08A-C86B-8356-86D1BCF18439}"/>
              </a:ext>
            </a:extLst>
          </p:cNvPr>
          <p:cNvGraphicFramePr>
            <a:graphicFrameLocks/>
          </p:cNvGraphicFramePr>
          <p:nvPr>
            <p:extLst>
              <p:ext uri="{D42A27DB-BD31-4B8C-83A1-F6EECF244321}">
                <p14:modId xmlns:p14="http://schemas.microsoft.com/office/powerpoint/2010/main" val="2251878889"/>
              </p:ext>
            </p:extLst>
          </p:nvPr>
        </p:nvGraphicFramePr>
        <p:xfrm>
          <a:off x="3141934" y="1057200"/>
          <a:ext cx="6048672" cy="4094548"/>
        </p:xfrm>
        <a:graphic>
          <a:graphicData uri="http://schemas.openxmlformats.org/drawingml/2006/table">
            <a:tbl>
              <a:tblPr firstRow="1" bandRow="1">
                <a:tableStyleId>{793D81CF-94F2-401A-BA57-92F5A7B2D0C5}</a:tableStyleId>
              </a:tblPr>
              <a:tblGrid>
                <a:gridCol w="2952328">
                  <a:extLst>
                    <a:ext uri="{9D8B030D-6E8A-4147-A177-3AD203B41FA5}">
                      <a16:colId xmlns:a16="http://schemas.microsoft.com/office/drawing/2014/main" val="1906591981"/>
                    </a:ext>
                  </a:extLst>
                </a:gridCol>
                <a:gridCol w="3096344">
                  <a:extLst>
                    <a:ext uri="{9D8B030D-6E8A-4147-A177-3AD203B41FA5}">
                      <a16:colId xmlns:a16="http://schemas.microsoft.com/office/drawing/2014/main" val="21692321"/>
                    </a:ext>
                  </a:extLst>
                </a:gridCol>
              </a:tblGrid>
              <a:tr h="253907">
                <a:tc>
                  <a:txBody>
                    <a:bodyPr/>
                    <a:lstStyle/>
                    <a:p>
                      <a:r>
                        <a:rPr lang="en-GB" sz="1200" b="0" dirty="0">
                          <a:solidFill>
                            <a:schemeClr val="tx1"/>
                          </a:solidFill>
                        </a:rPr>
                        <a:t>Speed at moment of pedal error</a:t>
                      </a:r>
                    </a:p>
                  </a:txBody>
                  <a:tcPr>
                    <a:noFill/>
                  </a:tcPr>
                </a:tc>
                <a:tc>
                  <a:txBody>
                    <a:bodyPr/>
                    <a:lstStyle/>
                    <a:p>
                      <a:r>
                        <a:rPr lang="en-GB" sz="1200" b="0" dirty="0">
                          <a:solidFill>
                            <a:schemeClr val="tx1"/>
                          </a:solidFill>
                        </a:rPr>
                        <a:t>10 mph</a:t>
                      </a:r>
                    </a:p>
                  </a:txBody>
                  <a:tcPr>
                    <a:noFill/>
                  </a:tcPr>
                </a:tc>
                <a:extLst>
                  <a:ext uri="{0D108BD9-81ED-4DB2-BD59-A6C34878D82A}">
                    <a16:rowId xmlns:a16="http://schemas.microsoft.com/office/drawing/2014/main" val="1446088746"/>
                  </a:ext>
                </a:extLst>
              </a:tr>
              <a:tr h="343245">
                <a:tc>
                  <a:txBody>
                    <a:bodyPr/>
                    <a:lstStyle/>
                    <a:p>
                      <a:r>
                        <a:rPr lang="en-GB" sz="1200" dirty="0"/>
                        <a:t>Time from throttle application to max</a:t>
                      </a:r>
                    </a:p>
                  </a:txBody>
                  <a:tcPr/>
                </a:tc>
                <a:tc>
                  <a:txBody>
                    <a:bodyPr/>
                    <a:lstStyle/>
                    <a:p>
                      <a:r>
                        <a:rPr lang="en-GB" sz="1200" dirty="0"/>
                        <a:t>1.5s</a:t>
                      </a:r>
                    </a:p>
                  </a:txBody>
                  <a:tcPr/>
                </a:tc>
                <a:extLst>
                  <a:ext uri="{0D108BD9-81ED-4DB2-BD59-A6C34878D82A}">
                    <a16:rowId xmlns:a16="http://schemas.microsoft.com/office/drawing/2014/main" val="2806738501"/>
                  </a:ext>
                </a:extLst>
              </a:tr>
              <a:tr h="343245">
                <a:tc>
                  <a:txBody>
                    <a:bodyPr/>
                    <a:lstStyle/>
                    <a:p>
                      <a:r>
                        <a:rPr lang="en-GB" sz="1200" dirty="0"/>
                        <a:t>Time from 1</a:t>
                      </a:r>
                      <a:r>
                        <a:rPr lang="en-GB" sz="1200" baseline="30000" dirty="0"/>
                        <a:t>st</a:t>
                      </a:r>
                      <a:r>
                        <a:rPr lang="en-GB" sz="1200" dirty="0"/>
                        <a:t> throttle movement to impact</a:t>
                      </a:r>
                    </a:p>
                  </a:txBody>
                  <a:tcPr/>
                </a:tc>
                <a:tc>
                  <a:txBody>
                    <a:bodyPr/>
                    <a:lstStyle/>
                    <a:p>
                      <a:r>
                        <a:rPr lang="en-GB" sz="1200" dirty="0"/>
                        <a:t>3.5s</a:t>
                      </a:r>
                    </a:p>
                  </a:txBody>
                  <a:tcPr/>
                </a:tc>
                <a:extLst>
                  <a:ext uri="{0D108BD9-81ED-4DB2-BD59-A6C34878D82A}">
                    <a16:rowId xmlns:a16="http://schemas.microsoft.com/office/drawing/2014/main" val="3825039239"/>
                  </a:ext>
                </a:extLst>
              </a:tr>
              <a:tr h="343245">
                <a:tc>
                  <a:txBody>
                    <a:bodyPr/>
                    <a:lstStyle/>
                    <a:p>
                      <a:r>
                        <a:rPr lang="en-GB" sz="1200" dirty="0"/>
                        <a:t>Peak accel after pedal error</a:t>
                      </a:r>
                    </a:p>
                  </a:txBody>
                  <a:tcPr/>
                </a:tc>
                <a:tc>
                  <a:txBody>
                    <a:bodyPr/>
                    <a:lstStyle/>
                    <a:p>
                      <a:r>
                        <a:rPr lang="en-GB" sz="1200" dirty="0"/>
                        <a:t>1.4</a:t>
                      </a:r>
                    </a:p>
                  </a:txBody>
                  <a:tcPr/>
                </a:tc>
                <a:extLst>
                  <a:ext uri="{0D108BD9-81ED-4DB2-BD59-A6C34878D82A}">
                    <a16:rowId xmlns:a16="http://schemas.microsoft.com/office/drawing/2014/main" val="3425547075"/>
                  </a:ext>
                </a:extLst>
              </a:tr>
              <a:tr h="343245">
                <a:tc>
                  <a:txBody>
                    <a:bodyPr/>
                    <a:lstStyle/>
                    <a:p>
                      <a:r>
                        <a:rPr lang="en-GB" sz="1200" dirty="0"/>
                        <a:t>Low Speed accel suppression (Impact)</a:t>
                      </a:r>
                    </a:p>
                  </a:txBody>
                  <a:tcPr/>
                </a:tc>
                <a:tc>
                  <a:txBody>
                    <a:bodyPr/>
                    <a:lstStyle/>
                    <a:p>
                      <a:r>
                        <a:rPr lang="en-GB" sz="1200" dirty="0"/>
                        <a:t>No effect: Initial speed too high</a:t>
                      </a:r>
                    </a:p>
                  </a:txBody>
                  <a:tcPr/>
                </a:tc>
                <a:extLst>
                  <a:ext uri="{0D108BD9-81ED-4DB2-BD59-A6C34878D82A}">
                    <a16:rowId xmlns:a16="http://schemas.microsoft.com/office/drawing/2014/main" val="991019520"/>
                  </a:ext>
                </a:extLst>
              </a:tr>
              <a:tr h="4231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Low Speed accel suppression (Not Impact dependent)</a:t>
                      </a:r>
                    </a:p>
                  </a:txBody>
                  <a:tcPr/>
                </a:tc>
                <a:tc>
                  <a:txBody>
                    <a:bodyPr/>
                    <a:lstStyle/>
                    <a:p>
                      <a:r>
                        <a:rPr lang="en-GB" sz="1200" dirty="0"/>
                        <a:t>No effect: Initial speed too high</a:t>
                      </a:r>
                    </a:p>
                  </a:txBody>
                  <a:tcPr/>
                </a:tc>
                <a:extLst>
                  <a:ext uri="{0D108BD9-81ED-4DB2-BD59-A6C34878D82A}">
                    <a16:rowId xmlns:a16="http://schemas.microsoft.com/office/drawing/2014/main" val="564183662"/>
                  </a:ext>
                </a:extLst>
              </a:tr>
              <a:tr h="343245">
                <a:tc>
                  <a:txBody>
                    <a:bodyPr/>
                    <a:lstStyle/>
                    <a:p>
                      <a:r>
                        <a:rPr lang="en-GB" sz="1200" dirty="0"/>
                        <a:t>Accel suppression (Not impact dependent)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Likely: subject to pedal speed detection</a:t>
                      </a:r>
                    </a:p>
                  </a:txBody>
                  <a:tcPr/>
                </a:tc>
                <a:extLst>
                  <a:ext uri="{0D108BD9-81ED-4DB2-BD59-A6C34878D82A}">
                    <a16:rowId xmlns:a16="http://schemas.microsoft.com/office/drawing/2014/main" val="3513655645"/>
                  </a:ext>
                </a:extLst>
              </a:tr>
              <a:tr h="343245">
                <a:tc>
                  <a:txBody>
                    <a:bodyPr/>
                    <a:lstStyle/>
                    <a:p>
                      <a:r>
                        <a:rPr lang="en-GB" sz="1200" dirty="0"/>
                        <a:t>Accel suppression (pedal force based)</a:t>
                      </a:r>
                    </a:p>
                  </a:txBody>
                  <a:tcPr>
                    <a:solidFill>
                      <a:schemeClr val="accent1"/>
                    </a:solidFill>
                  </a:tcPr>
                </a:tc>
                <a:tc>
                  <a:txBody>
                    <a:bodyPr/>
                    <a:lstStyle/>
                    <a:p>
                      <a:r>
                        <a:rPr lang="en-GB" sz="1200" dirty="0"/>
                        <a:t>V. Likely: improved chance of error detection</a:t>
                      </a:r>
                    </a:p>
                  </a:txBody>
                  <a:tcPr>
                    <a:solidFill>
                      <a:schemeClr val="accent1"/>
                    </a:solidFill>
                  </a:tcPr>
                </a:tc>
                <a:extLst>
                  <a:ext uri="{0D108BD9-81ED-4DB2-BD59-A6C34878D82A}">
                    <a16:rowId xmlns:a16="http://schemas.microsoft.com/office/drawing/2014/main" val="2224090018"/>
                  </a:ext>
                </a:extLst>
              </a:tr>
              <a:tr h="423179">
                <a:tc>
                  <a:txBody>
                    <a:bodyPr/>
                    <a:lstStyle/>
                    <a:p>
                      <a:r>
                        <a:rPr lang="en-GB" sz="1200" dirty="0"/>
                        <a:t>AEB (Typical)</a:t>
                      </a:r>
                    </a:p>
                  </a:txBody>
                  <a:tcPr/>
                </a:tc>
                <a:tc>
                  <a:txBody>
                    <a:bodyPr/>
                    <a:lstStyle/>
                    <a:p>
                      <a:r>
                        <a:rPr lang="en-GB" sz="1200" dirty="0"/>
                        <a:t>Possible: Depending on override strategy</a:t>
                      </a:r>
                    </a:p>
                  </a:txBody>
                  <a:tcPr/>
                </a:tc>
                <a:extLst>
                  <a:ext uri="{0D108BD9-81ED-4DB2-BD59-A6C34878D82A}">
                    <a16:rowId xmlns:a16="http://schemas.microsoft.com/office/drawing/2014/main" val="386218531"/>
                  </a:ext>
                </a:extLst>
              </a:tr>
              <a:tr h="423179">
                <a:tc>
                  <a:txBody>
                    <a:bodyPr/>
                    <a:lstStyle/>
                    <a:p>
                      <a:r>
                        <a:rPr lang="en-GB" sz="1200" dirty="0"/>
                        <a:t>AEB (Modified throttle speed)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Likely: subject to pedal speed detection</a:t>
                      </a:r>
                    </a:p>
                  </a:txBody>
                  <a:tcPr/>
                </a:tc>
                <a:extLst>
                  <a:ext uri="{0D108BD9-81ED-4DB2-BD59-A6C34878D82A}">
                    <a16:rowId xmlns:a16="http://schemas.microsoft.com/office/drawing/2014/main" val="4215338078"/>
                  </a:ext>
                </a:extLst>
              </a:tr>
              <a:tr h="423179">
                <a:tc>
                  <a:txBody>
                    <a:bodyPr/>
                    <a:lstStyle/>
                    <a:p>
                      <a:r>
                        <a:rPr lang="en-GB" sz="1200" dirty="0"/>
                        <a:t>AEB (pedal force based)</a:t>
                      </a:r>
                    </a:p>
                  </a:txBody>
                  <a:tcP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Probable avoidance: Improved chance of detection plus auto braking</a:t>
                      </a:r>
                    </a:p>
                  </a:txBody>
                  <a:tcPr>
                    <a:solidFill>
                      <a:schemeClr val="accent1"/>
                    </a:solidFill>
                  </a:tcPr>
                </a:tc>
                <a:extLst>
                  <a:ext uri="{0D108BD9-81ED-4DB2-BD59-A6C34878D82A}">
                    <a16:rowId xmlns:a16="http://schemas.microsoft.com/office/drawing/2014/main" val="2180210365"/>
                  </a:ext>
                </a:extLst>
              </a:tr>
            </a:tbl>
          </a:graphicData>
        </a:graphic>
      </p:graphicFrame>
      <p:pic>
        <p:nvPicPr>
          <p:cNvPr id="8" name="Picture 7" descr="A screenshot of a video camera&#10;&#10;Description automatically generated">
            <a:extLst>
              <a:ext uri="{FF2B5EF4-FFF2-40B4-BE49-F238E27FC236}">
                <a16:creationId xmlns:a16="http://schemas.microsoft.com/office/drawing/2014/main" id="{E169F441-FB1F-10A8-2E36-7A0418A25C66}"/>
              </a:ext>
            </a:extLst>
          </p:cNvPr>
          <p:cNvPicPr>
            <a:picLocks noChangeAspect="1"/>
          </p:cNvPicPr>
          <p:nvPr/>
        </p:nvPicPr>
        <p:blipFill>
          <a:blip r:embed="rId2"/>
          <a:stretch>
            <a:fillRect/>
          </a:stretch>
        </p:blipFill>
        <p:spPr>
          <a:xfrm>
            <a:off x="9296870" y="5751"/>
            <a:ext cx="2814146" cy="6846498"/>
          </a:xfrm>
          <a:prstGeom prst="rect">
            <a:avLst/>
          </a:prstGeom>
        </p:spPr>
      </p:pic>
    </p:spTree>
    <p:extLst>
      <p:ext uri="{BB962C8B-B14F-4D97-AF65-F5344CB8AC3E}">
        <p14:creationId xmlns:p14="http://schemas.microsoft.com/office/powerpoint/2010/main" val="81478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23BE-6C84-0C41-1DEB-EF7AF9562C2F}"/>
              </a:ext>
            </a:extLst>
          </p:cNvPr>
          <p:cNvSpPr>
            <a:spLocks noGrp="1"/>
          </p:cNvSpPr>
          <p:nvPr>
            <p:ph type="title"/>
          </p:nvPr>
        </p:nvSpPr>
        <p:spPr>
          <a:xfrm>
            <a:off x="197095" y="274427"/>
            <a:ext cx="2706879" cy="5724644"/>
          </a:xfrm>
        </p:spPr>
        <p:txBody>
          <a:bodyPr wrap="square" lIns="0" tIns="0" rIns="0" bIns="0" anchor="t">
            <a:spAutoFit/>
          </a:bodyPr>
          <a:lstStyle/>
          <a:p>
            <a:r>
              <a:rPr lang="en-GB" dirty="0"/>
              <a:t>Pedal Application Error (PAE)</a:t>
            </a:r>
            <a:br>
              <a:rPr lang="en-GB" dirty="0"/>
            </a:br>
            <a:br>
              <a:rPr lang="en-GB" dirty="0"/>
            </a:br>
            <a:r>
              <a:rPr lang="en-GB" sz="2800" dirty="0"/>
              <a:t>Sources of information</a:t>
            </a:r>
            <a:br>
              <a:rPr lang="en-GB" sz="2800" dirty="0"/>
            </a:br>
            <a:br>
              <a:rPr lang="en-GB" sz="2800" dirty="0"/>
            </a:br>
            <a:r>
              <a:rPr lang="en-GB" sz="1800" dirty="0"/>
              <a:t>- Pedal cameras introduced on new buses in 2019 as part of Bus Safety Standard</a:t>
            </a:r>
            <a:br>
              <a:rPr lang="en-GB" sz="1800" dirty="0"/>
            </a:br>
            <a:r>
              <a:rPr lang="en-GB" sz="1800" dirty="0"/>
              <a:t>- Some operators have also retrofitted cameras</a:t>
            </a:r>
            <a:br>
              <a:rPr lang="en-GB" sz="1800" dirty="0"/>
            </a:br>
            <a:r>
              <a:rPr lang="en-GB" sz="1800" dirty="0"/>
              <a:t>- 25% of TfL bus fleet fitted (c.2200 buses)</a:t>
            </a:r>
          </a:p>
        </p:txBody>
      </p:sp>
      <p:sp>
        <p:nvSpPr>
          <p:cNvPr id="3" name="Text Placeholder 2">
            <a:extLst>
              <a:ext uri="{FF2B5EF4-FFF2-40B4-BE49-F238E27FC236}">
                <a16:creationId xmlns:a16="http://schemas.microsoft.com/office/drawing/2014/main" id="{5D1163BF-8077-05E0-7536-FC41A8D5853D}"/>
              </a:ext>
            </a:extLst>
          </p:cNvPr>
          <p:cNvSpPr>
            <a:spLocks noGrp="1"/>
          </p:cNvSpPr>
          <p:nvPr>
            <p:ph type="body" idx="1"/>
          </p:nvPr>
        </p:nvSpPr>
        <p:spPr>
          <a:xfrm>
            <a:off x="7266526" y="95317"/>
            <a:ext cx="4801542" cy="6370975"/>
          </a:xfrm>
        </p:spPr>
        <p:txBody>
          <a:bodyPr wrap="square" lIns="0" tIns="0" rIns="0" bIns="0" anchor="t">
            <a:spAutoFit/>
          </a:bodyPr>
          <a:lstStyle/>
          <a:p>
            <a:pPr marL="285750" indent="-285750">
              <a:buFont typeface="Arial" panose="020B0604020202020204" pitchFamily="34" charset="0"/>
              <a:buChar char="•"/>
            </a:pPr>
            <a:r>
              <a:rPr lang="en-GB" dirty="0"/>
              <a:t>Incident data</a:t>
            </a:r>
          </a:p>
          <a:p>
            <a:pPr marL="742950" lvl="1" indent="-285750">
              <a:buFont typeface="Arial" panose="020B0604020202020204" pitchFamily="34" charset="0"/>
              <a:buChar char="•"/>
            </a:pPr>
            <a:r>
              <a:rPr lang="en-GB" dirty="0"/>
              <a:t>IRIS: 145 cases, 6 years, c.50/billion bus km</a:t>
            </a:r>
          </a:p>
          <a:p>
            <a:pPr marL="742950" lvl="1" indent="-285750">
              <a:buFont typeface="Arial" panose="020B0604020202020204" pitchFamily="34" charset="0"/>
              <a:buChar char="•"/>
            </a:pPr>
            <a:r>
              <a:rPr lang="en-GB" dirty="0"/>
              <a:t>CCTV: 11 cases, 7 with pedal cameras</a:t>
            </a:r>
          </a:p>
          <a:p>
            <a:pPr marL="742950" lvl="1" indent="-285750">
              <a:buFont typeface="Arial" panose="020B0604020202020204" pitchFamily="34" charset="0"/>
              <a:buChar char="•"/>
            </a:pPr>
            <a:r>
              <a:rPr lang="en-GB" dirty="0"/>
              <a:t>Additional CCTV collection ongoing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Review of technologies</a:t>
            </a:r>
          </a:p>
          <a:p>
            <a:pPr marL="742950" lvl="1" indent="-285750">
              <a:buFont typeface="Arial" panose="020B0604020202020204" pitchFamily="34" charset="0"/>
              <a:buChar char="•"/>
            </a:pPr>
            <a:r>
              <a:rPr lang="en-GB" dirty="0"/>
              <a:t>Literature review</a:t>
            </a:r>
          </a:p>
          <a:p>
            <a:pPr marL="742950" lvl="1" indent="-285750">
              <a:buFont typeface="Arial" panose="020B0604020202020204" pitchFamily="34" charset="0"/>
              <a:buChar char="•"/>
            </a:pPr>
            <a:r>
              <a:rPr lang="en-GB" dirty="0"/>
              <a:t>Consultation with manufacturers/tier 1s</a:t>
            </a:r>
          </a:p>
          <a:p>
            <a:pPr marL="742950" lvl="1"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service fleet data (Continuous 33 Hz data, 440,000 km travelled)</a:t>
            </a:r>
          </a:p>
          <a:p>
            <a:pPr marL="742950" lvl="1" indent="-285750">
              <a:buFont typeface="Arial" panose="020B0604020202020204" pitchFamily="34" charset="0"/>
              <a:buChar char="•"/>
            </a:pPr>
            <a:r>
              <a:rPr lang="en-GB" dirty="0"/>
              <a:t>Location, acceleration, speed</a:t>
            </a:r>
          </a:p>
          <a:p>
            <a:pPr marL="742950" lvl="1" indent="-285750">
              <a:buFont typeface="Arial" panose="020B0604020202020204" pitchFamily="34" charset="0"/>
              <a:buChar char="•"/>
            </a:pPr>
            <a:r>
              <a:rPr lang="en-GB" dirty="0"/>
              <a:t>Throttle pedal position, brake pedal on/off</a:t>
            </a:r>
          </a:p>
          <a:p>
            <a:pPr marL="742950" lvl="1" indent="-285750">
              <a:buFont typeface="Arial" panose="020B0604020202020204" pitchFamily="34" charset="0"/>
              <a:buChar char="•"/>
            </a:pPr>
            <a:r>
              <a:rPr lang="en-GB" dirty="0"/>
              <a:t>CCTV clips to identify context of events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Physical measurements of buses</a:t>
            </a:r>
          </a:p>
          <a:p>
            <a:pPr marL="742950" lvl="1" indent="-285750">
              <a:buFont typeface="Arial" panose="020B0604020202020204" pitchFamily="34" charset="0"/>
              <a:buChar char="•"/>
            </a:pPr>
            <a:r>
              <a:rPr lang="en-GB" dirty="0"/>
              <a:t>Pedal layouts</a:t>
            </a:r>
          </a:p>
          <a:p>
            <a:pPr marL="742950" lvl="1" indent="-285750">
              <a:buFont typeface="Arial" panose="020B0604020202020204" pitchFamily="34" charset="0"/>
              <a:buChar char="•"/>
            </a:pPr>
            <a:r>
              <a:rPr lang="en-GB" dirty="0"/>
              <a:t>Pedal forces/displacements</a:t>
            </a:r>
          </a:p>
          <a:p>
            <a:pPr marL="742950" lvl="1" indent="-285750">
              <a:buFont typeface="Arial" panose="020B0604020202020204" pitchFamily="34" charset="0"/>
              <a:buChar char="•"/>
            </a:pPr>
            <a:r>
              <a:rPr lang="en-GB" dirty="0"/>
              <a:t>Braking and acceleration tests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Published literature</a:t>
            </a:r>
          </a:p>
          <a:p>
            <a:pPr marL="742950" lvl="1" indent="-285750">
              <a:buFont typeface="Arial" panose="020B0604020202020204" pitchFamily="34" charset="0"/>
              <a:buChar char="•"/>
            </a:pPr>
            <a:r>
              <a:rPr lang="en-GB" dirty="0"/>
              <a:t>ISO standard</a:t>
            </a:r>
          </a:p>
          <a:p>
            <a:pPr marL="742950" lvl="1" indent="-285750">
              <a:buFont typeface="Arial" panose="020B0604020202020204" pitchFamily="34" charset="0"/>
              <a:buChar char="•"/>
            </a:pPr>
            <a:r>
              <a:rPr lang="en-GB" dirty="0"/>
              <a:t>Previous studies</a:t>
            </a:r>
          </a:p>
        </p:txBody>
      </p:sp>
      <p:sp>
        <p:nvSpPr>
          <p:cNvPr id="4" name="Slide Number Placeholder 3">
            <a:extLst>
              <a:ext uri="{FF2B5EF4-FFF2-40B4-BE49-F238E27FC236}">
                <a16:creationId xmlns:a16="http://schemas.microsoft.com/office/drawing/2014/main" id="{BAFF4BEB-A64A-797F-7506-F4FDFB7D17D8}"/>
              </a:ext>
            </a:extLst>
          </p:cNvPr>
          <p:cNvSpPr>
            <a:spLocks noGrp="1"/>
          </p:cNvSpPr>
          <p:nvPr>
            <p:ph type="sldNum" sz="quarter" idx="7"/>
          </p:nvPr>
        </p:nvSpPr>
        <p:spPr/>
        <p:txBody>
          <a:bodyPr/>
          <a:lstStyle/>
          <a:p>
            <a:pPr marL="38100">
              <a:lnSpc>
                <a:spcPts val="1605"/>
              </a:lnSpc>
            </a:pPr>
            <a:fld id="{81D60167-4931-47E6-BA6A-407CBD079E47}" type="slidenum">
              <a:rPr lang="en-GB" smtClean="0"/>
              <a:t>2</a:t>
            </a:fld>
            <a:endParaRPr lang="en-GB"/>
          </a:p>
        </p:txBody>
      </p:sp>
      <p:sp>
        <p:nvSpPr>
          <p:cNvPr id="5" name="Text Placeholder 2">
            <a:extLst>
              <a:ext uri="{FF2B5EF4-FFF2-40B4-BE49-F238E27FC236}">
                <a16:creationId xmlns:a16="http://schemas.microsoft.com/office/drawing/2014/main" id="{F352A32D-0FF9-C8BD-EC8B-07B4CD113F1C}"/>
              </a:ext>
            </a:extLst>
          </p:cNvPr>
          <p:cNvSpPr txBox="1">
            <a:spLocks/>
          </p:cNvSpPr>
          <p:nvPr/>
        </p:nvSpPr>
        <p:spPr>
          <a:xfrm>
            <a:off x="3263096" y="1516981"/>
            <a:ext cx="3644308" cy="3323987"/>
          </a:xfrm>
          <a:prstGeom prst="rect">
            <a:avLst/>
          </a:prstGeom>
        </p:spPr>
        <p:txBody>
          <a:bodyPr wrap="square" lIns="0" tIns="0" rIns="0" bIns="0" anchor="ctr" anchorCtr="0">
            <a:spAutoFit/>
          </a:bodyPr>
          <a:lstStyle>
            <a:lvl1pPr marL="0">
              <a:defRPr sz="1800" b="0" i="0">
                <a:solidFill>
                  <a:srgbClr val="1A5A92"/>
                </a:solidFill>
                <a:latin typeface="NJFont Book"/>
                <a:ea typeface="+mn-ea"/>
                <a:cs typeface="NJFont Book"/>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b="1" u="sng" kern="0" dirty="0"/>
              <a:t>Projects</a:t>
            </a:r>
          </a:p>
          <a:p>
            <a:endParaRPr lang="en-GB" kern="0" dirty="0"/>
          </a:p>
          <a:p>
            <a:pPr marL="285750" indent="-285750">
              <a:buFont typeface="Arial" panose="020B0604020202020204" pitchFamily="34" charset="0"/>
              <a:buChar char="•"/>
            </a:pPr>
            <a:r>
              <a:rPr lang="en-GB" kern="0" dirty="0"/>
              <a:t>Review of Incidents</a:t>
            </a:r>
          </a:p>
          <a:p>
            <a:pPr marL="285750" indent="-285750">
              <a:buFont typeface="Arial" panose="020B0604020202020204" pitchFamily="34" charset="0"/>
              <a:buChar char="•"/>
            </a:pPr>
            <a:endParaRPr lang="en-GB" kern="0" dirty="0"/>
          </a:p>
          <a:p>
            <a:pPr marL="285750" indent="-285750">
              <a:buFont typeface="Arial" panose="020B0604020202020204" pitchFamily="34" charset="0"/>
              <a:buChar char="•"/>
            </a:pPr>
            <a:r>
              <a:rPr lang="en-GB" kern="0" dirty="0"/>
              <a:t>Potential of Technology</a:t>
            </a:r>
          </a:p>
          <a:p>
            <a:pPr marL="285750" indent="-285750">
              <a:buFont typeface="Arial" panose="020B0604020202020204" pitchFamily="34" charset="0"/>
              <a:buChar char="•"/>
            </a:pPr>
            <a:endParaRPr lang="en-GB" kern="0" dirty="0"/>
          </a:p>
          <a:p>
            <a:pPr marL="285750" indent="-285750">
              <a:buFont typeface="Arial" panose="020B0604020202020204" pitchFamily="34" charset="0"/>
              <a:buChar char="•"/>
            </a:pPr>
            <a:r>
              <a:rPr lang="en-GB" kern="0" dirty="0"/>
              <a:t>Criteria for Throttle Suppression</a:t>
            </a:r>
          </a:p>
          <a:p>
            <a:pPr marL="285750" indent="-285750">
              <a:buFont typeface="Arial" panose="020B0604020202020204" pitchFamily="34" charset="0"/>
              <a:buChar char="•"/>
            </a:pPr>
            <a:endParaRPr lang="en-GB" kern="0" dirty="0">
              <a:solidFill>
                <a:sysClr val="windowText" lastClr="000000"/>
              </a:solidFill>
            </a:endParaRPr>
          </a:p>
          <a:p>
            <a:pPr marL="285750" indent="-285750">
              <a:buFont typeface="Arial" panose="020B0604020202020204" pitchFamily="34" charset="0"/>
              <a:buChar char="•"/>
            </a:pPr>
            <a:r>
              <a:rPr lang="en-GB" kern="0" dirty="0"/>
              <a:t>Role of Regenerative Braking</a:t>
            </a:r>
          </a:p>
          <a:p>
            <a:pPr marL="285750" indent="-285750">
              <a:buFont typeface="Arial" panose="020B0604020202020204" pitchFamily="34" charset="0"/>
              <a:buChar char="•"/>
            </a:pPr>
            <a:endParaRPr lang="en-GB" kern="0" dirty="0">
              <a:solidFill>
                <a:sysClr val="windowText" lastClr="000000"/>
              </a:solidFill>
            </a:endParaRPr>
          </a:p>
          <a:p>
            <a:pPr marL="285750" indent="-285750">
              <a:buFont typeface="Arial" panose="020B0604020202020204" pitchFamily="34" charset="0"/>
              <a:buChar char="•"/>
            </a:pPr>
            <a:r>
              <a:rPr lang="en-GB" kern="0" dirty="0"/>
              <a:t>Potential for Pedal Standardisation</a:t>
            </a:r>
          </a:p>
          <a:p>
            <a:pPr marL="285750" indent="-285750">
              <a:buFont typeface="Arial" panose="020B0604020202020204" pitchFamily="34" charset="0"/>
              <a:buChar char="•"/>
            </a:pPr>
            <a:endParaRPr lang="en-GB" kern="0" dirty="0"/>
          </a:p>
        </p:txBody>
      </p:sp>
      <p:sp>
        <p:nvSpPr>
          <p:cNvPr id="6" name="Left Brace 5">
            <a:extLst>
              <a:ext uri="{FF2B5EF4-FFF2-40B4-BE49-F238E27FC236}">
                <a16:creationId xmlns:a16="http://schemas.microsoft.com/office/drawing/2014/main" id="{D1D1A9D5-8570-10FA-6C61-80F11A41529C}"/>
              </a:ext>
            </a:extLst>
          </p:cNvPr>
          <p:cNvSpPr/>
          <p:nvPr/>
        </p:nvSpPr>
        <p:spPr>
          <a:xfrm>
            <a:off x="6839550" y="95317"/>
            <a:ext cx="657076" cy="618293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7" name="Picture 6">
            <a:extLst>
              <a:ext uri="{FF2B5EF4-FFF2-40B4-BE49-F238E27FC236}">
                <a16:creationId xmlns:a16="http://schemas.microsoft.com/office/drawing/2014/main" id="{CCB66AFC-6FEF-4110-A2BC-DA94C4F01ED2}"/>
              </a:ext>
            </a:extLst>
          </p:cNvPr>
          <p:cNvPicPr>
            <a:picLocks noChangeAspect="1"/>
          </p:cNvPicPr>
          <p:nvPr/>
        </p:nvPicPr>
        <p:blipFill>
          <a:blip r:embed="rId3"/>
          <a:stretch>
            <a:fillRect/>
          </a:stretch>
        </p:blipFill>
        <p:spPr>
          <a:xfrm>
            <a:off x="3972398" y="4621788"/>
            <a:ext cx="2243522" cy="1731414"/>
          </a:xfrm>
          <a:prstGeom prst="rect">
            <a:avLst/>
          </a:prstGeom>
        </p:spPr>
      </p:pic>
    </p:spTree>
    <p:extLst>
      <p:ext uri="{BB962C8B-B14F-4D97-AF65-F5344CB8AC3E}">
        <p14:creationId xmlns:p14="http://schemas.microsoft.com/office/powerpoint/2010/main" val="233344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23BE-6C84-0C41-1DEB-EF7AF9562C2F}"/>
              </a:ext>
            </a:extLst>
          </p:cNvPr>
          <p:cNvSpPr>
            <a:spLocks noGrp="1"/>
          </p:cNvSpPr>
          <p:nvPr>
            <p:ph type="title"/>
          </p:nvPr>
        </p:nvSpPr>
        <p:spPr>
          <a:xfrm>
            <a:off x="197095" y="274427"/>
            <a:ext cx="2706879" cy="3077766"/>
          </a:xfrm>
        </p:spPr>
        <p:txBody>
          <a:bodyPr wrap="square" lIns="0" tIns="0" rIns="0" bIns="0" anchor="t">
            <a:spAutoFit/>
          </a:bodyPr>
          <a:lstStyle/>
          <a:p>
            <a:r>
              <a:rPr lang="en-GB" dirty="0"/>
              <a:t>Pedal Application Error (PAE)</a:t>
            </a:r>
            <a:br>
              <a:rPr lang="en-GB" dirty="0"/>
            </a:br>
            <a:br>
              <a:rPr lang="en-GB" dirty="0"/>
            </a:br>
            <a:r>
              <a:rPr lang="en-GB" sz="2800" dirty="0"/>
              <a:t>Assessed a range of theories</a:t>
            </a:r>
          </a:p>
        </p:txBody>
      </p:sp>
      <p:sp>
        <p:nvSpPr>
          <p:cNvPr id="3" name="Text Placeholder 2">
            <a:extLst>
              <a:ext uri="{FF2B5EF4-FFF2-40B4-BE49-F238E27FC236}">
                <a16:creationId xmlns:a16="http://schemas.microsoft.com/office/drawing/2014/main" id="{5D1163BF-8077-05E0-7536-FC41A8D5853D}"/>
              </a:ext>
            </a:extLst>
          </p:cNvPr>
          <p:cNvSpPr>
            <a:spLocks noGrp="1"/>
          </p:cNvSpPr>
          <p:nvPr>
            <p:ph type="body" idx="1"/>
          </p:nvPr>
        </p:nvSpPr>
        <p:spPr>
          <a:xfrm>
            <a:off x="3516331" y="790664"/>
            <a:ext cx="4801542" cy="4431983"/>
          </a:xfrm>
        </p:spPr>
        <p:txBody>
          <a:bodyPr/>
          <a:lstStyle/>
          <a:p>
            <a:pPr marL="285750" indent="-285750">
              <a:buFont typeface="Arial" panose="020B0604020202020204" pitchFamily="34" charset="0"/>
              <a:buChar char="•"/>
            </a:pPr>
            <a:r>
              <a:rPr lang="en-GB" dirty="0"/>
              <a:t>Cause of PAE</a:t>
            </a:r>
          </a:p>
          <a:p>
            <a:pPr marL="742950" lvl="1" indent="-285750">
              <a:buFont typeface="Arial" panose="020B0604020202020204" pitchFamily="34" charset="0"/>
              <a:buChar char="•"/>
            </a:pPr>
            <a:r>
              <a:rPr lang="en-GB" dirty="0"/>
              <a:t>Head and body movement of the driver</a:t>
            </a:r>
          </a:p>
          <a:p>
            <a:pPr marL="742950" lvl="1" indent="-285750">
              <a:buFont typeface="Arial" panose="020B0604020202020204" pitchFamily="34" charset="0"/>
              <a:buChar char="•"/>
            </a:pPr>
            <a:r>
              <a:rPr lang="en-GB" dirty="0"/>
              <a:t>Variation in pedal layout</a:t>
            </a:r>
          </a:p>
          <a:p>
            <a:pPr marL="742950" lvl="1" indent="-285750">
              <a:buFont typeface="Arial" panose="020B0604020202020204" pitchFamily="34" charset="0"/>
              <a:buChar char="•"/>
            </a:pPr>
            <a:r>
              <a:rPr lang="en-GB" dirty="0"/>
              <a:t>Effect of regenerative braking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Recovery from PAE</a:t>
            </a:r>
          </a:p>
          <a:p>
            <a:pPr marL="742950" lvl="1" indent="-285750">
              <a:buFont typeface="Arial" panose="020B0604020202020204" pitchFamily="34" charset="0"/>
              <a:buChar char="•"/>
            </a:pPr>
            <a:r>
              <a:rPr lang="en-GB" dirty="0"/>
              <a:t>Acceleration potential of EVs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Mitigating the consequences of PAE</a:t>
            </a:r>
          </a:p>
          <a:p>
            <a:pPr marL="742950" lvl="1" indent="-285750">
              <a:buFont typeface="Arial" panose="020B0604020202020204" pitchFamily="34" charset="0"/>
              <a:buChar char="•"/>
            </a:pPr>
            <a:r>
              <a:rPr lang="en-GB" dirty="0"/>
              <a:t>Acceleration suppression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endParaRPr lang="en-GB" dirty="0"/>
          </a:p>
        </p:txBody>
      </p:sp>
      <p:sp>
        <p:nvSpPr>
          <p:cNvPr id="4" name="Slide Number Placeholder 3">
            <a:extLst>
              <a:ext uri="{FF2B5EF4-FFF2-40B4-BE49-F238E27FC236}">
                <a16:creationId xmlns:a16="http://schemas.microsoft.com/office/drawing/2014/main" id="{BAFF4BEB-A64A-797F-7506-F4FDFB7D17D8}"/>
              </a:ext>
            </a:extLst>
          </p:cNvPr>
          <p:cNvSpPr>
            <a:spLocks noGrp="1"/>
          </p:cNvSpPr>
          <p:nvPr>
            <p:ph type="sldNum" sz="quarter" idx="7"/>
          </p:nvPr>
        </p:nvSpPr>
        <p:spPr/>
        <p:txBody>
          <a:bodyPr/>
          <a:lstStyle/>
          <a:p>
            <a:pPr marL="38100">
              <a:lnSpc>
                <a:spcPts val="1605"/>
              </a:lnSpc>
            </a:pPr>
            <a:fld id="{81D60167-4931-47E6-BA6A-407CBD079E47}" type="slidenum">
              <a:rPr lang="en-GB" smtClean="0"/>
              <a:t>3</a:t>
            </a:fld>
            <a:endParaRPr lang="en-GB"/>
          </a:p>
        </p:txBody>
      </p:sp>
      <p:sp>
        <p:nvSpPr>
          <p:cNvPr id="5" name="Rectangle: Rounded Corners 4">
            <a:extLst>
              <a:ext uri="{FF2B5EF4-FFF2-40B4-BE49-F238E27FC236}">
                <a16:creationId xmlns:a16="http://schemas.microsoft.com/office/drawing/2014/main" id="{1B18DD0C-84E1-2049-7A38-B3303A2AAFB9}"/>
              </a:ext>
            </a:extLst>
          </p:cNvPr>
          <p:cNvSpPr/>
          <p:nvPr/>
        </p:nvSpPr>
        <p:spPr>
          <a:xfrm>
            <a:off x="3403076" y="3429000"/>
            <a:ext cx="4211770" cy="897903"/>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peech Bubble: Rectangle 5">
            <a:extLst>
              <a:ext uri="{FF2B5EF4-FFF2-40B4-BE49-F238E27FC236}">
                <a16:creationId xmlns:a16="http://schemas.microsoft.com/office/drawing/2014/main" id="{92560B04-9473-6902-C239-7CE245F804F3}"/>
              </a:ext>
            </a:extLst>
          </p:cNvPr>
          <p:cNvSpPr/>
          <p:nvPr/>
        </p:nvSpPr>
        <p:spPr>
          <a:xfrm>
            <a:off x="8011039" y="4484732"/>
            <a:ext cx="2969444" cy="1142802"/>
          </a:xfrm>
          <a:prstGeom prst="wedgeRectCallout">
            <a:avLst>
              <a:gd name="adj1" fmla="val -65644"/>
              <a:gd name="adj2" fmla="val -65690"/>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t>Today we focus on evidence around activation criteria (force or speed)</a:t>
            </a:r>
          </a:p>
        </p:txBody>
      </p:sp>
    </p:spTree>
    <p:extLst>
      <p:ext uri="{BB962C8B-B14F-4D97-AF65-F5344CB8AC3E}">
        <p14:creationId xmlns:p14="http://schemas.microsoft.com/office/powerpoint/2010/main" val="197196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23BE-6C84-0C41-1DEB-EF7AF9562C2F}"/>
              </a:ext>
            </a:extLst>
          </p:cNvPr>
          <p:cNvSpPr>
            <a:spLocks noGrp="1"/>
          </p:cNvSpPr>
          <p:nvPr>
            <p:ph type="title"/>
          </p:nvPr>
        </p:nvSpPr>
        <p:spPr>
          <a:xfrm>
            <a:off x="197095" y="274427"/>
            <a:ext cx="2706879" cy="3385542"/>
          </a:xfrm>
        </p:spPr>
        <p:txBody>
          <a:bodyPr wrap="square" lIns="0" tIns="0" rIns="0" bIns="0" anchor="t">
            <a:spAutoFit/>
          </a:bodyPr>
          <a:lstStyle/>
          <a:p>
            <a:r>
              <a:rPr lang="en-GB" dirty="0"/>
              <a:t>Pedal Application Error (PAE)</a:t>
            </a:r>
            <a:br>
              <a:rPr lang="en-GB" dirty="0"/>
            </a:br>
            <a:br>
              <a:rPr lang="en-GB" dirty="0"/>
            </a:br>
            <a:r>
              <a:rPr lang="en-GB" sz="2800" dirty="0"/>
              <a:t>Identifying a pedal error incident</a:t>
            </a:r>
            <a:br>
              <a:rPr lang="en-GB" dirty="0"/>
            </a:br>
            <a:endParaRPr lang="en-GB" sz="2000" dirty="0"/>
          </a:p>
        </p:txBody>
      </p:sp>
      <p:sp>
        <p:nvSpPr>
          <p:cNvPr id="3" name="Text Placeholder 2">
            <a:extLst>
              <a:ext uri="{FF2B5EF4-FFF2-40B4-BE49-F238E27FC236}">
                <a16:creationId xmlns:a16="http://schemas.microsoft.com/office/drawing/2014/main" id="{5D1163BF-8077-05E0-7536-FC41A8D5853D}"/>
              </a:ext>
            </a:extLst>
          </p:cNvPr>
          <p:cNvSpPr>
            <a:spLocks noGrp="1"/>
          </p:cNvSpPr>
          <p:nvPr>
            <p:ph type="body" idx="1"/>
          </p:nvPr>
        </p:nvSpPr>
        <p:spPr>
          <a:xfrm>
            <a:off x="3257236" y="790664"/>
            <a:ext cx="8299224" cy="5539978"/>
          </a:xfrm>
        </p:spPr>
        <p:txBody>
          <a:bodyPr wrap="square" lIns="0" tIns="0" rIns="0" bIns="0" anchor="t">
            <a:spAutoFit/>
          </a:bodyPr>
          <a:lstStyle/>
          <a:p>
            <a:pPr marL="285750" indent="-285750">
              <a:buFont typeface="Arial" panose="020B0604020202020204" pitchFamily="34" charset="0"/>
              <a:buChar char="•"/>
            </a:pPr>
            <a:r>
              <a:rPr lang="en-GB" dirty="0"/>
              <a:t>Similar to Brake Assist Systems – find one or more criteria that happens rarely in normal driving and frequently happens in the incident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For example, Perron et al 2001 found normal drivers typically pressed the brake much faster in emergency situations than in normal driving</a:t>
            </a:r>
          </a:p>
        </p:txBody>
      </p:sp>
      <p:sp>
        <p:nvSpPr>
          <p:cNvPr id="4" name="Slide Number Placeholder 3">
            <a:extLst>
              <a:ext uri="{FF2B5EF4-FFF2-40B4-BE49-F238E27FC236}">
                <a16:creationId xmlns:a16="http://schemas.microsoft.com/office/drawing/2014/main" id="{BAFF4BEB-A64A-797F-7506-F4FDFB7D17D8}"/>
              </a:ext>
            </a:extLst>
          </p:cNvPr>
          <p:cNvSpPr>
            <a:spLocks noGrp="1"/>
          </p:cNvSpPr>
          <p:nvPr>
            <p:ph type="sldNum" sz="quarter" idx="7"/>
          </p:nvPr>
        </p:nvSpPr>
        <p:spPr/>
        <p:txBody>
          <a:bodyPr/>
          <a:lstStyle/>
          <a:p>
            <a:pPr marL="38100">
              <a:lnSpc>
                <a:spcPts val="1605"/>
              </a:lnSpc>
            </a:pPr>
            <a:fld id="{81D60167-4931-47E6-BA6A-407CBD079E47}" type="slidenum">
              <a:rPr lang="en-GB" smtClean="0"/>
              <a:t>4</a:t>
            </a:fld>
            <a:endParaRPr lang="en-GB"/>
          </a:p>
        </p:txBody>
      </p:sp>
      <p:sp>
        <p:nvSpPr>
          <p:cNvPr id="10" name="TextBox 9">
            <a:extLst>
              <a:ext uri="{FF2B5EF4-FFF2-40B4-BE49-F238E27FC236}">
                <a16:creationId xmlns:a16="http://schemas.microsoft.com/office/drawing/2014/main" id="{E615C4A7-13F8-FE73-2BC6-E279565AF8F5}"/>
              </a:ext>
            </a:extLst>
          </p:cNvPr>
          <p:cNvSpPr txBox="1"/>
          <p:nvPr/>
        </p:nvSpPr>
        <p:spPr>
          <a:xfrm>
            <a:off x="3104444" y="178740"/>
            <a:ext cx="151459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800" dirty="0">
                <a:cs typeface="Calibri"/>
              </a:rPr>
              <a:t>Aim</a:t>
            </a:r>
            <a:endParaRPr lang="en-GB" sz="2800" dirty="0"/>
          </a:p>
        </p:txBody>
      </p:sp>
      <p:pic>
        <p:nvPicPr>
          <p:cNvPr id="11" name="Picture 10">
            <a:extLst>
              <a:ext uri="{FF2B5EF4-FFF2-40B4-BE49-F238E27FC236}">
                <a16:creationId xmlns:a16="http://schemas.microsoft.com/office/drawing/2014/main" id="{5BD97FE6-FBB3-B311-D207-8FB03553FC8B}"/>
              </a:ext>
            </a:extLst>
          </p:cNvPr>
          <p:cNvPicPr>
            <a:picLocks noChangeAspect="1"/>
          </p:cNvPicPr>
          <p:nvPr/>
        </p:nvPicPr>
        <p:blipFill>
          <a:blip r:embed="rId3"/>
          <a:stretch>
            <a:fillRect/>
          </a:stretch>
        </p:blipFill>
        <p:spPr>
          <a:xfrm>
            <a:off x="4306079" y="1670729"/>
            <a:ext cx="5578323" cy="3779848"/>
          </a:xfrm>
          <a:prstGeom prst="rect">
            <a:avLst/>
          </a:prstGeom>
        </p:spPr>
      </p:pic>
    </p:spTree>
    <p:extLst>
      <p:ext uri="{BB962C8B-B14F-4D97-AF65-F5344CB8AC3E}">
        <p14:creationId xmlns:p14="http://schemas.microsoft.com/office/powerpoint/2010/main" val="102233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23BE-6C84-0C41-1DEB-EF7AF9562C2F}"/>
              </a:ext>
            </a:extLst>
          </p:cNvPr>
          <p:cNvSpPr>
            <a:spLocks noGrp="1"/>
          </p:cNvSpPr>
          <p:nvPr>
            <p:ph type="title"/>
          </p:nvPr>
        </p:nvSpPr>
        <p:spPr>
          <a:xfrm>
            <a:off x="197095" y="274427"/>
            <a:ext cx="2706879" cy="4185761"/>
          </a:xfrm>
        </p:spPr>
        <p:txBody>
          <a:bodyPr wrap="square" lIns="0" tIns="0" rIns="0" bIns="0" anchor="t">
            <a:spAutoFit/>
          </a:bodyPr>
          <a:lstStyle/>
          <a:p>
            <a:r>
              <a:rPr lang="en-GB" dirty="0"/>
              <a:t>Pedal Application Error (PAE)</a:t>
            </a:r>
            <a:br>
              <a:rPr lang="en-GB" dirty="0"/>
            </a:br>
            <a:br>
              <a:rPr lang="en-GB" dirty="0"/>
            </a:br>
            <a:r>
              <a:rPr lang="en-GB" sz="2800" dirty="0"/>
              <a:t>Throttle behaviour</a:t>
            </a:r>
            <a:br>
              <a:rPr lang="en-GB" dirty="0"/>
            </a:br>
            <a:r>
              <a:rPr lang="en-GB" sz="1800" dirty="0"/>
              <a:t>- Vehicle speed</a:t>
            </a:r>
            <a:br>
              <a:rPr lang="en-GB" sz="1800" dirty="0"/>
            </a:br>
            <a:r>
              <a:rPr lang="en-GB" sz="1800" dirty="0"/>
              <a:t>- Duration of throttle application</a:t>
            </a:r>
            <a:br>
              <a:rPr lang="en-GB" sz="1800" dirty="0"/>
            </a:br>
            <a:r>
              <a:rPr lang="en-GB" sz="1800" dirty="0"/>
              <a:t>- Pedal speed</a:t>
            </a:r>
          </a:p>
        </p:txBody>
      </p:sp>
      <p:sp>
        <p:nvSpPr>
          <p:cNvPr id="3" name="Text Placeholder 2">
            <a:extLst>
              <a:ext uri="{FF2B5EF4-FFF2-40B4-BE49-F238E27FC236}">
                <a16:creationId xmlns:a16="http://schemas.microsoft.com/office/drawing/2014/main" id="{5D1163BF-8077-05E0-7536-FC41A8D5853D}"/>
              </a:ext>
            </a:extLst>
          </p:cNvPr>
          <p:cNvSpPr>
            <a:spLocks noGrp="1"/>
          </p:cNvSpPr>
          <p:nvPr>
            <p:ph type="body" idx="1"/>
          </p:nvPr>
        </p:nvSpPr>
        <p:spPr>
          <a:xfrm>
            <a:off x="3257236" y="790664"/>
            <a:ext cx="8299224" cy="1938992"/>
          </a:xfrm>
        </p:spPr>
        <p:txBody>
          <a:bodyPr wrap="square" lIns="0" tIns="0" rIns="0" bIns="0" anchor="t">
            <a:spAutoFit/>
          </a:bodyPr>
          <a:lstStyle/>
          <a:p>
            <a:pPr marL="285750" indent="-285750">
              <a:buFont typeface="Arial" panose="020B0604020202020204" pitchFamily="34" charset="0"/>
              <a:buChar char="•"/>
            </a:pPr>
            <a:r>
              <a:rPr lang="en-GB" dirty="0">
                <a:solidFill>
                  <a:srgbClr val="000000"/>
                </a:solidFill>
                <a:latin typeface="Calibri"/>
                <a:cs typeface="Calibri"/>
              </a:rPr>
              <a:t>PAE occur across wide range of driving scenarios</a:t>
            </a:r>
            <a:endParaRPr lang="en-US" dirty="0">
              <a:cs typeface="Calibri"/>
            </a:endParaRPr>
          </a:p>
          <a:p>
            <a:pPr marL="285750" indent="-285750">
              <a:buFont typeface="Arial" panose="020B0604020202020204" pitchFamily="34" charset="0"/>
              <a:buChar char="•"/>
            </a:pPr>
            <a:r>
              <a:rPr lang="en-GB" dirty="0">
                <a:solidFill>
                  <a:srgbClr val="000000"/>
                </a:solidFill>
                <a:latin typeface="Calibri"/>
                <a:cs typeface="Calibri"/>
              </a:rPr>
              <a:t>Consid</a:t>
            </a:r>
            <a:r>
              <a:rPr lang="en-GB" dirty="0">
                <a:solidFill>
                  <a:schemeClr val="tx1"/>
                </a:solidFill>
                <a:latin typeface="Calibri"/>
                <a:cs typeface="Calibri"/>
              </a:rPr>
              <a:t>erable</a:t>
            </a:r>
            <a:r>
              <a:rPr lang="en-GB" dirty="0">
                <a:solidFill>
                  <a:schemeClr val="tx1"/>
                </a:solidFill>
                <a:latin typeface="Calibri"/>
              </a:rPr>
              <a:t> overlap with normal driving characteristics including pedal speed</a:t>
            </a:r>
            <a:endParaRPr lang="en-US" dirty="0">
              <a:solidFill>
                <a:schemeClr val="tx1"/>
              </a:solidFill>
              <a:latin typeface="Calibri"/>
            </a:endParaRP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endParaRPr lang="en-GB" dirty="0"/>
          </a:p>
        </p:txBody>
      </p:sp>
      <p:sp>
        <p:nvSpPr>
          <p:cNvPr id="4" name="Slide Number Placeholder 3">
            <a:extLst>
              <a:ext uri="{FF2B5EF4-FFF2-40B4-BE49-F238E27FC236}">
                <a16:creationId xmlns:a16="http://schemas.microsoft.com/office/drawing/2014/main" id="{BAFF4BEB-A64A-797F-7506-F4FDFB7D17D8}"/>
              </a:ext>
            </a:extLst>
          </p:cNvPr>
          <p:cNvSpPr>
            <a:spLocks noGrp="1"/>
          </p:cNvSpPr>
          <p:nvPr>
            <p:ph type="sldNum" sz="quarter" idx="7"/>
          </p:nvPr>
        </p:nvSpPr>
        <p:spPr/>
        <p:txBody>
          <a:bodyPr/>
          <a:lstStyle/>
          <a:p>
            <a:pPr marL="38100">
              <a:lnSpc>
                <a:spcPts val="1605"/>
              </a:lnSpc>
            </a:pPr>
            <a:fld id="{81D60167-4931-47E6-BA6A-407CBD079E47}" type="slidenum">
              <a:rPr lang="en-GB" smtClean="0"/>
              <a:t>5</a:t>
            </a:fld>
            <a:endParaRPr lang="en-GB"/>
          </a:p>
        </p:txBody>
      </p:sp>
      <p:pic>
        <p:nvPicPr>
          <p:cNvPr id="8" name="Picture 19" descr="Chart&#10;&#10;Description automatically generated">
            <a:extLst>
              <a:ext uri="{FF2B5EF4-FFF2-40B4-BE49-F238E27FC236}">
                <a16:creationId xmlns:a16="http://schemas.microsoft.com/office/drawing/2014/main" id="{9E8C7C0E-188D-4819-809F-F0023B303856}"/>
              </a:ext>
            </a:extLst>
          </p:cNvPr>
          <p:cNvPicPr>
            <a:picLocks noChangeAspect="1"/>
          </p:cNvPicPr>
          <p:nvPr/>
        </p:nvPicPr>
        <p:blipFill>
          <a:blip r:embed="rId3"/>
          <a:stretch>
            <a:fillRect/>
          </a:stretch>
        </p:blipFill>
        <p:spPr>
          <a:xfrm>
            <a:off x="4164064" y="1761683"/>
            <a:ext cx="6483523" cy="3900921"/>
          </a:xfrm>
          <a:prstGeom prst="rect">
            <a:avLst/>
          </a:prstGeom>
        </p:spPr>
      </p:pic>
      <p:sp>
        <p:nvSpPr>
          <p:cNvPr id="9" name="TextBox 8">
            <a:extLst>
              <a:ext uri="{FF2B5EF4-FFF2-40B4-BE49-F238E27FC236}">
                <a16:creationId xmlns:a16="http://schemas.microsoft.com/office/drawing/2014/main" id="{2D3F5B07-12A7-108A-D2E8-A6EE5B6C8F63}"/>
              </a:ext>
            </a:extLst>
          </p:cNvPr>
          <p:cNvSpPr txBox="1"/>
          <p:nvPr/>
        </p:nvSpPr>
        <p:spPr>
          <a:xfrm>
            <a:off x="3104444" y="178740"/>
            <a:ext cx="151459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800">
                <a:cs typeface="Calibri"/>
              </a:rPr>
              <a:t>Evidence</a:t>
            </a:r>
            <a:endParaRPr lang="en-GB" sz="2800"/>
          </a:p>
        </p:txBody>
      </p:sp>
      <p:sp>
        <p:nvSpPr>
          <p:cNvPr id="6" name="Text Placeholder 2">
            <a:extLst>
              <a:ext uri="{FF2B5EF4-FFF2-40B4-BE49-F238E27FC236}">
                <a16:creationId xmlns:a16="http://schemas.microsoft.com/office/drawing/2014/main" id="{86970065-6AB1-CF85-7C98-7FC13C7B2B78}"/>
              </a:ext>
            </a:extLst>
          </p:cNvPr>
          <p:cNvSpPr txBox="1">
            <a:spLocks/>
          </p:cNvSpPr>
          <p:nvPr/>
        </p:nvSpPr>
        <p:spPr>
          <a:xfrm>
            <a:off x="3198084" y="5833051"/>
            <a:ext cx="8783002" cy="553998"/>
          </a:xfrm>
          <a:prstGeom prst="rect">
            <a:avLst/>
          </a:prstGeom>
        </p:spPr>
        <p:txBody>
          <a:bodyPr wrap="square" lIns="0" tIns="0" rIns="0" bIns="0" anchor="t">
            <a:spAutoFit/>
          </a:bodyPr>
          <a:lstStyle>
            <a:lvl1pPr marL="0">
              <a:defRPr sz="1800" b="0" i="0">
                <a:solidFill>
                  <a:srgbClr val="1A5A92"/>
                </a:solidFill>
                <a:latin typeface="NJFont Book"/>
                <a:ea typeface="+mn-ea"/>
                <a:cs typeface="NJFont Book"/>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kern="0" dirty="0"/>
              <a:t>Incidents on buses have a slower pedal speed and would be completely missed by a fast pedal speed criteria</a:t>
            </a:r>
          </a:p>
        </p:txBody>
      </p:sp>
      <p:cxnSp>
        <p:nvCxnSpPr>
          <p:cNvPr id="10" name="Straight Arrow Connector 9">
            <a:extLst>
              <a:ext uri="{FF2B5EF4-FFF2-40B4-BE49-F238E27FC236}">
                <a16:creationId xmlns:a16="http://schemas.microsoft.com/office/drawing/2014/main" id="{5E3B792B-D846-275D-6FF9-BA67ED977B18}"/>
              </a:ext>
            </a:extLst>
          </p:cNvPr>
          <p:cNvCxnSpPr/>
          <p:nvPr/>
        </p:nvCxnSpPr>
        <p:spPr>
          <a:xfrm>
            <a:off x="5027195" y="1718512"/>
            <a:ext cx="2005" cy="129539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Text Placeholder 2">
            <a:extLst>
              <a:ext uri="{FF2B5EF4-FFF2-40B4-BE49-F238E27FC236}">
                <a16:creationId xmlns:a16="http://schemas.microsoft.com/office/drawing/2014/main" id="{0C472699-B104-DAF1-6E1F-8593BD41F0C9}"/>
              </a:ext>
            </a:extLst>
          </p:cNvPr>
          <p:cNvSpPr txBox="1">
            <a:spLocks/>
          </p:cNvSpPr>
          <p:nvPr/>
        </p:nvSpPr>
        <p:spPr>
          <a:xfrm>
            <a:off x="3258241" y="1441525"/>
            <a:ext cx="6567187" cy="276999"/>
          </a:xfrm>
          <a:prstGeom prst="rect">
            <a:avLst/>
          </a:prstGeom>
          <a:ln w="28575">
            <a:solidFill>
              <a:schemeClr val="tx1"/>
            </a:solidFill>
          </a:ln>
        </p:spPr>
        <p:txBody>
          <a:bodyPr wrap="square" lIns="0" tIns="0" rIns="0" bIns="0" anchor="t">
            <a:spAutoFit/>
          </a:bodyPr>
          <a:lstStyle>
            <a:lvl1pPr marL="0">
              <a:defRPr sz="1800" b="0" i="0">
                <a:solidFill>
                  <a:srgbClr val="1A5A92"/>
                </a:solidFill>
                <a:latin typeface="NJFont Book"/>
                <a:ea typeface="+mn-ea"/>
                <a:cs typeface="NJFont Book"/>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kern="0" dirty="0"/>
              <a:t>400%/s sustained across full application = time to peak of 0.25s</a:t>
            </a:r>
            <a:endParaRPr lang="en-US" dirty="0"/>
          </a:p>
        </p:txBody>
      </p:sp>
    </p:spTree>
    <p:extLst>
      <p:ext uri="{BB962C8B-B14F-4D97-AF65-F5344CB8AC3E}">
        <p14:creationId xmlns:p14="http://schemas.microsoft.com/office/powerpoint/2010/main" val="739352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23BE-6C84-0C41-1DEB-EF7AF9562C2F}"/>
              </a:ext>
            </a:extLst>
          </p:cNvPr>
          <p:cNvSpPr>
            <a:spLocks noGrp="1"/>
          </p:cNvSpPr>
          <p:nvPr>
            <p:ph type="title"/>
          </p:nvPr>
        </p:nvSpPr>
        <p:spPr>
          <a:xfrm>
            <a:off x="197095" y="274427"/>
            <a:ext cx="2706879" cy="5293757"/>
          </a:xfrm>
        </p:spPr>
        <p:txBody>
          <a:bodyPr wrap="square" lIns="0" tIns="0" rIns="0" bIns="0" anchor="t">
            <a:spAutoFit/>
          </a:bodyPr>
          <a:lstStyle/>
          <a:p>
            <a:r>
              <a:rPr lang="en-GB" dirty="0"/>
              <a:t>Pedal Application Error (PAE)</a:t>
            </a:r>
            <a:br>
              <a:rPr lang="en-GB" dirty="0"/>
            </a:br>
            <a:br>
              <a:rPr lang="en-GB" dirty="0"/>
            </a:br>
            <a:r>
              <a:rPr lang="en-GB" sz="2800" dirty="0"/>
              <a:t>Throttle behaviour</a:t>
            </a:r>
            <a:br>
              <a:rPr lang="en-GB" sz="2800" dirty="0"/>
            </a:br>
            <a:br>
              <a:rPr lang="en-GB" dirty="0"/>
            </a:br>
            <a:r>
              <a:rPr lang="en-GB" sz="1800" dirty="0"/>
              <a:t>All PAE incidents involve full throttle.</a:t>
            </a:r>
            <a:br>
              <a:rPr lang="en-GB" sz="1800" dirty="0"/>
            </a:br>
            <a:br>
              <a:rPr lang="en-GB" sz="1800" dirty="0"/>
            </a:br>
            <a:r>
              <a:rPr lang="en-GB" sz="1800" dirty="0"/>
              <a:t>How common is full throttle application in normal driving?</a:t>
            </a:r>
            <a:endParaRPr lang="en-GB" sz="2000" dirty="0"/>
          </a:p>
        </p:txBody>
      </p:sp>
      <p:sp>
        <p:nvSpPr>
          <p:cNvPr id="3" name="Text Placeholder 2">
            <a:extLst>
              <a:ext uri="{FF2B5EF4-FFF2-40B4-BE49-F238E27FC236}">
                <a16:creationId xmlns:a16="http://schemas.microsoft.com/office/drawing/2014/main" id="{5D1163BF-8077-05E0-7536-FC41A8D5853D}"/>
              </a:ext>
            </a:extLst>
          </p:cNvPr>
          <p:cNvSpPr>
            <a:spLocks noGrp="1"/>
          </p:cNvSpPr>
          <p:nvPr>
            <p:ph type="body" idx="1"/>
          </p:nvPr>
        </p:nvSpPr>
        <p:spPr>
          <a:xfrm>
            <a:off x="3276838" y="701960"/>
            <a:ext cx="8592257" cy="5816977"/>
          </a:xfrm>
        </p:spPr>
        <p:txBody>
          <a:bodyPr wrap="square" lIns="0" tIns="0" rIns="0" bIns="0" anchor="t">
            <a:spAutoFit/>
          </a:bodyPr>
          <a:lstStyle/>
          <a:p>
            <a:pPr marL="285750" indent="-285750">
              <a:buFont typeface="Arial" panose="020B0604020202020204" pitchFamily="34" charset="0"/>
              <a:buChar char="•"/>
            </a:pPr>
            <a:r>
              <a:rPr lang="en-GB" dirty="0"/>
              <a:t>Using full throttle as an indicator of pedal error would result in system activation in a very large number of ‘normal driving’ events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Drivers use full throttle 15-23% of times they press the throttle</a:t>
            </a:r>
          </a:p>
          <a:p>
            <a:pPr marL="742950" lvl="1" indent="-285750">
              <a:buFont typeface="Arial" panose="020B0604020202020204" pitchFamily="34" charset="0"/>
              <a:buChar char="•"/>
            </a:pPr>
            <a:r>
              <a:rPr lang="en-GB" dirty="0"/>
              <a:t>Except for Hydrogen buses (&lt;1%)...Why?</a:t>
            </a:r>
          </a:p>
        </p:txBody>
      </p:sp>
      <p:sp>
        <p:nvSpPr>
          <p:cNvPr id="4" name="Slide Number Placeholder 3">
            <a:extLst>
              <a:ext uri="{FF2B5EF4-FFF2-40B4-BE49-F238E27FC236}">
                <a16:creationId xmlns:a16="http://schemas.microsoft.com/office/drawing/2014/main" id="{BAFF4BEB-A64A-797F-7506-F4FDFB7D17D8}"/>
              </a:ext>
            </a:extLst>
          </p:cNvPr>
          <p:cNvSpPr>
            <a:spLocks noGrp="1"/>
          </p:cNvSpPr>
          <p:nvPr>
            <p:ph type="sldNum" sz="quarter" idx="7"/>
          </p:nvPr>
        </p:nvSpPr>
        <p:spPr/>
        <p:txBody>
          <a:bodyPr/>
          <a:lstStyle/>
          <a:p>
            <a:pPr marL="38100">
              <a:lnSpc>
                <a:spcPts val="1605"/>
              </a:lnSpc>
            </a:pPr>
            <a:fld id="{81D60167-4931-47E6-BA6A-407CBD079E47}" type="slidenum">
              <a:rPr lang="en-GB" smtClean="0"/>
              <a:t>6</a:t>
            </a:fld>
            <a:endParaRPr lang="en-GB"/>
          </a:p>
        </p:txBody>
      </p:sp>
      <p:pic>
        <p:nvPicPr>
          <p:cNvPr id="6" name="Picture 6" descr="Graphical user interface, chart, application, bar chart&#10;&#10;Description automatically generated">
            <a:extLst>
              <a:ext uri="{FF2B5EF4-FFF2-40B4-BE49-F238E27FC236}">
                <a16:creationId xmlns:a16="http://schemas.microsoft.com/office/drawing/2014/main" id="{C96E3202-C23F-75BA-C19D-DE28E547B591}"/>
              </a:ext>
            </a:extLst>
          </p:cNvPr>
          <p:cNvPicPr>
            <a:picLocks noChangeAspect="1"/>
          </p:cNvPicPr>
          <p:nvPr/>
        </p:nvPicPr>
        <p:blipFill>
          <a:blip r:embed="rId3"/>
          <a:stretch>
            <a:fillRect/>
          </a:stretch>
        </p:blipFill>
        <p:spPr>
          <a:xfrm>
            <a:off x="3421434" y="1248483"/>
            <a:ext cx="8303064" cy="4502768"/>
          </a:xfrm>
          <a:prstGeom prst="rect">
            <a:avLst/>
          </a:prstGeom>
        </p:spPr>
      </p:pic>
      <p:sp>
        <p:nvSpPr>
          <p:cNvPr id="5" name="Oval 4">
            <a:extLst>
              <a:ext uri="{FF2B5EF4-FFF2-40B4-BE49-F238E27FC236}">
                <a16:creationId xmlns:a16="http://schemas.microsoft.com/office/drawing/2014/main" id="{989D63B9-118E-F0D3-3AD6-28D10970C977}"/>
              </a:ext>
            </a:extLst>
          </p:cNvPr>
          <p:cNvSpPr/>
          <p:nvPr/>
        </p:nvSpPr>
        <p:spPr>
          <a:xfrm>
            <a:off x="7080242" y="1493879"/>
            <a:ext cx="369652" cy="19358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2228ED80-27C3-8EE3-DAF1-687CB186114B}"/>
              </a:ext>
            </a:extLst>
          </p:cNvPr>
          <p:cNvSpPr/>
          <p:nvPr/>
        </p:nvSpPr>
        <p:spPr>
          <a:xfrm>
            <a:off x="11202365" y="1433721"/>
            <a:ext cx="369652" cy="19358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96982520-1BC0-FBF2-33F3-82A646D60196}"/>
              </a:ext>
            </a:extLst>
          </p:cNvPr>
          <p:cNvSpPr/>
          <p:nvPr/>
        </p:nvSpPr>
        <p:spPr>
          <a:xfrm>
            <a:off x="7080242" y="3668280"/>
            <a:ext cx="369652" cy="19358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309347F8-52CA-C903-0BC9-B3028AAA250F}"/>
              </a:ext>
            </a:extLst>
          </p:cNvPr>
          <p:cNvSpPr/>
          <p:nvPr/>
        </p:nvSpPr>
        <p:spPr>
          <a:xfrm>
            <a:off x="11202365" y="3668280"/>
            <a:ext cx="369652" cy="19358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E615C4A7-13F8-FE73-2BC6-E279565AF8F5}"/>
              </a:ext>
            </a:extLst>
          </p:cNvPr>
          <p:cNvSpPr txBox="1"/>
          <p:nvPr/>
        </p:nvSpPr>
        <p:spPr>
          <a:xfrm>
            <a:off x="3104444" y="178740"/>
            <a:ext cx="151459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800">
                <a:cs typeface="Calibri"/>
              </a:rPr>
              <a:t>Evidence</a:t>
            </a:r>
            <a:endParaRPr lang="en-GB" sz="2800"/>
          </a:p>
        </p:txBody>
      </p:sp>
    </p:spTree>
    <p:extLst>
      <p:ext uri="{BB962C8B-B14F-4D97-AF65-F5344CB8AC3E}">
        <p14:creationId xmlns:p14="http://schemas.microsoft.com/office/powerpoint/2010/main" val="3060497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23BE-6C84-0C41-1DEB-EF7AF9562C2F}"/>
              </a:ext>
            </a:extLst>
          </p:cNvPr>
          <p:cNvSpPr>
            <a:spLocks noGrp="1"/>
          </p:cNvSpPr>
          <p:nvPr>
            <p:ph type="title"/>
          </p:nvPr>
        </p:nvSpPr>
        <p:spPr>
          <a:xfrm>
            <a:off x="197095" y="274427"/>
            <a:ext cx="2706879" cy="4370427"/>
          </a:xfrm>
        </p:spPr>
        <p:txBody>
          <a:bodyPr wrap="square" lIns="0" tIns="0" rIns="0" bIns="0" anchor="t">
            <a:spAutoFit/>
          </a:bodyPr>
          <a:lstStyle/>
          <a:p>
            <a:r>
              <a:rPr lang="en-GB" dirty="0"/>
              <a:t>Pedal Application Error (PAE)</a:t>
            </a:r>
            <a:br>
              <a:rPr lang="en-GB" dirty="0"/>
            </a:br>
            <a:br>
              <a:rPr lang="en-GB" dirty="0"/>
            </a:br>
            <a:r>
              <a:rPr kumimoji="0" lang="en-GB" sz="2800" b="0" i="0" u="none" strike="noStrike" kern="0" cap="none" spc="0" normalizeH="0" baseline="0" noProof="0" dirty="0">
                <a:ln>
                  <a:noFill/>
                </a:ln>
                <a:solidFill>
                  <a:prstClr val="white"/>
                </a:solidFill>
                <a:effectLst/>
                <a:uLnTx/>
                <a:uFillTx/>
                <a:latin typeface="NJFont Light"/>
                <a:ea typeface="+mj-ea"/>
              </a:rPr>
              <a:t>Why did Hydrogen buses have much lower levels of full throttle?</a:t>
            </a:r>
            <a:br>
              <a:rPr kumimoji="0" lang="en-GB" sz="3600" b="0" i="0" u="none" strike="noStrike" kern="0" cap="none" spc="0" normalizeH="0" baseline="0" noProof="0" dirty="0">
                <a:ln>
                  <a:noFill/>
                </a:ln>
                <a:solidFill>
                  <a:prstClr val="white"/>
                </a:solidFill>
                <a:effectLst/>
                <a:uLnTx/>
                <a:uFillTx/>
                <a:latin typeface="NJFont Light"/>
                <a:ea typeface="+mj-ea"/>
              </a:rPr>
            </a:br>
            <a:endParaRPr lang="en-GB" sz="2000" dirty="0"/>
          </a:p>
        </p:txBody>
      </p:sp>
      <p:sp>
        <p:nvSpPr>
          <p:cNvPr id="3" name="Text Placeholder 2">
            <a:extLst>
              <a:ext uri="{FF2B5EF4-FFF2-40B4-BE49-F238E27FC236}">
                <a16:creationId xmlns:a16="http://schemas.microsoft.com/office/drawing/2014/main" id="{5D1163BF-8077-05E0-7536-FC41A8D5853D}"/>
              </a:ext>
            </a:extLst>
          </p:cNvPr>
          <p:cNvSpPr>
            <a:spLocks noGrp="1"/>
          </p:cNvSpPr>
          <p:nvPr>
            <p:ph type="body" idx="1"/>
          </p:nvPr>
        </p:nvSpPr>
        <p:spPr>
          <a:xfrm>
            <a:off x="3257236" y="790664"/>
            <a:ext cx="8299224" cy="4985980"/>
          </a:xfrm>
        </p:spPr>
        <p:txBody>
          <a:bodyPr wrap="square" lIns="0" tIns="0" rIns="0" bIns="0" anchor="t">
            <a:spAutoFit/>
          </a:bodyPr>
          <a:lstStyle/>
          <a:p>
            <a:pPr marL="285750" indent="-285750">
              <a:buFont typeface="Arial" panose="020B0604020202020204" pitchFamily="34" charset="0"/>
              <a:buChar char="•"/>
            </a:pPr>
            <a:r>
              <a:rPr lang="en-GB" dirty="0"/>
              <a:t>In-service data showed drivers regularly stopped ~90% of max pedal displacement </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Vehicle measurements confirmed this was because of a two-stage accelerator pedal, requiring additional force &gt; 90%</a:t>
            </a:r>
          </a:p>
          <a:p>
            <a:endParaRPr lang="en-GB" dirty="0"/>
          </a:p>
        </p:txBody>
      </p:sp>
      <p:sp>
        <p:nvSpPr>
          <p:cNvPr id="4" name="Slide Number Placeholder 3">
            <a:extLst>
              <a:ext uri="{FF2B5EF4-FFF2-40B4-BE49-F238E27FC236}">
                <a16:creationId xmlns:a16="http://schemas.microsoft.com/office/drawing/2014/main" id="{BAFF4BEB-A64A-797F-7506-F4FDFB7D17D8}"/>
              </a:ext>
            </a:extLst>
          </p:cNvPr>
          <p:cNvSpPr>
            <a:spLocks noGrp="1"/>
          </p:cNvSpPr>
          <p:nvPr>
            <p:ph type="sldNum" sz="quarter" idx="7"/>
          </p:nvPr>
        </p:nvSpPr>
        <p:spPr/>
        <p:txBody>
          <a:bodyPr/>
          <a:lstStyle/>
          <a:p>
            <a:pPr marL="38100">
              <a:lnSpc>
                <a:spcPts val="1605"/>
              </a:lnSpc>
            </a:pPr>
            <a:fld id="{81D60167-4931-47E6-BA6A-407CBD079E47}" type="slidenum">
              <a:rPr lang="en-GB" smtClean="0"/>
              <a:t>7</a:t>
            </a:fld>
            <a:endParaRPr lang="en-GB"/>
          </a:p>
        </p:txBody>
      </p:sp>
      <p:pic>
        <p:nvPicPr>
          <p:cNvPr id="5" name="Picture 6" descr="Chart, bar chart&#10;&#10;Description automatically generated">
            <a:extLst>
              <a:ext uri="{FF2B5EF4-FFF2-40B4-BE49-F238E27FC236}">
                <a16:creationId xmlns:a16="http://schemas.microsoft.com/office/drawing/2014/main" id="{18606326-5693-4860-376F-D681B50177F1}"/>
              </a:ext>
            </a:extLst>
          </p:cNvPr>
          <p:cNvPicPr>
            <a:picLocks noChangeAspect="1"/>
          </p:cNvPicPr>
          <p:nvPr/>
        </p:nvPicPr>
        <p:blipFill>
          <a:blip r:embed="rId3"/>
          <a:stretch>
            <a:fillRect/>
          </a:stretch>
        </p:blipFill>
        <p:spPr>
          <a:xfrm>
            <a:off x="3546779" y="1397441"/>
            <a:ext cx="8009681" cy="3243691"/>
          </a:xfrm>
          <a:prstGeom prst="rect">
            <a:avLst/>
          </a:prstGeom>
        </p:spPr>
      </p:pic>
      <p:cxnSp>
        <p:nvCxnSpPr>
          <p:cNvPr id="7" name="Straight Arrow Connector 6">
            <a:extLst>
              <a:ext uri="{FF2B5EF4-FFF2-40B4-BE49-F238E27FC236}">
                <a16:creationId xmlns:a16="http://schemas.microsoft.com/office/drawing/2014/main" id="{E2084937-3440-7CF6-4BE3-EC2934E16B71}"/>
              </a:ext>
            </a:extLst>
          </p:cNvPr>
          <p:cNvCxnSpPr/>
          <p:nvPr/>
        </p:nvCxnSpPr>
        <p:spPr>
          <a:xfrm flipH="1">
            <a:off x="10885849" y="2309510"/>
            <a:ext cx="111868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 name="TextBox 5">
            <a:extLst>
              <a:ext uri="{FF2B5EF4-FFF2-40B4-BE49-F238E27FC236}">
                <a16:creationId xmlns:a16="http://schemas.microsoft.com/office/drawing/2014/main" id="{30CB61E9-9A5C-6304-B9D2-873251A3E668}"/>
              </a:ext>
            </a:extLst>
          </p:cNvPr>
          <p:cNvSpPr txBox="1"/>
          <p:nvPr/>
        </p:nvSpPr>
        <p:spPr>
          <a:xfrm>
            <a:off x="3104444" y="178740"/>
            <a:ext cx="151459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800">
                <a:cs typeface="Calibri"/>
              </a:rPr>
              <a:t>Evidence</a:t>
            </a:r>
            <a:endParaRPr lang="en-GB" sz="2800"/>
          </a:p>
        </p:txBody>
      </p:sp>
      <p:sp>
        <p:nvSpPr>
          <p:cNvPr id="8" name="TextBox 7">
            <a:extLst>
              <a:ext uri="{FF2B5EF4-FFF2-40B4-BE49-F238E27FC236}">
                <a16:creationId xmlns:a16="http://schemas.microsoft.com/office/drawing/2014/main" id="{9E9F79AB-7787-0E65-2D80-80D5E4D5868C}"/>
              </a:ext>
            </a:extLst>
          </p:cNvPr>
          <p:cNvSpPr txBox="1"/>
          <p:nvPr/>
        </p:nvSpPr>
        <p:spPr>
          <a:xfrm rot="-5400000">
            <a:off x="1824789" y="2919054"/>
            <a:ext cx="3194383"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dirty="0">
                <a:cs typeface="Calibri"/>
              </a:rPr>
              <a:t>Throttle pedal displacement (%)</a:t>
            </a:r>
            <a:endParaRPr lang="en-US" sz="1000">
              <a:cs typeface="Calibri"/>
            </a:endParaRPr>
          </a:p>
        </p:txBody>
      </p:sp>
      <p:sp>
        <p:nvSpPr>
          <p:cNvPr id="9" name="TextBox 8">
            <a:extLst>
              <a:ext uri="{FF2B5EF4-FFF2-40B4-BE49-F238E27FC236}">
                <a16:creationId xmlns:a16="http://schemas.microsoft.com/office/drawing/2014/main" id="{AEA06BE8-4CEC-863D-0E7D-554E65D33822}"/>
              </a:ext>
            </a:extLst>
          </p:cNvPr>
          <p:cNvSpPr txBox="1"/>
          <p:nvPr/>
        </p:nvSpPr>
        <p:spPr>
          <a:xfrm>
            <a:off x="5805236" y="4583422"/>
            <a:ext cx="3194383"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dirty="0">
                <a:cs typeface="Calibri"/>
              </a:rPr>
              <a:t>Time of day</a:t>
            </a:r>
            <a:endParaRPr lang="en-US" dirty="0"/>
          </a:p>
        </p:txBody>
      </p:sp>
    </p:spTree>
    <p:extLst>
      <p:ext uri="{BB962C8B-B14F-4D97-AF65-F5344CB8AC3E}">
        <p14:creationId xmlns:p14="http://schemas.microsoft.com/office/powerpoint/2010/main" val="2195213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23BE-6C84-0C41-1DEB-EF7AF9562C2F}"/>
              </a:ext>
            </a:extLst>
          </p:cNvPr>
          <p:cNvSpPr>
            <a:spLocks noGrp="1"/>
          </p:cNvSpPr>
          <p:nvPr>
            <p:ph type="title"/>
          </p:nvPr>
        </p:nvSpPr>
        <p:spPr>
          <a:xfrm>
            <a:off x="197095" y="274427"/>
            <a:ext cx="2706879" cy="3939540"/>
          </a:xfrm>
        </p:spPr>
        <p:txBody>
          <a:bodyPr wrap="square" lIns="0" tIns="0" rIns="0" bIns="0" anchor="t">
            <a:spAutoFit/>
          </a:bodyPr>
          <a:lstStyle/>
          <a:p>
            <a:r>
              <a:rPr lang="en-GB" dirty="0"/>
              <a:t>Pedal Application Error (PAE)</a:t>
            </a:r>
            <a:br>
              <a:rPr lang="en-GB" dirty="0"/>
            </a:br>
            <a:br>
              <a:rPr lang="en-GB" dirty="0"/>
            </a:br>
            <a:r>
              <a:rPr kumimoji="0" lang="en-GB" sz="2800" b="0" i="0" u="none" strike="noStrike" kern="0" cap="none" spc="0" normalizeH="0" baseline="0" noProof="0" dirty="0">
                <a:ln>
                  <a:noFill/>
                </a:ln>
                <a:solidFill>
                  <a:prstClr val="white"/>
                </a:solidFill>
                <a:effectLst/>
                <a:uLnTx/>
                <a:uFillTx/>
                <a:latin typeface="NJFont Light"/>
                <a:ea typeface="+mj-ea"/>
              </a:rPr>
              <a:t>On-board measurement of pedal characteristics</a:t>
            </a:r>
            <a:endParaRPr lang="en-GB" sz="2800" dirty="0">
              <a:solidFill>
                <a:prstClr val="white"/>
              </a:solidFill>
            </a:endParaRPr>
          </a:p>
        </p:txBody>
      </p:sp>
      <p:sp>
        <p:nvSpPr>
          <p:cNvPr id="3" name="Text Placeholder 2">
            <a:extLst>
              <a:ext uri="{FF2B5EF4-FFF2-40B4-BE49-F238E27FC236}">
                <a16:creationId xmlns:a16="http://schemas.microsoft.com/office/drawing/2014/main" id="{5D1163BF-8077-05E0-7536-FC41A8D5853D}"/>
              </a:ext>
            </a:extLst>
          </p:cNvPr>
          <p:cNvSpPr>
            <a:spLocks noGrp="1"/>
          </p:cNvSpPr>
          <p:nvPr>
            <p:ph type="body" idx="1"/>
          </p:nvPr>
        </p:nvSpPr>
        <p:spPr>
          <a:xfrm>
            <a:off x="3247809" y="649776"/>
            <a:ext cx="8299224" cy="6093976"/>
          </a:xfrm>
        </p:spPr>
        <p:txBody>
          <a:bodyPr wrap="square" lIns="0" tIns="0" rIns="0" bIns="0" anchor="t">
            <a:spAutoFit/>
          </a:bodyPr>
          <a:lstStyle/>
          <a:p>
            <a:pPr marL="285750" indent="-285750">
              <a:buFont typeface="Arial" panose="020B0604020202020204" pitchFamily="34" charset="0"/>
              <a:buChar char="•"/>
            </a:pPr>
            <a:endParaRPr lang="en-GB" dirty="0">
              <a:solidFill>
                <a:srgbClr val="000000"/>
              </a:solidFill>
              <a:latin typeface="NJFont Light"/>
              <a:cs typeface="Calibri"/>
            </a:endParaRP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Suggests much reduced chance of ‘false positive’</a:t>
            </a:r>
          </a:p>
          <a:p>
            <a:pPr marL="742950" lvl="1" indent="-285750">
              <a:buFont typeface="Arial" panose="020B0604020202020204" pitchFamily="34" charset="0"/>
              <a:buChar char="•"/>
            </a:pPr>
            <a:r>
              <a:rPr lang="en-GB" dirty="0"/>
              <a:t>Expectation: drivers press very hard during pedal error, they think it’s the brake</a:t>
            </a:r>
          </a:p>
          <a:p>
            <a:pPr marL="742950" lvl="1" indent="-285750">
              <a:buFont typeface="Arial" panose="020B0604020202020204" pitchFamily="34" charset="0"/>
              <a:buChar char="•"/>
            </a:pPr>
            <a:r>
              <a:rPr lang="en-GB" dirty="0"/>
              <a:t>Requires validation and identification of best force threshold</a:t>
            </a:r>
          </a:p>
          <a:p>
            <a:endParaRPr lang="en-GB" dirty="0"/>
          </a:p>
        </p:txBody>
      </p:sp>
      <p:sp>
        <p:nvSpPr>
          <p:cNvPr id="4" name="Slide Number Placeholder 3">
            <a:extLst>
              <a:ext uri="{FF2B5EF4-FFF2-40B4-BE49-F238E27FC236}">
                <a16:creationId xmlns:a16="http://schemas.microsoft.com/office/drawing/2014/main" id="{BAFF4BEB-A64A-797F-7506-F4FDFB7D17D8}"/>
              </a:ext>
            </a:extLst>
          </p:cNvPr>
          <p:cNvSpPr>
            <a:spLocks noGrp="1"/>
          </p:cNvSpPr>
          <p:nvPr>
            <p:ph type="sldNum" sz="quarter" idx="7"/>
          </p:nvPr>
        </p:nvSpPr>
        <p:spPr/>
        <p:txBody>
          <a:bodyPr/>
          <a:lstStyle/>
          <a:p>
            <a:pPr marL="38100">
              <a:lnSpc>
                <a:spcPts val="1605"/>
              </a:lnSpc>
            </a:pPr>
            <a:fld id="{81D60167-4931-47E6-BA6A-407CBD079E47}" type="slidenum">
              <a:rPr lang="en-GB" smtClean="0"/>
              <a:t>8</a:t>
            </a:fld>
            <a:endParaRPr lang="en-GB"/>
          </a:p>
        </p:txBody>
      </p:sp>
      <p:pic>
        <p:nvPicPr>
          <p:cNvPr id="7" name="Picture 6">
            <a:extLst>
              <a:ext uri="{FF2B5EF4-FFF2-40B4-BE49-F238E27FC236}">
                <a16:creationId xmlns:a16="http://schemas.microsoft.com/office/drawing/2014/main" id="{8AD1583E-2013-5187-4BDE-94703D0C832B}"/>
              </a:ext>
            </a:extLst>
          </p:cNvPr>
          <p:cNvPicPr>
            <a:picLocks noChangeAspect="1"/>
          </p:cNvPicPr>
          <p:nvPr/>
        </p:nvPicPr>
        <p:blipFill rotWithShape="1">
          <a:blip r:embed="rId3"/>
          <a:srcRect b="13585"/>
          <a:stretch/>
        </p:blipFill>
        <p:spPr>
          <a:xfrm>
            <a:off x="3045723" y="610653"/>
            <a:ext cx="8176168" cy="4621491"/>
          </a:xfrm>
          <a:prstGeom prst="rect">
            <a:avLst/>
          </a:prstGeom>
        </p:spPr>
      </p:pic>
      <p:cxnSp>
        <p:nvCxnSpPr>
          <p:cNvPr id="5" name="Straight Arrow Connector 4">
            <a:extLst>
              <a:ext uri="{FF2B5EF4-FFF2-40B4-BE49-F238E27FC236}">
                <a16:creationId xmlns:a16="http://schemas.microsoft.com/office/drawing/2014/main" id="{A1ED06CA-FA79-CDA9-EE73-1382A663BB71}"/>
              </a:ext>
            </a:extLst>
          </p:cNvPr>
          <p:cNvCxnSpPr>
            <a:cxnSpLocks/>
          </p:cNvCxnSpPr>
          <p:nvPr/>
        </p:nvCxnSpPr>
        <p:spPr>
          <a:xfrm flipV="1">
            <a:off x="8049420" y="4564512"/>
            <a:ext cx="0" cy="57988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 name="TextBox 5">
            <a:extLst>
              <a:ext uri="{FF2B5EF4-FFF2-40B4-BE49-F238E27FC236}">
                <a16:creationId xmlns:a16="http://schemas.microsoft.com/office/drawing/2014/main" id="{799A532D-5B73-46F3-D30D-B174F05E9877}"/>
              </a:ext>
            </a:extLst>
          </p:cNvPr>
          <p:cNvSpPr txBox="1"/>
          <p:nvPr/>
        </p:nvSpPr>
        <p:spPr>
          <a:xfrm>
            <a:off x="3104444" y="178740"/>
            <a:ext cx="151459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800">
                <a:cs typeface="Calibri"/>
              </a:rPr>
              <a:t>Evidence</a:t>
            </a:r>
            <a:endParaRPr lang="en-GB" sz="2800"/>
          </a:p>
        </p:txBody>
      </p:sp>
      <p:sp>
        <p:nvSpPr>
          <p:cNvPr id="8" name="Right Bracket 7">
            <a:extLst>
              <a:ext uri="{FF2B5EF4-FFF2-40B4-BE49-F238E27FC236}">
                <a16:creationId xmlns:a16="http://schemas.microsoft.com/office/drawing/2014/main" id="{3118E3AA-1D6D-FFDD-AED8-14B9F88C8DE6}"/>
              </a:ext>
            </a:extLst>
          </p:cNvPr>
          <p:cNvSpPr/>
          <p:nvPr/>
        </p:nvSpPr>
        <p:spPr>
          <a:xfrm>
            <a:off x="8943474" y="4170947"/>
            <a:ext cx="140368" cy="441157"/>
          </a:xfrm>
          <a:prstGeom prst="righ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ight Bracket 8">
            <a:extLst>
              <a:ext uri="{FF2B5EF4-FFF2-40B4-BE49-F238E27FC236}">
                <a16:creationId xmlns:a16="http://schemas.microsoft.com/office/drawing/2014/main" id="{373A4578-5CAD-A583-0B5E-83D32826BE90}"/>
              </a:ext>
            </a:extLst>
          </p:cNvPr>
          <p:cNvSpPr/>
          <p:nvPr/>
        </p:nvSpPr>
        <p:spPr>
          <a:xfrm>
            <a:off x="8943473" y="1142999"/>
            <a:ext cx="140368" cy="1463841"/>
          </a:xfrm>
          <a:prstGeom prst="righ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5C6B0967-F5ED-2660-8F0D-887E762C2CAE}"/>
              </a:ext>
            </a:extLst>
          </p:cNvPr>
          <p:cNvSpPr txBox="1"/>
          <p:nvPr/>
        </p:nvSpPr>
        <p:spPr>
          <a:xfrm>
            <a:off x="9184105" y="4100762"/>
            <a:ext cx="2743200" cy="584775"/>
          </a:xfrm>
          <a:prstGeom prst="rect">
            <a:avLst/>
          </a:prstGeom>
          <a:solidFill>
            <a:schemeClr val="bg1"/>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cs typeface="Calibri"/>
              </a:rPr>
              <a:t>Force for max throttle normal pedal &lt;5kgf</a:t>
            </a:r>
            <a:endParaRPr lang="en-US" sz="1600" dirty="0">
              <a:cs typeface="Calibri"/>
            </a:endParaRPr>
          </a:p>
        </p:txBody>
      </p:sp>
      <p:sp>
        <p:nvSpPr>
          <p:cNvPr id="11" name="TextBox 10">
            <a:extLst>
              <a:ext uri="{FF2B5EF4-FFF2-40B4-BE49-F238E27FC236}">
                <a16:creationId xmlns:a16="http://schemas.microsoft.com/office/drawing/2014/main" id="{533A98FB-0EAF-36E6-DD82-93487BDA921C}"/>
              </a:ext>
            </a:extLst>
          </p:cNvPr>
          <p:cNvSpPr txBox="1"/>
          <p:nvPr/>
        </p:nvSpPr>
        <p:spPr>
          <a:xfrm>
            <a:off x="9184105" y="1584156"/>
            <a:ext cx="2743200" cy="584775"/>
          </a:xfrm>
          <a:prstGeom prst="rect">
            <a:avLst/>
          </a:prstGeom>
          <a:solidFill>
            <a:schemeClr val="bg1"/>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cs typeface="Calibri"/>
              </a:rPr>
              <a:t>Force for max throttle Kickdown pedal ~20-30 </a:t>
            </a:r>
            <a:r>
              <a:rPr lang="en-GB" sz="1600" err="1">
                <a:cs typeface="Calibri"/>
              </a:rPr>
              <a:t>kgf</a:t>
            </a:r>
            <a:endParaRPr lang="en-US" sz="1600" err="1">
              <a:cs typeface="Calibri"/>
            </a:endParaRPr>
          </a:p>
        </p:txBody>
      </p:sp>
    </p:spTree>
    <p:extLst>
      <p:ext uri="{BB962C8B-B14F-4D97-AF65-F5344CB8AC3E}">
        <p14:creationId xmlns:p14="http://schemas.microsoft.com/office/powerpoint/2010/main" val="3515730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23BE-6C84-0C41-1DEB-EF7AF9562C2F}"/>
              </a:ext>
            </a:extLst>
          </p:cNvPr>
          <p:cNvSpPr>
            <a:spLocks noGrp="1"/>
          </p:cNvSpPr>
          <p:nvPr>
            <p:ph type="title"/>
          </p:nvPr>
        </p:nvSpPr>
        <p:spPr>
          <a:xfrm>
            <a:off x="197095" y="274427"/>
            <a:ext cx="2706879" cy="2523768"/>
          </a:xfrm>
        </p:spPr>
        <p:txBody>
          <a:bodyPr/>
          <a:lstStyle/>
          <a:p>
            <a:r>
              <a:rPr lang="en-GB" dirty="0"/>
              <a:t>Pedal Application Error (PAE)</a:t>
            </a:r>
            <a:br>
              <a:rPr lang="en-GB" dirty="0"/>
            </a:br>
            <a:br>
              <a:rPr lang="en-GB" dirty="0"/>
            </a:br>
            <a:endParaRPr lang="en-GB" sz="2000" dirty="0"/>
          </a:p>
        </p:txBody>
      </p:sp>
      <p:sp>
        <p:nvSpPr>
          <p:cNvPr id="3" name="Text Placeholder 2">
            <a:extLst>
              <a:ext uri="{FF2B5EF4-FFF2-40B4-BE49-F238E27FC236}">
                <a16:creationId xmlns:a16="http://schemas.microsoft.com/office/drawing/2014/main" id="{5D1163BF-8077-05E0-7536-FC41A8D5853D}"/>
              </a:ext>
            </a:extLst>
          </p:cNvPr>
          <p:cNvSpPr>
            <a:spLocks noGrp="1"/>
          </p:cNvSpPr>
          <p:nvPr>
            <p:ph type="body" idx="1"/>
          </p:nvPr>
        </p:nvSpPr>
        <p:spPr>
          <a:xfrm>
            <a:off x="3257236" y="790664"/>
            <a:ext cx="8299224" cy="5262979"/>
          </a:xfrm>
        </p:spPr>
        <p:txBody>
          <a:bodyPr wrap="square" lIns="0" tIns="0" rIns="0" bIns="0" anchor="t">
            <a:spAutoFit/>
          </a:bodyPr>
          <a:lstStyle/>
          <a:p>
            <a:endParaRPr lang="en-GB" dirty="0"/>
          </a:p>
          <a:p>
            <a:r>
              <a:rPr lang="en-GB" dirty="0"/>
              <a:t>Identifying incidents</a:t>
            </a:r>
          </a:p>
          <a:p>
            <a:endParaRPr lang="en-GB" dirty="0"/>
          </a:p>
          <a:p>
            <a:pPr marL="742950" lvl="1" indent="-285750">
              <a:buFont typeface="Arial" panose="020B0604020202020204" pitchFamily="34" charset="0"/>
              <a:buChar char="•"/>
            </a:pPr>
            <a:r>
              <a:rPr lang="en-GB" dirty="0"/>
              <a:t>Pedal force has much better potential to discriminate between normal driving and incidents – much fewer false positives</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Can be implemented very simply through a two-stage (kickdown) pedal and existing ECU architecture (all diesel buses with </a:t>
            </a:r>
            <a:r>
              <a:rPr lang="en-GB" dirty="0" err="1"/>
              <a:t>autoboxes</a:t>
            </a:r>
            <a:r>
              <a:rPr lang="en-GB" dirty="0"/>
              <a:t> used to need this, standard componentry available, redundant in EVs)</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Potential to co-exist with AEB false positive suppression on low force throttle</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Aim: Vehicle trial to investigate further and define appropriate force threshold</a:t>
            </a:r>
          </a:p>
          <a:p>
            <a:pPr marL="1200150" lvl="2" indent="-285750">
              <a:buFont typeface="Arial" panose="020B0604020202020204" pitchFamily="34" charset="0"/>
              <a:buChar char="•"/>
            </a:pPr>
            <a:r>
              <a:rPr lang="en-GB" dirty="0"/>
              <a:t>Small number of buses equipped with two-stage pedal (different spring stiffness)</a:t>
            </a:r>
          </a:p>
          <a:p>
            <a:pPr marL="1200150" lvl="2" indent="-285750">
              <a:buFont typeface="Arial" panose="020B0604020202020204" pitchFamily="34" charset="0"/>
              <a:buChar char="•"/>
            </a:pPr>
            <a:r>
              <a:rPr lang="en-GB" dirty="0"/>
              <a:t>Parallel simulator / track trials to simulate pedal error emergency</a:t>
            </a:r>
          </a:p>
          <a:p>
            <a:pPr marL="1657350" lvl="3" indent="-285750">
              <a:buFont typeface="Arial" panose="020B0604020202020204" pitchFamily="34" charset="0"/>
              <a:buChar char="•"/>
            </a:pPr>
            <a:r>
              <a:rPr lang="en-GB" dirty="0"/>
              <a:t>How hard/fast do subjects press pedal</a:t>
            </a:r>
          </a:p>
          <a:p>
            <a:pPr marL="1200150" lvl="2" indent="-285750">
              <a:buFont typeface="Arial" panose="020B0604020202020204" pitchFamily="34" charset="0"/>
              <a:buChar char="•"/>
            </a:pPr>
            <a:r>
              <a:rPr lang="en-GB" dirty="0"/>
              <a:t>Road trial progressing from open loop (shadow mode) to fully active</a:t>
            </a:r>
          </a:p>
          <a:p>
            <a:pPr marL="285750" indent="-28575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BAFF4BEB-A64A-797F-7506-F4FDFB7D17D8}"/>
              </a:ext>
            </a:extLst>
          </p:cNvPr>
          <p:cNvSpPr>
            <a:spLocks noGrp="1"/>
          </p:cNvSpPr>
          <p:nvPr>
            <p:ph type="sldNum" sz="quarter" idx="7"/>
          </p:nvPr>
        </p:nvSpPr>
        <p:spPr/>
        <p:txBody>
          <a:bodyPr/>
          <a:lstStyle/>
          <a:p>
            <a:pPr marL="38100">
              <a:lnSpc>
                <a:spcPts val="1605"/>
              </a:lnSpc>
            </a:pPr>
            <a:fld id="{81D60167-4931-47E6-BA6A-407CBD079E47}" type="slidenum">
              <a:rPr lang="en-GB" smtClean="0"/>
              <a:t>9</a:t>
            </a:fld>
            <a:endParaRPr lang="en-GB"/>
          </a:p>
        </p:txBody>
      </p:sp>
      <p:sp>
        <p:nvSpPr>
          <p:cNvPr id="5" name="TextBox 4">
            <a:extLst>
              <a:ext uri="{FF2B5EF4-FFF2-40B4-BE49-F238E27FC236}">
                <a16:creationId xmlns:a16="http://schemas.microsoft.com/office/drawing/2014/main" id="{45457538-DEED-29DC-FAC1-7CE1EFFEA36E}"/>
              </a:ext>
            </a:extLst>
          </p:cNvPr>
          <p:cNvSpPr txBox="1"/>
          <p:nvPr/>
        </p:nvSpPr>
        <p:spPr>
          <a:xfrm>
            <a:off x="3104444" y="178740"/>
            <a:ext cx="55149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800" dirty="0">
                <a:cs typeface="Calibri"/>
              </a:rPr>
              <a:t>Conclusions and next steps</a:t>
            </a:r>
            <a:endParaRPr lang="en-GB" sz="2800" dirty="0"/>
          </a:p>
        </p:txBody>
      </p:sp>
    </p:spTree>
    <p:extLst>
      <p:ext uri="{BB962C8B-B14F-4D97-AF65-F5344CB8AC3E}">
        <p14:creationId xmlns:p14="http://schemas.microsoft.com/office/powerpoint/2010/main" val="317776583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2B196662308E47A52C03BA2CB4F954" ma:contentTypeVersion="17" ma:contentTypeDescription="Create a new document." ma:contentTypeScope="" ma:versionID="17d764bee777942763e10bc4601344a4">
  <xsd:schema xmlns:xsd="http://www.w3.org/2001/XMLSchema" xmlns:xs="http://www.w3.org/2001/XMLSchema" xmlns:p="http://schemas.microsoft.com/office/2006/metadata/properties" xmlns:ns2="838fc84a-d1e3-4ab5-9c4d-5f7e5eb5e955" xmlns:ns3="85f3fb29-a3df-40f9-ad1b-0349b7278a70" xmlns:ns4="801ea4e6-356c-4d90-aef9-664fc2866395" targetNamespace="http://schemas.microsoft.com/office/2006/metadata/properties" ma:root="true" ma:fieldsID="5c71480fd39a7a8d3d24d88519d55bc5" ns2:_="" ns3:_="" ns4:_="">
    <xsd:import namespace="838fc84a-d1e3-4ab5-9c4d-5f7e5eb5e955"/>
    <xsd:import namespace="85f3fb29-a3df-40f9-ad1b-0349b7278a70"/>
    <xsd:import namespace="801ea4e6-356c-4d90-aef9-664fc2866395"/>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lcf76f155ced4ddcb4097134ff3c332f" minOccurs="0"/>
                <xsd:element ref="ns4:TaxCatchAll"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8fc84a-d1e3-4ab5-9c4d-5f7e5eb5e9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bc4632c-c0dc-4527-9b44-4e2626a7d4af" ma:termSetId="09814cd3-568e-fe90-9814-8d621ff8fb84" ma:anchorId="fba54fb3-c3e1-fe81-a776-ca4b69148c4d" ma:open="true" ma:isKeyword="false">
      <xsd:complexType>
        <xsd:sequence>
          <xsd:element ref="pc:Terms" minOccurs="0" maxOccurs="1"/>
        </xsd:sequence>
      </xsd:complexType>
    </xsd:element>
    <xsd:element name="MediaLengthInSeconds" ma:index="23" nillable="true" ma:displayName="MediaLengthInSeconds" ma:hidden="true" ma:internalName="MediaLengthInSeconds" ma:readOnly="true">
      <xsd:simpleType>
        <xsd:restriction base="dms:Unknow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f3fb29-a3df-40f9-ad1b-0349b7278a70"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01ea4e6-356c-4d90-aef9-664fc2866395"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31f0ae68-80cb-4dad-832e-2136bc72a1ff}" ma:internalName="TaxCatchAll" ma:showField="CatchAllData" ma:web="85f3fb29-a3df-40f9-ad1b-0349b7278a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85f3fb29-a3df-40f9-ad1b-0349b7278a70">
      <UserInfo>
        <DisplayName>neil.gladstone</DisplayName>
        <AccountId>50</AccountId>
        <AccountType/>
      </UserInfo>
      <UserInfo>
        <DisplayName>Finn Coyle</DisplayName>
        <AccountId>93</AccountId>
        <AccountType/>
      </UserInfo>
      <UserInfo>
        <DisplayName>Benedikt Koning</DisplayName>
        <AccountId>102</AccountId>
        <AccountType/>
      </UserInfo>
      <UserInfo>
        <DisplayName>Emmanuel Quartey</DisplayName>
        <AccountId>103</AccountId>
        <AccountType/>
      </UserInfo>
      <UserInfo>
        <DisplayName>Colin Gerald</DisplayName>
        <AccountId>32</AccountId>
        <AccountType/>
      </UserInfo>
      <UserInfo>
        <DisplayName>Martin West</DisplayName>
        <AccountId>104</AccountId>
        <AccountType/>
      </UserInfo>
      <UserInfo>
        <DisplayName>Aidan Rodgers</DisplayName>
        <AccountId>105</AccountId>
        <AccountType/>
      </UserInfo>
      <UserInfo>
        <DisplayName>James Mayer</DisplayName>
        <AccountId>106</AccountId>
        <AccountType/>
      </UserInfo>
      <UserInfo>
        <DisplayName>Brian O'Kane</DisplayName>
        <AccountId>107</AccountId>
        <AccountType/>
      </UserInfo>
      <UserInfo>
        <DisplayName>Ferdous Shahabuddin</DisplayName>
        <AccountId>109</AccountId>
        <AccountType/>
      </UserInfo>
      <UserInfo>
        <DisplayName>Emma White</DisplayName>
        <AccountId>110</AccountId>
        <AccountType/>
      </UserInfo>
      <UserInfo>
        <DisplayName>Tom Cunnington</DisplayName>
        <AccountId>111</AccountId>
        <AccountType/>
      </UserInfo>
      <UserInfo>
        <DisplayName>Richard Rampton</DisplayName>
        <AccountId>112</AccountId>
        <AccountType/>
      </UserInfo>
      <UserInfo>
        <DisplayName>Kerri Cheek</DisplayName>
        <AccountId>29</AccountId>
        <AccountType/>
      </UserInfo>
      <UserInfo>
        <DisplayName>Shaun Raymond</DisplayName>
        <AccountId>9</AccountId>
        <AccountType/>
      </UserInfo>
      <UserInfo>
        <DisplayName>Oliver Punter</DisplayName>
        <AccountId>115</AccountId>
        <AccountType/>
      </UserInfo>
      <UserInfo>
        <DisplayName>Morwenna Paz</DisplayName>
        <AccountId>116</AccountId>
        <AccountType/>
      </UserInfo>
      <UserInfo>
        <DisplayName>Harry Littlehales</DisplayName>
        <AccountId>117</AccountId>
        <AccountType/>
      </UserInfo>
      <UserInfo>
        <DisplayName>Iman Hafeez</DisplayName>
        <AccountId>114</AccountId>
        <AccountType/>
      </UserInfo>
      <UserInfo>
        <DisplayName>Rachel Birrell</DisplayName>
        <AccountId>30</AccountId>
        <AccountType/>
      </UserInfo>
    </SharedWithUsers>
    <TaxCatchAll xmlns="801ea4e6-356c-4d90-aef9-664fc2866395" xsi:nil="true"/>
    <lcf76f155ced4ddcb4097134ff3c332f xmlns="838fc84a-d1e3-4ab5-9c4d-5f7e5eb5e95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AF34B5-6BF5-4617-9EC6-BEAD1B5C1A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8fc84a-d1e3-4ab5-9c4d-5f7e5eb5e955"/>
    <ds:schemaRef ds:uri="85f3fb29-a3df-40f9-ad1b-0349b7278a70"/>
    <ds:schemaRef ds:uri="801ea4e6-356c-4d90-aef9-664fc286639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9C0D0C3-2CB0-46F8-954D-74A931356FDA}">
  <ds:schemaRefs>
    <ds:schemaRef ds:uri="801ea4e6-356c-4d90-aef9-664fc2866395"/>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purl.org/dc/terms/"/>
    <ds:schemaRef ds:uri="85f3fb29-a3df-40f9-ad1b-0349b7278a70"/>
    <ds:schemaRef ds:uri="838fc84a-d1e3-4ab5-9c4d-5f7e5eb5e955"/>
    <ds:schemaRef ds:uri="http://www.w3.org/XML/1998/namespace"/>
    <ds:schemaRef ds:uri="http://purl.org/dc/dcmitype/"/>
  </ds:schemaRefs>
</ds:datastoreItem>
</file>

<file path=customXml/itemProps3.xml><?xml version="1.0" encoding="utf-8"?>
<ds:datastoreItem xmlns:ds="http://schemas.openxmlformats.org/officeDocument/2006/customXml" ds:itemID="{BD32ACE3-80D7-4148-AFC9-E9939F694C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718</TotalTime>
  <Words>1875</Words>
  <Application>Microsoft Office PowerPoint</Application>
  <PresentationFormat>Widescreen</PresentationFormat>
  <Paragraphs>356</Paragraphs>
  <Slides>11</Slides>
  <Notes>9</Notes>
  <HiddenSlides>0</HiddenSlides>
  <MMClips>8</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1_Office Theme</vt:lpstr>
      <vt:lpstr>PowerPoint Presentation</vt:lpstr>
      <vt:lpstr>Pedal Application Error (PAE)  Sources of information  - Pedal cameras introduced on new buses in 2019 as part of Bus Safety Standard - Some operators have also retrofitted cameras - 25% of TfL bus fleet fitted (c.2200 buses)</vt:lpstr>
      <vt:lpstr>Pedal Application Error (PAE)  Assessed a range of theories</vt:lpstr>
      <vt:lpstr>Pedal Application Error (PAE)  Identifying a pedal error incident </vt:lpstr>
      <vt:lpstr>Pedal Application Error (PAE)  Throttle behaviour - Vehicle speed - Duration of throttle application - Pedal speed</vt:lpstr>
      <vt:lpstr>Pedal Application Error (PAE)  Throttle behaviour  All PAE incidents involve full throttle.  How common is full throttle application in normal driving?</vt:lpstr>
      <vt:lpstr>Pedal Application Error (PAE)  Why did Hydrogen buses have much lower levels of full throttle? </vt:lpstr>
      <vt:lpstr>Pedal Application Error (PAE)  On-board measurement of pedal characteristics</vt:lpstr>
      <vt:lpstr>Pedal Application Error (PAE)  </vt:lpstr>
      <vt:lpstr>Pedal Application Error (PAE)  </vt:lpstr>
      <vt:lpstr>CCTV Case (1 of 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Raymond Shaun</dc:creator>
  <cp:lastModifiedBy>Kerri Cheek</cp:lastModifiedBy>
  <cp:revision>213</cp:revision>
  <dcterms:created xsi:type="dcterms:W3CDTF">2022-10-04T15:48:24Z</dcterms:created>
  <dcterms:modified xsi:type="dcterms:W3CDTF">2023-09-17T21:03:52Z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5ced85b-adf0-4e9f-9830-7b50f3af6af6_Enabled">
    <vt:lpwstr>true</vt:lpwstr>
  </property>
  <property fmtid="{D5CDD505-2E9C-101B-9397-08002B2CF9AE}" pid="3" name="MSIP_Label_15ced85b-adf0-4e9f-9830-7b50f3af6af6_SetDate">
    <vt:lpwstr>2022-11-23T09:52:55Z</vt:lpwstr>
  </property>
  <property fmtid="{D5CDD505-2E9C-101B-9397-08002B2CF9AE}" pid="4" name="MSIP_Label_15ced85b-adf0-4e9f-9830-7b50f3af6af6_Method">
    <vt:lpwstr>Privileged</vt:lpwstr>
  </property>
  <property fmtid="{D5CDD505-2E9C-101B-9397-08002B2CF9AE}" pid="5" name="MSIP_Label_15ced85b-adf0-4e9f-9830-7b50f3af6af6_Name">
    <vt:lpwstr>TfL Restricted</vt:lpwstr>
  </property>
  <property fmtid="{D5CDD505-2E9C-101B-9397-08002B2CF9AE}" pid="6" name="MSIP_Label_15ced85b-adf0-4e9f-9830-7b50f3af6af6_SiteId">
    <vt:lpwstr>1fbd65bf-5def-4eea-a692-a089c255346b</vt:lpwstr>
  </property>
  <property fmtid="{D5CDD505-2E9C-101B-9397-08002B2CF9AE}" pid="7" name="MSIP_Label_15ced85b-adf0-4e9f-9830-7b50f3af6af6_ActionId">
    <vt:lpwstr>9e55598f-f6fc-44f8-8279-6acdb1224d5e</vt:lpwstr>
  </property>
  <property fmtid="{D5CDD505-2E9C-101B-9397-08002B2CF9AE}" pid="8" name="MSIP_Label_15ced85b-adf0-4e9f-9830-7b50f3af6af6_ContentBits">
    <vt:lpwstr>2</vt:lpwstr>
  </property>
  <property fmtid="{D5CDD505-2E9C-101B-9397-08002B2CF9AE}" pid="9" name="MediaServiceImageTags">
    <vt:lpwstr/>
  </property>
  <property fmtid="{D5CDD505-2E9C-101B-9397-08002B2CF9AE}" pid="10" name="ContentTypeId">
    <vt:lpwstr>0x010100F42B196662308E47A52C03BA2CB4F954</vt:lpwstr>
  </property>
</Properties>
</file>