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"/>
  </p:notesMasterIdLst>
  <p:sldIdLst>
    <p:sldId id="781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7007FC9-98FC-FDE4-C197-257FCC4EFBD3}" name="oorai 大來  純一 KASNS4 兼 KASNS3 G" initials="oG" userId="S::089206@subaru.co.jp::d89f02c5-ca2d-4d2e-9ea6-ff866c833c8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C55A1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59" autoAdjust="0"/>
    <p:restoredTop sz="93784" autoAdjust="0"/>
  </p:normalViewPr>
  <p:slideViewPr>
    <p:cSldViewPr snapToGrid="0">
      <p:cViewPr varScale="1">
        <p:scale>
          <a:sx n="85" d="100"/>
          <a:sy n="85" d="100"/>
        </p:scale>
        <p:origin x="10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15AF8-B7D2-4F84-87C1-E6D64AFB99E7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4CEEF-8AB0-4A7D-AEA3-8DC7EBEF4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069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5"/>
            <a:ext cx="10363200" cy="1909595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kern="1200" baseline="0"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z="2400"/>
              <a:t>マスター サブタイトルの書式設定</a:t>
            </a:r>
            <a:endParaRPr kumimoji="1" lang="ja-JP" alt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00F346C3-609B-4174-8582-1FAC4C3BAA5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720166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" name="減算 9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72FDD838-DB2F-4361-B401-98574261234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21307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21376712-EB59-461B-AB0F-B1A9E8279BD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29506CB9-D64C-407B-8FAE-7D4BD349678F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903780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2968" y="188913"/>
            <a:ext cx="11233151" cy="5762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31801" y="1052514"/>
            <a:ext cx="11328400" cy="5113337"/>
          </a:xfrm>
        </p:spPr>
        <p:txBody>
          <a:bodyPr/>
          <a:lstStyle/>
          <a:p>
            <a:pPr lvl="0"/>
            <a:r>
              <a:rPr lang="ja-JP" altLang="en-US" noProof="0"/>
              <a:t>表を追加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D0D78-AB30-4BA6-AABD-566EC5A7C44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/>
              </a:solidFill>
            </a:endParaRPr>
          </a:p>
        </p:txBody>
      </p:sp>
      <p:sp>
        <p:nvSpPr>
          <p:cNvPr id="7" name="減算 6"/>
          <p:cNvSpPr/>
          <p:nvPr userDrawn="1"/>
        </p:nvSpPr>
        <p:spPr>
          <a:xfrm rot="5400000" flipV="1">
            <a:off x="-35426" y="161062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708255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58" y="476674"/>
            <a:ext cx="11340964" cy="602611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343" y="1252970"/>
            <a:ext cx="11460479" cy="4923993"/>
          </a:xfrm>
        </p:spPr>
        <p:txBody>
          <a:bodyPr>
            <a:normAutofit/>
          </a:bodyPr>
          <a:lstStyle>
            <a:lvl1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9" name="減算 8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減算 9"/>
          <p:cNvSpPr/>
          <p:nvPr/>
        </p:nvSpPr>
        <p:spPr>
          <a:xfrm rot="5400000" flipV="1">
            <a:off x="-35426" y="449094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0C28B016-1C58-4156-ABDD-D8D4DA496A2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23F5DC05-EEFF-4183-BFB6-0D72F6AC6841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195126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コンテンツ（タイトル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510" y="1268761"/>
            <a:ext cx="11524649" cy="50454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減算 10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23BFF0F2-A74D-4629-9B24-7460566DF9D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13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33660" y="233326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減算 10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1B316CC4-973F-46F7-9F94-7D70A8654E1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7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350" y="457422"/>
            <a:ext cx="11549918" cy="64024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3351" y="1359615"/>
            <a:ext cx="5629980" cy="49545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1503" y="1375690"/>
            <a:ext cx="5701765" cy="49384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減算 10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DDC4DD96-6022-48D4-B037-DF9A59F9E1C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05F1DB5D-80A1-4DC1-B893-06304FE62AB8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減算 8"/>
          <p:cNvSpPr/>
          <p:nvPr/>
        </p:nvSpPr>
        <p:spPr>
          <a:xfrm rot="5400000" flipV="1">
            <a:off x="-35426" y="449094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286100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3" y="434136"/>
            <a:ext cx="11563150" cy="66913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843" y="1392125"/>
            <a:ext cx="567673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843" y="2411519"/>
            <a:ext cx="5676734" cy="39761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406390"/>
            <a:ext cx="571179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21289"/>
            <a:ext cx="5711791" cy="40805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減算 12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4E211E28-FE0B-47AB-969C-3EF11D5F793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757CC45F-83A3-48F5-9BAC-4DAAEFC6F9D5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減算 10"/>
          <p:cNvSpPr/>
          <p:nvPr userDrawn="1"/>
        </p:nvSpPr>
        <p:spPr>
          <a:xfrm rot="5400000" flipV="1">
            <a:off x="-35426" y="449094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73616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減算 10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DA928E2D-448A-47E6-B6C6-556AEBB410D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882936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減算 10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DB8E0825-1437-4912-971E-D5EE7665D47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E76E763C-F2DE-4165-9412-1282DA5EB831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175018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" name="減算 9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DEBEA1A1-9612-4D08-A2CB-3B4AF53B626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減算 7"/>
          <p:cNvSpPr/>
          <p:nvPr userDrawn="1"/>
        </p:nvSpPr>
        <p:spPr>
          <a:xfrm rot="5400000" flipV="1">
            <a:off x="-35426" y="449094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24418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3350" y="447797"/>
            <a:ext cx="11549918" cy="640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350" y="1303131"/>
            <a:ext cx="11549918" cy="4934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6911" y="64863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457200">
              <a:defRPr/>
            </a:pPr>
            <a:fld id="{53AFDC09-6737-4AEE-95F3-DEF02E9010B3}" type="datetime1">
              <a:rPr kumimoji="0"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2023/9/19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352" y="6484520"/>
            <a:ext cx="76204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>
              <a:defRPr/>
            </a:pPr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87" y="83806"/>
            <a:ext cx="1462981" cy="427704"/>
          </a:xfrm>
          <a:prstGeom prst="rect">
            <a:avLst/>
          </a:prstGeom>
        </p:spPr>
      </p:pic>
      <p:sp>
        <p:nvSpPr>
          <p:cNvPr id="9" name="減算 8"/>
          <p:cNvSpPr/>
          <p:nvPr/>
        </p:nvSpPr>
        <p:spPr>
          <a:xfrm>
            <a:off x="-2194559" y="6401890"/>
            <a:ext cx="1659273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テキスト ボックス 1"/>
          <p:cNvSpPr txBox="1">
            <a:spLocks noChangeArrowheads="1"/>
          </p:cNvSpPr>
          <p:nvPr userDrawn="1"/>
        </p:nvSpPr>
        <p:spPr bwMode="auto">
          <a:xfrm>
            <a:off x="10615887" y="550516"/>
            <a:ext cx="137355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tabLst>
                <a:tab pos="4754563" algn="l"/>
              </a:tabLs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tabLst>
                <a:tab pos="4754563" algn="l"/>
              </a:tabLs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tabLst>
                <a:tab pos="4754563" algn="l"/>
              </a:tabLs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tabLst>
                <a:tab pos="4754563" algn="l"/>
              </a:tabLs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754563" algn="l"/>
              </a:tabLs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754563" algn="l"/>
              </a:tabLs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754563" algn="l"/>
              </a:tabLs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754563" algn="l"/>
              </a:tabLs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754563" algn="l"/>
              </a:tabLs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ja-JP" sz="11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1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社 外 秘</a:t>
            </a:r>
            <a:r>
              <a:rPr lang="en-US" altLang="ja-JP" sz="11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pPr algn="r" defTabSz="457200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11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902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>
    <p:zoom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kumimoji="1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7CCB2E-D96F-7F9D-9CB4-1F3FDF003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Pedal error accident in vehicle category M1&amp;N1 (JAPAN)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02DCA0-7A70-05E1-4854-0C7DCA09C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FD0D78-AB30-4BA6-AABD-566EC5A7C44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2023/9/19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763A478-3CD3-1792-6CD0-2813E9224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/>
                </a:solidFill>
              </a:rPr>
              <a:pPr defTabSz="457200">
                <a:defRPr/>
              </a:pPr>
              <a:t>1</a:t>
            </a:fld>
            <a:endParaRPr kumimoji="0" lang="en-US" altLang="ja-JP" dirty="0">
              <a:solidFill>
                <a:prstClr val="black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542625-F25F-B2B8-6C88-18A3713C0381}"/>
              </a:ext>
            </a:extLst>
          </p:cNvPr>
          <p:cNvSpPr txBox="1"/>
          <p:nvPr/>
        </p:nvSpPr>
        <p:spPr>
          <a:xfrm>
            <a:off x="593672" y="1029590"/>
            <a:ext cx="4917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/>
              <a:t>Number of accidents (</a:t>
            </a:r>
            <a:r>
              <a:rPr lang="ja-JP" altLang="en-US" dirty="0"/>
              <a:t>Using ITARDA data </a:t>
            </a:r>
            <a:r>
              <a:rPr kumimoji="1" lang="en-US" altLang="ja-JP" dirty="0"/>
              <a:t>)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EE3F774-9116-B95E-E0E4-FFE5AF3EF0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947141"/>
              </p:ext>
            </p:extLst>
          </p:nvPr>
        </p:nvGraphicFramePr>
        <p:xfrm>
          <a:off x="753099" y="1620972"/>
          <a:ext cx="4978400" cy="1863090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301557996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231021795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4244886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5206055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11898080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87143699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100" b="1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l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Number of </a:t>
                      </a:r>
                    </a:p>
                    <a:p>
                      <a:pPr algn="l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fatal+ severe injury</a:t>
                      </a:r>
                      <a:endParaRPr lang="ja-JP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680075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Person to</a:t>
                      </a:r>
                      <a:b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vehicle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Vehicle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to</a:t>
                      </a:r>
                    </a:p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vehicle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Single vehicle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8407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M1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352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350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579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653889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44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42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93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5904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N2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above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 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782367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7420734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F4E8F02-FC2D-DECB-DC18-B47F124A0765}"/>
              </a:ext>
            </a:extLst>
          </p:cNvPr>
          <p:cNvSpPr txBox="1"/>
          <p:nvPr/>
        </p:nvSpPr>
        <p:spPr>
          <a:xfrm>
            <a:off x="295835" y="3563050"/>
            <a:ext cx="598178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/>
              <a:t>Calculate as below</a:t>
            </a:r>
          </a:p>
          <a:p>
            <a:endParaRPr lang="en-US" altLang="ja-JP" sz="1400" dirty="0"/>
          </a:p>
          <a:p>
            <a:r>
              <a:rPr lang="ja-JP" altLang="en-US" sz="1400" dirty="0"/>
              <a:t>　M1 ＝</a:t>
            </a:r>
            <a:r>
              <a:rPr lang="en-US" altLang="ja-JP" sz="1400" dirty="0"/>
              <a:t>Regular passenger vehicles + Light passenger vehicles(K-car)</a:t>
            </a:r>
            <a:endParaRPr lang="ja-JP" altLang="en-US" sz="1400" dirty="0"/>
          </a:p>
          <a:p>
            <a:r>
              <a:rPr lang="ja-JP" altLang="en-US" sz="1400" dirty="0"/>
              <a:t>　N1  ＝</a:t>
            </a:r>
            <a:r>
              <a:rPr lang="en-US" altLang="ja-JP" sz="1400" dirty="0" err="1"/>
              <a:t>Regurar</a:t>
            </a:r>
            <a:r>
              <a:rPr lang="en-US" altLang="ja-JP" sz="1400" dirty="0"/>
              <a:t> cargo vehicles </a:t>
            </a:r>
            <a:r>
              <a:rPr lang="ja-JP" altLang="en-US" sz="1400" dirty="0"/>
              <a:t>＋</a:t>
            </a:r>
            <a:r>
              <a:rPr lang="en-US" altLang="ja-JP" sz="1400" dirty="0"/>
              <a:t> Light cargo vehicles (K-car)                  </a:t>
            </a:r>
            <a:endParaRPr lang="ja-JP" altLang="en-US" sz="1400" dirty="0"/>
          </a:p>
          <a:p>
            <a:r>
              <a:rPr lang="ja-JP" altLang="en-US" sz="1400" dirty="0"/>
              <a:t>　N2 </a:t>
            </a:r>
            <a:r>
              <a:rPr lang="en-US" altLang="ja-JP" sz="1400" dirty="0"/>
              <a:t>and</a:t>
            </a:r>
            <a:r>
              <a:rPr lang="ja-JP" altLang="en-US" sz="1400" dirty="0"/>
              <a:t> </a:t>
            </a:r>
            <a:r>
              <a:rPr lang="en-US" altLang="ja-JP" sz="1400" dirty="0"/>
              <a:t>above</a:t>
            </a:r>
            <a:r>
              <a:rPr lang="ja-JP" altLang="en-US" sz="1400" dirty="0"/>
              <a:t>　＝</a:t>
            </a:r>
            <a:r>
              <a:rPr lang="en-US" altLang="ja-JP" sz="1400" dirty="0"/>
              <a:t> Large and medium-sized freight vehicles</a:t>
            </a:r>
          </a:p>
          <a:p>
            <a:r>
              <a:rPr lang="en-US" altLang="ja-JP" sz="1400" dirty="0"/>
              <a:t>                               + semi-medium-sized freight vehicles</a:t>
            </a:r>
            <a:br>
              <a:rPr lang="en-US" altLang="ja-JP" sz="1400" dirty="0"/>
            </a:br>
            <a:r>
              <a:rPr lang="en-US" altLang="ja-JP" sz="1400" dirty="0"/>
              <a:t>  </a:t>
            </a:r>
            <a:r>
              <a:rPr lang="ja-JP" altLang="en-US" sz="1400" dirty="0"/>
              <a:t>（</a:t>
            </a:r>
            <a:r>
              <a:rPr lang="en-US" altLang="ja-JP" sz="1400" dirty="0"/>
              <a:t>* Excludes buses, microbuses</a:t>
            </a:r>
            <a:r>
              <a:rPr lang="ja-JP" altLang="en-US" sz="1400" dirty="0"/>
              <a:t>）</a:t>
            </a:r>
            <a:r>
              <a:rPr lang="ja-JP" altLang="en-US" sz="1200" dirty="0"/>
              <a:t>	</a:t>
            </a:r>
            <a:endParaRPr lang="en-US" altLang="ja-JP" sz="1200" dirty="0"/>
          </a:p>
          <a:p>
            <a:endParaRPr lang="en-US" altLang="ja-JP" sz="1200" dirty="0"/>
          </a:p>
          <a:p>
            <a:r>
              <a:rPr lang="ja-JP" altLang="en-US" dirty="0"/>
              <a:t>	</a:t>
            </a: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1D881462-06B9-997F-E5AF-7A41A56E6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15405"/>
            <a:ext cx="5376274" cy="316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5CF101E-9338-5428-9238-71B302330BC3}"/>
              </a:ext>
            </a:extLst>
          </p:cNvPr>
          <p:cNvSpPr/>
          <p:nvPr/>
        </p:nvSpPr>
        <p:spPr>
          <a:xfrm>
            <a:off x="1053366" y="5580191"/>
            <a:ext cx="10266745" cy="7423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N1 has fewer accidents than M1</a:t>
            </a: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→　</a:t>
            </a:r>
            <a:r>
              <a:rPr lang="en-US" altLang="ja-JP" b="1" dirty="0">
                <a:solidFill>
                  <a:schemeClr val="tx1"/>
                </a:solidFill>
              </a:rPr>
              <a:t>N1 should be out of scope.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A86F976-4FEE-59D5-1FC3-1CF4E4547262}"/>
              </a:ext>
            </a:extLst>
          </p:cNvPr>
          <p:cNvSpPr txBox="1"/>
          <p:nvPr/>
        </p:nvSpPr>
        <p:spPr>
          <a:xfrm>
            <a:off x="3002027" y="3243620"/>
            <a:ext cx="32755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*Accidents for the 5-year period 2018-2022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BC48B0E-21E8-F335-D9C9-A6EC392F7EB5}"/>
              </a:ext>
            </a:extLst>
          </p:cNvPr>
          <p:cNvSpPr/>
          <p:nvPr/>
        </p:nvSpPr>
        <p:spPr>
          <a:xfrm>
            <a:off x="7148946" y="1620972"/>
            <a:ext cx="3136165" cy="302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Fatal</a:t>
            </a:r>
            <a:r>
              <a:rPr kumimoji="1" lang="en-US" altLang="ja-JP" dirty="0">
                <a:solidFill>
                  <a:schemeClr val="tx1"/>
                </a:solidFill>
              </a:rPr>
              <a:t> + severe injury number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B1E0680-747C-9B2E-1D45-F35445F62D6A}"/>
              </a:ext>
            </a:extLst>
          </p:cNvPr>
          <p:cNvSpPr/>
          <p:nvPr/>
        </p:nvSpPr>
        <p:spPr>
          <a:xfrm>
            <a:off x="6706547" y="4006140"/>
            <a:ext cx="1568083" cy="302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en-US" altLang="ja-JP" sz="1100" b="1" i="0" u="none" strike="noStrike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Person to vehicle</a:t>
            </a:r>
            <a:endParaRPr lang="ja-JP" altLang="en-US" sz="1100" b="1" i="0" u="none" strike="noStrike" dirty="0">
              <a:solidFill>
                <a:srgbClr val="0000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A51CC10-6B6B-BEAD-ED43-B59AFA628678}"/>
              </a:ext>
            </a:extLst>
          </p:cNvPr>
          <p:cNvSpPr/>
          <p:nvPr/>
        </p:nvSpPr>
        <p:spPr>
          <a:xfrm>
            <a:off x="8180166" y="3995925"/>
            <a:ext cx="1568083" cy="302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en-US" altLang="ja-JP" sz="1100" b="1" i="0" u="none" strike="noStrike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Vehicle</a:t>
            </a:r>
            <a:r>
              <a:rPr lang="ja-JP" altLang="en-US" sz="1100" b="1" i="0" u="none" strike="noStrike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100" b="1" i="0" u="none" strike="noStrike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to vehicle</a:t>
            </a:r>
            <a:endParaRPr lang="ja-JP" altLang="en-US" sz="1100" b="1" i="0" u="none" strike="noStrike" dirty="0">
              <a:solidFill>
                <a:srgbClr val="0000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A048E450-0EEE-18C5-7980-19DAFF7F017D}"/>
              </a:ext>
            </a:extLst>
          </p:cNvPr>
          <p:cNvSpPr/>
          <p:nvPr/>
        </p:nvSpPr>
        <p:spPr>
          <a:xfrm>
            <a:off x="9904191" y="3995924"/>
            <a:ext cx="1317677" cy="302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en-US" altLang="ja-JP" sz="1100" b="1" i="0" u="none" strike="noStrike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Single vehicle</a:t>
            </a:r>
            <a:endParaRPr lang="ja-JP" altLang="en-US" sz="1100" b="1" i="0" u="none" strike="noStrike" dirty="0">
              <a:solidFill>
                <a:srgbClr val="0000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43BDB2F-F6CB-39DF-75C8-2C7356647F6B}"/>
              </a:ext>
            </a:extLst>
          </p:cNvPr>
          <p:cNvSpPr txBox="1"/>
          <p:nvPr/>
        </p:nvSpPr>
        <p:spPr>
          <a:xfrm>
            <a:off x="10901926" y="689174"/>
            <a:ext cx="1158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confidential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77D73B-F681-6F05-7E54-92579E8FAFF7}"/>
              </a:ext>
            </a:extLst>
          </p:cNvPr>
          <p:cNvSpPr txBox="1"/>
          <p:nvPr/>
        </p:nvSpPr>
        <p:spPr>
          <a:xfrm>
            <a:off x="6890702" y="2673483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M1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EF5F0F4-6874-D422-4131-8308546747BF}"/>
              </a:ext>
            </a:extLst>
          </p:cNvPr>
          <p:cNvSpPr txBox="1"/>
          <p:nvPr/>
        </p:nvSpPr>
        <p:spPr>
          <a:xfrm>
            <a:off x="7356868" y="3462378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N1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22476E-C74C-23BD-6E9D-D5D39E78AE0A}"/>
              </a:ext>
            </a:extLst>
          </p:cNvPr>
          <p:cNvSpPr txBox="1"/>
          <p:nvPr/>
        </p:nvSpPr>
        <p:spPr>
          <a:xfrm>
            <a:off x="8450562" y="2646589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M1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6EFB7BF-C35B-158A-2EA3-21DE6029FC96}"/>
              </a:ext>
            </a:extLst>
          </p:cNvPr>
          <p:cNvSpPr txBox="1"/>
          <p:nvPr/>
        </p:nvSpPr>
        <p:spPr>
          <a:xfrm>
            <a:off x="8934662" y="3498237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N1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751CD85-9C70-2CF5-FE44-237668D229C0}"/>
              </a:ext>
            </a:extLst>
          </p:cNvPr>
          <p:cNvSpPr txBox="1"/>
          <p:nvPr/>
        </p:nvSpPr>
        <p:spPr>
          <a:xfrm>
            <a:off x="10521414" y="3381695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N1</a:t>
            </a:r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AC076FF-7F24-E250-EF41-9DC1E46D1B30}"/>
              </a:ext>
            </a:extLst>
          </p:cNvPr>
          <p:cNvSpPr txBox="1"/>
          <p:nvPr/>
        </p:nvSpPr>
        <p:spPr>
          <a:xfrm>
            <a:off x="10037317" y="2090774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2212829"/>
      </p:ext>
    </p:extLst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1_envm0（4対3_新ロゴ）_200930_r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Segoe UI"/>
        <a:ea typeface="Meiryo UI"/>
        <a:cs typeface=""/>
      </a:majorFont>
      <a:minorFont>
        <a:latin typeface="Segoe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8060</TotalTime>
  <Words>147</Words>
  <Application>Microsoft Office PowerPoint</Application>
  <PresentationFormat>ワイド画面</PresentationFormat>
  <Paragraphs>45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游ゴシック</vt:lpstr>
      <vt:lpstr>Arial</vt:lpstr>
      <vt:lpstr>Calibri</vt:lpstr>
      <vt:lpstr>Segoe UI</vt:lpstr>
      <vt:lpstr>Tahoma</vt:lpstr>
      <vt:lpstr>Wingdings</vt:lpstr>
      <vt:lpstr>1_envm0（4対3_新ロゴ）_200930_r1</vt:lpstr>
      <vt:lpstr>Pedal error accident in vehicle category M1&amp;N1 (JAPAN)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Kanno, Yoshihisa/神野 義久</dc:creator>
  <cp:lastModifiedBy>Kenji Kodaka (小髙 賢二)</cp:lastModifiedBy>
  <cp:revision>312</cp:revision>
  <dcterms:modified xsi:type="dcterms:W3CDTF">2023-09-19T12:45:00Z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