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  <p:sldMasterId id="2147483667" r:id="rId4"/>
    <p:sldMasterId id="2147483671" r:id="rId5"/>
  </p:sldMasterIdLst>
  <p:notesMasterIdLst>
    <p:notesMasterId r:id="rId9"/>
  </p:notesMasterIdLst>
  <p:sldIdLst>
    <p:sldId id="256" r:id="rId6"/>
    <p:sldId id="2147474230" r:id="rId7"/>
    <p:sldId id="214747423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4D74A11-5313-4E44-97E2-92A81601F167}">
          <p14:sldIdLst>
            <p14:sldId id="256"/>
            <p14:sldId id="2147474230"/>
            <p14:sldId id="214747423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1" autoAdjust="0"/>
    <p:restoredTop sz="94660"/>
  </p:normalViewPr>
  <p:slideViewPr>
    <p:cSldViewPr snapToGrid="0">
      <p:cViewPr varScale="1">
        <p:scale>
          <a:sx n="66" d="100"/>
          <a:sy n="66" d="100"/>
        </p:scale>
        <p:origin x="706" y="6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3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26B3F-BE0F-4589-B930-89FC95531A5D}" type="datetimeFigureOut">
              <a:rPr lang="de-DE" smtClean="0"/>
              <a:t>19.11.2023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213A0-7123-43CA-A1B1-540FEF4A5BA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896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66270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525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24418" y="1196976"/>
            <a:ext cx="11040533" cy="4824413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96572C32-D564-4742-8BDE-4374C00E82FC}" type="datetime1">
              <a:rPr lang="en-GB" smtClean="0"/>
              <a:pPr>
                <a:defRPr/>
              </a:pPr>
              <a:t>19/11/2023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1675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60212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959534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710319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599734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701086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8452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71141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145282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Layout: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609600" y="1423358"/>
            <a:ext cx="11040533" cy="4761782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  <a:lvl2pPr>
              <a:defRPr sz="2000">
                <a:solidFill>
                  <a:schemeClr val="tx1">
                    <a:lumMod val="75000"/>
                  </a:schemeClr>
                </a:solidFill>
                <a:latin typeface="+mn-lt"/>
              </a:defRPr>
            </a:lvl2pPr>
            <a:lvl3pPr>
              <a:defRPr sz="1800">
                <a:solidFill>
                  <a:schemeClr val="tx1">
                    <a:lumMod val="75000"/>
                  </a:schemeClr>
                </a:solidFill>
                <a:latin typeface="+mn-lt"/>
              </a:defRPr>
            </a:lvl3pPr>
            <a:lvl4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4pPr>
            <a:lvl5pPr>
              <a:defRPr sz="1600">
                <a:solidFill>
                  <a:schemeClr val="tx1">
                    <a:lumMod val="7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8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229461"/>
            <a:ext cx="9590856" cy="55554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HERE TO EDIT TITLE</a:t>
            </a:r>
            <a:endParaRPr lang="en-GB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09600" y="753856"/>
            <a:ext cx="9590088" cy="41679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Subtitle</a:t>
            </a:r>
            <a:endParaRPr lang="en-GB">
              <a:solidFill>
                <a:schemeClr val="accent3"/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38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39630"/>
            <a:ext cx="515912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j-lt"/>
              </a:defRPr>
            </a:lvl1pPr>
            <a:lvl2pPr>
              <a:defRPr sz="1599">
                <a:latin typeface="+mj-lt"/>
              </a:defRPr>
            </a:lvl2pPr>
            <a:lvl3pPr>
              <a:defRPr sz="1399">
                <a:latin typeface="+mj-lt"/>
              </a:defRPr>
            </a:lvl3pPr>
            <a:lvl4pPr>
              <a:defRPr sz="1299">
                <a:latin typeface="+mj-lt"/>
              </a:defRPr>
            </a:lvl4pPr>
            <a:lvl5pPr>
              <a:defRPr sz="1299">
                <a:latin typeface="+mj-lt"/>
              </a:defRPr>
            </a:lvl5pPr>
            <a:lvl6pPr>
              <a:defRPr sz="1299"/>
            </a:lvl6pPr>
            <a:lvl7pPr>
              <a:defRPr sz="1299"/>
            </a:lvl7pPr>
            <a:lvl8pPr>
              <a:defRPr sz="1299" baseline="0"/>
            </a:lvl8pPr>
            <a:lvl9pPr>
              <a:defRPr sz="1299" baseline="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8104" y="1439630"/>
            <a:ext cx="5384799" cy="4630808"/>
          </a:xfrm>
          <a:prstGeom prst="rect">
            <a:avLst/>
          </a:prstGeom>
        </p:spPr>
        <p:txBody>
          <a:bodyPr/>
          <a:lstStyle>
            <a:lvl1pPr>
              <a:defRPr sz="1799">
                <a:latin typeface="+mn-lt"/>
              </a:defRPr>
            </a:lvl1pPr>
            <a:lvl2pPr>
              <a:defRPr sz="1599">
                <a:latin typeface="+mn-lt"/>
              </a:defRPr>
            </a:lvl2pPr>
            <a:lvl3pPr>
              <a:defRPr sz="1399">
                <a:latin typeface="+mn-lt"/>
              </a:defRPr>
            </a:lvl3pPr>
            <a:lvl4pPr>
              <a:defRPr sz="1299">
                <a:latin typeface="+mn-lt"/>
              </a:defRPr>
            </a:lvl4pPr>
            <a:lvl5pPr>
              <a:defRPr sz="1299">
                <a:latin typeface="+mn-lt"/>
              </a:defRPr>
            </a:lvl5pPr>
            <a:lvl6pPr>
              <a:defRPr sz="1299" baseline="0"/>
            </a:lvl6pPr>
            <a:lvl7pPr>
              <a:defRPr sz="1299" baseline="0"/>
            </a:lvl7pPr>
            <a:lvl8pPr>
              <a:defRPr sz="1299" baseline="0"/>
            </a:lvl8pPr>
            <a:lvl9pPr>
              <a:defRPr sz="1299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itle Placeholder 2"/>
          <p:cNvSpPr>
            <a:spLocks noGrp="1"/>
          </p:cNvSpPr>
          <p:nvPr>
            <p:ph type="title" hasCustomPrompt="1"/>
          </p:nvPr>
        </p:nvSpPr>
        <p:spPr>
          <a:xfrm>
            <a:off x="609600" y="194957"/>
            <a:ext cx="9590856" cy="67966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>
              <a:defRPr lang="en-GB" sz="3400" b="1" cap="all" baseline="0">
                <a:gradFill>
                  <a:gsLst>
                    <a:gs pos="0">
                      <a:srgbClr val="011744"/>
                    </a:gs>
                    <a:gs pos="100000">
                      <a:srgbClr val="276F9E"/>
                    </a:gs>
                  </a:gsLst>
                  <a:lin ang="0" scaled="0"/>
                </a:gradFill>
              </a:defRPr>
            </a:lvl1pPr>
          </a:lstStyle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Title</a:t>
            </a:r>
            <a:endParaRPr lang="en-GB"/>
          </a:p>
        </p:txBody>
      </p:sp>
      <p:sp>
        <p:nvSpPr>
          <p:cNvPr id="6" name="Content Placeholder 16"/>
          <p:cNvSpPr>
            <a:spLocks noGrp="1"/>
          </p:cNvSpPr>
          <p:nvPr>
            <p:ph sz="quarter" idx="12" hasCustomPrompt="1"/>
          </p:nvPr>
        </p:nvSpPr>
        <p:spPr>
          <a:xfrm>
            <a:off x="634444" y="874622"/>
            <a:ext cx="9590088" cy="4157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>
              <a:defRPr lang="en-GB" sz="2400" b="0">
                <a:solidFill>
                  <a:schemeClr val="accent4"/>
                </a:solidFill>
                <a:latin typeface="+mj-lt"/>
              </a:defRPr>
            </a:lvl1pPr>
          </a:lstStyle>
          <a:p>
            <a:pPr marL="0" marR="0" lvl="0" indent="0" fontAlgn="auto">
              <a:lnSpc>
                <a:spcPct val="100000"/>
              </a:lnSpc>
              <a:spcAft>
                <a:spcPts val="0"/>
              </a:spcAft>
              <a:buClrTx/>
              <a:buSzTx/>
              <a:buNone/>
              <a:tabLst/>
            </a:pPr>
            <a:r>
              <a:rPr lang="en-GB">
                <a:solidFill>
                  <a:schemeClr val="accent3"/>
                </a:solidFill>
              </a:rPr>
              <a:t>Click to edit Subtitle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4"/>
          </p:nvPr>
        </p:nvSpPr>
        <p:spPr>
          <a:xfrm>
            <a:off x="9410700" y="6477000"/>
            <a:ext cx="1714501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184A3C1B-39CB-4A40-B13A-458C07FEE233}" type="datetime1">
              <a:rPr lang="en-GB" smtClean="0"/>
              <a:pPr>
                <a:defRPr/>
              </a:pPr>
              <a:t>19/11/2023</a:t>
            </a:fld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5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6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02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ubtitle">
            <a:extLst>
              <a:ext uri="{FF2B5EF4-FFF2-40B4-BE49-F238E27FC236}">
                <a16:creationId xmlns:a16="http://schemas.microsoft.com/office/drawing/2014/main" id="{27286BD7-4573-4AC0-A2EA-73702314CA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5300" y="1132232"/>
            <a:ext cx="11187112" cy="431657"/>
          </a:xfrm>
        </p:spPr>
        <p:txBody>
          <a:bodyPr/>
          <a:lstStyle>
            <a:lvl1pPr marL="0" indent="0" algn="l">
              <a:lnSpc>
                <a:spcPct val="83000"/>
              </a:lnSpc>
              <a:spcBef>
                <a:spcPts val="180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4B1DC52-0C6A-4DD1-85F4-AA4DA1BC6F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95299" y="6534114"/>
            <a:ext cx="6080760" cy="116955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>
              <a:defRPr lang="en-US" sz="8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685800">
              <a:lnSpc>
                <a:spcPct val="95000"/>
              </a:lnSpc>
              <a:spcBef>
                <a:spcPts val="1200"/>
              </a:spcBef>
              <a:buClr>
                <a:srgbClr val="3253DC"/>
              </a:buClr>
              <a:buFont typeface="Arial" panose="020B0604020202020204" pitchFamily="34" charset="0"/>
              <a:buNone/>
            </a:pPr>
            <a:r>
              <a:rPr lang="de-DE" dirty="0"/>
              <a:t>Aliaksej Serka</a:t>
            </a:r>
          </a:p>
        </p:txBody>
      </p:sp>
    </p:spTree>
    <p:extLst>
      <p:ext uri="{BB962C8B-B14F-4D97-AF65-F5344CB8AC3E}">
        <p14:creationId xmlns:p14="http://schemas.microsoft.com/office/powerpoint/2010/main" val="370976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45766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-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8"/>
          <p:cNvSpPr>
            <a:spLocks noGrp="1"/>
          </p:cNvSpPr>
          <p:nvPr>
            <p:ph type="title" hasCustomPrompt="1"/>
          </p:nvPr>
        </p:nvSpPr>
        <p:spPr>
          <a:xfrm>
            <a:off x="376382" y="2641022"/>
            <a:ext cx="9405793" cy="1359478"/>
          </a:xfrm>
          <a:prstGeom prst="rect">
            <a:avLst/>
          </a:prstGeom>
        </p:spPr>
        <p:txBody>
          <a:bodyPr vert="horz" lIns="360000" tIns="45720" rIns="360000" bIns="45720" rtlCol="0" anchor="b">
            <a:normAutofit/>
          </a:bodyPr>
          <a:lstStyle>
            <a:lvl1pPr algn="l">
              <a:defRPr sz="4000">
                <a:solidFill>
                  <a:schemeClr val="tx2">
                    <a:lumMod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sl-SI"/>
              <a:t>Click here to edit the section title</a:t>
            </a:r>
            <a:r>
              <a:rPr lang="en-US"/>
              <a:t> longer title </a:t>
            </a:r>
            <a:endParaRPr lang="nl-B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D2CF94-D8D5-45C0-99FF-BD2DAF3826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27346" y="5080809"/>
            <a:ext cx="2449513" cy="6477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2100" b="1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/>
              <a:t>For Information</a:t>
            </a:r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17278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9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06138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47125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1161" y="188136"/>
            <a:ext cx="1416513" cy="843374"/>
          </a:xfrm>
          <a:prstGeom prst="rect">
            <a:avLst/>
          </a:prstGeom>
        </p:spPr>
      </p:pic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609600" y="274639"/>
            <a:ext cx="9326827" cy="568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10" name="Rectangle 9"/>
          <p:cNvSpPr/>
          <p:nvPr/>
        </p:nvSpPr>
        <p:spPr>
          <a:xfrm>
            <a:off x="0" y="6480174"/>
            <a:ext cx="12192000" cy="3778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871A0"/>
              </a:gs>
              <a:gs pos="100000">
                <a:schemeClr val="accent6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6526959"/>
            <a:ext cx="3829228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nl-BE" sz="1100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Copyright © 2022 CLEPA. All rights reserved. </a:t>
            </a:r>
            <a:r>
              <a:rPr lang="nl-BE" sz="1100" b="1" dirty="0">
                <a:solidFill>
                  <a:prstClr val="white">
                    <a:alpha val="30000"/>
                  </a:prstClr>
                </a:solidFill>
                <a:latin typeface="+mn-lt"/>
                <a:cs typeface="Arial" panose="020B0604020202020204" pitchFamily="34" charset="0"/>
              </a:rPr>
              <a:t>www.clepa.eu</a:t>
            </a:r>
            <a:endParaRPr lang="nl-BE" sz="1100" dirty="0">
              <a:solidFill>
                <a:prstClr val="white">
                  <a:alpha val="30000"/>
                </a:prst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10700" y="6480175"/>
            <a:ext cx="1714501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fld id="{B6D15CE5-B2E2-487D-84F5-B3A21175D02E}" type="datetime1">
              <a:rPr lang="en-GB" smtClean="0"/>
              <a:pPr>
                <a:defRPr/>
              </a:pPr>
              <a:t>19/11/2023</a:t>
            </a:fld>
            <a:endParaRPr lang="en-GB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876800" y="6478588"/>
            <a:ext cx="4332816" cy="365125"/>
          </a:xfrm>
          <a:prstGeom prst="rect">
            <a:avLst/>
          </a:prstGeom>
        </p:spPr>
        <p:txBody>
          <a:bodyPr anchor="ctr"/>
          <a:lstStyle>
            <a:lvl1pPr>
              <a:defRPr sz="1100">
                <a:solidFill>
                  <a:schemeClr val="bg1">
                    <a:alpha val="5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26285" y="6477001"/>
            <a:ext cx="662516" cy="365125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3D8B839-6290-49FC-AD74-F2CFABDC98A0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4F4221-3BAC-4B5C-A588-077F685BCB16}"/>
              </a:ext>
            </a:extLst>
          </p:cNvPr>
          <p:cNvSpPr/>
          <p:nvPr userDrawn="1"/>
        </p:nvSpPr>
        <p:spPr>
          <a:xfrm>
            <a:off x="10579100" y="0"/>
            <a:ext cx="1219200" cy="1055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345F34-56E6-4052-871E-B4BAD36C9B97}"/>
              </a:ext>
            </a:extLst>
          </p:cNvPr>
          <p:cNvSpPr/>
          <p:nvPr userDrawn="1"/>
        </p:nvSpPr>
        <p:spPr>
          <a:xfrm>
            <a:off x="609600" y="-243"/>
            <a:ext cx="9969500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5562F16-E5CC-4D13-ADE6-FDAE7D7BA9EA}"/>
              </a:ext>
            </a:extLst>
          </p:cNvPr>
          <p:cNvSpPr/>
          <p:nvPr userDrawn="1"/>
        </p:nvSpPr>
        <p:spPr>
          <a:xfrm>
            <a:off x="11798300" y="0"/>
            <a:ext cx="393700" cy="1055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1324F-3438-45FF-BF8F-47BFCD31D366}"/>
              </a:ext>
            </a:extLst>
          </p:cNvPr>
          <p:cNvSpPr/>
          <p:nvPr userDrawn="1"/>
        </p:nvSpPr>
        <p:spPr>
          <a:xfrm>
            <a:off x="0" y="0"/>
            <a:ext cx="623392" cy="1055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35675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800" kern="1200" spc="0">
          <a:solidFill>
            <a:srgbClr val="006699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67737A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ar: 5 Points 1">
            <a:extLst>
              <a:ext uri="{FF2B5EF4-FFF2-40B4-BE49-F238E27FC236}">
                <a16:creationId xmlns:a16="http://schemas.microsoft.com/office/drawing/2014/main" id="{4B169AF0-1CDF-4C20-8770-4C3B194AFA2F}"/>
              </a:ext>
            </a:extLst>
          </p:cNvPr>
          <p:cNvSpPr/>
          <p:nvPr userDrawn="1"/>
        </p:nvSpPr>
        <p:spPr>
          <a:xfrm rot="20753432">
            <a:off x="6541509" y="-1764862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Star: 5 Points 1">
            <a:extLst>
              <a:ext uri="{FF2B5EF4-FFF2-40B4-BE49-F238E27FC236}">
                <a16:creationId xmlns:a16="http://schemas.microsoft.com/office/drawing/2014/main" id="{4D0B9B63-1F46-48E4-85B1-22ECF186B667}"/>
              </a:ext>
            </a:extLst>
          </p:cNvPr>
          <p:cNvSpPr/>
          <p:nvPr userDrawn="1"/>
        </p:nvSpPr>
        <p:spPr>
          <a:xfrm rot="20753432">
            <a:off x="6644502" y="3058379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Star: 5 Points 1">
            <a:extLst>
              <a:ext uri="{FF2B5EF4-FFF2-40B4-BE49-F238E27FC236}">
                <a16:creationId xmlns:a16="http://schemas.microsoft.com/office/drawing/2014/main" id="{E4BC2B8A-994F-46FA-84BD-F2ECE6940C02}"/>
              </a:ext>
            </a:extLst>
          </p:cNvPr>
          <p:cNvSpPr/>
          <p:nvPr userDrawn="1"/>
        </p:nvSpPr>
        <p:spPr>
          <a:xfrm rot="20753432">
            <a:off x="9688807" y="600741"/>
            <a:ext cx="3512925" cy="3984275"/>
          </a:xfrm>
          <a:custGeom>
            <a:avLst/>
            <a:gdLst>
              <a:gd name="connsiteX0" fmla="*/ 1 w 932873"/>
              <a:gd name="connsiteY0" fmla="*/ 419828 h 1099127"/>
              <a:gd name="connsiteX1" fmla="*/ 356328 w 932873"/>
              <a:gd name="connsiteY1" fmla="*/ 419831 h 1099127"/>
              <a:gd name="connsiteX2" fmla="*/ 466437 w 932873"/>
              <a:gd name="connsiteY2" fmla="*/ 0 h 1099127"/>
              <a:gd name="connsiteX3" fmla="*/ 576545 w 932873"/>
              <a:gd name="connsiteY3" fmla="*/ 419831 h 1099127"/>
              <a:gd name="connsiteX4" fmla="*/ 932872 w 932873"/>
              <a:gd name="connsiteY4" fmla="*/ 419828 h 1099127"/>
              <a:gd name="connsiteX5" fmla="*/ 644596 w 932873"/>
              <a:gd name="connsiteY5" fmla="*/ 679295 h 1099127"/>
              <a:gd name="connsiteX6" fmla="*/ 754710 w 932873"/>
              <a:gd name="connsiteY6" fmla="*/ 1099124 h 1099127"/>
              <a:gd name="connsiteX7" fmla="*/ 466437 w 932873"/>
              <a:gd name="connsiteY7" fmla="*/ 839653 h 1099127"/>
              <a:gd name="connsiteX8" fmla="*/ 178163 w 932873"/>
              <a:gd name="connsiteY8" fmla="*/ 1099124 h 1099127"/>
              <a:gd name="connsiteX9" fmla="*/ 288277 w 932873"/>
              <a:gd name="connsiteY9" fmla="*/ 679295 h 1099127"/>
              <a:gd name="connsiteX10" fmla="*/ 1 w 932873"/>
              <a:gd name="connsiteY10" fmla="*/ 419828 h 1099127"/>
              <a:gd name="connsiteX0" fmla="*/ 0 w 932871"/>
              <a:gd name="connsiteY0" fmla="*/ 419828 h 1099124"/>
              <a:gd name="connsiteX1" fmla="*/ 356327 w 932871"/>
              <a:gd name="connsiteY1" fmla="*/ 419831 h 1099124"/>
              <a:gd name="connsiteX2" fmla="*/ 466436 w 932871"/>
              <a:gd name="connsiteY2" fmla="*/ 0 h 1099124"/>
              <a:gd name="connsiteX3" fmla="*/ 576544 w 932871"/>
              <a:gd name="connsiteY3" fmla="*/ 419831 h 1099124"/>
              <a:gd name="connsiteX4" fmla="*/ 932871 w 932871"/>
              <a:gd name="connsiteY4" fmla="*/ 419828 h 1099124"/>
              <a:gd name="connsiteX5" fmla="*/ 644595 w 932871"/>
              <a:gd name="connsiteY5" fmla="*/ 679295 h 1099124"/>
              <a:gd name="connsiteX6" fmla="*/ 754709 w 932871"/>
              <a:gd name="connsiteY6" fmla="*/ 1099124 h 1099124"/>
              <a:gd name="connsiteX7" fmla="*/ 466436 w 932871"/>
              <a:gd name="connsiteY7" fmla="*/ 839653 h 1099124"/>
              <a:gd name="connsiteX8" fmla="*/ 178162 w 932871"/>
              <a:gd name="connsiteY8" fmla="*/ 1099124 h 1099124"/>
              <a:gd name="connsiteX9" fmla="*/ 288276 w 932871"/>
              <a:gd name="connsiteY9" fmla="*/ 679295 h 1099124"/>
              <a:gd name="connsiteX10" fmla="*/ 0 w 932871"/>
              <a:gd name="connsiteY10" fmla="*/ 419828 h 109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32871" h="1099124">
                <a:moveTo>
                  <a:pt x="0" y="419828"/>
                </a:moveTo>
                <a:lnTo>
                  <a:pt x="356327" y="419831"/>
                </a:lnTo>
                <a:lnTo>
                  <a:pt x="466436" y="0"/>
                </a:lnTo>
                <a:lnTo>
                  <a:pt x="576544" y="419831"/>
                </a:lnTo>
                <a:lnTo>
                  <a:pt x="932871" y="419828"/>
                </a:lnTo>
                <a:lnTo>
                  <a:pt x="644595" y="679295"/>
                </a:lnTo>
                <a:lnTo>
                  <a:pt x="754709" y="1099124"/>
                </a:lnTo>
                <a:lnTo>
                  <a:pt x="466436" y="839653"/>
                </a:lnTo>
                <a:lnTo>
                  <a:pt x="178162" y="1099124"/>
                </a:lnTo>
                <a:lnTo>
                  <a:pt x="288276" y="679295"/>
                </a:lnTo>
                <a:lnTo>
                  <a:pt x="0" y="419828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064" y="477110"/>
            <a:ext cx="2987396" cy="7856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C27749B-716F-47C4-92E1-E3F05EACAE27}"/>
              </a:ext>
            </a:extLst>
          </p:cNvPr>
          <p:cNvSpPr/>
          <p:nvPr userDrawn="1"/>
        </p:nvSpPr>
        <p:spPr>
          <a:xfrm>
            <a:off x="0" y="6381328"/>
            <a:ext cx="12192000" cy="47667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0">
                <a:srgbClr val="266C9B"/>
              </a:gs>
              <a:gs pos="100000">
                <a:srgbClr val="001644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36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1" kern="1200" spc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ACPE-04</a:t>
            </a:r>
            <a:br>
              <a:rPr lang="en-US" dirty="0"/>
            </a:br>
            <a:br>
              <a:rPr lang="en-US" dirty="0"/>
            </a:br>
            <a:endParaRPr lang="fr-FR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Overview on Industry Position</a:t>
            </a:r>
            <a:endParaRPr lang="fr-FR" dirty="0"/>
          </a:p>
        </p:txBody>
      </p:sp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68DE80-5C7D-C314-E1EA-C4136247AB09}"/>
              </a:ext>
            </a:extLst>
          </p:cNvPr>
          <p:cNvSpPr txBox="1"/>
          <p:nvPr/>
        </p:nvSpPr>
        <p:spPr>
          <a:xfrm>
            <a:off x="9681040" y="631496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21</a:t>
            </a:r>
            <a:r>
              <a:rPr kumimoji="0" lang="en-GB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</a:t>
            </a:r>
            <a:r>
              <a:rPr lang="en-GB" dirty="0">
                <a:solidFill>
                  <a:srgbClr val="000000"/>
                </a:solidFill>
                <a:latin typeface="Arial" charset="0"/>
              </a:rPr>
              <a:t> 2023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68DE80-5C7D-C314-E1EA-C4136247AB09}"/>
              </a:ext>
            </a:extLst>
          </p:cNvPr>
          <p:cNvSpPr txBox="1"/>
          <p:nvPr/>
        </p:nvSpPr>
        <p:spPr>
          <a:xfrm>
            <a:off x="9789596" y="632653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21</a:t>
            </a:r>
            <a:r>
              <a:rPr kumimoji="0" lang="en-GB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</a:t>
            </a:r>
            <a:r>
              <a:rPr lang="en-GB" dirty="0">
                <a:solidFill>
                  <a:srgbClr val="000000"/>
                </a:solidFill>
                <a:latin typeface="Arial" charset="0"/>
              </a:rPr>
              <a:t> 2023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DD16A3A1-A031-8C87-6C0D-F11CCC65B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6248808"/>
              </p:ext>
            </p:extLst>
          </p:nvPr>
        </p:nvGraphicFramePr>
        <p:xfrm>
          <a:off x="405114" y="1257312"/>
          <a:ext cx="11655705" cy="48145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60294">
                  <a:extLst>
                    <a:ext uri="{9D8B030D-6E8A-4147-A177-3AD203B41FA5}">
                      <a16:colId xmlns:a16="http://schemas.microsoft.com/office/drawing/2014/main" val="579833660"/>
                    </a:ext>
                  </a:extLst>
                </a:gridCol>
                <a:gridCol w="2601988">
                  <a:extLst>
                    <a:ext uri="{9D8B030D-6E8A-4147-A177-3AD203B41FA5}">
                      <a16:colId xmlns:a16="http://schemas.microsoft.com/office/drawing/2014/main" val="1130094418"/>
                    </a:ext>
                  </a:extLst>
                </a:gridCol>
                <a:gridCol w="2331141">
                  <a:extLst>
                    <a:ext uri="{9D8B030D-6E8A-4147-A177-3AD203B41FA5}">
                      <a16:colId xmlns:a16="http://schemas.microsoft.com/office/drawing/2014/main" val="1940856462"/>
                    </a:ext>
                  </a:extLst>
                </a:gridCol>
                <a:gridCol w="2879782">
                  <a:extLst>
                    <a:ext uri="{9D8B030D-6E8A-4147-A177-3AD203B41FA5}">
                      <a16:colId xmlns:a16="http://schemas.microsoft.com/office/drawing/2014/main" val="3624892155"/>
                    </a:ext>
                  </a:extLst>
                </a:gridCol>
                <a:gridCol w="1782500">
                  <a:extLst>
                    <a:ext uri="{9D8B030D-6E8A-4147-A177-3AD203B41FA5}">
                      <a16:colId xmlns:a16="http://schemas.microsoft.com/office/drawing/2014/main" val="2630618817"/>
                    </a:ext>
                  </a:extLst>
                </a:gridCol>
              </a:tblGrid>
              <a:tr h="6367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Skeleton draft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Industry position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(Summary)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Justification</a:t>
                      </a:r>
                    </a:p>
                    <a:p>
                      <a:pPr algn="ctr"/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(Summary)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Explanatory document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013097"/>
                  </a:ext>
                </a:extLst>
              </a:tr>
              <a:tr h="407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Ch1. Scope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 Category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M1 only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traffic accidents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0966861"/>
                  </a:ext>
                </a:extLst>
              </a:tr>
              <a:tr h="407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Ch5. Specifications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6514098"/>
                  </a:ext>
                </a:extLst>
              </a:tr>
              <a:tr h="407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5.1.1 Obstacle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Pedestrian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Apply later stage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 feasibility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0150591"/>
                  </a:ext>
                </a:extLst>
              </a:tr>
              <a:tr h="636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5.1.3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Performance requirement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Collision speed &amp;</a:t>
                      </a:r>
                    </a:p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Speed reduction rate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test results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1298664"/>
                  </a:ext>
                </a:extLst>
              </a:tr>
              <a:tr h="636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5.1.7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Warnings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*Relating deactivation means and display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Discussion after “deactivation means”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7036804"/>
                  </a:ext>
                </a:extLst>
              </a:tr>
              <a:tr h="407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5.1.9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Secondary collision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Remove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 of scope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0572721"/>
                  </a:ext>
                </a:extLst>
              </a:tr>
              <a:tr h="636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Deactivation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On/Off, Long term off,</a:t>
                      </a:r>
                    </a:p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Automatically off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avoid environmental influences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4226401"/>
                  </a:ext>
                </a:extLst>
              </a:tr>
              <a:tr h="63673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Warning indication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*Relating deactivation means and display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 Discussion after “deactivation means” 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17540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39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68DE80-5C7D-C314-E1EA-C4136247AB09}"/>
              </a:ext>
            </a:extLst>
          </p:cNvPr>
          <p:cNvSpPr txBox="1"/>
          <p:nvPr/>
        </p:nvSpPr>
        <p:spPr>
          <a:xfrm>
            <a:off x="9789596" y="638946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21</a:t>
            </a:r>
            <a:r>
              <a:rPr kumimoji="0" lang="en-GB" sz="18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</a:t>
            </a:r>
            <a:r>
              <a:rPr lang="en-GB" dirty="0">
                <a:solidFill>
                  <a:srgbClr val="000000"/>
                </a:solidFill>
                <a:latin typeface="Arial" charset="0"/>
              </a:rPr>
              <a:t> 2023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0" name="表 10">
            <a:extLst>
              <a:ext uri="{FF2B5EF4-FFF2-40B4-BE49-F238E27FC236}">
                <a16:creationId xmlns:a16="http://schemas.microsoft.com/office/drawing/2014/main" id="{DD16A3A1-A031-8C87-6C0D-F11CCC65B1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872711"/>
              </p:ext>
            </p:extLst>
          </p:nvPr>
        </p:nvGraphicFramePr>
        <p:xfrm>
          <a:off x="268147" y="1268882"/>
          <a:ext cx="11655705" cy="414745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129742">
                  <a:extLst>
                    <a:ext uri="{9D8B030D-6E8A-4147-A177-3AD203B41FA5}">
                      <a16:colId xmlns:a16="http://schemas.microsoft.com/office/drawing/2014/main" val="579833660"/>
                    </a:ext>
                  </a:extLst>
                </a:gridCol>
                <a:gridCol w="2532540">
                  <a:extLst>
                    <a:ext uri="{9D8B030D-6E8A-4147-A177-3AD203B41FA5}">
                      <a16:colId xmlns:a16="http://schemas.microsoft.com/office/drawing/2014/main" val="1130094418"/>
                    </a:ext>
                  </a:extLst>
                </a:gridCol>
                <a:gridCol w="2331141">
                  <a:extLst>
                    <a:ext uri="{9D8B030D-6E8A-4147-A177-3AD203B41FA5}">
                      <a16:colId xmlns:a16="http://schemas.microsoft.com/office/drawing/2014/main" val="1940856462"/>
                    </a:ext>
                  </a:extLst>
                </a:gridCol>
                <a:gridCol w="2868207">
                  <a:extLst>
                    <a:ext uri="{9D8B030D-6E8A-4147-A177-3AD203B41FA5}">
                      <a16:colId xmlns:a16="http://schemas.microsoft.com/office/drawing/2014/main" val="3624892155"/>
                    </a:ext>
                  </a:extLst>
                </a:gridCol>
                <a:gridCol w="1794075">
                  <a:extLst>
                    <a:ext uri="{9D8B030D-6E8A-4147-A177-3AD203B41FA5}">
                      <a16:colId xmlns:a16="http://schemas.microsoft.com/office/drawing/2014/main" val="2630618817"/>
                    </a:ext>
                  </a:extLst>
                </a:gridCol>
              </a:tblGrid>
              <a:tr h="6712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Skeleton draft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item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Industry position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Justification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Explanatory document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013097"/>
                  </a:ext>
                </a:extLst>
              </a:tr>
              <a:tr h="429858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 6. General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 procedure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JNCAP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Already exists, is currently in use in vehicles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0150591"/>
                  </a:ext>
                </a:extLst>
              </a:tr>
              <a:tr h="671286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6.3.2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Pedestrian dummy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Using “Adult pedestrian dummy”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Based on traffic accidents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11298664"/>
                  </a:ext>
                </a:extLst>
              </a:tr>
              <a:tr h="671286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6.5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Creeping test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Remove “creeping test”, only standstill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Unclear test stability and reproducibility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0572721"/>
                  </a:ext>
                </a:extLst>
              </a:tr>
              <a:tr h="1236580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Wall test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Remove “test section”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Keeping general section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altLang="ja-JP" sz="1600" b="0" i="0" dirty="0">
                          <a:solidFill>
                            <a:srgbClr val="3C4043"/>
                          </a:solidFill>
                          <a:effectLst/>
                          <a:latin typeface="Roboto" panose="02000000000000000000" pitchFamily="2" charset="0"/>
                        </a:rPr>
                        <a:t>Can be replaced by vehicle test</a:t>
                      </a:r>
                      <a:endParaRPr kumimoji="1" lang="en-US" altLang="ja-JP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standardized target exists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Unable to perform reproducible and fair test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4226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5353936"/>
      </p:ext>
    </p:extLst>
  </p:cSld>
  <p:clrMapOvr>
    <a:masterClrMapping/>
  </p:clrMapOvr>
</p:sld>
</file>

<file path=ppt/theme/theme1.xml><?xml version="1.0" encoding="utf-8"?>
<a:theme xmlns:a="http://schemas.openxmlformats.org/drawingml/2006/main" name="2_Default Slide">
  <a:themeElements>
    <a:clrScheme name="CLEPA Colors">
      <a:dk1>
        <a:srgbClr val="67737A"/>
      </a:dk1>
      <a:lt1>
        <a:sysClr val="window" lastClr="FFFFFF"/>
      </a:lt1>
      <a:dk2>
        <a:srgbClr val="67737A"/>
      </a:dk2>
      <a:lt2>
        <a:srgbClr val="EEECE1"/>
      </a:lt2>
      <a:accent1>
        <a:srgbClr val="DBE5F1"/>
      </a:accent1>
      <a:accent2>
        <a:srgbClr val="B8CCE4"/>
      </a:accent2>
      <a:accent3>
        <a:srgbClr val="95B3D7"/>
      </a:accent3>
      <a:accent4>
        <a:srgbClr val="366092"/>
      </a:accent4>
      <a:accent5>
        <a:srgbClr val="244061"/>
      </a:accent5>
      <a:accent6>
        <a:srgbClr val="002060"/>
      </a:accent6>
      <a:hlink>
        <a:srgbClr val="00578E"/>
      </a:hlink>
      <a:folHlink>
        <a:srgbClr val="0057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hapter Slide - Ph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.pptx" id="{00CA06CC-6FC9-4A48-94D7-62FD76B44F17}" vid="{A6AD0A26-BB3C-4978-8565-550F7BF06F0D}"/>
    </a:ext>
  </a:extLst>
</a:theme>
</file>

<file path=ppt/theme/theme3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4E2CF3C5EE5124B981573B48A83C59A" ma:contentTypeVersion="15" ma:contentTypeDescription="Ein neues Dokument erstellen." ma:contentTypeScope="" ma:versionID="38ba63a70aedd92ec194bac10cfb94b6">
  <xsd:schema xmlns:xsd="http://www.w3.org/2001/XMLSchema" xmlns:xs="http://www.w3.org/2001/XMLSchema" xmlns:p="http://schemas.microsoft.com/office/2006/metadata/properties" xmlns:ns2="d1ddfa38-858a-4d46-93e3-aa5b2949500f" xmlns:ns3="5c2224d2-8641-4f03-a526-1f525856562e" targetNamespace="http://schemas.microsoft.com/office/2006/metadata/properties" ma:root="true" ma:fieldsID="ad5df0365d8c8874546a63b8b9544093" ns2:_="" ns3:_="">
    <xsd:import namespace="d1ddfa38-858a-4d46-93e3-aa5b2949500f"/>
    <xsd:import namespace="5c2224d2-8641-4f03-a526-1f52585656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ddfa38-858a-4d46-93e3-aa5b2949500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Bildmarkierungen" ma:readOnly="false" ma:fieldId="{5cf76f15-5ced-4ddc-b409-7134ff3c332f}" ma:taxonomyMulti="true" ma:sspId="ce50c28b-242c-4b51-be91-908d422433a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2224d2-8641-4f03-a526-1f525856562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a30a7e4d-8dac-415b-bc0a-8d18b31f3a25}" ma:internalName="TaxCatchAll" ma:showField="CatchAllData" ma:web="5c2224d2-8641-4f03-a526-1f52585656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5C849B-5A33-4CC5-9947-42DB2EACDC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ddfa38-858a-4d46-93e3-aa5b2949500f"/>
    <ds:schemaRef ds:uri="5c2224d2-8641-4f03-a526-1f525856562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4D75004-A0C5-425B-AD39-4BD922453A66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98e9ba89-e1a1-4e38-9007-8bdabc25de1d}" enabled="0" method="" siteId="{98e9ba89-e1a1-4e38-9007-8bdabc25de1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218</Words>
  <Application>Microsoft Office PowerPoint</Application>
  <PresentationFormat>ワイド画面</PresentationFormat>
  <Paragraphs>81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Roboto</vt:lpstr>
      <vt:lpstr>Wingdings</vt:lpstr>
      <vt:lpstr>2_Default Slide</vt:lpstr>
      <vt:lpstr>1_Chapter Slide - Photo</vt:lpstr>
      <vt:lpstr>Masque présentation OICA</vt:lpstr>
      <vt:lpstr>ACPE-04  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Aliaksej Serka</dc:creator>
  <cp:lastModifiedBy>Kenji Kodaka (小髙 賢二)</cp:lastModifiedBy>
  <cp:revision>65</cp:revision>
  <dcterms:created xsi:type="dcterms:W3CDTF">2023-04-17T07:11:41Z</dcterms:created>
  <dcterms:modified xsi:type="dcterms:W3CDTF">2023-11-19T01:33:13Z</dcterms:modified>
</cp:coreProperties>
</file>