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0" r:id="rId2"/>
    <p:sldId id="261" r:id="rId3"/>
    <p:sldId id="268" r:id="rId4"/>
    <p:sldId id="263" r:id="rId5"/>
    <p:sldId id="273" r:id="rId6"/>
    <p:sldId id="270" r:id="rId7"/>
    <p:sldId id="274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66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13" autoAdjust="0"/>
    <p:restoredTop sz="94660"/>
  </p:normalViewPr>
  <p:slideViewPr>
    <p:cSldViewPr snapToGrid="0">
      <p:cViewPr varScale="1">
        <p:scale>
          <a:sx n="66" d="100"/>
          <a:sy n="66" d="100"/>
        </p:scale>
        <p:origin x="9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ji Kodaka (小髙 賢二)" userId="ccaf8c31-5c0e-489c-960c-d6a47c7ac928" providerId="ADAL" clId="{3FD869E8-1D14-4C22-BECA-6EE54B4DA5D4}"/>
    <pc:docChg chg="custSel modSld">
      <pc:chgData name="Kenji Kodaka (小髙 賢二)" userId="ccaf8c31-5c0e-489c-960c-d6a47c7ac928" providerId="ADAL" clId="{3FD869E8-1D14-4C22-BECA-6EE54B4DA5D4}" dt="2023-11-18T05:12:26.815" v="263" actId="1035"/>
      <pc:docMkLst>
        <pc:docMk/>
      </pc:docMkLst>
      <pc:sldChg chg="addSp modSp mod">
        <pc:chgData name="Kenji Kodaka (小髙 賢二)" userId="ccaf8c31-5c0e-489c-960c-d6a47c7ac928" providerId="ADAL" clId="{3FD869E8-1D14-4C22-BECA-6EE54B4DA5D4}" dt="2023-11-18T05:12:26.815" v="263" actId="1035"/>
        <pc:sldMkLst>
          <pc:docMk/>
          <pc:sldMk cId="1512276201" sldId="260"/>
        </pc:sldMkLst>
        <pc:spChg chg="mod">
          <ac:chgData name="Kenji Kodaka (小髙 賢二)" userId="ccaf8c31-5c0e-489c-960c-d6a47c7ac928" providerId="ADAL" clId="{3FD869E8-1D14-4C22-BECA-6EE54B4DA5D4}" dt="2023-11-18T05:12:26.815" v="263" actId="1035"/>
          <ac:spMkLst>
            <pc:docMk/>
            <pc:sldMk cId="1512276201" sldId="260"/>
            <ac:spMk id="3" creationId="{38FF35DE-22E9-6C4E-63EF-3CE5EAC7A3C1}"/>
          </ac:spMkLst>
        </pc:spChg>
        <pc:spChg chg="add mod">
          <ac:chgData name="Kenji Kodaka (小髙 賢二)" userId="ccaf8c31-5c0e-489c-960c-d6a47c7ac928" providerId="ADAL" clId="{3FD869E8-1D14-4C22-BECA-6EE54B4DA5D4}" dt="2023-11-18T05:12:18.540" v="249" actId="1076"/>
          <ac:spMkLst>
            <pc:docMk/>
            <pc:sldMk cId="1512276201" sldId="260"/>
            <ac:spMk id="4" creationId="{989927F3-D5A0-CFE8-F100-CC238EC6D450}"/>
          </ac:spMkLst>
        </pc:spChg>
        <pc:spChg chg="add mod">
          <ac:chgData name="Kenji Kodaka (小髙 賢二)" userId="ccaf8c31-5c0e-489c-960c-d6a47c7ac928" providerId="ADAL" clId="{3FD869E8-1D14-4C22-BECA-6EE54B4DA5D4}" dt="2023-11-17T04:33:29.753" v="11" actId="1076"/>
          <ac:spMkLst>
            <pc:docMk/>
            <pc:sldMk cId="1512276201" sldId="260"/>
            <ac:spMk id="6" creationId="{75AF6E6A-07CB-BE72-53F8-2085E4E7F63E}"/>
          </ac:spMkLst>
        </pc:spChg>
      </pc:sldChg>
      <pc:sldChg chg="modSp mod">
        <pc:chgData name="Kenji Kodaka (小髙 賢二)" userId="ccaf8c31-5c0e-489c-960c-d6a47c7ac928" providerId="ADAL" clId="{3FD869E8-1D14-4C22-BECA-6EE54B4DA5D4}" dt="2023-11-18T05:07:22.107" v="241" actId="6549"/>
        <pc:sldMkLst>
          <pc:docMk/>
          <pc:sldMk cId="3351614289" sldId="263"/>
        </pc:sldMkLst>
        <pc:spChg chg="mod">
          <ac:chgData name="Kenji Kodaka (小髙 賢二)" userId="ccaf8c31-5c0e-489c-960c-d6a47c7ac928" providerId="ADAL" clId="{3FD869E8-1D14-4C22-BECA-6EE54B4DA5D4}" dt="2023-11-18T05:07:22.107" v="241" actId="6549"/>
          <ac:spMkLst>
            <pc:docMk/>
            <pc:sldMk cId="3351614289" sldId="263"/>
            <ac:spMk id="43" creationId="{52E6A5AA-555D-511D-2F34-76C2D18C7B64}"/>
          </ac:spMkLst>
        </pc:spChg>
      </pc:sldChg>
      <pc:sldChg chg="addSp modSp mod">
        <pc:chgData name="Kenji Kodaka (小髙 賢二)" userId="ccaf8c31-5c0e-489c-960c-d6a47c7ac928" providerId="ADAL" clId="{3FD869E8-1D14-4C22-BECA-6EE54B4DA5D4}" dt="2023-11-18T05:08:49.531" v="246" actId="5793"/>
        <pc:sldMkLst>
          <pc:docMk/>
          <pc:sldMk cId="4263032477" sldId="270"/>
        </pc:sldMkLst>
        <pc:spChg chg="mod">
          <ac:chgData name="Kenji Kodaka (小髙 賢二)" userId="ccaf8c31-5c0e-489c-960c-d6a47c7ac928" providerId="ADAL" clId="{3FD869E8-1D14-4C22-BECA-6EE54B4DA5D4}" dt="2023-11-18T05:08:49.531" v="246" actId="5793"/>
          <ac:spMkLst>
            <pc:docMk/>
            <pc:sldMk cId="4263032477" sldId="270"/>
            <ac:spMk id="5" creationId="{2124FB68-F4E9-93F4-2F67-C072F79E31D4}"/>
          </ac:spMkLst>
        </pc:spChg>
        <pc:spChg chg="add mod">
          <ac:chgData name="Kenji Kodaka (小髙 賢二)" userId="ccaf8c31-5c0e-489c-960c-d6a47c7ac928" providerId="ADAL" clId="{3FD869E8-1D14-4C22-BECA-6EE54B4DA5D4}" dt="2023-11-18T05:08:13.341" v="242" actId="207"/>
          <ac:spMkLst>
            <pc:docMk/>
            <pc:sldMk cId="4263032477" sldId="270"/>
            <ac:spMk id="8" creationId="{6C96FB0C-9912-A68C-A001-DF53C985E19C}"/>
          </ac:spMkLst>
        </pc:spChg>
        <pc:picChg chg="mod">
          <ac:chgData name="Kenji Kodaka (小髙 賢二)" userId="ccaf8c31-5c0e-489c-960c-d6a47c7ac928" providerId="ADAL" clId="{3FD869E8-1D14-4C22-BECA-6EE54B4DA5D4}" dt="2023-11-17T06:40:00.766" v="220"/>
          <ac:picMkLst>
            <pc:docMk/>
            <pc:sldMk cId="4263032477" sldId="270"/>
            <ac:picMk id="13" creationId="{4AF153DF-5C45-E007-2DB1-42C4951EA070}"/>
          </ac:picMkLst>
        </pc:picChg>
        <pc:picChg chg="mod">
          <ac:chgData name="Kenji Kodaka (小髙 賢二)" userId="ccaf8c31-5c0e-489c-960c-d6a47c7ac928" providerId="ADAL" clId="{3FD869E8-1D14-4C22-BECA-6EE54B4DA5D4}" dt="2023-11-17T06:39:48.676" v="200"/>
          <ac:picMkLst>
            <pc:docMk/>
            <pc:sldMk cId="4263032477" sldId="270"/>
            <ac:picMk id="14" creationId="{DC8180CE-48DC-3C2B-FF32-953B88F2BBB3}"/>
          </ac:picMkLst>
        </pc:picChg>
      </pc:sldChg>
      <pc:sldChg chg="modSp mod">
        <pc:chgData name="Kenji Kodaka (小髙 賢二)" userId="ccaf8c31-5c0e-489c-960c-d6a47c7ac928" providerId="ADAL" clId="{3FD869E8-1D14-4C22-BECA-6EE54B4DA5D4}" dt="2023-11-18T05:09:22.749" v="247" actId="207"/>
        <pc:sldMkLst>
          <pc:docMk/>
          <pc:sldMk cId="1402309573" sldId="274"/>
        </pc:sldMkLst>
        <pc:spChg chg="mod">
          <ac:chgData name="Kenji Kodaka (小髙 賢二)" userId="ccaf8c31-5c0e-489c-960c-d6a47c7ac928" providerId="ADAL" clId="{3FD869E8-1D14-4C22-BECA-6EE54B4DA5D4}" dt="2023-11-18T05:09:22.749" v="247" actId="207"/>
          <ac:spMkLst>
            <pc:docMk/>
            <pc:sldMk cId="1402309573" sldId="274"/>
            <ac:spMk id="4" creationId="{44139601-B1AD-3E47-22C2-C75DD3926539}"/>
          </ac:spMkLst>
        </pc:spChg>
        <pc:graphicFrameChg chg="mod">
          <ac:chgData name="Kenji Kodaka (小髙 賢二)" userId="ccaf8c31-5c0e-489c-960c-d6a47c7ac928" providerId="ADAL" clId="{3FD869E8-1D14-4C22-BECA-6EE54B4DA5D4}" dt="2023-11-17T06:43:08.390" v="224"/>
          <ac:graphicFrameMkLst>
            <pc:docMk/>
            <pc:sldMk cId="1402309573" sldId="274"/>
            <ac:graphicFrameMk id="9" creationId="{1AF5149F-EC9B-4141-F93A-120329FFF442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Book3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Book3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b="1" dirty="0">
                <a:solidFill>
                  <a:schemeClr val="tx1"/>
                </a:solidFill>
              </a:rPr>
              <a:t>1999-2008 year (10 years total accidents</a:t>
            </a:r>
            <a:r>
              <a:rPr lang="en-US" altLang="ja-JP" dirty="0">
                <a:solidFill>
                  <a:schemeClr val="tx1"/>
                </a:solidFill>
              </a:rPr>
              <a:t>)</a:t>
            </a:r>
            <a:endParaRPr lang="ja-JP" alt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5366055049208671"/>
          <c:y val="0.17784740449110528"/>
          <c:w val="0.81810877519289615"/>
          <c:h val="0.6088498833479147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Sheet1!$K$6:$K$9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52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1C-4DDE-873D-75B5B68E60ED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Sheet1!$L$6:$L$9</c:f>
              <c:numCache>
                <c:formatCode>General</c:formatCode>
                <c:ptCount val="4"/>
                <c:pt idx="0">
                  <c:v>12</c:v>
                </c:pt>
                <c:pt idx="1">
                  <c:v>23</c:v>
                </c:pt>
                <c:pt idx="2">
                  <c:v>229</c:v>
                </c:pt>
                <c:pt idx="3">
                  <c:v>444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1C-4DDE-873D-75B5B68E6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75461919"/>
        <c:axId val="1275462335"/>
      </c:barChart>
      <c:catAx>
        <c:axId val="12754619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5462335"/>
        <c:crosses val="autoZero"/>
        <c:auto val="1"/>
        <c:lblAlgn val="ctr"/>
        <c:lblOffset val="100"/>
        <c:noMultiLvlLbl val="0"/>
      </c:catAx>
      <c:valAx>
        <c:axId val="1275462335"/>
        <c:scaling>
          <c:orientation val="minMax"/>
          <c:max val="4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75461919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FFFF"/>
    </a:solidFill>
    <a:ln>
      <a:solidFill>
        <a:srgbClr val="000000"/>
      </a:solidFill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ja-JP" b="1" dirty="0">
                <a:solidFill>
                  <a:schemeClr val="tx1"/>
                </a:solidFill>
              </a:rPr>
              <a:t>2009-2018 (10 years</a:t>
            </a:r>
            <a:r>
              <a:rPr lang="en-US" altLang="ja-JP" b="1" baseline="0" dirty="0">
                <a:solidFill>
                  <a:schemeClr val="tx1"/>
                </a:solidFill>
              </a:rPr>
              <a:t> total accidents)</a:t>
            </a:r>
            <a:endParaRPr lang="ja-JP" altLang="en-US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675296405487546"/>
          <c:y val="0.17784740449110528"/>
          <c:w val="0.8019148916101797"/>
          <c:h val="0.6088498833479147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Sheet1!$M$6:$M$9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68</c:v>
                </c:pt>
                <c:pt idx="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24-4F1E-B609-570282FF61E1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Sheet1!$N$6:$N$9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327</c:v>
                </c:pt>
                <c:pt idx="3">
                  <c:v>352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24-4F1E-B609-570282FF61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2477759"/>
        <c:axId val="1252475679"/>
      </c:barChart>
      <c:catAx>
        <c:axId val="12524777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52475679"/>
        <c:crosses val="autoZero"/>
        <c:auto val="1"/>
        <c:lblAlgn val="ctr"/>
        <c:lblOffset val="100"/>
        <c:noMultiLvlLbl val="0"/>
      </c:catAx>
      <c:valAx>
        <c:axId val="1252475679"/>
        <c:scaling>
          <c:orientation val="minMax"/>
          <c:max val="4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52477759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FFFF"/>
    </a:solidFill>
    <a:ln>
      <a:solidFill>
        <a:srgbClr val="000000"/>
      </a:solidFill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B107E-A566-4456-AE82-B81B04BB3470}" type="datetimeFigureOut">
              <a:rPr kumimoji="1" lang="ja-JP" altLang="en-US" smtClean="0"/>
              <a:t>2023/11/18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508CA-2E12-4536-B4A3-99373D1B5B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2530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880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941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8423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1808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4277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008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2234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260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814329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071489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2968" y="188913"/>
            <a:ext cx="11233151" cy="5762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31801" y="1052514"/>
            <a:ext cx="11328400" cy="5113337"/>
          </a:xfrm>
        </p:spPr>
        <p:txBody>
          <a:bodyPr/>
          <a:lstStyle/>
          <a:p>
            <a:pPr lvl="0"/>
            <a:r>
              <a:rPr lang="ja-JP" altLang="en-US" noProof="0"/>
              <a:t>表を追加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D0D78-AB30-4BA6-AABD-566EC5A7C44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2023/11/18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/>
              </a:solidFill>
            </a:endParaRPr>
          </a:p>
        </p:txBody>
      </p:sp>
      <p:sp>
        <p:nvSpPr>
          <p:cNvPr id="7" name="減算 6"/>
          <p:cNvSpPr/>
          <p:nvPr userDrawn="1"/>
        </p:nvSpPr>
        <p:spPr>
          <a:xfrm rot="5400000" flipV="1">
            <a:off x="-35426" y="161062"/>
            <a:ext cx="887843" cy="65496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585205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0078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8187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53446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939463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85629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085424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072951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620449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40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mg.jari.or.jp/v=1654743704/files/user/pdf/JRJ/JRJ20220601_q.pdf" TargetMode="Externa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dn.euroncap.com/media/77299/euro-ncap-aeb-lss-vru-test-protocol-v44.pdf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www.youtube.com/watch?v=_VoAzAKGDEo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FF35DE-22E9-6C4E-63EF-3CE5EAC7A3C1}"/>
              </a:ext>
            </a:extLst>
          </p:cNvPr>
          <p:cNvSpPr txBox="1"/>
          <p:nvPr/>
        </p:nvSpPr>
        <p:spPr>
          <a:xfrm>
            <a:off x="1929978" y="2334808"/>
            <a:ext cx="8884933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600" b="1" i="0" dirty="0">
                <a:solidFill>
                  <a:srgbClr val="3C4043"/>
                </a:solidFill>
                <a:effectLst/>
                <a:latin typeface="+mj-ea"/>
                <a:ea typeface="+mj-ea"/>
              </a:rPr>
              <a:t>ACPE operation towards pedestrians</a:t>
            </a:r>
          </a:p>
          <a:p>
            <a:endParaRPr lang="en-US" altLang="ja-JP" sz="2400" b="1" dirty="0">
              <a:latin typeface="+mj-ea"/>
              <a:ea typeface="+mj-ea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b="1" dirty="0">
                <a:latin typeface="+mj-ea"/>
                <a:ea typeface="+mj-ea"/>
              </a:rPr>
              <a:t>Detection difficulty (ACPE #3 IWG follow up)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b="1" dirty="0">
                <a:latin typeface="+mj-ea"/>
                <a:ea typeface="+mj-ea"/>
              </a:rPr>
              <a:t>Traffic accidents analysis &amp; Test dummy selection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b="1" dirty="0">
                <a:latin typeface="+mj-ea"/>
                <a:ea typeface="+mj-ea"/>
              </a:rPr>
              <a:t>Application plan proposal</a:t>
            </a:r>
          </a:p>
          <a:p>
            <a:r>
              <a:rPr lang="en-US" altLang="ja-JP" sz="2400" b="1" dirty="0">
                <a:latin typeface="+mj-ea"/>
                <a:ea typeface="+mj-ea"/>
              </a:rPr>
              <a:t> </a:t>
            </a:r>
            <a:endParaRPr kumimoji="1" lang="ja-JP" altLang="en-US" sz="24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560268" y="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ACPE-04-XX</a:t>
            </a:r>
            <a:endParaRPr kumimoji="1" lang="ja-JP" altLang="en-US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89927F3-D5A0-CFE8-F100-CC238EC6D4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5033" y="912642"/>
            <a:ext cx="10363200" cy="1470025"/>
          </a:xfrm>
        </p:spPr>
        <p:txBody>
          <a:bodyPr/>
          <a:lstStyle/>
          <a:p>
            <a:r>
              <a:rPr lang="en-US" dirty="0"/>
              <a:t>ACPE-04</a:t>
            </a:r>
            <a:br>
              <a:rPr lang="en-US" dirty="0"/>
            </a:br>
            <a:br>
              <a:rPr lang="en-US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2276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7495DA2-CC45-D53A-15C7-050BA9A54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642" y="828521"/>
            <a:ext cx="10467758" cy="58881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8B59388-8D1D-3791-5661-56963CF0F0EA}"/>
              </a:ext>
            </a:extLst>
          </p:cNvPr>
          <p:cNvSpPr txBox="1"/>
          <p:nvPr/>
        </p:nvSpPr>
        <p:spPr>
          <a:xfrm>
            <a:off x="3497696" y="459189"/>
            <a:ext cx="487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ACPE IWG #3 explained (previous document)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687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15276C8-156E-F8A0-48BD-8B82CDC353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5107"/>
          <a:stretch/>
        </p:blipFill>
        <p:spPr>
          <a:xfrm>
            <a:off x="534364" y="751435"/>
            <a:ext cx="11123271" cy="46858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16F2809-FEC6-0E97-897D-1AEA97F32F28}"/>
              </a:ext>
            </a:extLst>
          </p:cNvPr>
          <p:cNvSpPr txBox="1"/>
          <p:nvPr/>
        </p:nvSpPr>
        <p:spPr>
          <a:xfrm>
            <a:off x="555586" y="5486400"/>
            <a:ext cx="104519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b="1" dirty="0">
                <a:latin typeface="+mj-lt"/>
              </a:rPr>
              <a:t>Summary;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+mj-lt"/>
              </a:rPr>
              <a:t>T</a:t>
            </a:r>
            <a:r>
              <a:rPr lang="en-US" altLang="ja-JP" b="1" i="0" dirty="0">
                <a:effectLst/>
                <a:latin typeface="+mj-lt"/>
              </a:rPr>
              <a:t>o ensure detection robustness, it is difficult to stable detection by sonar sensor only.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+mj-lt"/>
              </a:rPr>
              <a:t>Need to “development lead time” for new system (</a:t>
            </a:r>
            <a:r>
              <a:rPr kumimoji="1" lang="en-US" altLang="ja-JP" b="1" dirty="0" err="1">
                <a:latin typeface="+mj-lt"/>
              </a:rPr>
              <a:t>e.g</a:t>
            </a:r>
            <a:r>
              <a:rPr kumimoji="1" lang="en-US" altLang="ja-JP" b="1" dirty="0">
                <a:latin typeface="+mj-lt"/>
              </a:rPr>
              <a:t>;  </a:t>
            </a:r>
            <a:r>
              <a:rPr kumimoji="1" lang="en-US" altLang="ja-JP" b="1" dirty="0" err="1">
                <a:latin typeface="+mj-lt"/>
              </a:rPr>
              <a:t>Sonar+Camera</a:t>
            </a:r>
            <a:r>
              <a:rPr kumimoji="1" lang="en-US" altLang="ja-JP" b="1" dirty="0">
                <a:latin typeface="+mj-lt"/>
              </a:rPr>
              <a:t>,  </a:t>
            </a:r>
            <a:r>
              <a:rPr kumimoji="1" lang="en-US" altLang="ja-JP" b="1" dirty="0" err="1">
                <a:latin typeface="+mj-lt"/>
              </a:rPr>
              <a:t>Sonar+Radar</a:t>
            </a:r>
            <a:r>
              <a:rPr kumimoji="1" lang="en-US" altLang="ja-JP" b="1" dirty="0">
                <a:latin typeface="+mj-lt"/>
              </a:rPr>
              <a:t>, …</a:t>
            </a:r>
            <a:r>
              <a:rPr kumimoji="1" lang="en-US" altLang="ja-JP" b="1" dirty="0" err="1">
                <a:latin typeface="+mj-lt"/>
              </a:rPr>
              <a:t>etc</a:t>
            </a:r>
            <a:r>
              <a:rPr kumimoji="1" lang="en-US" altLang="ja-JP" b="1" dirty="0">
                <a:latin typeface="+mj-lt"/>
              </a:rPr>
              <a:t>)</a:t>
            </a:r>
          </a:p>
          <a:p>
            <a:r>
              <a:rPr lang="en-US" altLang="ja-JP" b="1" dirty="0">
                <a:latin typeface="+mj-lt"/>
              </a:rPr>
              <a:t>     =&gt; Apply timing “Step 2”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DFBC7B0-1F83-0C95-1D38-6B5471D532C3}"/>
              </a:ext>
            </a:extLst>
          </p:cNvPr>
          <p:cNvSpPr txBox="1"/>
          <p:nvPr/>
        </p:nvSpPr>
        <p:spPr>
          <a:xfrm>
            <a:off x="3497696" y="377909"/>
            <a:ext cx="4878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ACPE IWG #3 explained (previous document)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483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69065DD-9484-439C-1CD0-9C73F7949B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2798" y="2837378"/>
            <a:ext cx="933764" cy="200091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9E9E07E-C459-8F91-4813-3BD958EDB0F6}"/>
              </a:ext>
            </a:extLst>
          </p:cNvPr>
          <p:cNvSpPr txBox="1"/>
          <p:nvPr/>
        </p:nvSpPr>
        <p:spPr>
          <a:xfrm rot="10800000" flipH="1">
            <a:off x="5656224" y="2059187"/>
            <a:ext cx="400110" cy="1789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Reflection intensity 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AFF601-ED0A-03F0-A714-0BB443F51FDB}"/>
              </a:ext>
            </a:extLst>
          </p:cNvPr>
          <p:cNvSpPr txBox="1"/>
          <p:nvPr/>
        </p:nvSpPr>
        <p:spPr>
          <a:xfrm flipH="1">
            <a:off x="6755492" y="4302797"/>
            <a:ext cx="2796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Distance from the object [m]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233DFB8-36CF-92DB-2715-41C59C73F0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5178" y="2157623"/>
            <a:ext cx="1583644" cy="1389027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E4CAA2D-D0DF-FCEF-8185-531ADE7E277F}"/>
              </a:ext>
            </a:extLst>
          </p:cNvPr>
          <p:cNvSpPr txBox="1"/>
          <p:nvPr/>
        </p:nvSpPr>
        <p:spPr>
          <a:xfrm>
            <a:off x="3333509" y="4666177"/>
            <a:ext cx="7506459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b="1" i="0" dirty="0">
                <a:solidFill>
                  <a:srgbClr val="3C404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Even at a 1.0m point, the reflection intensity from the pedestrian dummy 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b="1" i="0" dirty="0">
                <a:solidFill>
                  <a:srgbClr val="3C404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at the same level as road surface noise.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E8E92808-2CAF-056A-DFE7-04BE547B1868}"/>
              </a:ext>
            </a:extLst>
          </p:cNvPr>
          <p:cNvSpPr/>
          <p:nvPr/>
        </p:nvSpPr>
        <p:spPr>
          <a:xfrm>
            <a:off x="4186064" y="3008494"/>
            <a:ext cx="124261" cy="1341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60165E3D-1D24-25F3-1318-8C3402763F75}"/>
              </a:ext>
            </a:extLst>
          </p:cNvPr>
          <p:cNvSpPr/>
          <p:nvPr/>
        </p:nvSpPr>
        <p:spPr>
          <a:xfrm>
            <a:off x="4871864" y="3018019"/>
            <a:ext cx="124261" cy="1341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noFill/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406D85C-C9E4-FE51-EC30-B7A3F1F2923C}"/>
              </a:ext>
            </a:extLst>
          </p:cNvPr>
          <p:cNvCxnSpPr/>
          <p:nvPr/>
        </p:nvCxnSpPr>
        <p:spPr>
          <a:xfrm flipV="1">
            <a:off x="4233328" y="3157890"/>
            <a:ext cx="0" cy="386876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3E48D71-D6A7-ED22-4742-91E4E4B7AC8D}"/>
              </a:ext>
            </a:extLst>
          </p:cNvPr>
          <p:cNvSpPr txBox="1"/>
          <p:nvPr/>
        </p:nvSpPr>
        <p:spPr>
          <a:xfrm>
            <a:off x="3719255" y="3592226"/>
            <a:ext cx="1726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H = approx. 60cm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98DCD6B-0E54-3C69-14A3-DBA0CE71C2BA}"/>
              </a:ext>
            </a:extLst>
          </p:cNvPr>
          <p:cNvSpPr txBox="1"/>
          <p:nvPr/>
        </p:nvSpPr>
        <p:spPr>
          <a:xfrm flipH="1">
            <a:off x="11104951" y="4805760"/>
            <a:ext cx="933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4a adult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dummy</a:t>
            </a: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C493BEF5-1D53-56C0-8B17-70EA651359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657" y="1955715"/>
            <a:ext cx="3228569" cy="1263353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89C92B4-DF10-6F16-B8F8-A80E1245DC0A}"/>
              </a:ext>
            </a:extLst>
          </p:cNvPr>
          <p:cNvSpPr txBox="1"/>
          <p:nvPr/>
        </p:nvSpPr>
        <p:spPr>
          <a:xfrm>
            <a:off x="2147803" y="670214"/>
            <a:ext cx="76198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Sonar sensor detection performance for pedestrian</a:t>
            </a: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1925C891-C267-C074-91CB-6DE8F0D96E7D}"/>
              </a:ext>
            </a:extLst>
          </p:cNvPr>
          <p:cNvSpPr/>
          <p:nvPr/>
        </p:nvSpPr>
        <p:spPr>
          <a:xfrm>
            <a:off x="4502910" y="2817006"/>
            <a:ext cx="130626" cy="1138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35D8B0D-F7BB-2B59-9D2A-414B2A9FC460}"/>
              </a:ext>
            </a:extLst>
          </p:cNvPr>
          <p:cNvSpPr txBox="1"/>
          <p:nvPr/>
        </p:nvSpPr>
        <p:spPr>
          <a:xfrm>
            <a:off x="6155326" y="1519631"/>
            <a:ext cx="35072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0" i="0" dirty="0">
                <a:effectLst/>
                <a:latin typeface="Roboto" panose="02000000000000000000" pitchFamily="2" charset="0"/>
              </a:rPr>
              <a:t>Object detection characteristics</a:t>
            </a:r>
          </a:p>
          <a:p>
            <a:r>
              <a:rPr lang="en-US" altLang="ja-JP" sz="1600" b="0" i="0" dirty="0">
                <a:effectLst/>
                <a:latin typeface="Roboto" panose="02000000000000000000" pitchFamily="2" charset="0"/>
              </a:rPr>
              <a:t> (sensor Height = 60cm)</a:t>
            </a:r>
            <a:endParaRPr lang="ja-JP" altLang="en-US" sz="16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7E99C16-0C40-8541-5D30-BDD11F24A30C}"/>
              </a:ext>
            </a:extLst>
          </p:cNvPr>
          <p:cNvSpPr txBox="1"/>
          <p:nvPr/>
        </p:nvSpPr>
        <p:spPr>
          <a:xfrm>
            <a:off x="146285" y="3068009"/>
            <a:ext cx="33509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Due to the characteristics of </a:t>
            </a:r>
          </a:p>
          <a:p>
            <a:r>
              <a:rPr lang="en-US" altLang="ja-JP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ultrasonic waves, sonar sensors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ja-JP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irectivity cannot be narrowed.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Easy to pick up noise from </a:t>
            </a:r>
          </a:p>
          <a:p>
            <a:r>
              <a:rPr lang="en-US" altLang="ja-JP" sz="16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road surface.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19BC1405-F4AC-53A0-633D-3C30A1F9CE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7703" y="2099609"/>
            <a:ext cx="4893114" cy="223891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17FFD79-B792-D28E-CF7C-1FA3675099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23341" y="603523"/>
            <a:ext cx="1763221" cy="1538544"/>
          </a:xfrm>
          <a:prstGeom prst="rect">
            <a:avLst/>
          </a:prstGeom>
        </p:spPr>
      </p:pic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20B2C7C5-5143-8F01-36DC-B5A966ED91F6}"/>
              </a:ext>
            </a:extLst>
          </p:cNvPr>
          <p:cNvCxnSpPr>
            <a:cxnSpLocks/>
          </p:cNvCxnSpPr>
          <p:nvPr/>
        </p:nvCxnSpPr>
        <p:spPr>
          <a:xfrm flipV="1">
            <a:off x="8530542" y="1752807"/>
            <a:ext cx="1741676" cy="739351"/>
          </a:xfrm>
          <a:prstGeom prst="line">
            <a:avLst/>
          </a:prstGeom>
          <a:ln w="28575">
            <a:solidFill>
              <a:schemeClr val="tx1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9A08CC2-A37A-DA9B-9C50-C5E596694C4A}"/>
              </a:ext>
            </a:extLst>
          </p:cNvPr>
          <p:cNvSpPr txBox="1"/>
          <p:nvPr/>
        </p:nvSpPr>
        <p:spPr>
          <a:xfrm flipH="1">
            <a:off x="7389426" y="2630399"/>
            <a:ext cx="128156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Road surface Noise</a:t>
            </a:r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7FDE0DA7-07A5-C074-7C35-ED44C9FE6014}"/>
              </a:ext>
            </a:extLst>
          </p:cNvPr>
          <p:cNvCxnSpPr>
            <a:cxnSpLocks/>
            <a:endCxn id="27" idx="3"/>
          </p:cNvCxnSpPr>
          <p:nvPr/>
        </p:nvCxnSpPr>
        <p:spPr>
          <a:xfrm flipV="1">
            <a:off x="6568027" y="2892009"/>
            <a:ext cx="821399" cy="546508"/>
          </a:xfrm>
          <a:prstGeom prst="line">
            <a:avLst/>
          </a:prstGeom>
          <a:ln w="28575">
            <a:solidFill>
              <a:srgbClr val="0070C0"/>
            </a:solidFill>
            <a:prstDash val="sysDash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D0F5F1A-BBF1-0DD2-7D3E-600CB10F6B24}"/>
              </a:ext>
            </a:extLst>
          </p:cNvPr>
          <p:cNvCxnSpPr>
            <a:cxnSpLocks/>
          </p:cNvCxnSpPr>
          <p:nvPr/>
        </p:nvCxnSpPr>
        <p:spPr>
          <a:xfrm flipV="1">
            <a:off x="7292051" y="3568681"/>
            <a:ext cx="3745580" cy="322097"/>
          </a:xfrm>
          <a:prstGeom prst="line">
            <a:avLst/>
          </a:prstGeom>
          <a:ln w="28575">
            <a:solidFill>
              <a:srgbClr val="92D05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2E6A5AA-555D-511D-2F34-76C2D18C7B64}"/>
              </a:ext>
            </a:extLst>
          </p:cNvPr>
          <p:cNvSpPr txBox="1"/>
          <p:nvPr/>
        </p:nvSpPr>
        <p:spPr>
          <a:xfrm>
            <a:off x="1694595" y="5765140"/>
            <a:ext cx="872347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 dirty="0"/>
              <a:t>Due to technical difficulty, we need Development lead time.</a:t>
            </a:r>
          </a:p>
          <a:p>
            <a:pPr algn="ctr"/>
            <a:r>
              <a:rPr lang="en-US" altLang="ja-JP" sz="2400" b="1" dirty="0"/>
              <a:t>(application plan proposal is later)</a:t>
            </a:r>
            <a:r>
              <a:rPr kumimoji="1" lang="en-US" altLang="ja-JP" sz="2400" b="1" dirty="0"/>
              <a:t>  </a:t>
            </a:r>
            <a:endParaRPr kumimoji="1" lang="ja-JP" altLang="en-US" sz="2400" b="1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ABB2B47-1CBE-BEAB-0E4F-6BBEBD113F5B}"/>
              </a:ext>
            </a:extLst>
          </p:cNvPr>
          <p:cNvSpPr txBox="1"/>
          <p:nvPr/>
        </p:nvSpPr>
        <p:spPr>
          <a:xfrm flipH="1">
            <a:off x="10591840" y="2133624"/>
            <a:ext cx="165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ADAC dummy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614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139601-B1AD-3E47-22C2-C75DD3926539}"/>
              </a:ext>
            </a:extLst>
          </p:cNvPr>
          <p:cNvSpPr txBox="1"/>
          <p:nvPr/>
        </p:nvSpPr>
        <p:spPr>
          <a:xfrm>
            <a:off x="3048000" y="478501"/>
            <a:ext cx="63246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>
                <a:latin typeface="+mj-ea"/>
                <a:ea typeface="+mj-ea"/>
              </a:rPr>
              <a:t>Traffic Accidents Result</a:t>
            </a: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DC795CD2-39B6-247C-4B91-9F55279602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2564227"/>
              </p:ext>
            </p:extLst>
          </p:nvPr>
        </p:nvGraphicFramePr>
        <p:xfrm>
          <a:off x="385482" y="1794161"/>
          <a:ext cx="4948518" cy="3036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44942337-60A5-EBEF-6C5D-C2E9DBC15D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4567654"/>
              </p:ext>
            </p:extLst>
          </p:nvPr>
        </p:nvGraphicFramePr>
        <p:xfrm>
          <a:off x="6310407" y="1794160"/>
          <a:ext cx="4876934" cy="3036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24C4371-DBE2-8BBE-F2B6-C8B68B429DFB}"/>
              </a:ext>
            </a:extLst>
          </p:cNvPr>
          <p:cNvSpPr txBox="1"/>
          <p:nvPr/>
        </p:nvSpPr>
        <p:spPr>
          <a:xfrm>
            <a:off x="1238032" y="1310604"/>
            <a:ext cx="9349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ACPE “Pedestrian Accidents (Fatal &amp; Severe injured person) ” ;   Age classification </a:t>
            </a:r>
            <a:endParaRPr kumimoji="1" lang="ja-JP" altLang="en-US" b="1" dirty="0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F5AEC37-A8A4-ABD8-DEF4-033465ABA575}"/>
              </a:ext>
            </a:extLst>
          </p:cNvPr>
          <p:cNvGrpSpPr/>
          <p:nvPr/>
        </p:nvGrpSpPr>
        <p:grpSpPr>
          <a:xfrm>
            <a:off x="1219064" y="2514083"/>
            <a:ext cx="2728879" cy="339235"/>
            <a:chOff x="2071750" y="4601680"/>
            <a:chExt cx="2728879" cy="33923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D90E8DA5-45AB-D169-9583-A6196E6A7D7F}"/>
                </a:ext>
              </a:extLst>
            </p:cNvPr>
            <p:cNvSpPr/>
            <p:nvPr/>
          </p:nvSpPr>
          <p:spPr>
            <a:xfrm>
              <a:off x="2071750" y="4602361"/>
              <a:ext cx="2635624" cy="33855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401049E-C228-AB5A-5E49-2129463E82FE}"/>
                </a:ext>
              </a:extLst>
            </p:cNvPr>
            <p:cNvGrpSpPr/>
            <p:nvPr/>
          </p:nvGrpSpPr>
          <p:grpSpPr>
            <a:xfrm>
              <a:off x="2170362" y="4601680"/>
              <a:ext cx="2630267" cy="338554"/>
              <a:chOff x="2170362" y="4601680"/>
              <a:chExt cx="2630267" cy="338554"/>
            </a:xfrm>
          </p:grpSpPr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6E6B9271-CCAA-701D-1986-62E7B0EABC13}"/>
                  </a:ext>
                </a:extLst>
              </p:cNvPr>
              <p:cNvSpPr/>
              <p:nvPr/>
            </p:nvSpPr>
            <p:spPr>
              <a:xfrm>
                <a:off x="2170362" y="4672346"/>
                <a:ext cx="242047" cy="197223"/>
              </a:xfrm>
              <a:prstGeom prst="rect">
                <a:avLst/>
              </a:prstGeom>
              <a:solidFill>
                <a:srgbClr val="0066CC"/>
              </a:solidFill>
              <a:ln>
                <a:solidFill>
                  <a:srgbClr val="00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EFE4DEF9-D0E8-CE83-9626-094E8CFE648A}"/>
                  </a:ext>
                </a:extLst>
              </p:cNvPr>
              <p:cNvSpPr txBox="1"/>
              <p:nvPr/>
            </p:nvSpPr>
            <p:spPr>
              <a:xfrm>
                <a:off x="2385262" y="4601680"/>
                <a:ext cx="6976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/>
                  <a:t>Fatal </a:t>
                </a:r>
                <a:endParaRPr kumimoji="1" lang="ja-JP" altLang="en-US" sz="1600" dirty="0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B07901B1-43D6-0584-61DE-E7AE13F53338}"/>
                  </a:ext>
                </a:extLst>
              </p:cNvPr>
              <p:cNvSpPr/>
              <p:nvPr/>
            </p:nvSpPr>
            <p:spPr>
              <a:xfrm>
                <a:off x="3147515" y="4672346"/>
                <a:ext cx="242047" cy="197223"/>
              </a:xfrm>
              <a:prstGeom prst="rect">
                <a:avLst/>
              </a:prstGeom>
              <a:solidFill>
                <a:srgbClr val="FF99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D25B37A7-35EA-6443-FE69-B215593C7E4D}"/>
                  </a:ext>
                </a:extLst>
              </p:cNvPr>
              <p:cNvSpPr txBox="1"/>
              <p:nvPr/>
            </p:nvSpPr>
            <p:spPr>
              <a:xfrm>
                <a:off x="3362415" y="4601680"/>
                <a:ext cx="14382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/>
                  <a:t>Severe injury </a:t>
                </a:r>
                <a:endParaRPr kumimoji="1" lang="ja-JP" altLang="en-US" sz="1600" dirty="0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A74C568-1B35-67DF-4FCE-6130DE5AF8B5}"/>
              </a:ext>
            </a:extLst>
          </p:cNvPr>
          <p:cNvGrpSpPr/>
          <p:nvPr/>
        </p:nvGrpSpPr>
        <p:grpSpPr>
          <a:xfrm>
            <a:off x="7225450" y="2261958"/>
            <a:ext cx="2728879" cy="339235"/>
            <a:chOff x="2071750" y="4601680"/>
            <a:chExt cx="2728879" cy="339235"/>
          </a:xfrm>
        </p:grpSpPr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1BBEB52-88D2-F865-5071-59FDE35437A9}"/>
                </a:ext>
              </a:extLst>
            </p:cNvPr>
            <p:cNvSpPr/>
            <p:nvPr/>
          </p:nvSpPr>
          <p:spPr>
            <a:xfrm>
              <a:off x="2071750" y="4602361"/>
              <a:ext cx="2635624" cy="33855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49487B1-CA63-5775-CB9A-D067535B5A80}"/>
                </a:ext>
              </a:extLst>
            </p:cNvPr>
            <p:cNvGrpSpPr/>
            <p:nvPr/>
          </p:nvGrpSpPr>
          <p:grpSpPr>
            <a:xfrm>
              <a:off x="2170362" y="4601680"/>
              <a:ext cx="2630267" cy="338554"/>
              <a:chOff x="2170362" y="4601680"/>
              <a:chExt cx="2630267" cy="338554"/>
            </a:xfrm>
          </p:grpSpPr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407C0AEF-5473-1050-F567-BA1EBFE1AAAE}"/>
                  </a:ext>
                </a:extLst>
              </p:cNvPr>
              <p:cNvSpPr/>
              <p:nvPr/>
            </p:nvSpPr>
            <p:spPr>
              <a:xfrm>
                <a:off x="2170362" y="4672346"/>
                <a:ext cx="242047" cy="197223"/>
              </a:xfrm>
              <a:prstGeom prst="rect">
                <a:avLst/>
              </a:prstGeom>
              <a:solidFill>
                <a:srgbClr val="0066CC"/>
              </a:solidFill>
              <a:ln>
                <a:solidFill>
                  <a:srgbClr val="00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0F76A9C4-C5CF-4364-37B9-13CF77A1B34B}"/>
                  </a:ext>
                </a:extLst>
              </p:cNvPr>
              <p:cNvSpPr txBox="1"/>
              <p:nvPr/>
            </p:nvSpPr>
            <p:spPr>
              <a:xfrm>
                <a:off x="2385262" y="4601680"/>
                <a:ext cx="6976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/>
                  <a:t>Fatal </a:t>
                </a:r>
                <a:endParaRPr kumimoji="1" lang="ja-JP" altLang="en-US" sz="1600" dirty="0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47E1FF8D-E350-632A-5887-74A8D30C01DA}"/>
                  </a:ext>
                </a:extLst>
              </p:cNvPr>
              <p:cNvSpPr/>
              <p:nvPr/>
            </p:nvSpPr>
            <p:spPr>
              <a:xfrm>
                <a:off x="3147515" y="4672346"/>
                <a:ext cx="242047" cy="197223"/>
              </a:xfrm>
              <a:prstGeom prst="rect">
                <a:avLst/>
              </a:prstGeom>
              <a:solidFill>
                <a:srgbClr val="FF99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99AA85F6-40CD-E905-A690-996F75378D1D}"/>
                  </a:ext>
                </a:extLst>
              </p:cNvPr>
              <p:cNvSpPr txBox="1"/>
              <p:nvPr/>
            </p:nvSpPr>
            <p:spPr>
              <a:xfrm>
                <a:off x="3362415" y="4601680"/>
                <a:ext cx="14382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/>
                  <a:t>Severe injury </a:t>
                </a:r>
                <a:endParaRPr kumimoji="1" lang="ja-JP" altLang="en-US" sz="1600" dirty="0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78777DE-35CB-1572-F55D-A1172384B263}"/>
              </a:ext>
            </a:extLst>
          </p:cNvPr>
          <p:cNvGrpSpPr/>
          <p:nvPr/>
        </p:nvGrpSpPr>
        <p:grpSpPr>
          <a:xfrm>
            <a:off x="1331771" y="4251710"/>
            <a:ext cx="3753970" cy="430887"/>
            <a:chOff x="1331771" y="4034658"/>
            <a:chExt cx="3753970" cy="430887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DE3A0465-9C73-15BB-256E-5C69C52BF903}"/>
                </a:ext>
              </a:extLst>
            </p:cNvPr>
            <p:cNvSpPr txBox="1"/>
            <p:nvPr/>
          </p:nvSpPr>
          <p:spPr>
            <a:xfrm>
              <a:off x="1331771" y="4034658"/>
              <a:ext cx="740138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400" dirty="0"/>
                <a:t>0~6 </a:t>
              </a:r>
            </a:p>
            <a:p>
              <a:pPr algn="ctr"/>
              <a:r>
                <a:rPr kumimoji="1" lang="en-US" altLang="ja-JP" sz="1400" dirty="0"/>
                <a:t>Years old</a:t>
              </a:r>
              <a:endParaRPr kumimoji="1" lang="ja-JP" altLang="en-US" sz="1400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53ECA73D-4D65-5A32-B899-161E2311A919}"/>
                </a:ext>
              </a:extLst>
            </p:cNvPr>
            <p:cNvSpPr txBox="1"/>
            <p:nvPr/>
          </p:nvSpPr>
          <p:spPr>
            <a:xfrm>
              <a:off x="4345602" y="4034658"/>
              <a:ext cx="74013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1400" dirty="0"/>
                <a:t>Over 65 </a:t>
              </a:r>
            </a:p>
            <a:p>
              <a:r>
                <a:rPr kumimoji="1" lang="en-US" altLang="ja-JP" sz="1400" dirty="0"/>
                <a:t>Years old</a:t>
              </a:r>
              <a:endParaRPr kumimoji="1" lang="ja-JP" altLang="en-US" sz="1400" dirty="0"/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BE81120-7992-FE95-1CBC-492FE2AFF723}"/>
                </a:ext>
              </a:extLst>
            </p:cNvPr>
            <p:cNvSpPr txBox="1"/>
            <p:nvPr/>
          </p:nvSpPr>
          <p:spPr>
            <a:xfrm>
              <a:off x="2363173" y="4034658"/>
              <a:ext cx="740138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400" dirty="0"/>
                <a:t>7~12 </a:t>
              </a:r>
            </a:p>
            <a:p>
              <a:pPr algn="ctr"/>
              <a:r>
                <a:rPr kumimoji="1" lang="en-US" altLang="ja-JP" sz="1400" dirty="0"/>
                <a:t>Years old</a:t>
              </a:r>
              <a:endParaRPr kumimoji="1" lang="ja-JP" altLang="en-US" sz="1400" dirty="0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B02B24F-0F5A-13FB-EC63-67B4B15D6569}"/>
                </a:ext>
              </a:extLst>
            </p:cNvPr>
            <p:cNvSpPr txBox="1"/>
            <p:nvPr/>
          </p:nvSpPr>
          <p:spPr>
            <a:xfrm>
              <a:off x="3327851" y="4034658"/>
              <a:ext cx="750206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400" dirty="0"/>
                <a:t>13~64 </a:t>
              </a:r>
            </a:p>
            <a:p>
              <a:pPr algn="ctr"/>
              <a:r>
                <a:rPr kumimoji="1" lang="en-US" altLang="ja-JP" sz="1400" dirty="0"/>
                <a:t>Years old</a:t>
              </a:r>
              <a:endParaRPr kumimoji="1" lang="ja-JP" altLang="en-US" sz="1400" dirty="0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6D62E2BD-54C2-DC31-BF2C-1F162D02D70B}"/>
              </a:ext>
            </a:extLst>
          </p:cNvPr>
          <p:cNvGrpSpPr/>
          <p:nvPr/>
        </p:nvGrpSpPr>
        <p:grpSpPr>
          <a:xfrm>
            <a:off x="7312057" y="4301326"/>
            <a:ext cx="3753970" cy="430887"/>
            <a:chOff x="1331771" y="4034658"/>
            <a:chExt cx="3753970" cy="430887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943C8B55-5E70-E8A4-74B1-102EC3352FB1}"/>
                </a:ext>
              </a:extLst>
            </p:cNvPr>
            <p:cNvSpPr txBox="1"/>
            <p:nvPr/>
          </p:nvSpPr>
          <p:spPr>
            <a:xfrm>
              <a:off x="1331771" y="4034658"/>
              <a:ext cx="740138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400" dirty="0"/>
                <a:t>0~6 </a:t>
              </a:r>
            </a:p>
            <a:p>
              <a:pPr algn="ctr"/>
              <a:r>
                <a:rPr kumimoji="1" lang="en-US" altLang="ja-JP" sz="1400" dirty="0"/>
                <a:t>Years old</a:t>
              </a:r>
              <a:endParaRPr kumimoji="1" lang="ja-JP" altLang="en-US" sz="1400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819E9E1D-4BE2-0108-A17C-9E7942DA3950}"/>
                </a:ext>
              </a:extLst>
            </p:cNvPr>
            <p:cNvSpPr txBox="1"/>
            <p:nvPr/>
          </p:nvSpPr>
          <p:spPr>
            <a:xfrm>
              <a:off x="4345602" y="4034658"/>
              <a:ext cx="740139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sz="1400" dirty="0"/>
                <a:t>Over 65 </a:t>
              </a:r>
            </a:p>
            <a:p>
              <a:r>
                <a:rPr kumimoji="1" lang="en-US" altLang="ja-JP" sz="1400" dirty="0"/>
                <a:t>Years old</a:t>
              </a:r>
              <a:endParaRPr kumimoji="1" lang="ja-JP" altLang="en-US" sz="1400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4CFC6D4C-F54E-31F8-723C-6E15837DD87B}"/>
                </a:ext>
              </a:extLst>
            </p:cNvPr>
            <p:cNvSpPr txBox="1"/>
            <p:nvPr/>
          </p:nvSpPr>
          <p:spPr>
            <a:xfrm>
              <a:off x="2363173" y="4034658"/>
              <a:ext cx="740138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400" dirty="0"/>
                <a:t>7~12 </a:t>
              </a:r>
            </a:p>
            <a:p>
              <a:pPr algn="ctr"/>
              <a:r>
                <a:rPr kumimoji="1" lang="en-US" altLang="ja-JP" sz="1400" dirty="0"/>
                <a:t>Years old</a:t>
              </a:r>
              <a:endParaRPr kumimoji="1" lang="ja-JP" altLang="en-US" sz="1400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CF0527BD-15EA-08A4-F1E1-49DA0C27A2A8}"/>
                </a:ext>
              </a:extLst>
            </p:cNvPr>
            <p:cNvSpPr txBox="1"/>
            <p:nvPr/>
          </p:nvSpPr>
          <p:spPr>
            <a:xfrm>
              <a:off x="3327851" y="4034658"/>
              <a:ext cx="750206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400" dirty="0"/>
                <a:t>13~64 </a:t>
              </a:r>
            </a:p>
            <a:p>
              <a:pPr algn="ctr"/>
              <a:r>
                <a:rPr kumimoji="1" lang="en-US" altLang="ja-JP" sz="1400" dirty="0"/>
                <a:t>Years old</a:t>
              </a:r>
              <a:endParaRPr kumimoji="1" lang="ja-JP" altLang="en-US" sz="1400" dirty="0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3DC8772-1ABA-A0BC-DC17-C8F4E3ED5CE6}"/>
              </a:ext>
            </a:extLst>
          </p:cNvPr>
          <p:cNvSpPr txBox="1"/>
          <p:nvPr/>
        </p:nvSpPr>
        <p:spPr>
          <a:xfrm rot="16200000">
            <a:off x="-694180" y="3037113"/>
            <a:ext cx="2552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Fatal &amp; Severe injured person</a:t>
            </a:r>
            <a:endParaRPr kumimoji="1" lang="ja-JP" altLang="en-US" sz="14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36DB021-C921-B6D3-E5B7-DE192DE45E10}"/>
              </a:ext>
            </a:extLst>
          </p:cNvPr>
          <p:cNvSpPr txBox="1"/>
          <p:nvPr/>
        </p:nvSpPr>
        <p:spPr>
          <a:xfrm>
            <a:off x="2057469" y="5345343"/>
            <a:ext cx="7929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i="0" dirty="0">
                <a:effectLst/>
              </a:rPr>
              <a:t>In the majority of pedestrian accidents, adults are the casualties.</a:t>
            </a:r>
            <a:endParaRPr lang="ja-JP" altLang="en-US" b="1" dirty="0"/>
          </a:p>
        </p:txBody>
      </p:sp>
      <p:sp>
        <p:nvSpPr>
          <p:cNvPr id="37" name="二等辺三角形 36">
            <a:extLst>
              <a:ext uri="{FF2B5EF4-FFF2-40B4-BE49-F238E27FC236}">
                <a16:creationId xmlns:a16="http://schemas.microsoft.com/office/drawing/2014/main" id="{FDC742C0-5F71-35AC-161B-692396C5AA54}"/>
              </a:ext>
            </a:extLst>
          </p:cNvPr>
          <p:cNvSpPr/>
          <p:nvPr/>
        </p:nvSpPr>
        <p:spPr>
          <a:xfrm flipV="1">
            <a:off x="4594860" y="5801396"/>
            <a:ext cx="1615440" cy="49386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763CBCA-2AA2-7943-0992-6FD3783AA553}"/>
              </a:ext>
            </a:extLst>
          </p:cNvPr>
          <p:cNvSpPr txBox="1"/>
          <p:nvPr/>
        </p:nvSpPr>
        <p:spPr>
          <a:xfrm>
            <a:off x="1317676" y="6359450"/>
            <a:ext cx="106490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b="1" i="0" dirty="0">
                <a:effectLst/>
              </a:rPr>
              <a:t>Proposal ; Using “Adult dummies” is appropriate as it reflects the majority of accidents.</a:t>
            </a:r>
            <a:endParaRPr lang="ja-JP" altLang="en-US" b="1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31A6BA9-1778-7123-18BF-9CEF539C25A4}"/>
              </a:ext>
            </a:extLst>
          </p:cNvPr>
          <p:cNvSpPr txBox="1"/>
          <p:nvPr/>
        </p:nvSpPr>
        <p:spPr>
          <a:xfrm>
            <a:off x="8236589" y="4811538"/>
            <a:ext cx="37623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 ; JARI Research Journal 20220601  </a:t>
            </a:r>
          </a:p>
          <a:p>
            <a:r>
              <a:rPr lang="en-US" altLang="ja-JP" sz="12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 PDF</a:t>
            </a:r>
            <a:r>
              <a:rPr lang="ja-JP" altLang="en-US" sz="12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用自動車研究テンプレート </a:t>
            </a:r>
            <a:r>
              <a:rPr lang="en-US" altLang="ja-JP" sz="12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(jari.or.jp)</a:t>
            </a:r>
            <a:endParaRPr lang="ja-JP" altLang="en-US" sz="1200" dirty="0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65FD97BA-AF59-67B1-25A7-8B0DE741FE39}"/>
              </a:ext>
            </a:extLst>
          </p:cNvPr>
          <p:cNvSpPr/>
          <p:nvPr/>
        </p:nvSpPr>
        <p:spPr>
          <a:xfrm>
            <a:off x="9252811" y="2652231"/>
            <a:ext cx="1832928" cy="210892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F89E2D50-F480-149C-E862-EDC39CFD29A5}"/>
              </a:ext>
            </a:extLst>
          </p:cNvPr>
          <p:cNvSpPr/>
          <p:nvPr/>
        </p:nvSpPr>
        <p:spPr>
          <a:xfrm>
            <a:off x="3268571" y="2261959"/>
            <a:ext cx="1832928" cy="244839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937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A42658B-3E0A-FD14-9C30-976087061CA2}"/>
              </a:ext>
            </a:extLst>
          </p:cNvPr>
          <p:cNvSpPr/>
          <p:nvPr/>
        </p:nvSpPr>
        <p:spPr>
          <a:xfrm>
            <a:off x="7071360" y="1435060"/>
            <a:ext cx="5019040" cy="2893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457C122-D64D-948B-3CBA-0C3EF209D4DC}"/>
              </a:ext>
            </a:extLst>
          </p:cNvPr>
          <p:cNvSpPr txBox="1"/>
          <p:nvPr/>
        </p:nvSpPr>
        <p:spPr>
          <a:xfrm>
            <a:off x="2295604" y="470019"/>
            <a:ext cx="725678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>
                <a:latin typeface="+mj-ea"/>
                <a:ea typeface="+mj-ea"/>
              </a:rPr>
              <a:t>Test dummy selection</a:t>
            </a:r>
            <a:r>
              <a:rPr lang="ja-JP" altLang="en-US" sz="2400" b="1" dirty="0">
                <a:latin typeface="+mj-ea"/>
                <a:ea typeface="+mj-ea"/>
              </a:rPr>
              <a:t> </a:t>
            </a:r>
            <a:r>
              <a:rPr lang="en-US" altLang="ja-JP" sz="2400" b="1" dirty="0">
                <a:latin typeface="+mj-ea"/>
                <a:ea typeface="+mj-ea"/>
              </a:rPr>
              <a:t>&amp;</a:t>
            </a:r>
            <a:r>
              <a:rPr lang="ja-JP" altLang="en-US" sz="2400" b="1" dirty="0">
                <a:latin typeface="+mj-ea"/>
                <a:ea typeface="+mj-ea"/>
              </a:rPr>
              <a:t> </a:t>
            </a:r>
            <a:r>
              <a:rPr lang="en-US" altLang="ja-JP" sz="2400" b="1" dirty="0">
                <a:latin typeface="+mj-ea"/>
                <a:ea typeface="+mj-ea"/>
              </a:rPr>
              <a:t>Installation</a:t>
            </a:r>
            <a:r>
              <a:rPr lang="ja-JP" altLang="en-US" sz="2400" b="1" dirty="0">
                <a:latin typeface="+mj-ea"/>
                <a:ea typeface="+mj-ea"/>
              </a:rPr>
              <a:t> </a:t>
            </a:r>
            <a:r>
              <a:rPr lang="en-US" altLang="ja-JP" sz="2400" b="1" dirty="0">
                <a:latin typeface="+mj-ea"/>
                <a:ea typeface="+mj-ea"/>
              </a:rPr>
              <a:t>direction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AB40C90-CDD4-B6CF-79D6-5E2A241BABEE}"/>
              </a:ext>
            </a:extLst>
          </p:cNvPr>
          <p:cNvSpPr txBox="1"/>
          <p:nvPr/>
        </p:nvSpPr>
        <p:spPr>
          <a:xfrm>
            <a:off x="319160" y="1475710"/>
            <a:ext cx="662867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</a:p>
          <a:p>
            <a:endParaRPr kumimoji="1"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Pedestrian</a:t>
            </a:r>
            <a:r>
              <a:rPr lang="ja-JP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dummy</a:t>
            </a:r>
            <a:r>
              <a:rPr lang="ja-JP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; Adult dummy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Installation direction ; T</a:t>
            </a:r>
            <a:r>
              <a:rPr lang="en-US" altLang="ja-JP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urn dummy’s back to the vehicle</a:t>
            </a: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24FB68-F4E9-93F4-2F67-C072F79E31D4}"/>
              </a:ext>
            </a:extLst>
          </p:cNvPr>
          <p:cNvSpPr txBox="1"/>
          <p:nvPr/>
        </p:nvSpPr>
        <p:spPr>
          <a:xfrm>
            <a:off x="0" y="3964900"/>
            <a:ext cx="12308178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ja-JP" sz="2000" b="1" dirty="0"/>
              <a:t>Justification</a:t>
            </a:r>
          </a:p>
          <a:p>
            <a:endParaRPr kumimoji="1" lang="en-US" altLang="ja-JP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b="1" dirty="0"/>
              <a:t>Adult dummy select </a:t>
            </a:r>
          </a:p>
          <a:p>
            <a:r>
              <a:rPr lang="en-US" altLang="ja-JP" b="1" dirty="0"/>
              <a:t>    Based on “Traffic accidents result” =&gt; Many accidents occurred  “Adult”</a:t>
            </a:r>
          </a:p>
          <a:p>
            <a:endParaRPr lang="en-US" altLang="ja-JP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b="1" dirty="0"/>
              <a:t>Installation Direction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b="1" dirty="0"/>
              <a:t>Clear results not shown “Accident analysis”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b="1" i="0" dirty="0">
                <a:effectLst/>
                <a:latin typeface="Roboto" panose="02000000000000000000" pitchFamily="2" charset="0"/>
              </a:rPr>
              <a:t>Since pedestrians have their backs to the vehicle, it is thought that it is difficult for them to notice the vehicle.</a:t>
            </a:r>
            <a:endParaRPr lang="en-US" altLang="ja-JP" b="1" dirty="0"/>
          </a:p>
          <a:p>
            <a:r>
              <a:rPr lang="en-US" altLang="ja-JP" b="1" dirty="0"/>
              <a:t>      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452ADE8-8E88-69DB-B1F5-21351C1F0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4684" y="1777697"/>
            <a:ext cx="2769031" cy="94023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01BE28B-A4F6-BA3E-8B21-663A377704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6003" y="3094064"/>
            <a:ext cx="2748366" cy="893736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F153DF-5C45-E007-2DB1-42C4951EA07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20000"/>
          </a:blip>
          <a:stretch>
            <a:fillRect/>
          </a:stretch>
        </p:blipFill>
        <p:spPr>
          <a:xfrm>
            <a:off x="10409769" y="3153475"/>
            <a:ext cx="1425844" cy="77491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DC8180CE-48DC-3C2B-FF32-953B88F2BBB3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lum bright="20000"/>
          </a:blip>
          <a:stretch>
            <a:fillRect/>
          </a:stretch>
        </p:blipFill>
        <p:spPr>
          <a:xfrm>
            <a:off x="10408589" y="1860355"/>
            <a:ext cx="1425844" cy="774915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3AEF8EA-5BD0-AAC3-A526-53CAC38CAABA}"/>
              </a:ext>
            </a:extLst>
          </p:cNvPr>
          <p:cNvSpPr txBox="1"/>
          <p:nvPr/>
        </p:nvSpPr>
        <p:spPr>
          <a:xfrm>
            <a:off x="7454684" y="1491023"/>
            <a:ext cx="179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 Black" panose="020B0A04020102020204" pitchFamily="34" charset="0"/>
              </a:rPr>
              <a:t>Forward test</a:t>
            </a:r>
            <a:endParaRPr kumimoji="1" lang="ja-JP" altLang="en-US" dirty="0">
              <a:latin typeface="Arial Black" panose="020B0A040201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E7084F0-7954-A171-B9DB-8FBC95EA8209}"/>
              </a:ext>
            </a:extLst>
          </p:cNvPr>
          <p:cNvSpPr txBox="1"/>
          <p:nvPr/>
        </p:nvSpPr>
        <p:spPr>
          <a:xfrm>
            <a:off x="7454684" y="2784379"/>
            <a:ext cx="2030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 Black" panose="020B0A04020102020204" pitchFamily="34" charset="0"/>
              </a:rPr>
              <a:t>Backward test</a:t>
            </a:r>
            <a:endParaRPr kumimoji="1" lang="ja-JP" altLang="en-US" dirty="0">
              <a:latin typeface="Arial Black" panose="020B0A040201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5FC4EF6-AD24-4A1C-EF8A-FAF5436301F8}"/>
              </a:ext>
            </a:extLst>
          </p:cNvPr>
          <p:cNvSpPr txBox="1"/>
          <p:nvPr/>
        </p:nvSpPr>
        <p:spPr>
          <a:xfrm>
            <a:off x="8839199" y="4007600"/>
            <a:ext cx="2096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2060"/>
                </a:solidFill>
                <a:latin typeface="Arial Black" panose="020B0A04020102020204" pitchFamily="34" charset="0"/>
              </a:rPr>
              <a:t>Current JNCAP</a:t>
            </a:r>
            <a:endParaRPr kumimoji="1" lang="ja-JP" altLang="en-US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FE6D722-440F-FA42-A667-0A3E35D12355}"/>
              </a:ext>
            </a:extLst>
          </p:cNvPr>
          <p:cNvSpPr txBox="1"/>
          <p:nvPr/>
        </p:nvSpPr>
        <p:spPr>
          <a:xfrm>
            <a:off x="6708588" y="4354542"/>
            <a:ext cx="56358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00206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自動車安全性能</a:t>
            </a:r>
            <a:r>
              <a:rPr lang="en-US" altLang="ja-JP" sz="1200" dirty="0">
                <a:solidFill>
                  <a:srgbClr val="00206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2023</a:t>
            </a:r>
            <a:r>
              <a:rPr lang="ja-JP" altLang="en-US" sz="1200" dirty="0">
                <a:solidFill>
                  <a:srgbClr val="00206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試験映像：トヨタ　クラウン クロスオーバー </a:t>
            </a:r>
            <a:r>
              <a:rPr lang="en-US" altLang="ja-JP" sz="1200" dirty="0">
                <a:solidFill>
                  <a:srgbClr val="00206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YouTube</a:t>
            </a:r>
            <a:endParaRPr lang="ja-JP" altLang="en-US" sz="1200" dirty="0">
              <a:solidFill>
                <a:srgbClr val="00206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C96FB0C-9912-A68C-A001-DF53C985E19C}"/>
              </a:ext>
            </a:extLst>
          </p:cNvPr>
          <p:cNvSpPr txBox="1"/>
          <p:nvPr/>
        </p:nvSpPr>
        <p:spPr>
          <a:xfrm>
            <a:off x="644672" y="2700341"/>
            <a:ext cx="633713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/>
              <a:t>Adult dummy setting ; </a:t>
            </a:r>
          </a:p>
          <a:p>
            <a:r>
              <a:rPr lang="en-US" altLang="ja-JP" sz="1400" dirty="0"/>
              <a:t>the dummy should be used in its resting position with the articulation being switched off (i.e. not the static dummy posture as defined in ISO 19206-2</a:t>
            </a:r>
          </a:p>
          <a:p>
            <a:r>
              <a:rPr lang="en-US" altLang="ja-JP" sz="14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 </a:t>
            </a:r>
            <a:r>
              <a:rPr lang="en-US" altLang="ja-JP" sz="1400" dirty="0">
                <a:solidFill>
                  <a:srgbClr val="0070C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     Euro NCAP AEB LSS VRU Test Protocol - v4.4</a:t>
            </a:r>
            <a:endParaRPr lang="ja-JP" altLang="en-US" sz="1400" dirty="0">
              <a:solidFill>
                <a:srgbClr val="0070C0"/>
              </a:solidFill>
            </a:endParaRPr>
          </a:p>
          <a:p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63032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139601-B1AD-3E47-22C2-C75DD3926539}"/>
              </a:ext>
            </a:extLst>
          </p:cNvPr>
          <p:cNvSpPr txBox="1"/>
          <p:nvPr/>
        </p:nvSpPr>
        <p:spPr>
          <a:xfrm>
            <a:off x="2740660" y="222508"/>
            <a:ext cx="6324600" cy="46166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Application proposal</a:t>
            </a:r>
          </a:p>
        </p:txBody>
      </p:sp>
      <p:graphicFrame>
        <p:nvGraphicFramePr>
          <p:cNvPr id="3" name="表 6">
            <a:extLst>
              <a:ext uri="{FF2B5EF4-FFF2-40B4-BE49-F238E27FC236}">
                <a16:creationId xmlns:a16="http://schemas.microsoft.com/office/drawing/2014/main" id="{1D52853C-E6F9-AF2D-57CF-929D3881F6CB}"/>
              </a:ext>
            </a:extLst>
          </p:cNvPr>
          <p:cNvGraphicFramePr>
            <a:graphicFrameLocks noGrp="1"/>
          </p:cNvGraphicFramePr>
          <p:nvPr/>
        </p:nvGraphicFramePr>
        <p:xfrm>
          <a:off x="2641600" y="1083191"/>
          <a:ext cx="5923280" cy="165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834">
                  <a:extLst>
                    <a:ext uri="{9D8B030D-6E8A-4147-A177-3AD203B41FA5}">
                      <a16:colId xmlns:a16="http://schemas.microsoft.com/office/drawing/2014/main" val="1830124024"/>
                    </a:ext>
                  </a:extLst>
                </a:gridCol>
                <a:gridCol w="2460223">
                  <a:extLst>
                    <a:ext uri="{9D8B030D-6E8A-4147-A177-3AD203B41FA5}">
                      <a16:colId xmlns:a16="http://schemas.microsoft.com/office/drawing/2014/main" val="3673050463"/>
                    </a:ext>
                  </a:extLst>
                </a:gridCol>
                <a:gridCol w="2460223">
                  <a:extLst>
                    <a:ext uri="{9D8B030D-6E8A-4147-A177-3AD203B41FA5}">
                      <a16:colId xmlns:a16="http://schemas.microsoft.com/office/drawing/2014/main" val="25875159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Step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Object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Speed</a:t>
                      </a:r>
                      <a:endParaRPr kumimoji="1" lang="ja-JP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897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Step1 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Wall, Vehicle, Pedestrian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From standstill or </a:t>
                      </a:r>
                    </a:p>
                    <a:p>
                      <a:r>
                        <a:rPr kumimoji="1" lang="en-US" altLang="ja-JP" b="1" dirty="0"/>
                        <a:t>very low speed</a:t>
                      </a:r>
                      <a:endParaRPr kumimoji="1" lang="ja-JP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606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Step2 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Same above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Speed up </a:t>
                      </a:r>
                    </a:p>
                    <a:p>
                      <a:r>
                        <a:rPr kumimoji="1" lang="en-US" altLang="ja-JP" b="1" dirty="0"/>
                        <a:t>0 ~ [30]km/h</a:t>
                      </a:r>
                      <a:endParaRPr kumimoji="1" lang="ja-JP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763599"/>
                  </a:ext>
                </a:extLst>
              </a:tr>
            </a:tbl>
          </a:graphicData>
        </a:graphic>
      </p:graphicFrame>
      <p:graphicFrame>
        <p:nvGraphicFramePr>
          <p:cNvPr id="9" name="表 6">
            <a:extLst>
              <a:ext uri="{FF2B5EF4-FFF2-40B4-BE49-F238E27FC236}">
                <a16:creationId xmlns:a16="http://schemas.microsoft.com/office/drawing/2014/main" id="{1AF5149F-EC9B-4141-F93A-120329FFF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728600"/>
              </p:ext>
            </p:extLst>
          </p:nvPr>
        </p:nvGraphicFramePr>
        <p:xfrm>
          <a:off x="229770" y="3687296"/>
          <a:ext cx="1153011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812">
                  <a:extLst>
                    <a:ext uri="{9D8B030D-6E8A-4147-A177-3AD203B41FA5}">
                      <a16:colId xmlns:a16="http://schemas.microsoft.com/office/drawing/2014/main" val="1830124024"/>
                    </a:ext>
                  </a:extLst>
                </a:gridCol>
                <a:gridCol w="2245489">
                  <a:extLst>
                    <a:ext uri="{9D8B030D-6E8A-4147-A177-3AD203B41FA5}">
                      <a16:colId xmlns:a16="http://schemas.microsoft.com/office/drawing/2014/main" val="3673050463"/>
                    </a:ext>
                  </a:extLst>
                </a:gridCol>
                <a:gridCol w="2719909">
                  <a:extLst>
                    <a:ext uri="{9D8B030D-6E8A-4147-A177-3AD203B41FA5}">
                      <a16:colId xmlns:a16="http://schemas.microsoft.com/office/drawing/2014/main" val="868249435"/>
                    </a:ext>
                  </a:extLst>
                </a:gridCol>
                <a:gridCol w="2615950">
                  <a:extLst>
                    <a:ext uri="{9D8B030D-6E8A-4147-A177-3AD203B41FA5}">
                      <a16:colId xmlns:a16="http://schemas.microsoft.com/office/drawing/2014/main" val="2587515975"/>
                    </a:ext>
                  </a:extLst>
                </a:gridCol>
                <a:gridCol w="2615950">
                  <a:extLst>
                    <a:ext uri="{9D8B030D-6E8A-4147-A177-3AD203B41FA5}">
                      <a16:colId xmlns:a16="http://schemas.microsoft.com/office/drawing/2014/main" val="1780108639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kumimoji="1" lang="ja-JP" alt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</a:rPr>
                        <a:t>Scenario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Speed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Application approach</a:t>
                      </a:r>
                      <a:endParaRPr kumimoji="1" lang="ja-JP" alt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427418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Object 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Pedestrian application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Speed</a:t>
                      </a:r>
                      <a:endParaRPr kumimoji="1" lang="ja-JP" altLang="en-US" sz="16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897315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Step1 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Wall, &amp; Vehicle, </a:t>
                      </a:r>
                      <a:r>
                        <a:rPr kumimoji="1" lang="en-US" altLang="ja-JP" sz="1600" strike="sngStrike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Pedestrian</a:t>
                      </a:r>
                      <a:endParaRPr kumimoji="1" lang="ja-JP" altLang="en-US" sz="1600" strike="sngStrik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From standstill or </a:t>
                      </a:r>
                    </a:p>
                    <a:p>
                      <a:r>
                        <a:rPr kumimoji="1" lang="en-US" altLang="ja-JP" sz="1600" b="1" dirty="0"/>
                        <a:t>very low speed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Step1 00 Series</a:t>
                      </a:r>
                      <a:endParaRPr kumimoji="1" lang="ja-JP" altLang="en-US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606243"/>
                  </a:ext>
                </a:extLst>
              </a:tr>
              <a:tr h="411480">
                <a:tc vMerge="1">
                  <a:txBody>
                    <a:bodyPr/>
                    <a:lstStyle/>
                    <a:p>
                      <a:endParaRPr kumimoji="1" lang="ja-JP" altLang="en-US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600" strike="dblStrike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Same above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Wall, Vehicle, </a:t>
                      </a:r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Pedestrian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Pedestrian/ Front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From standstill or </a:t>
                      </a:r>
                    </a:p>
                    <a:p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very low speed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Step1 01 Series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638266"/>
                  </a:ext>
                </a:extLst>
              </a:tr>
              <a:tr h="4114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+Pedestrian/ Rear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Step1 02 Series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550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Step X</a:t>
                      </a:r>
                    </a:p>
                    <a:p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(Long term)</a:t>
                      </a:r>
                    </a:p>
                    <a:p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</a:rPr>
                        <a:t>(Step 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Wall, Vehicle, Pedestrian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Pedestrian both side</a:t>
                      </a:r>
                    </a:p>
                    <a:p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(Front and Rear)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Speed up </a:t>
                      </a:r>
                    </a:p>
                    <a:p>
                      <a:r>
                        <a:rPr kumimoji="1" lang="en-US" altLang="ja-JP" sz="1600" b="1" dirty="0"/>
                        <a:t>0 ~ [30]km/h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Step X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763599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1016B5A-FA40-5C25-3361-B77FF9B830B3}"/>
              </a:ext>
            </a:extLst>
          </p:cNvPr>
          <p:cNvSpPr txBox="1"/>
          <p:nvPr/>
        </p:nvSpPr>
        <p:spPr>
          <a:xfrm>
            <a:off x="2659286" y="746133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Current draft</a:t>
            </a:r>
            <a:endParaRPr kumimoji="1" lang="ja-JP" altLang="en-US" b="1" dirty="0"/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8034A6DD-4D22-C007-D13E-0F594C2DF327}"/>
              </a:ext>
            </a:extLst>
          </p:cNvPr>
          <p:cNvSpPr/>
          <p:nvPr/>
        </p:nvSpPr>
        <p:spPr>
          <a:xfrm rot="16200000" flipH="1">
            <a:off x="5356361" y="2181657"/>
            <a:ext cx="493758" cy="17212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BA180E7-2C6C-8A59-385D-EAAD6B9B8495}"/>
              </a:ext>
            </a:extLst>
          </p:cNvPr>
          <p:cNvSpPr txBox="1"/>
          <p:nvPr/>
        </p:nvSpPr>
        <p:spPr>
          <a:xfrm>
            <a:off x="216493" y="3289146"/>
            <a:ext cx="3635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sz="2000" b="1" dirty="0"/>
              <a:t>Application plan Proposal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02309573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9905</TotalTime>
  <Words>586</Words>
  <Application>Microsoft Office PowerPoint</Application>
  <PresentationFormat>ワイド画面</PresentationFormat>
  <Paragraphs>132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游ゴシック</vt:lpstr>
      <vt:lpstr>Arial</vt:lpstr>
      <vt:lpstr>Arial Black</vt:lpstr>
      <vt:lpstr>Calibri</vt:lpstr>
      <vt:lpstr>Courier New</vt:lpstr>
      <vt:lpstr>Roboto</vt:lpstr>
      <vt:lpstr>Wingdings</vt:lpstr>
      <vt:lpstr>Masque présentation OICA</vt:lpstr>
      <vt:lpstr>ACPE-04 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Kenji Kodaka (小髙 賢二)</dc:creator>
  <cp:lastModifiedBy>Kenji Kodaka (小髙 賢二)</cp:lastModifiedBy>
  <cp:revision>15</cp:revision>
  <dcterms:created xsi:type="dcterms:W3CDTF">2023-11-08T06:48:35Z</dcterms:created>
  <dcterms:modified xsi:type="dcterms:W3CDTF">2023-11-18T05:12:37Z</dcterms:modified>
</cp:coreProperties>
</file>