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50" r:id="rId1"/>
    <p:sldMasterId id="2147483780" r:id="rId2"/>
  </p:sldMasterIdLst>
  <p:notesMasterIdLst>
    <p:notesMasterId r:id="rId24"/>
  </p:notesMasterIdLst>
  <p:sldIdLst>
    <p:sldId id="2147471768" r:id="rId3"/>
    <p:sldId id="2147472964" r:id="rId4"/>
    <p:sldId id="2147478424" r:id="rId5"/>
    <p:sldId id="2147478417" r:id="rId6"/>
    <p:sldId id="2147478427" r:id="rId7"/>
    <p:sldId id="2147472965" r:id="rId8"/>
    <p:sldId id="2147478421" r:id="rId9"/>
    <p:sldId id="2147478418" r:id="rId10"/>
    <p:sldId id="2147478415" r:id="rId11"/>
    <p:sldId id="2147478425" r:id="rId12"/>
    <p:sldId id="2147478423" r:id="rId13"/>
    <p:sldId id="2147478428" r:id="rId14"/>
    <p:sldId id="2147478426" r:id="rId15"/>
    <p:sldId id="2147478414" r:id="rId16"/>
    <p:sldId id="2147478412" r:id="rId17"/>
    <p:sldId id="257" r:id="rId18"/>
    <p:sldId id="2147478413" r:id="rId19"/>
    <p:sldId id="259" r:id="rId20"/>
    <p:sldId id="1282" r:id="rId21"/>
    <p:sldId id="1283" r:id="rId22"/>
    <p:sldId id="2147478422" r:id="rId23"/>
  </p:sldIdLst>
  <p:sldSz cx="12192000" cy="6858000"/>
  <p:notesSz cx="6797675" cy="9926638"/>
  <p:custDataLst>
    <p:tags r:id="rId2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6A6A6"/>
    <a:srgbClr val="5F5F5F"/>
    <a:srgbClr val="747474"/>
    <a:srgbClr val="B2B2B2"/>
    <a:srgbClr val="EAEAEA"/>
    <a:srgbClr val="FFFDFD"/>
    <a:srgbClr val="FFFDFE"/>
    <a:srgbClr val="FFFEFE"/>
    <a:srgbClr val="FF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0" autoAdjust="0"/>
  </p:normalViewPr>
  <p:slideViewPr>
    <p:cSldViewPr snapToObjects="1" showGuides="1">
      <p:cViewPr varScale="1">
        <p:scale>
          <a:sx n="122" d="100"/>
          <a:sy n="122" d="100"/>
        </p:scale>
        <p:origin x="96" y="282"/>
      </p:cViewPr>
      <p:guideLst>
        <p:guide pos="3840"/>
        <p:guide orient="horz"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191358936123222E-2"/>
          <c:y val="3.724005962260464E-2"/>
          <c:w val="0.91015405262968141"/>
          <c:h val="0.7571853936533619"/>
        </c:manualLayout>
      </c:layout>
      <c:barChart>
        <c:barDir val="col"/>
        <c:grouping val="clustered"/>
        <c:varyColors val="0"/>
        <c:ser>
          <c:idx val="0"/>
          <c:order val="0"/>
          <c:tx>
            <c:strRef>
              <c:f>Tabelle1!$B$1</c:f>
              <c:strCache>
                <c:ptCount val="1"/>
                <c:pt idx="0">
                  <c:v>Datenreihe 1</c:v>
                </c:pt>
              </c:strCache>
            </c:strRef>
          </c:tx>
          <c:spPr>
            <a:solidFill>
              <a:schemeClr val="accent1"/>
            </a:solidFill>
            <a:ln>
              <a:solidFill>
                <a:schemeClr val="accent1">
                  <a:lumMod val="40000"/>
                  <a:lumOff val="60000"/>
                </a:schemeClr>
              </a:solid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0-4ADE-4F52-BCDF-8D0E8DB7C001}"/>
                </c:ext>
              </c:extLst>
            </c:dLbl>
            <c:dLbl>
              <c:idx val="4"/>
              <c:delete val="1"/>
              <c:extLst>
                <c:ext xmlns:c15="http://schemas.microsoft.com/office/drawing/2012/chart" uri="{CE6537A1-D6FC-4f65-9D91-7224C49458BB}"/>
                <c:ext xmlns:c16="http://schemas.microsoft.com/office/drawing/2014/chart" uri="{C3380CC4-5D6E-409C-BE32-E72D297353CC}">
                  <c16:uniqueId val="{00000001-4ADE-4F52-BCDF-8D0E8DB7C001}"/>
                </c:ext>
              </c:extLst>
            </c:dLbl>
            <c:dLbl>
              <c:idx val="5"/>
              <c:layout>
                <c:manualLayout>
                  <c:x val="1.1504171303813931E-3"/>
                  <c:y val="-7.539090099954842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7EB-4A0E-9985-F8E65E372D8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Tabelle1!$A$2:$A$8</c:f>
              <c:strCache>
                <c:ptCount val="7"/>
                <c:pt idx="0">
                  <c:v>50kWh Traction Battery @5% SoC</c:v>
                </c:pt>
                <c:pt idx="1">
                  <c:v>Nominal Content 60Ah Pb Battery</c:v>
                </c:pt>
                <c:pt idx="2">
                  <c:v>Degraded Battery</c:v>
                </c:pt>
                <c:pt idx="3">
                  <c:v>MRM </c:v>
                </c:pt>
                <c:pt idx="4">
                  <c:v>9 full brake actuation</c:v>
                </c:pt>
                <c:pt idx="5">
                  <c:v>base load Power Net, 20 min.</c:v>
                </c:pt>
                <c:pt idx="6">
                  <c:v>base load Power Net max, 20min</c:v>
                </c:pt>
              </c:strCache>
            </c:strRef>
          </c:cat>
          <c:val>
            <c:numRef>
              <c:f>Tabelle1!$B$2:$B$8</c:f>
              <c:numCache>
                <c:formatCode>General</c:formatCode>
                <c:ptCount val="7"/>
                <c:pt idx="0">
                  <c:v>2500</c:v>
                </c:pt>
                <c:pt idx="1">
                  <c:v>720</c:v>
                </c:pt>
                <c:pt idx="2">
                  <c:v>72</c:v>
                </c:pt>
                <c:pt idx="3" formatCode="0.0">
                  <c:v>10</c:v>
                </c:pt>
                <c:pt idx="4" formatCode="0.0">
                  <c:v>10</c:v>
                </c:pt>
                <c:pt idx="5">
                  <c:v>115</c:v>
                </c:pt>
                <c:pt idx="6">
                  <c:v>495</c:v>
                </c:pt>
              </c:numCache>
            </c:numRef>
          </c:val>
          <c:extLst>
            <c:ext xmlns:c16="http://schemas.microsoft.com/office/drawing/2014/chart" uri="{C3380CC4-5D6E-409C-BE32-E72D297353CC}">
              <c16:uniqueId val="{00000000-BDD9-46B0-819D-53DDEDA9836E}"/>
            </c:ext>
          </c:extLst>
        </c:ser>
        <c:dLbls>
          <c:dLblPos val="ctr"/>
          <c:showLegendKey val="0"/>
          <c:showVal val="1"/>
          <c:showCatName val="0"/>
          <c:showSerName val="0"/>
          <c:showPercent val="0"/>
          <c:showBubbleSize val="0"/>
        </c:dLbls>
        <c:gapWidth val="219"/>
        <c:overlap val="-27"/>
        <c:axId val="1064319807"/>
        <c:axId val="1064321887"/>
      </c:barChart>
      <c:catAx>
        <c:axId val="106431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1064321887"/>
        <c:crosses val="autoZero"/>
        <c:auto val="1"/>
        <c:lblAlgn val="ctr"/>
        <c:lblOffset val="100"/>
        <c:noMultiLvlLbl val="0"/>
      </c:catAx>
      <c:valAx>
        <c:axId val="1064321887"/>
        <c:scaling>
          <c:orientation val="minMax"/>
          <c:max val="2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Energy content [</a:t>
                </a:r>
                <a:r>
                  <a:rPr lang="en-US" err="1"/>
                  <a:t>Wh</a:t>
                </a:r>
                <a:r>
                  <a:rPr lang="en-US"/>
                  <a:t>]</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106431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0.51727</cdr:x>
      <cdr:y>0.67549</cdr:y>
    </cdr:from>
    <cdr:to>
      <cdr:x>0.5648</cdr:x>
      <cdr:y>0.73712</cdr:y>
    </cdr:to>
    <cdr:sp macro="" textlink="">
      <cdr:nvSpPr>
        <cdr:cNvPr id="2" name="Textfeld 1">
          <a:extLst xmlns:a="http://schemas.openxmlformats.org/drawingml/2006/main">
            <a:ext uri="{FF2B5EF4-FFF2-40B4-BE49-F238E27FC236}">
              <a16:creationId xmlns:a16="http://schemas.microsoft.com/office/drawing/2014/main" id="{21045870-F7A5-E36F-720F-7A91A1038053}"/>
            </a:ext>
          </a:extLst>
        </cdr:cNvPr>
        <cdr:cNvSpPr txBox="1"/>
      </cdr:nvSpPr>
      <cdr:spPr>
        <a:xfrm xmlns:a="http://schemas.openxmlformats.org/drawingml/2006/main">
          <a:off x="5710346" y="2834631"/>
          <a:ext cx="524800" cy="2586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&lt;10</a:t>
          </a:r>
        </a:p>
      </cdr:txBody>
    </cdr:sp>
  </cdr:relSizeAnchor>
  <cdr:relSizeAnchor xmlns:cdr="http://schemas.openxmlformats.org/drawingml/2006/chartDrawing">
    <cdr:from>
      <cdr:x>0.64407</cdr:x>
      <cdr:y>0.68127</cdr:y>
    </cdr:from>
    <cdr:to>
      <cdr:x>0.69161</cdr:x>
      <cdr:y>0.7429</cdr:y>
    </cdr:to>
    <cdr:sp macro="" textlink="">
      <cdr:nvSpPr>
        <cdr:cNvPr id="3" name="Textfeld 2">
          <a:extLst xmlns:a="http://schemas.openxmlformats.org/drawingml/2006/main">
            <a:ext uri="{FF2B5EF4-FFF2-40B4-BE49-F238E27FC236}">
              <a16:creationId xmlns:a16="http://schemas.microsoft.com/office/drawing/2014/main" id="{D5434C20-9164-B61D-B388-6E39A0A82512}"/>
            </a:ext>
          </a:extLst>
        </cdr:cNvPr>
        <cdr:cNvSpPr txBox="1"/>
      </cdr:nvSpPr>
      <cdr:spPr>
        <a:xfrm xmlns:a="http://schemas.openxmlformats.org/drawingml/2006/main">
          <a:off x="7110173" y="2858876"/>
          <a:ext cx="524801" cy="2586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&lt;10</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8C568D1-65C2-4CDE-9B8E-4F04E333B056}" type="datetimeFigureOut">
              <a:rPr lang="en-US"/>
              <a:pPr/>
              <a:t>8/4/2023</a:t>
            </a:fld>
            <a:endParaRPr lang="en-US"/>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917575" y="4714875"/>
            <a:ext cx="4962525" cy="4467225"/>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5DCD5AE8-B077-49EA-8F01-5B4042BFABD6}" type="slidenum">
              <a:rPr lang="en-US"/>
              <a:pPr/>
              <a:t>‹Nr.›</a:t>
            </a:fld>
            <a:endParaRPr lang="en-US"/>
          </a:p>
        </p:txBody>
      </p:sp>
    </p:spTree>
    <p:extLst>
      <p:ext uri="{BB962C8B-B14F-4D97-AF65-F5344CB8AC3E}">
        <p14:creationId xmlns:p14="http://schemas.microsoft.com/office/powerpoint/2010/main" val="3547395618"/>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1pPr>
    <a:lvl2pPr marL="53498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2pPr>
    <a:lvl3pPr marL="89693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3pPr>
    <a:lvl4pPr marL="1249363"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4pPr>
    <a:lvl5pPr marL="1622425"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DCD5AE8-B077-49EA-8F01-5B4042BFABD6}" type="slidenum">
              <a:rPr lang="en-US" smtClean="0"/>
              <a:pPr/>
              <a:t>1</a:t>
            </a:fld>
            <a:endParaRPr lang="en-US" dirty="0"/>
          </a:p>
        </p:txBody>
      </p:sp>
    </p:spTree>
    <p:extLst>
      <p:ext uri="{BB962C8B-B14F-4D97-AF65-F5344CB8AC3E}">
        <p14:creationId xmlns:p14="http://schemas.microsoft.com/office/powerpoint/2010/main" val="5527711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tags" Target="../tags/tag25.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ags" Target="../tags/tag27.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0.xml"/><Relationship Id="rId1" Type="http://schemas.openxmlformats.org/officeDocument/2006/relationships/tags" Target="../tags/tag29.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2.xml"/><Relationship Id="rId1" Type="http://schemas.openxmlformats.org/officeDocument/2006/relationships/tags" Target="../tags/tag31.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image" Target="../media/image3.emf"/></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image" Target="../media/image3.emf"/></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mall picture)">
    <p:bg>
      <p:bgPr>
        <a:solidFill>
          <a:schemeClr val="bg1"/>
        </a:solidFill>
        <a:effectLst/>
      </p:bgPr>
    </p:bg>
    <p:spTree>
      <p:nvGrpSpPr>
        <p:cNvPr id="1" name=""/>
        <p:cNvGrpSpPr/>
        <p:nvPr/>
      </p:nvGrpSpPr>
      <p:grpSpPr>
        <a:xfrm>
          <a:off x="0" y="0"/>
          <a:ext cx="0" cy="0"/>
          <a:chOff x="0" y="0"/>
          <a:chExt cx="0" cy="0"/>
        </a:xfrm>
      </p:grpSpPr>
      <p:sp>
        <p:nvSpPr>
          <p:cNvPr id="7" name="SHAPE white">
            <a:extLst>
              <a:ext uri="{FF2B5EF4-FFF2-40B4-BE49-F238E27FC236}">
                <a16:creationId xmlns:a16="http://schemas.microsoft.com/office/drawing/2014/main" id="{F04D9277-8711-A6FA-6E09-5522C01761E6}"/>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
        <p:nvSpPr>
          <p:cNvPr id="24" name="Bildplatzhalter">
            <a:extLst>
              <a:ext uri="{FF2B5EF4-FFF2-40B4-BE49-F238E27FC236}">
                <a16:creationId xmlns:a16="http://schemas.microsoft.com/office/drawing/2014/main" id="{830BE22D-5FF6-42FB-85B3-DB82480465F7}"/>
              </a:ext>
            </a:extLst>
          </p:cNvPr>
          <p:cNvSpPr>
            <a:spLocks noGrp="1"/>
          </p:cNvSpPr>
          <p:nvPr>
            <p:ph type="pic" sz="quarter" idx="15"/>
          </p:nvPr>
        </p:nvSpPr>
        <p:spPr>
          <a:xfrm>
            <a:off x="192088" y="188911"/>
            <a:ext cx="11807827" cy="3708402"/>
          </a:xfrm>
          <a:custGeom>
            <a:avLst/>
            <a:gdLst>
              <a:gd name="connsiteX0" fmla="*/ 0 w 11807827"/>
              <a:gd name="connsiteY0" fmla="*/ 0 h 3708402"/>
              <a:gd name="connsiteX1" fmla="*/ 288941 w 11807827"/>
              <a:gd name="connsiteY1" fmla="*/ 0 h 3708402"/>
              <a:gd name="connsiteX2" fmla="*/ 288941 w 11807827"/>
              <a:gd name="connsiteY2" fmla="*/ 1058993 h 3708402"/>
              <a:gd name="connsiteX3" fmla="*/ 2752882 w 11807827"/>
              <a:gd name="connsiteY3" fmla="*/ 1058993 h 3708402"/>
              <a:gd name="connsiteX4" fmla="*/ 2752882 w 11807827"/>
              <a:gd name="connsiteY4" fmla="*/ 0 h 3708402"/>
              <a:gd name="connsiteX5" fmla="*/ 11807827 w 11807827"/>
              <a:gd name="connsiteY5" fmla="*/ 0 h 3708402"/>
              <a:gd name="connsiteX6" fmla="*/ 11807827 w 11807827"/>
              <a:gd name="connsiteY6" fmla="*/ 3708402 h 3708402"/>
              <a:gd name="connsiteX7" fmla="*/ 0 w 11807827"/>
              <a:gd name="connsiteY7" fmla="*/ 3708402 h 370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827" h="3708402">
                <a:moveTo>
                  <a:pt x="0" y="0"/>
                </a:moveTo>
                <a:lnTo>
                  <a:pt x="288941" y="0"/>
                </a:lnTo>
                <a:lnTo>
                  <a:pt x="288941" y="1058993"/>
                </a:lnTo>
                <a:lnTo>
                  <a:pt x="2752882" y="1058993"/>
                </a:lnTo>
                <a:lnTo>
                  <a:pt x="2752882" y="0"/>
                </a:lnTo>
                <a:lnTo>
                  <a:pt x="11807827" y="0"/>
                </a:lnTo>
                <a:lnTo>
                  <a:pt x="11807827" y="3708402"/>
                </a:lnTo>
                <a:lnTo>
                  <a:pt x="0" y="3708402"/>
                </a:lnTo>
                <a:close/>
              </a:path>
            </a:pathLst>
          </a:custGeom>
          <a:pattFill prst="wdUpDiag">
            <a:fgClr>
              <a:schemeClr val="bg2"/>
            </a:fgClr>
            <a:bgClr>
              <a:schemeClr val="bg1"/>
            </a:bgClr>
          </a:pattFill>
        </p:spPr>
        <p:txBody>
          <a:bodyPr wrap="square" tIns="2628000">
            <a:noAutofit/>
          </a:bodyPr>
          <a:lstStyle>
            <a:lvl1pPr marL="0" indent="0" algn="ctr">
              <a:buNone/>
              <a:defRPr/>
            </a:lvl1pPr>
          </a:lstStyle>
          <a:p>
            <a:r>
              <a:rPr lang="de-DE"/>
              <a:t>Bild durch Klicken auf Symbol hinzufügen</a:t>
            </a:r>
            <a:endParaRPr lang="de-DE" dirty="0"/>
          </a:p>
        </p:txBody>
      </p:sp>
      <p:sp>
        <p:nvSpPr>
          <p:cNvPr id="2" name="Titel"/>
          <p:cNvSpPr>
            <a:spLocks noGrp="1"/>
          </p:cNvSpPr>
          <p:nvPr>
            <p:ph type="ctrTitle"/>
          </p:nvPr>
        </p:nvSpPr>
        <p:spPr>
          <a:xfrm>
            <a:off x="479425" y="4149080"/>
            <a:ext cx="11233151" cy="540000"/>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79424" y="4609880"/>
            <a:ext cx="11233151" cy="1198126"/>
          </a:xfrm>
        </p:spPr>
        <p:txBody>
          <a:bodyPr tIns="0" rIns="0" bIns="0" anchor="t" anchorCtr="0">
            <a:noAutofit/>
          </a:bodyPr>
          <a:lstStyle>
            <a:lvl1pPr marL="0" indent="0" algn="l">
              <a:spcAft>
                <a:spcPts val="0"/>
              </a:spcAft>
              <a:buNone/>
              <a:defRPr sz="28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79425" y="6034835"/>
            <a:ext cx="3600000" cy="382497"/>
          </a:xfrm>
        </p:spPr>
        <p:txBody>
          <a:bodyPr tIns="0" bIns="0" anchor="b" anchorCtr="0">
            <a:normAutofit/>
          </a:bodyPr>
          <a:lstStyle>
            <a:lvl1pPr marL="0" indent="0">
              <a:spcAft>
                <a:spcPts val="0"/>
              </a:spcAft>
              <a:buNone/>
              <a:defRPr sz="1200" b="0"/>
            </a:lvl1pPr>
          </a:lstStyle>
          <a:p>
            <a:pPr lvl="0"/>
            <a:r>
              <a:rPr lang="en-US" noProof="0" dirty="0"/>
              <a:t>URL</a:t>
            </a:r>
          </a:p>
        </p:txBody>
      </p:sp>
      <p:sp>
        <p:nvSpPr>
          <p:cNvPr id="11" name="Division"/>
          <p:cNvSpPr>
            <a:spLocks noGrp="1"/>
          </p:cNvSpPr>
          <p:nvPr>
            <p:ph type="body" sz="quarter" idx="11" hasCustomPrompt="1"/>
          </p:nvPr>
        </p:nvSpPr>
        <p:spPr>
          <a:xfrm>
            <a:off x="6312575" y="6031834"/>
            <a:ext cx="5400000" cy="382498"/>
          </a:xfrm>
        </p:spPr>
        <p:txBody>
          <a:bodyPr tIns="0" bIns="0" anchor="b" anchorCtr="0">
            <a:normAutofit/>
          </a:bodyPr>
          <a:lstStyle>
            <a:lvl1pPr marL="0" indent="0" algn="r">
              <a:spcAft>
                <a:spcPts val="0"/>
              </a:spcAft>
              <a:buNone/>
              <a:defRPr sz="1200" b="0"/>
            </a:lvl1pPr>
          </a:lstStyle>
          <a:p>
            <a:pPr lvl="0"/>
            <a:r>
              <a:rPr lang="en-US" noProof="0" dirty="0"/>
              <a:t>Business Area Naming</a:t>
            </a:r>
          </a:p>
        </p:txBody>
      </p:sp>
      <p:sp>
        <p:nvSpPr>
          <p:cNvPr id="25" name="Logo">
            <a:extLst>
              <a:ext uri="{FF2B5EF4-FFF2-40B4-BE49-F238E27FC236}">
                <a16:creationId xmlns:a16="http://schemas.microsoft.com/office/drawing/2014/main" id="{05907349-0A63-4400-8904-0092523F0C32}"/>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05D68D9D-A71B-4491-8644-B948906D9288}"/>
              </a:ext>
            </a:extLst>
          </p:cNvPr>
          <p:cNvSpPr>
            <a:spLocks noGrp="1"/>
          </p:cNvSpPr>
          <p:nvPr>
            <p:ph type="dt" sz="half" idx="16"/>
          </p:nvPr>
        </p:nvSpPr>
        <p:spPr>
          <a:xfrm>
            <a:off x="12192000" y="6858000"/>
            <a:ext cx="0" cy="0"/>
          </a:xfrm>
        </p:spPr>
        <p:txBody>
          <a:bodyPr anchor="b"/>
          <a:lstStyle>
            <a:lvl1pPr algn="r">
              <a:defRPr>
                <a:noFill/>
              </a:defRPr>
            </a:lvl1pPr>
          </a:lstStyle>
          <a:p>
            <a:fld id="{8368CD68-AEDD-44C1-A57A-51B1D2F254B6}" type="datetime4">
              <a:rPr lang="en-US" smtClean="0"/>
              <a:pPr/>
              <a:t>August 4, 2023</a:t>
            </a:fld>
            <a:endParaRPr lang="en-US" dirty="0"/>
          </a:p>
        </p:txBody>
      </p:sp>
      <p:sp>
        <p:nvSpPr>
          <p:cNvPr id="5" name="Fußzeilenplatzhalter 4">
            <a:extLst>
              <a:ext uri="{FF2B5EF4-FFF2-40B4-BE49-F238E27FC236}">
                <a16:creationId xmlns:a16="http://schemas.microsoft.com/office/drawing/2014/main" id="{7DDCFEC8-1D53-47C5-ACF7-F4A3F6140CB2}"/>
              </a:ext>
            </a:extLst>
          </p:cNvPr>
          <p:cNvSpPr>
            <a:spLocks noGrp="1"/>
          </p:cNvSpPr>
          <p:nvPr>
            <p:ph type="ftr" sz="quarter" idx="17"/>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68111916-1B0E-4985-9F06-8277EDF39A56}"/>
              </a:ext>
            </a:extLst>
          </p:cNvPr>
          <p:cNvSpPr>
            <a:spLocks noGrp="1"/>
          </p:cNvSpPr>
          <p:nvPr>
            <p:ph type="sldNum" sz="quarter" idx="18"/>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1100728209"/>
      </p:ext>
    </p:extLst>
  </p:cSld>
  <p:clrMapOvr>
    <a:masterClrMapping/>
  </p:clrMapOvr>
  <p:transition>
    <p:fade/>
  </p:transition>
  <p:hf hdr="0"/>
  <p:extLst>
    <p:ext uri="{DCECCB84-F9BA-43D5-87BE-67443E8EF086}">
      <p15:sldGuideLst xmlns:p15="http://schemas.microsoft.com/office/powerpoint/2012/main">
        <p15:guide id="1" orient="horz" pos="2455">
          <p15:clr>
            <a:srgbClr val="FBAE40"/>
          </p15:clr>
        </p15:guide>
        <p15:guide id="2" pos="302">
          <p15:clr>
            <a:srgbClr val="FBAE40"/>
          </p15:clr>
        </p15:guide>
        <p15:guide id="3" pos="737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black)">
    <p:spTree>
      <p:nvGrpSpPr>
        <p:cNvPr id="1" name=""/>
        <p:cNvGrpSpPr/>
        <p:nvPr/>
      </p:nvGrpSpPr>
      <p:grpSpPr>
        <a:xfrm>
          <a:off x="0" y="0"/>
          <a:ext cx="0" cy="0"/>
          <a:chOff x="0" y="0"/>
          <a:chExt cx="0" cy="0"/>
        </a:xfrm>
      </p:grpSpPr>
      <p:sp>
        <p:nvSpPr>
          <p:cNvPr id="12" name="SHAPE black">
            <a:extLst>
              <a:ext uri="{FF2B5EF4-FFF2-40B4-BE49-F238E27FC236}">
                <a16:creationId xmlns:a16="http://schemas.microsoft.com/office/drawing/2014/main" id="{394535D7-EC6F-A21A-4666-A2E7A1FF29A4}"/>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lvl1pPr>
              <a:defRPr>
                <a:solidFill>
                  <a:schemeClr val="accent1"/>
                </a:solidFill>
              </a:defRPr>
            </a:lvl1pPr>
          </a:lstStyle>
          <a:p>
            <a:r>
              <a:rPr lang="de-DE"/>
              <a:t>Mastertitelformat bearbeiten</a:t>
            </a:r>
            <a:endParaRPr lang="de-DE" dirty="0"/>
          </a:p>
        </p:txBody>
      </p:sp>
      <p:sp>
        <p:nvSpPr>
          <p:cNvPr id="3" name="Datumsplatzhalter 2">
            <a:extLst>
              <a:ext uri="{FF2B5EF4-FFF2-40B4-BE49-F238E27FC236}">
                <a16:creationId xmlns:a16="http://schemas.microsoft.com/office/drawing/2014/main" id="{DBD13C6B-34CD-4AC1-993E-8BDBB7884FE6}"/>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7375AC92-ED73-4C70-8945-0C1CE72F9DAF}" type="datetime4">
              <a:rPr lang="en-US" smtClean="0"/>
              <a:pPr/>
              <a:t>August 4, 2023</a:t>
            </a:fld>
            <a:endParaRPr lang="en-US" dirty="0"/>
          </a:p>
        </p:txBody>
      </p:sp>
      <p:sp>
        <p:nvSpPr>
          <p:cNvPr id="10" name="Fußzeilenplatzhalter 9">
            <a:extLst>
              <a:ext uri="{FF2B5EF4-FFF2-40B4-BE49-F238E27FC236}">
                <a16:creationId xmlns:a16="http://schemas.microsoft.com/office/drawing/2014/main" id="{EFC0BFC7-788E-4E24-9029-89B78C996E52}"/>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D4F40694-05EA-49FC-996D-80AC0FAD3B1A}"/>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4077424771"/>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op Content Area">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E6681138-8BDE-4A59-B317-F143904C0742}"/>
              </a:ext>
            </a:extLst>
          </p:cNvPr>
          <p:cNvSpPr>
            <a:spLocks noGrp="1"/>
          </p:cNvSpPr>
          <p:nvPr>
            <p:ph sz="quarter" idx="13" hasCustomPrompt="1"/>
          </p:nvPr>
        </p:nvSpPr>
        <p:spPr>
          <a:xfrm>
            <a:off x="407988" y="1520826"/>
            <a:ext cx="11376025" cy="2052639"/>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7">
            <a:extLst>
              <a:ext uri="{FF2B5EF4-FFF2-40B4-BE49-F238E27FC236}">
                <a16:creationId xmlns:a16="http://schemas.microsoft.com/office/drawing/2014/main" id="{08B235C7-A324-4329-88AD-6A90AC60205E}"/>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D6758724-2774-4003-B210-E8EC4053BE3F}"/>
              </a:ext>
            </a:extLst>
          </p:cNvPr>
          <p:cNvSpPr>
            <a:spLocks noGrp="1"/>
          </p:cNvSpPr>
          <p:nvPr>
            <p:ph type="dt" sz="half" idx="14"/>
          </p:nvPr>
        </p:nvSpPr>
        <p:spPr/>
        <p:txBody>
          <a:bodyPr/>
          <a:lstStyle>
            <a:lvl1pPr rtl="0">
              <a:defRPr/>
            </a:lvl1pPr>
          </a:lstStyle>
          <a:p>
            <a:fld id="{A609FCCB-536E-4023-9509-925A433E45BB}" type="datetime4">
              <a:rPr lang="en-US" smtClean="0"/>
              <a:pPr/>
              <a:t>August 4, 2023</a:t>
            </a:fld>
            <a:endParaRPr lang="en-US" dirty="0"/>
          </a:p>
        </p:txBody>
      </p:sp>
      <p:sp>
        <p:nvSpPr>
          <p:cNvPr id="8" name="Fußzeilenplatzhalter 7">
            <a:extLst>
              <a:ext uri="{FF2B5EF4-FFF2-40B4-BE49-F238E27FC236}">
                <a16:creationId xmlns:a16="http://schemas.microsoft.com/office/drawing/2014/main" id="{AB18D2EA-30EC-47FC-A49F-9A4EC99FEC60}"/>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F1B7DB90-8B7C-489D-8168-F01E066FC382}"/>
              </a:ext>
            </a:extLst>
          </p:cNvPr>
          <p:cNvSpPr>
            <a:spLocks noGrp="1"/>
          </p:cNvSpPr>
          <p:nvPr>
            <p:ph type="sldNum" sz="quarter" idx="16"/>
          </p:nvPr>
        </p:nvSpPr>
        <p:spPr/>
        <p:txBody>
          <a:bodyPr/>
          <a:lstStyle>
            <a:lvl1pPr rtl="0">
              <a:defRPr/>
            </a:lvl1pPr>
          </a:lstStyle>
          <a:p>
            <a:fld id="{ADA48181-2C78-49CB-8C52-912A07842C2E}" type="slidenum">
              <a:rPr lang="en-US"/>
              <a:pPr/>
              <a:t>‹Nr.›</a:t>
            </a:fld>
            <a:endParaRPr lang="en-US" dirty="0"/>
          </a:p>
        </p:txBody>
      </p:sp>
      <p:sp>
        <p:nvSpPr>
          <p:cNvPr id="11" name="MIO_LOGOPLACEHOLDER#Logo_16x9" hidden="1">
            <a:extLst>
              <a:ext uri="{FF2B5EF4-FFF2-40B4-BE49-F238E27FC236}">
                <a16:creationId xmlns:a16="http://schemas.microsoft.com/office/drawing/2014/main" id="{99ED5E01-D7A3-4C00-8B85-854DC5E74FF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86F8EC9E-1AEB-4B13-B233-C5D28F109AD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0444BCA8-BAAE-45F1-BF20-9C985694BA08}"/>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21035675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2251" userDrawn="1">
          <p15:clr>
            <a:srgbClr val="FBAE40"/>
          </p15:clr>
        </p15:guide>
        <p15:guide id="4" orient="horz" pos="958" userDrawn="1">
          <p15:clr>
            <a:srgbClr val="FBAE40"/>
          </p15:clr>
        </p15:guide>
        <p15:guide id="5" orient="horz" pos="383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ttom Content Area">
    <p:spTree>
      <p:nvGrpSpPr>
        <p:cNvPr id="1" name=""/>
        <p:cNvGrpSpPr/>
        <p:nvPr/>
      </p:nvGrpSpPr>
      <p:grpSpPr>
        <a:xfrm>
          <a:off x="0" y="0"/>
          <a:ext cx="0" cy="0"/>
          <a:chOff x="0" y="0"/>
          <a:chExt cx="0" cy="0"/>
        </a:xfrm>
      </p:grpSpPr>
      <p:sp>
        <p:nvSpPr>
          <p:cNvPr id="5" name="Inhaltsplatzhalter 2">
            <a:extLst>
              <a:ext uri="{FF2B5EF4-FFF2-40B4-BE49-F238E27FC236}">
                <a16:creationId xmlns:a16="http://schemas.microsoft.com/office/drawing/2014/main" id="{80F6B8F5-B9AF-44C3-89D8-96E3D5B3B757}"/>
              </a:ext>
            </a:extLst>
          </p:cNvPr>
          <p:cNvSpPr>
            <a:spLocks noGrp="1"/>
          </p:cNvSpPr>
          <p:nvPr>
            <p:ph sz="quarter" idx="13" hasCustomPrompt="1"/>
          </p:nvPr>
        </p:nvSpPr>
        <p:spPr>
          <a:xfrm>
            <a:off x="407988" y="3753036"/>
            <a:ext cx="11376025" cy="234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7">
            <a:extLst>
              <a:ext uri="{FF2B5EF4-FFF2-40B4-BE49-F238E27FC236}">
                <a16:creationId xmlns:a16="http://schemas.microsoft.com/office/drawing/2014/main" id="{35A8D545-A93C-45AE-904B-B3D2A6DBABCD}"/>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5C9E9889-D9B8-4464-90AE-1C5694A443C1}"/>
              </a:ext>
            </a:extLst>
          </p:cNvPr>
          <p:cNvSpPr>
            <a:spLocks noGrp="1"/>
          </p:cNvSpPr>
          <p:nvPr>
            <p:ph type="dt" sz="half" idx="14"/>
          </p:nvPr>
        </p:nvSpPr>
        <p:spPr/>
        <p:txBody>
          <a:bodyPr/>
          <a:lstStyle>
            <a:lvl1pPr rtl="0">
              <a:defRPr/>
            </a:lvl1pPr>
          </a:lstStyle>
          <a:p>
            <a:fld id="{DE49DA44-FC0D-4C98-8AFD-2C96340ACDF5}" type="datetime4">
              <a:rPr lang="en-US" smtClean="0"/>
              <a:pPr/>
              <a:t>August 4, 2023</a:t>
            </a:fld>
            <a:endParaRPr lang="en-US" dirty="0"/>
          </a:p>
        </p:txBody>
      </p:sp>
      <p:sp>
        <p:nvSpPr>
          <p:cNvPr id="8" name="Fußzeilenplatzhalter 7">
            <a:extLst>
              <a:ext uri="{FF2B5EF4-FFF2-40B4-BE49-F238E27FC236}">
                <a16:creationId xmlns:a16="http://schemas.microsoft.com/office/drawing/2014/main" id="{39D05C85-19A1-4720-A46F-ADB94A001E1A}"/>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8EC34AA7-56F5-4DFB-BB0A-73487C84C28D}"/>
              </a:ext>
            </a:extLst>
          </p:cNvPr>
          <p:cNvSpPr>
            <a:spLocks noGrp="1"/>
          </p:cNvSpPr>
          <p:nvPr>
            <p:ph type="sldNum" sz="quarter" idx="16"/>
          </p:nvPr>
        </p:nvSpPr>
        <p:spPr/>
        <p:txBody>
          <a:bodyPr/>
          <a:lstStyle>
            <a:lvl1pPr rtl="0">
              <a:defRPr/>
            </a:lvl1pPr>
          </a:lstStyle>
          <a:p>
            <a:fld id="{ADA48181-2C78-49CB-8C52-912A07842C2E}" type="slidenum">
              <a:rPr lang="en-US"/>
              <a:pPr/>
              <a:t>‹Nr.›</a:t>
            </a:fld>
            <a:endParaRPr lang="en-US" dirty="0"/>
          </a:p>
        </p:txBody>
      </p:sp>
      <p:sp>
        <p:nvSpPr>
          <p:cNvPr id="11" name="MIO_LOGOPLACEHOLDER#Logo_16x9" hidden="1">
            <a:extLst>
              <a:ext uri="{FF2B5EF4-FFF2-40B4-BE49-F238E27FC236}">
                <a16:creationId xmlns:a16="http://schemas.microsoft.com/office/drawing/2014/main" id="{50CB5D9B-214B-42ED-A44B-ED98105C3A9C}"/>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F91FA335-A736-4869-A5F5-27416157CD3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1C3BDA8D-21CF-4C1C-92C8-92B4F9AC1462}"/>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029293797"/>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2364" userDrawn="1">
          <p15:clr>
            <a:srgbClr val="FBAE40"/>
          </p15:clr>
        </p15:guide>
        <p15:guide id="4" orient="horz" pos="3838" userDrawn="1">
          <p15:clr>
            <a:srgbClr val="FBAE40"/>
          </p15:clr>
        </p15:guide>
        <p15:guide id="5" orient="horz" pos="95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Areas">
    <p:spTree>
      <p:nvGrpSpPr>
        <p:cNvPr id="1" name=""/>
        <p:cNvGrpSpPr/>
        <p:nvPr/>
      </p:nvGrpSpPr>
      <p:grpSpPr>
        <a:xfrm>
          <a:off x="0" y="0"/>
          <a:ext cx="0" cy="0"/>
          <a:chOff x="0" y="0"/>
          <a:chExt cx="0" cy="0"/>
        </a:xfrm>
      </p:grpSpPr>
      <p:sp>
        <p:nvSpPr>
          <p:cNvPr id="10" name="Inhaltsplatzhalter 1">
            <a:extLst>
              <a:ext uri="{FF2B5EF4-FFF2-40B4-BE49-F238E27FC236}">
                <a16:creationId xmlns:a16="http://schemas.microsoft.com/office/drawing/2014/main" id="{4B7171F9-7DA5-4A30-B943-1B7EB8CD53FA}"/>
              </a:ext>
            </a:extLst>
          </p:cNvPr>
          <p:cNvSpPr>
            <a:spLocks noGrp="1"/>
          </p:cNvSpPr>
          <p:nvPr>
            <p:ph sz="quarter" idx="13"/>
          </p:nvPr>
        </p:nvSpPr>
        <p:spPr>
          <a:xfrm>
            <a:off x="407989" y="1520826"/>
            <a:ext cx="561657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7" name="Inhaltsplatzhalter 2">
            <a:extLst>
              <a:ext uri="{FF2B5EF4-FFF2-40B4-BE49-F238E27FC236}">
                <a16:creationId xmlns:a16="http://schemas.microsoft.com/office/drawing/2014/main" id="{F174CBBD-5F0D-4FFF-8F95-BF88F43E4479}"/>
              </a:ext>
            </a:extLst>
          </p:cNvPr>
          <p:cNvSpPr>
            <a:spLocks noGrp="1"/>
          </p:cNvSpPr>
          <p:nvPr>
            <p:ph sz="quarter" idx="14"/>
          </p:nvPr>
        </p:nvSpPr>
        <p:spPr>
          <a:xfrm>
            <a:off x="6203950" y="1520826"/>
            <a:ext cx="558006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11">
            <a:extLst>
              <a:ext uri="{FF2B5EF4-FFF2-40B4-BE49-F238E27FC236}">
                <a16:creationId xmlns:a16="http://schemas.microsoft.com/office/drawing/2014/main" id="{D0DE6B78-D7ED-430E-8E20-CAE06AA09335}"/>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3CCA592D-71D0-4327-ABCD-E620EE710FE4}"/>
              </a:ext>
            </a:extLst>
          </p:cNvPr>
          <p:cNvSpPr>
            <a:spLocks noGrp="1"/>
          </p:cNvSpPr>
          <p:nvPr>
            <p:ph type="dt" sz="half" idx="15"/>
          </p:nvPr>
        </p:nvSpPr>
        <p:spPr/>
        <p:txBody>
          <a:bodyPr/>
          <a:lstStyle>
            <a:lvl1pPr rtl="0">
              <a:defRPr/>
            </a:lvl1pPr>
          </a:lstStyle>
          <a:p>
            <a:fld id="{B5E060DF-CD26-4078-B6A8-810E69ABEA65}" type="datetime4">
              <a:rPr lang="en-US" smtClean="0"/>
              <a:pPr/>
              <a:t>August 4, 2023</a:t>
            </a:fld>
            <a:endParaRPr lang="en-US" dirty="0"/>
          </a:p>
        </p:txBody>
      </p:sp>
      <p:sp>
        <p:nvSpPr>
          <p:cNvPr id="7" name="Fußzeilenplatzhalter 6">
            <a:extLst>
              <a:ext uri="{FF2B5EF4-FFF2-40B4-BE49-F238E27FC236}">
                <a16:creationId xmlns:a16="http://schemas.microsoft.com/office/drawing/2014/main" id="{7AAB68FE-1F4D-466F-8B73-E98C083921A5}"/>
              </a:ext>
            </a:extLst>
          </p:cNvPr>
          <p:cNvSpPr>
            <a:spLocks noGrp="1"/>
          </p:cNvSpPr>
          <p:nvPr>
            <p:ph type="ftr" sz="quarter" idx="16"/>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0A6B1C62-6525-45D9-8F43-B4254E68020E}"/>
              </a:ext>
            </a:extLst>
          </p:cNvPr>
          <p:cNvSpPr>
            <a:spLocks noGrp="1"/>
          </p:cNvSpPr>
          <p:nvPr>
            <p:ph type="sldNum" sz="quarter" idx="17"/>
          </p:nvPr>
        </p:nvSpPr>
        <p:spPr/>
        <p:txBody>
          <a:bodyPr/>
          <a:lstStyle>
            <a:lvl1pPr rtl="0">
              <a:defRPr/>
            </a:lvl1pPr>
          </a:lstStyle>
          <a:p>
            <a:fld id="{ADA48181-2C78-49CB-8C52-912A07842C2E}" type="slidenum">
              <a:rPr lang="en-US"/>
              <a:pPr/>
              <a:t>‹Nr.›</a:t>
            </a:fld>
            <a:endParaRPr lang="en-US" dirty="0"/>
          </a:p>
        </p:txBody>
      </p:sp>
      <p:sp>
        <p:nvSpPr>
          <p:cNvPr id="13" name="MIO_LOGOPLACEHOLDER#Logo_16x9" hidden="1">
            <a:extLst>
              <a:ext uri="{FF2B5EF4-FFF2-40B4-BE49-F238E27FC236}">
                <a16:creationId xmlns:a16="http://schemas.microsoft.com/office/drawing/2014/main" id="{F9B4AFCB-DB45-49B7-B777-4CDF88C0ABB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23D7AA8A-E342-4FD0-BCBD-1470358DADF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0A8BA5EE-6B72-40E7-8ED5-DC20CE557046}"/>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74056835"/>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pos="3795" userDrawn="1">
          <p15:clr>
            <a:srgbClr val="FBAE40"/>
          </p15:clr>
        </p15:guide>
        <p15:guide id="4" pos="3908" userDrawn="1">
          <p15:clr>
            <a:srgbClr val="FBAE40"/>
          </p15:clr>
        </p15:guide>
        <p15:guide id="5" orient="horz" pos="3838" userDrawn="1">
          <p15:clr>
            <a:srgbClr val="FBAE40"/>
          </p15:clr>
        </p15:guide>
        <p15:guide id="6" orient="horz" pos="95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ree Content Areas">
    <p:spTree>
      <p:nvGrpSpPr>
        <p:cNvPr id="1" name=""/>
        <p:cNvGrpSpPr/>
        <p:nvPr/>
      </p:nvGrpSpPr>
      <p:grpSpPr>
        <a:xfrm>
          <a:off x="0" y="0"/>
          <a:ext cx="0" cy="0"/>
          <a:chOff x="0" y="0"/>
          <a:chExt cx="0" cy="0"/>
        </a:xfrm>
      </p:grpSpPr>
      <p:sp>
        <p:nvSpPr>
          <p:cNvPr id="6" name="Inhaltsplatzhalter 1">
            <a:extLst>
              <a:ext uri="{FF2B5EF4-FFF2-40B4-BE49-F238E27FC236}">
                <a16:creationId xmlns:a16="http://schemas.microsoft.com/office/drawing/2014/main" id="{B7CAEDC9-3FCE-450A-8086-C3C7F18E795A}"/>
              </a:ext>
            </a:extLst>
          </p:cNvPr>
          <p:cNvSpPr>
            <a:spLocks noGrp="1"/>
          </p:cNvSpPr>
          <p:nvPr>
            <p:ph sz="quarter" idx="17"/>
          </p:nvPr>
        </p:nvSpPr>
        <p:spPr>
          <a:xfrm>
            <a:off x="404924" y="1520824"/>
            <a:ext cx="367907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5" name="Inhaltsplatzhalter 2">
            <a:extLst>
              <a:ext uri="{FF2B5EF4-FFF2-40B4-BE49-F238E27FC236}">
                <a16:creationId xmlns:a16="http://schemas.microsoft.com/office/drawing/2014/main" id="{1FFD298C-9A50-4D7B-938B-36B0E744507C}"/>
              </a:ext>
            </a:extLst>
          </p:cNvPr>
          <p:cNvSpPr>
            <a:spLocks noGrp="1"/>
          </p:cNvSpPr>
          <p:nvPr>
            <p:ph sz="quarter" idx="18"/>
          </p:nvPr>
        </p:nvSpPr>
        <p:spPr>
          <a:xfrm>
            <a:off x="4259263" y="1523205"/>
            <a:ext cx="3672000"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7" name="Inhaltsplatzhalter 3">
            <a:extLst>
              <a:ext uri="{FF2B5EF4-FFF2-40B4-BE49-F238E27FC236}">
                <a16:creationId xmlns:a16="http://schemas.microsoft.com/office/drawing/2014/main" id="{F1EF5954-3317-44D7-A8B1-CAE9C63D8022}"/>
              </a:ext>
            </a:extLst>
          </p:cNvPr>
          <p:cNvSpPr>
            <a:spLocks noGrp="1"/>
          </p:cNvSpPr>
          <p:nvPr>
            <p:ph sz="quarter" idx="19"/>
          </p:nvPr>
        </p:nvSpPr>
        <p:spPr>
          <a:xfrm>
            <a:off x="8112268" y="1520824"/>
            <a:ext cx="3671999"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8">
            <a:extLst>
              <a:ext uri="{FF2B5EF4-FFF2-40B4-BE49-F238E27FC236}">
                <a16:creationId xmlns:a16="http://schemas.microsoft.com/office/drawing/2014/main" id="{C525BCE3-0679-47A8-9F40-CCABBDB7411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9EDA6242-2A62-498D-A40B-38E9D6DA4796}"/>
              </a:ext>
            </a:extLst>
          </p:cNvPr>
          <p:cNvSpPr>
            <a:spLocks noGrp="1"/>
          </p:cNvSpPr>
          <p:nvPr>
            <p:ph type="dt" sz="half" idx="20"/>
          </p:nvPr>
        </p:nvSpPr>
        <p:spPr/>
        <p:txBody>
          <a:bodyPr/>
          <a:lstStyle>
            <a:lvl1pPr rtl="0">
              <a:defRPr/>
            </a:lvl1pPr>
          </a:lstStyle>
          <a:p>
            <a:fld id="{FC04181F-2A81-4EAD-B0FD-037B4DDBE14A}" type="datetime4">
              <a:rPr lang="en-US" smtClean="0"/>
              <a:pPr/>
              <a:t>August 4, 2023</a:t>
            </a:fld>
            <a:endParaRPr lang="en-US" dirty="0"/>
          </a:p>
        </p:txBody>
      </p:sp>
      <p:sp>
        <p:nvSpPr>
          <p:cNvPr id="8" name="Fußzeilenplatzhalter 7">
            <a:extLst>
              <a:ext uri="{FF2B5EF4-FFF2-40B4-BE49-F238E27FC236}">
                <a16:creationId xmlns:a16="http://schemas.microsoft.com/office/drawing/2014/main" id="{15BB03AA-901B-4D1B-962C-C642C71BC2E8}"/>
              </a:ext>
            </a:extLst>
          </p:cNvPr>
          <p:cNvSpPr>
            <a:spLocks noGrp="1"/>
          </p:cNvSpPr>
          <p:nvPr>
            <p:ph type="ftr" sz="quarter" idx="2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631DC0F9-8FFF-4E46-A52F-5510428137B2}"/>
              </a:ext>
            </a:extLst>
          </p:cNvPr>
          <p:cNvSpPr>
            <a:spLocks noGrp="1"/>
          </p:cNvSpPr>
          <p:nvPr>
            <p:ph type="sldNum" sz="quarter" idx="22"/>
          </p:nvPr>
        </p:nvSpPr>
        <p:spPr/>
        <p:txBody>
          <a:bodyPr/>
          <a:lstStyle>
            <a:lvl1pPr rtl="0">
              <a:defRPr/>
            </a:lvl1pPr>
          </a:lstStyle>
          <a:p>
            <a:fld id="{ADA48181-2C78-49CB-8C52-912A07842C2E}" type="slidenum">
              <a:rPr lang="en-US"/>
              <a:pPr/>
              <a:t>‹Nr.›</a:t>
            </a:fld>
            <a:endParaRPr lang="en-US" dirty="0"/>
          </a:p>
        </p:txBody>
      </p:sp>
      <p:sp>
        <p:nvSpPr>
          <p:cNvPr id="16" name="MIO_LOGOPLACEHOLDER#Logo_16x9" hidden="1">
            <a:extLst>
              <a:ext uri="{FF2B5EF4-FFF2-40B4-BE49-F238E27FC236}">
                <a16:creationId xmlns:a16="http://schemas.microsoft.com/office/drawing/2014/main" id="{8C448D31-1F9D-46B9-8C3D-CE6A70EA0C8E}"/>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7" name="Masterfeld-Info-EN">
            <a:extLst>
              <a:ext uri="{FF2B5EF4-FFF2-40B4-BE49-F238E27FC236}">
                <a16:creationId xmlns:a16="http://schemas.microsoft.com/office/drawing/2014/main" id="{63F71440-52CB-414F-B926-8F4ADFC90EE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8" name="Masterfeld-Info-DE" hidden="1">
            <a:extLst>
              <a:ext uri="{FF2B5EF4-FFF2-40B4-BE49-F238E27FC236}">
                <a16:creationId xmlns:a16="http://schemas.microsoft.com/office/drawing/2014/main" id="{6568D25D-9208-4FF5-9DDC-D50BD8DCEA24}"/>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307816771"/>
      </p:ext>
    </p:extLst>
  </p:cSld>
  <p:clrMapOvr>
    <a:masterClrMapping/>
  </p:clrMapOvr>
  <p:transition>
    <p:fade/>
  </p:transition>
  <p:hf hdr="0"/>
  <p:extLst>
    <p:ext uri="{DCECCB84-F9BA-43D5-87BE-67443E8EF086}">
      <p15:sldGuideLst xmlns:p15="http://schemas.microsoft.com/office/powerpoint/2012/main">
        <p15:guide id="1" pos="2684" userDrawn="1">
          <p15:clr>
            <a:srgbClr val="FBAE40"/>
          </p15:clr>
        </p15:guide>
        <p15:guide id="2" pos="7423" userDrawn="1">
          <p15:clr>
            <a:srgbClr val="FBAE40"/>
          </p15:clr>
        </p15:guide>
        <p15:guide id="3" pos="5110" userDrawn="1">
          <p15:clr>
            <a:srgbClr val="FBAE40"/>
          </p15:clr>
        </p15:guide>
        <p15:guide id="4" pos="4997" userDrawn="1">
          <p15:clr>
            <a:srgbClr val="FBAE40"/>
          </p15:clr>
        </p15:guide>
        <p15:guide id="5" pos="2570" userDrawn="1">
          <p15:clr>
            <a:srgbClr val="FBAE40"/>
          </p15:clr>
        </p15:guide>
        <p15:guide id="6" pos="257" userDrawn="1">
          <p15:clr>
            <a:srgbClr val="FBAE40"/>
          </p15:clr>
        </p15:guide>
        <p15:guide id="7" orient="horz" pos="3838" userDrawn="1">
          <p15:clr>
            <a:srgbClr val="FBAE40"/>
          </p15:clr>
        </p15:guide>
        <p15:guide id="8" orient="horz" pos="95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our Content Areas">
    <p:spTree>
      <p:nvGrpSpPr>
        <p:cNvPr id="1" name=""/>
        <p:cNvGrpSpPr/>
        <p:nvPr/>
      </p:nvGrpSpPr>
      <p:grpSpPr>
        <a:xfrm>
          <a:off x="0" y="0"/>
          <a:ext cx="0" cy="0"/>
          <a:chOff x="0" y="0"/>
          <a:chExt cx="0" cy="0"/>
        </a:xfrm>
      </p:grpSpPr>
      <p:sp>
        <p:nvSpPr>
          <p:cNvPr id="8" name="Inhaltsplatzhalter 1">
            <a:extLst>
              <a:ext uri="{FF2B5EF4-FFF2-40B4-BE49-F238E27FC236}">
                <a16:creationId xmlns:a16="http://schemas.microsoft.com/office/drawing/2014/main" id="{3BC0F0D8-9FF5-4203-B448-39BAF7EAAC3F}"/>
              </a:ext>
            </a:extLst>
          </p:cNvPr>
          <p:cNvSpPr>
            <a:spLocks noGrp="1"/>
          </p:cNvSpPr>
          <p:nvPr>
            <p:ph sz="quarter" idx="13" hasCustomPrompt="1"/>
          </p:nvPr>
        </p:nvSpPr>
        <p:spPr>
          <a:xfrm>
            <a:off x="407988" y="1520825"/>
            <a:ext cx="5616575"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4" name="Inhaltsplatzhalter 2">
            <a:extLst>
              <a:ext uri="{FF2B5EF4-FFF2-40B4-BE49-F238E27FC236}">
                <a16:creationId xmlns:a16="http://schemas.microsoft.com/office/drawing/2014/main" id="{9C105228-F1CC-4FBD-A39D-54C96A5AE755}"/>
              </a:ext>
            </a:extLst>
          </p:cNvPr>
          <p:cNvSpPr>
            <a:spLocks noGrp="1"/>
          </p:cNvSpPr>
          <p:nvPr>
            <p:ph sz="quarter" idx="15" hasCustomPrompt="1"/>
          </p:nvPr>
        </p:nvSpPr>
        <p:spPr>
          <a:xfrm>
            <a:off x="6203950" y="1520825"/>
            <a:ext cx="5580063"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2" name="Inhaltsplatzhalter 3">
            <a:extLst>
              <a:ext uri="{FF2B5EF4-FFF2-40B4-BE49-F238E27FC236}">
                <a16:creationId xmlns:a16="http://schemas.microsoft.com/office/drawing/2014/main" id="{7D80BD4F-7884-47C7-A491-DDF6970D8D01}"/>
              </a:ext>
            </a:extLst>
          </p:cNvPr>
          <p:cNvSpPr>
            <a:spLocks noGrp="1"/>
          </p:cNvSpPr>
          <p:nvPr>
            <p:ph sz="quarter" idx="14" hasCustomPrompt="1"/>
          </p:nvPr>
        </p:nvSpPr>
        <p:spPr>
          <a:xfrm>
            <a:off x="407988" y="3898800"/>
            <a:ext cx="5616575"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6" name="Inhaltsplatzhalter 4">
            <a:extLst>
              <a:ext uri="{FF2B5EF4-FFF2-40B4-BE49-F238E27FC236}">
                <a16:creationId xmlns:a16="http://schemas.microsoft.com/office/drawing/2014/main" id="{43501644-F383-4B53-B31C-362D1CCDBB04}"/>
              </a:ext>
            </a:extLst>
          </p:cNvPr>
          <p:cNvSpPr>
            <a:spLocks noGrp="1"/>
          </p:cNvSpPr>
          <p:nvPr>
            <p:ph sz="quarter" idx="16" hasCustomPrompt="1"/>
          </p:nvPr>
        </p:nvSpPr>
        <p:spPr>
          <a:xfrm>
            <a:off x="6203950" y="3898800"/>
            <a:ext cx="5580063"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38842B77-A3FA-4B92-A31A-0DF1B28CBD2E}"/>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C43BA914-5104-45EC-B47B-AF6860250B7D}"/>
              </a:ext>
            </a:extLst>
          </p:cNvPr>
          <p:cNvSpPr>
            <a:spLocks noGrp="1"/>
          </p:cNvSpPr>
          <p:nvPr>
            <p:ph type="dt" sz="half" idx="17"/>
          </p:nvPr>
        </p:nvSpPr>
        <p:spPr/>
        <p:txBody>
          <a:bodyPr/>
          <a:lstStyle>
            <a:lvl1pPr rtl="0">
              <a:defRPr/>
            </a:lvl1pPr>
          </a:lstStyle>
          <a:p>
            <a:fld id="{F7137C79-7AA1-4605-BE60-BC6618524A1B}" type="datetime4">
              <a:rPr lang="en-US" smtClean="0"/>
              <a:pPr/>
              <a:t>August 4, 2023</a:t>
            </a:fld>
            <a:endParaRPr lang="en-US" dirty="0"/>
          </a:p>
        </p:txBody>
      </p:sp>
      <p:sp>
        <p:nvSpPr>
          <p:cNvPr id="7" name="Fußzeilenplatzhalter 6">
            <a:extLst>
              <a:ext uri="{FF2B5EF4-FFF2-40B4-BE49-F238E27FC236}">
                <a16:creationId xmlns:a16="http://schemas.microsoft.com/office/drawing/2014/main" id="{7B45B8B6-642B-4F83-911A-02F584B9722A}"/>
              </a:ext>
            </a:extLst>
          </p:cNvPr>
          <p:cNvSpPr>
            <a:spLocks noGrp="1"/>
          </p:cNvSpPr>
          <p:nvPr>
            <p:ph type="ftr" sz="quarter" idx="18"/>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DDE9945D-4C35-4C6B-907F-8412ED727BAC}"/>
              </a:ext>
            </a:extLst>
          </p:cNvPr>
          <p:cNvSpPr>
            <a:spLocks noGrp="1"/>
          </p:cNvSpPr>
          <p:nvPr>
            <p:ph type="sldNum" sz="quarter" idx="19"/>
          </p:nvPr>
        </p:nvSpPr>
        <p:spPr/>
        <p:txBody>
          <a:bodyPr/>
          <a:lstStyle>
            <a:lvl1pPr rtl="0">
              <a:defRPr/>
            </a:lvl1pPr>
          </a:lstStyle>
          <a:p>
            <a:fld id="{ADA48181-2C78-49CB-8C52-912A07842C2E}" type="slidenum">
              <a:rPr lang="en-US"/>
              <a:pPr/>
              <a:t>‹Nr.›</a:t>
            </a:fld>
            <a:endParaRPr lang="en-US" dirty="0"/>
          </a:p>
        </p:txBody>
      </p:sp>
      <p:sp>
        <p:nvSpPr>
          <p:cNvPr id="14" name="MIO_LOGOPLACEHOLDER#Logo_16x9" hidden="1">
            <a:extLst>
              <a:ext uri="{FF2B5EF4-FFF2-40B4-BE49-F238E27FC236}">
                <a16:creationId xmlns:a16="http://schemas.microsoft.com/office/drawing/2014/main" id="{AE83C1C4-2440-4C35-8A90-849EB54D0C9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5" name="Masterfeld-Info-EN">
            <a:extLst>
              <a:ext uri="{FF2B5EF4-FFF2-40B4-BE49-F238E27FC236}">
                <a16:creationId xmlns:a16="http://schemas.microsoft.com/office/drawing/2014/main" id="{A4F32111-9F5F-47D1-8FA5-15FB4F65DC6A}"/>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7" name="Masterfeld-Info-DE" hidden="1">
            <a:extLst>
              <a:ext uri="{FF2B5EF4-FFF2-40B4-BE49-F238E27FC236}">
                <a16:creationId xmlns:a16="http://schemas.microsoft.com/office/drawing/2014/main" id="{A565A0D1-29C1-4751-A3DE-B8D9766B712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853439980"/>
      </p:ext>
    </p:extLst>
  </p:cSld>
  <p:clrMapOvr>
    <a:masterClrMapping/>
  </p:clrMapOvr>
  <p:transition>
    <p:fade/>
  </p:transition>
  <p:hf hdr="0"/>
  <p:extLst>
    <p:ext uri="{DCECCB84-F9BA-43D5-87BE-67443E8EF086}">
      <p15:sldGuideLst xmlns:p15="http://schemas.microsoft.com/office/powerpoint/2012/main">
        <p15:guide id="1" pos="3795" userDrawn="1">
          <p15:clr>
            <a:srgbClr val="FBAE40"/>
          </p15:clr>
        </p15:guide>
        <p15:guide id="2" pos="257" userDrawn="1">
          <p15:clr>
            <a:srgbClr val="FBAE40"/>
          </p15:clr>
        </p15:guide>
        <p15:guide id="3" pos="7423" userDrawn="1">
          <p15:clr>
            <a:srgbClr val="FBAE40"/>
          </p15:clr>
        </p15:guide>
        <p15:guide id="4" pos="3908" userDrawn="1">
          <p15:clr>
            <a:srgbClr val="FBAE40"/>
          </p15:clr>
        </p15:guide>
        <p15:guide id="5" orient="horz" pos="2341" userDrawn="1">
          <p15:clr>
            <a:srgbClr val="FBAE40"/>
          </p15:clr>
        </p15:guide>
        <p15:guide id="6" orient="horz" pos="957" userDrawn="1">
          <p15:clr>
            <a:srgbClr val="FBAE40"/>
          </p15:clr>
        </p15:guide>
        <p15:guide id="7" orient="horz" pos="2455" userDrawn="1">
          <p15:clr>
            <a:srgbClr val="FBAE40"/>
          </p15:clr>
        </p15:guide>
        <p15:guide id="8" orient="horz" pos="383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Footer Only (white)">
    <p:spTree>
      <p:nvGrpSpPr>
        <p:cNvPr id="1" name=""/>
        <p:cNvGrpSpPr/>
        <p:nvPr/>
      </p:nvGrpSpPr>
      <p:grpSpPr>
        <a:xfrm>
          <a:off x="0" y="0"/>
          <a:ext cx="0" cy="0"/>
          <a:chOff x="0" y="0"/>
          <a:chExt cx="0" cy="0"/>
        </a:xfrm>
      </p:grpSpPr>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EFAD41F3-0F53-498D-8891-916DD8545BC8}"/>
              </a:ext>
            </a:extLst>
          </p:cNvPr>
          <p:cNvSpPr>
            <a:spLocks noGrp="1"/>
          </p:cNvSpPr>
          <p:nvPr>
            <p:ph type="dt" sz="half" idx="10"/>
          </p:nvPr>
        </p:nvSpPr>
        <p:spPr/>
        <p:txBody>
          <a:bodyPr/>
          <a:lstStyle>
            <a:lvl1pPr rtl="0">
              <a:defRPr/>
            </a:lvl1pPr>
          </a:lstStyle>
          <a:p>
            <a:fld id="{3E86ECEB-C831-49D8-8169-A213A5AB9498}" type="datetime4">
              <a:rPr lang="en-US" smtClean="0"/>
              <a:pPr/>
              <a:t>August 4, 2023</a:t>
            </a:fld>
            <a:endParaRPr lang="en-US" dirty="0"/>
          </a:p>
        </p:txBody>
      </p:sp>
      <p:sp>
        <p:nvSpPr>
          <p:cNvPr id="7" name="Fußzeilenplatzhalter 6">
            <a:extLst>
              <a:ext uri="{FF2B5EF4-FFF2-40B4-BE49-F238E27FC236}">
                <a16:creationId xmlns:a16="http://schemas.microsoft.com/office/drawing/2014/main" id="{454DE63F-CE96-406B-8AA0-D15BA990C8EB}"/>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2D0E597A-3526-48A9-A062-D5CA87A441EA}"/>
              </a:ext>
            </a:extLst>
          </p:cNvPr>
          <p:cNvSpPr>
            <a:spLocks noGrp="1"/>
          </p:cNvSpPr>
          <p:nvPr>
            <p:ph type="sldNum" sz="quarter" idx="12"/>
          </p:nvPr>
        </p:nvSpPr>
        <p:spPr/>
        <p:txBody>
          <a:bodyPr/>
          <a:lstStyle>
            <a:lvl1pPr rtl="0">
              <a:defRPr/>
            </a:lvl1pPr>
          </a:lstStyle>
          <a:p>
            <a:fld id="{ADA48181-2C78-49CB-8C52-912A07842C2E}" type="slidenum">
              <a:rPr lang="en-US"/>
              <a:pPr/>
              <a:t>‹Nr.›</a:t>
            </a:fld>
            <a:endParaRPr lang="en-US" dirty="0"/>
          </a:p>
        </p:txBody>
      </p:sp>
      <p:sp>
        <p:nvSpPr>
          <p:cNvPr id="13" name="MIO_LOGOPLACEHOLDER#Logo_16x9" hidden="1">
            <a:extLst>
              <a:ext uri="{FF2B5EF4-FFF2-40B4-BE49-F238E27FC236}">
                <a16:creationId xmlns:a16="http://schemas.microsoft.com/office/drawing/2014/main" id="{538DCDCD-709A-47C3-B872-1E7729B2D967}"/>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CE7A2DCD-19B9-4230-BE95-2102E5489DE2}"/>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7EC192F8-B1F4-47DC-A746-001DCD5EE65A}"/>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4219170719"/>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Footer Only (grey)">
    <p:spTree>
      <p:nvGrpSpPr>
        <p:cNvPr id="1" name=""/>
        <p:cNvGrpSpPr/>
        <p:nvPr/>
      </p:nvGrpSpPr>
      <p:grpSpPr>
        <a:xfrm>
          <a:off x="0" y="0"/>
          <a:ext cx="0" cy="0"/>
          <a:chOff x="0" y="0"/>
          <a:chExt cx="0" cy="0"/>
        </a:xfrm>
      </p:grpSpPr>
      <p:sp>
        <p:nvSpPr>
          <p:cNvPr id="3" name="SHAPE grey">
            <a:extLst>
              <a:ext uri="{FF2B5EF4-FFF2-40B4-BE49-F238E27FC236}">
                <a16:creationId xmlns:a16="http://schemas.microsoft.com/office/drawing/2014/main" id="{3B7F7651-7C91-BC9F-2BED-66FE5133575B}"/>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AD2F50D5-5FAE-CA2D-5B45-64D15BB224E0}"/>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LOGO">
            <a:extLst>
              <a:ext uri="{FF2B5EF4-FFF2-40B4-BE49-F238E27FC236}">
                <a16:creationId xmlns:a16="http://schemas.microsoft.com/office/drawing/2014/main" id="{E6393C4A-7507-9D13-AC35-F168E7ACDCC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965FFC57-6077-4AEA-8BDB-9C82DDC3C2D5}"/>
              </a:ext>
            </a:extLst>
          </p:cNvPr>
          <p:cNvSpPr>
            <a:spLocks noGrp="1"/>
          </p:cNvSpPr>
          <p:nvPr>
            <p:ph type="dt" sz="half" idx="10"/>
          </p:nvPr>
        </p:nvSpPr>
        <p:spPr/>
        <p:txBody>
          <a:bodyPr/>
          <a:lstStyle>
            <a:lvl1pPr rtl="0">
              <a:defRPr/>
            </a:lvl1pPr>
          </a:lstStyle>
          <a:p>
            <a:fld id="{A45D18EF-179C-4806-9E20-42AA0E4E507B}" type="datetime4">
              <a:rPr lang="en-US" smtClean="0"/>
              <a:pPr/>
              <a:t>August 4, 2023</a:t>
            </a:fld>
            <a:endParaRPr lang="en-US" dirty="0"/>
          </a:p>
        </p:txBody>
      </p:sp>
      <p:sp>
        <p:nvSpPr>
          <p:cNvPr id="7" name="Fußzeilenplatzhalter 6">
            <a:extLst>
              <a:ext uri="{FF2B5EF4-FFF2-40B4-BE49-F238E27FC236}">
                <a16:creationId xmlns:a16="http://schemas.microsoft.com/office/drawing/2014/main" id="{45B69130-6EA9-4EBA-9D05-9A378F78444C}"/>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8EC34FCF-8B3A-4505-9567-B2E672102CD2}"/>
              </a:ext>
            </a:extLst>
          </p:cNvPr>
          <p:cNvSpPr>
            <a:spLocks noGrp="1"/>
          </p:cNvSpPr>
          <p:nvPr>
            <p:ph type="sldNum" sz="quarter" idx="12"/>
          </p:nvPr>
        </p:nvSpPr>
        <p:spPr/>
        <p:txBody>
          <a:bodyPr/>
          <a:lstStyle>
            <a:lvl1pPr rtl="0">
              <a:defRPr/>
            </a:lvl1pPr>
          </a:lstStyle>
          <a:p>
            <a:fld id="{ADA48181-2C78-49CB-8C52-912A07842C2E}" type="slidenum">
              <a:rPr lang="en-US"/>
              <a:pPr/>
              <a:t>‹Nr.›</a:t>
            </a:fld>
            <a:endParaRPr lang="en-US" dirty="0"/>
          </a:p>
        </p:txBody>
      </p:sp>
      <p:sp>
        <p:nvSpPr>
          <p:cNvPr id="13" name="MIO_LOGOPLACEHOLDER#Logo_16x9" hidden="1">
            <a:extLst>
              <a:ext uri="{FF2B5EF4-FFF2-40B4-BE49-F238E27FC236}">
                <a16:creationId xmlns:a16="http://schemas.microsoft.com/office/drawing/2014/main" id="{538DCDCD-709A-47C3-B872-1E7729B2D967}"/>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CE7A2DCD-19B9-4230-BE95-2102E5489DE2}"/>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7EC192F8-B1F4-47DC-A746-001DCD5EE65A}"/>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260195441"/>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B6CA0499-F19D-406D-B321-383D04CA1DC2}"/>
              </a:ext>
            </a:extLst>
          </p:cNvPr>
          <p:cNvSpPr>
            <a:spLocks noGrp="1"/>
          </p:cNvSpPr>
          <p:nvPr>
            <p:ph type="dt" sz="half" idx="10"/>
          </p:nvPr>
        </p:nvSpPr>
        <p:spPr/>
        <p:txBody>
          <a:bodyPr/>
          <a:lstStyle>
            <a:lvl1pPr rtl="0">
              <a:defRPr/>
            </a:lvl1pPr>
          </a:lstStyle>
          <a:p>
            <a:fld id="{FE68013D-06D3-4A10-AFF1-FCE20A286E6F}" type="datetime4">
              <a:rPr lang="en-US" smtClean="0"/>
              <a:pPr/>
              <a:t>August 4, 2023</a:t>
            </a:fld>
            <a:endParaRPr lang="en-US" dirty="0"/>
          </a:p>
        </p:txBody>
      </p:sp>
      <p:sp>
        <p:nvSpPr>
          <p:cNvPr id="6" name="Fußzeilenplatzhalter 5">
            <a:extLst>
              <a:ext uri="{FF2B5EF4-FFF2-40B4-BE49-F238E27FC236}">
                <a16:creationId xmlns:a16="http://schemas.microsoft.com/office/drawing/2014/main" id="{D6A9B86F-88DC-4014-B48D-C9E776E6F831}"/>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7" name="Foliennummernplatzhalter 6">
            <a:extLst>
              <a:ext uri="{FF2B5EF4-FFF2-40B4-BE49-F238E27FC236}">
                <a16:creationId xmlns:a16="http://schemas.microsoft.com/office/drawing/2014/main" id="{2485D8B5-A468-406C-971C-66C2C9FEB41D}"/>
              </a:ext>
            </a:extLst>
          </p:cNvPr>
          <p:cNvSpPr>
            <a:spLocks noGrp="1"/>
          </p:cNvSpPr>
          <p:nvPr>
            <p:ph type="sldNum" sz="quarter" idx="12"/>
          </p:nvPr>
        </p:nvSpPr>
        <p:spPr/>
        <p:txBody>
          <a:bodyPr/>
          <a:lstStyle>
            <a:lvl1pPr rtl="0">
              <a:defRPr/>
            </a:lvl1pPr>
          </a:lstStyle>
          <a:p>
            <a:fld id="{ADA48181-2C78-49CB-8C52-912A07842C2E}" type="slidenum">
              <a:rPr lang="en-US"/>
              <a:pPr/>
              <a:t>‹Nr.›</a:t>
            </a:fld>
            <a:endParaRPr lang="en-US" dirty="0"/>
          </a:p>
        </p:txBody>
      </p:sp>
      <p:sp>
        <p:nvSpPr>
          <p:cNvPr id="12" name="MIO_LOGOPLACEHOLDER#Logo_16x9" hidden="1">
            <a:extLst>
              <a:ext uri="{FF2B5EF4-FFF2-40B4-BE49-F238E27FC236}">
                <a16:creationId xmlns:a16="http://schemas.microsoft.com/office/drawing/2014/main" id="{B00BF2E9-B74D-4FDD-95DE-38211AF3D5FF}"/>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3" name="Masterfeld-Info-EN">
            <a:extLst>
              <a:ext uri="{FF2B5EF4-FFF2-40B4-BE49-F238E27FC236}">
                <a16:creationId xmlns:a16="http://schemas.microsoft.com/office/drawing/2014/main" id="{6BAB1632-9C6F-4747-8F5E-BBC921261A6C}"/>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4" name="Masterfeld-Info-DE" hidden="1">
            <a:extLst>
              <a:ext uri="{FF2B5EF4-FFF2-40B4-BE49-F238E27FC236}">
                <a16:creationId xmlns:a16="http://schemas.microsoft.com/office/drawing/2014/main" id="{A39E4CF0-29B6-43FF-86DF-891652331A3F}"/>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056936676"/>
      </p:ext>
    </p:extLst>
  </p:cSld>
  <p:clrMapOvr>
    <a:masterClrMapping/>
  </p:clrMapOvr>
  <p:transition>
    <p:fade/>
  </p:transition>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grey)">
    <p:spTree>
      <p:nvGrpSpPr>
        <p:cNvPr id="1" name=""/>
        <p:cNvGrpSpPr/>
        <p:nvPr/>
      </p:nvGrpSpPr>
      <p:grpSpPr>
        <a:xfrm>
          <a:off x="0" y="0"/>
          <a:ext cx="0" cy="0"/>
          <a:chOff x="0" y="0"/>
          <a:chExt cx="0" cy="0"/>
        </a:xfrm>
      </p:grpSpPr>
      <p:sp>
        <p:nvSpPr>
          <p:cNvPr id="13" name="SHAPE grey">
            <a:extLst>
              <a:ext uri="{FF2B5EF4-FFF2-40B4-BE49-F238E27FC236}">
                <a16:creationId xmlns:a16="http://schemas.microsoft.com/office/drawing/2014/main" id="{85A13B21-24F5-BBE8-5AF4-108CCCFE05EC}"/>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endParaRPr lang="de-DE" dirty="0"/>
          </a:p>
        </p:txBody>
      </p:sp>
      <p:sp>
        <p:nvSpPr>
          <p:cNvPr id="10" name="Datumsplatzhalter 9">
            <a:extLst>
              <a:ext uri="{FF2B5EF4-FFF2-40B4-BE49-F238E27FC236}">
                <a16:creationId xmlns:a16="http://schemas.microsoft.com/office/drawing/2014/main" id="{6A9946D1-1433-410B-A659-FFBB2ADD370F}"/>
              </a:ext>
            </a:extLst>
          </p:cNvPr>
          <p:cNvSpPr>
            <a:spLocks noGrp="1"/>
          </p:cNvSpPr>
          <p:nvPr>
            <p:ph type="dt" sz="half" idx="10"/>
            <p:custDataLst>
              <p:tags r:id="rId1"/>
            </p:custDataLst>
          </p:nvPr>
        </p:nvSpPr>
        <p:spPr>
          <a:xfrm>
            <a:off x="12192000" y="6858000"/>
            <a:ext cx="0" cy="0"/>
          </a:xfrm>
        </p:spPr>
        <p:txBody>
          <a:bodyPr anchor="b"/>
          <a:lstStyle>
            <a:lvl1pPr algn="r" rtl="0">
              <a:defRPr>
                <a:noFill/>
              </a:defRPr>
            </a:lvl1pPr>
          </a:lstStyle>
          <a:p>
            <a:fld id="{B2D7C05B-5BE8-43D9-B233-80142714FA17}" type="datetime4">
              <a:rPr lang="en-US" smtClean="0"/>
              <a:pPr/>
              <a:t>August 4, 2023</a:t>
            </a:fld>
            <a:endParaRPr lang="en-US" dirty="0"/>
          </a:p>
        </p:txBody>
      </p:sp>
      <p:sp>
        <p:nvSpPr>
          <p:cNvPr id="11" name="Fußzeilenplatzhalter 10">
            <a:extLst>
              <a:ext uri="{FF2B5EF4-FFF2-40B4-BE49-F238E27FC236}">
                <a16:creationId xmlns:a16="http://schemas.microsoft.com/office/drawing/2014/main" id="{136E60E0-EECE-4435-B4C9-C30E084313FA}"/>
              </a:ext>
            </a:extLst>
          </p:cNvPr>
          <p:cNvSpPr>
            <a:spLocks noGrp="1"/>
          </p:cNvSpPr>
          <p:nvPr>
            <p:ph type="ftr" sz="quarter" idx="11"/>
            <p:custDataLst>
              <p:tags r:id="rId2"/>
            </p:custDataLst>
          </p:nvPr>
        </p:nvSpPr>
        <p:spPr>
          <a:xfrm>
            <a:off x="12192000" y="6858000"/>
            <a:ext cx="0" cy="0"/>
          </a:xfrm>
        </p:spPr>
        <p:txBody>
          <a:bodyPr anchor="b"/>
          <a:lstStyle>
            <a:lvl1pPr algn="r" rtl="0">
              <a:defRPr>
                <a:noFill/>
              </a:defRPr>
            </a:lvl1pPr>
          </a:lstStyle>
          <a:p>
            <a:r>
              <a:rPr lang="en-US"/>
              <a:t>Heiner Hunold © Continental AG</a:t>
            </a:r>
            <a:endParaRPr lang="en-US" dirty="0"/>
          </a:p>
        </p:txBody>
      </p:sp>
      <p:sp>
        <p:nvSpPr>
          <p:cNvPr id="12" name="Foliennummernplatzhalter 11">
            <a:extLst>
              <a:ext uri="{FF2B5EF4-FFF2-40B4-BE49-F238E27FC236}">
                <a16:creationId xmlns:a16="http://schemas.microsoft.com/office/drawing/2014/main" id="{940D984B-70ED-4F74-920D-79E213FF4910}"/>
              </a:ext>
            </a:extLst>
          </p:cNvPr>
          <p:cNvSpPr>
            <a:spLocks noGrp="1"/>
          </p:cNvSpPr>
          <p:nvPr>
            <p:ph type="sldNum" sz="quarter" idx="12"/>
            <p:custDataLst>
              <p:tags r:id="rId3"/>
            </p:custDataLst>
          </p:nvPr>
        </p:nvSpPr>
        <p:spPr>
          <a:xfrm>
            <a:off x="12192000" y="6858000"/>
            <a:ext cx="0" cy="0"/>
          </a:xfrm>
        </p:spPr>
        <p:txBody>
          <a:bodyPr anchor="b"/>
          <a:lstStyle>
            <a:lvl1pPr algn="r" rtl="0">
              <a:defRPr>
                <a:noFill/>
              </a:defRPr>
            </a:lvl1pPr>
          </a:lstStyle>
          <a:p>
            <a:fld id="{ADA48181-2C78-49CB-8C52-912A07842C2E}" type="slidenum">
              <a:rPr lang="en-US"/>
              <a:pPr/>
              <a:t>‹Nr.›</a:t>
            </a:fld>
            <a:endParaRPr lang="en-US" dirty="0"/>
          </a:p>
        </p:txBody>
      </p:sp>
      <p:sp>
        <p:nvSpPr>
          <p:cNvPr id="4" name="MIO_LOGOPLACEHOLDER#Logo_16x9" hidden="1">
            <a:extLst>
              <a:ext uri="{FF2B5EF4-FFF2-40B4-BE49-F238E27FC236}">
                <a16:creationId xmlns:a16="http://schemas.microsoft.com/office/drawing/2014/main" id="{BF5D74A2-C7F1-48E8-B7B4-2B0BF866C16F}"/>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Tree>
    <p:extLst>
      <p:ext uri="{BB962C8B-B14F-4D97-AF65-F5344CB8AC3E}">
        <p14:creationId xmlns:p14="http://schemas.microsoft.com/office/powerpoint/2010/main" val="142486357"/>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big picture)">
    <p:bg>
      <p:bgRef idx="1001">
        <a:schemeClr val="bg1"/>
      </p:bgRef>
    </p:bg>
    <p:spTree>
      <p:nvGrpSpPr>
        <p:cNvPr id="1" name=""/>
        <p:cNvGrpSpPr/>
        <p:nvPr/>
      </p:nvGrpSpPr>
      <p:grpSpPr>
        <a:xfrm>
          <a:off x="0" y="0"/>
          <a:ext cx="0" cy="0"/>
          <a:chOff x="0" y="0"/>
          <a:chExt cx="0" cy="0"/>
        </a:xfrm>
      </p:grpSpPr>
      <p:sp>
        <p:nvSpPr>
          <p:cNvPr id="19" name="Bildplatzhalter">
            <a:extLst>
              <a:ext uri="{FF2B5EF4-FFF2-40B4-BE49-F238E27FC236}">
                <a16:creationId xmlns:a16="http://schemas.microsoft.com/office/drawing/2014/main" id="{A4B97A2A-43FB-4C25-9F31-E5E3A50C29A2}"/>
              </a:ext>
            </a:extLst>
          </p:cNvPr>
          <p:cNvSpPr>
            <a:spLocks noGrp="1"/>
          </p:cNvSpPr>
          <p:nvPr>
            <p:ph type="pic" sz="quarter" idx="13"/>
          </p:nvPr>
        </p:nvSpPr>
        <p:spPr>
          <a:xfrm>
            <a:off x="192088" y="188911"/>
            <a:ext cx="11807827" cy="6480178"/>
          </a:xfrm>
          <a:custGeom>
            <a:avLst/>
            <a:gdLst>
              <a:gd name="connsiteX0" fmla="*/ 0 w 11807827"/>
              <a:gd name="connsiteY0" fmla="*/ 0 h 6480178"/>
              <a:gd name="connsiteX1" fmla="*/ 288941 w 11807827"/>
              <a:gd name="connsiteY1" fmla="*/ 0 h 6480178"/>
              <a:gd name="connsiteX2" fmla="*/ 288941 w 11807827"/>
              <a:gd name="connsiteY2" fmla="*/ 1058993 h 6480178"/>
              <a:gd name="connsiteX3" fmla="*/ 2752882 w 11807827"/>
              <a:gd name="connsiteY3" fmla="*/ 1058993 h 6480178"/>
              <a:gd name="connsiteX4" fmla="*/ 2752882 w 11807827"/>
              <a:gd name="connsiteY4" fmla="*/ 0 h 6480178"/>
              <a:gd name="connsiteX5" fmla="*/ 11807827 w 11807827"/>
              <a:gd name="connsiteY5" fmla="*/ 0 h 6480178"/>
              <a:gd name="connsiteX6" fmla="*/ 11807827 w 11807827"/>
              <a:gd name="connsiteY6" fmla="*/ 6480178 h 6480178"/>
              <a:gd name="connsiteX7" fmla="*/ 0 w 11807827"/>
              <a:gd name="connsiteY7" fmla="*/ 6480178 h 648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827" h="6480178">
                <a:moveTo>
                  <a:pt x="0" y="0"/>
                </a:moveTo>
                <a:lnTo>
                  <a:pt x="288941" y="0"/>
                </a:lnTo>
                <a:lnTo>
                  <a:pt x="288941" y="1058993"/>
                </a:lnTo>
                <a:lnTo>
                  <a:pt x="2752882" y="1058993"/>
                </a:lnTo>
                <a:lnTo>
                  <a:pt x="2752882" y="0"/>
                </a:lnTo>
                <a:lnTo>
                  <a:pt x="11807827" y="0"/>
                </a:lnTo>
                <a:lnTo>
                  <a:pt x="11807827" y="6480178"/>
                </a:lnTo>
                <a:lnTo>
                  <a:pt x="0" y="6480178"/>
                </a:lnTo>
                <a:close/>
              </a:path>
            </a:pathLst>
          </a:custGeom>
          <a:pattFill prst="wdUpDiag">
            <a:fgClr>
              <a:schemeClr val="bg2"/>
            </a:fgClr>
            <a:bgClr>
              <a:schemeClr val="bg1"/>
            </a:bgClr>
          </a:pattFill>
        </p:spPr>
        <p:txBody>
          <a:bodyPr wrap="square" tIns="2628000">
            <a:noAutofit/>
          </a:bodyPr>
          <a:lstStyle>
            <a:lvl1pPr marL="0" indent="0" algn="ctr">
              <a:buNone/>
              <a:defRPr/>
            </a:lvl1pPr>
          </a:lstStyle>
          <a:p>
            <a:r>
              <a:rPr lang="de-DE"/>
              <a:t>Bild durch Klicken auf Symbol hinzufügen</a:t>
            </a:r>
          </a:p>
        </p:txBody>
      </p:sp>
      <p:sp>
        <p:nvSpPr>
          <p:cNvPr id="2" name="Titel"/>
          <p:cNvSpPr>
            <a:spLocks noGrp="1"/>
          </p:cNvSpPr>
          <p:nvPr>
            <p:ph type="ctrTitle"/>
          </p:nvPr>
        </p:nvSpPr>
        <p:spPr>
          <a:xfrm>
            <a:off x="479030" y="4147200"/>
            <a:ext cx="11233545" cy="541880"/>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81030" y="4609880"/>
            <a:ext cx="11230828" cy="1123376"/>
          </a:xfrm>
        </p:spPr>
        <p:txBody>
          <a:bodyPr tIns="0" rIns="0" bIns="0" anchor="t" anchorCtr="0">
            <a:noAutofit/>
          </a:bodyPr>
          <a:lstStyle>
            <a:lvl1pPr marL="0" indent="0" algn="l">
              <a:spcAft>
                <a:spcPts val="0"/>
              </a:spcAft>
              <a:buNone/>
              <a:defRPr sz="28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81030" y="6031834"/>
            <a:ext cx="3597789" cy="385498"/>
          </a:xfrm>
        </p:spPr>
        <p:txBody>
          <a:bodyPr tIns="0" bIns="0" anchor="b" anchorCtr="0">
            <a:normAutofit/>
          </a:bodyPr>
          <a:lstStyle>
            <a:lvl1pPr marL="0" indent="0">
              <a:spcAft>
                <a:spcPts val="0"/>
              </a:spcAft>
              <a:buNone/>
              <a:defRPr sz="1200" b="0">
                <a:solidFill>
                  <a:schemeClr val="bg1"/>
                </a:solidFill>
              </a:defRPr>
            </a:lvl1pPr>
          </a:lstStyle>
          <a:p>
            <a:pPr lvl="0"/>
            <a:r>
              <a:rPr lang="en-US" noProof="0" dirty="0"/>
              <a:t>URL</a:t>
            </a:r>
          </a:p>
        </p:txBody>
      </p:sp>
      <p:sp>
        <p:nvSpPr>
          <p:cNvPr id="11" name="Divisioin"/>
          <p:cNvSpPr>
            <a:spLocks noGrp="1"/>
          </p:cNvSpPr>
          <p:nvPr>
            <p:ph type="body" sz="quarter" idx="11" hasCustomPrompt="1"/>
          </p:nvPr>
        </p:nvSpPr>
        <p:spPr>
          <a:xfrm>
            <a:off x="6312576" y="6031834"/>
            <a:ext cx="5400000" cy="385498"/>
          </a:xfrm>
        </p:spPr>
        <p:txBody>
          <a:bodyPr tIns="0" bIns="0" anchor="b" anchorCtr="0">
            <a:normAutofit/>
          </a:bodyPr>
          <a:lstStyle>
            <a:lvl1pPr marL="0" indent="0" algn="r">
              <a:spcAft>
                <a:spcPts val="0"/>
              </a:spcAft>
              <a:buNone/>
              <a:defRPr sz="1200" b="0">
                <a:solidFill>
                  <a:schemeClr val="bg1"/>
                </a:solidFill>
              </a:defRPr>
            </a:lvl1pPr>
          </a:lstStyle>
          <a:p>
            <a:pPr lvl="0"/>
            <a:r>
              <a:rPr lang="en-US" noProof="0" dirty="0"/>
              <a:t>Business Area Naming</a:t>
            </a:r>
          </a:p>
        </p:txBody>
      </p:sp>
      <p:sp>
        <p:nvSpPr>
          <p:cNvPr id="20" name="Logo">
            <a:extLst>
              <a:ext uri="{FF2B5EF4-FFF2-40B4-BE49-F238E27FC236}">
                <a16:creationId xmlns:a16="http://schemas.microsoft.com/office/drawing/2014/main" id="{D9D5C7E9-EB80-4167-82F4-B577553CDF3C}"/>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D54A713B-EAFD-4F77-90C2-3995E569BD6B}"/>
              </a:ext>
            </a:extLst>
          </p:cNvPr>
          <p:cNvSpPr>
            <a:spLocks noGrp="1"/>
          </p:cNvSpPr>
          <p:nvPr>
            <p:ph type="dt" sz="half" idx="14"/>
          </p:nvPr>
        </p:nvSpPr>
        <p:spPr>
          <a:xfrm>
            <a:off x="12192000" y="6858000"/>
            <a:ext cx="0" cy="0"/>
          </a:xfrm>
        </p:spPr>
        <p:txBody>
          <a:bodyPr anchor="b"/>
          <a:lstStyle>
            <a:lvl1pPr algn="r">
              <a:defRPr>
                <a:noFill/>
              </a:defRPr>
            </a:lvl1pPr>
          </a:lstStyle>
          <a:p>
            <a:fld id="{7663320B-9CDE-4B54-B333-FD9B7E9AE52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2CBE6876-3879-4117-8C56-8BE3DC75BAAA}"/>
              </a:ext>
            </a:extLst>
          </p:cNvPr>
          <p:cNvSpPr>
            <a:spLocks noGrp="1"/>
          </p:cNvSpPr>
          <p:nvPr>
            <p:ph type="ftr" sz="quarter" idx="15"/>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412093F9-0D54-4B44-914A-4187B3C5AD45}"/>
              </a:ext>
            </a:extLst>
          </p:cNvPr>
          <p:cNvSpPr>
            <a:spLocks noGrp="1"/>
          </p:cNvSpPr>
          <p:nvPr>
            <p:ph type="sldNum" sz="quarter" idx="16"/>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2482577722"/>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378" userDrawn="1">
          <p15:clr>
            <a:srgbClr val="FBAE40"/>
          </p15:clr>
        </p15:guide>
        <p15:guide id="2" pos="30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big picture)">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0D9A1354-DE88-430B-95CE-0A0E34F09009}"/>
              </a:ext>
            </a:extLst>
          </p:cNvPr>
          <p:cNvSpPr>
            <a:spLocks noGrp="1"/>
          </p:cNvSpPr>
          <p:nvPr>
            <p:ph type="pic" sz="quarter" idx="11"/>
          </p:nvPr>
        </p:nvSpPr>
        <p:spPr>
          <a:xfrm>
            <a:off x="192088" y="188911"/>
            <a:ext cx="11807827" cy="6480178"/>
          </a:xfrm>
          <a:pattFill prst="wdUpDiag">
            <a:fgClr>
              <a:schemeClr val="bg2"/>
            </a:fgClr>
            <a:bgClr>
              <a:schemeClr val="bg1"/>
            </a:bgClr>
          </a:pattFill>
        </p:spPr>
        <p:txBody>
          <a:bodyPr tIns="2628000"/>
          <a:lstStyle>
            <a:lvl1pPr marL="0" indent="0" algn="ctr">
              <a:buNone/>
              <a:defRPr/>
            </a:lvl1pPr>
          </a:lstStyle>
          <a:p>
            <a:r>
              <a:rPr lang="de-DE"/>
              <a:t>Bild durch Klicken auf Symbol hinzufügen</a:t>
            </a: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C5948588-E55D-4D65-ABDF-CE08CF90CF2A}"/>
              </a:ext>
            </a:extLst>
          </p:cNvPr>
          <p:cNvSpPr>
            <a:spLocks noGrp="1"/>
          </p:cNvSpPr>
          <p:nvPr>
            <p:ph type="dt" sz="half" idx="12"/>
            <p:custDataLst>
              <p:tags r:id="rId1"/>
            </p:custDataLst>
          </p:nvPr>
        </p:nvSpPr>
        <p:spPr>
          <a:xfrm>
            <a:off x="12192000" y="6858000"/>
            <a:ext cx="0" cy="0"/>
          </a:xfrm>
        </p:spPr>
        <p:txBody>
          <a:bodyPr anchor="b"/>
          <a:lstStyle>
            <a:lvl1pPr algn="r">
              <a:defRPr>
                <a:noFill/>
              </a:defRPr>
            </a:lvl1pPr>
          </a:lstStyle>
          <a:p>
            <a:fld id="{63271F6D-A485-4BF0-A7A3-023C81AEF7AD}" type="datetime4">
              <a:rPr lang="en-US" smtClean="0"/>
              <a:pPr/>
              <a:t>August 4, 2023</a:t>
            </a:fld>
            <a:endParaRPr lang="en-US" dirty="0"/>
          </a:p>
        </p:txBody>
      </p:sp>
      <p:sp>
        <p:nvSpPr>
          <p:cNvPr id="10" name="Fußzeilenplatzhalter 9">
            <a:extLst>
              <a:ext uri="{FF2B5EF4-FFF2-40B4-BE49-F238E27FC236}">
                <a16:creationId xmlns:a16="http://schemas.microsoft.com/office/drawing/2014/main" id="{94F99E46-1DC1-4624-84C8-5F6964FF18A1}"/>
              </a:ext>
            </a:extLst>
          </p:cNvPr>
          <p:cNvSpPr>
            <a:spLocks noGrp="1"/>
          </p:cNvSpPr>
          <p:nvPr>
            <p:ph type="ftr" sz="quarter" idx="13"/>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54ACE75A-37F6-4776-A458-F2A0887B9919}"/>
              </a:ext>
            </a:extLst>
          </p:cNvPr>
          <p:cNvSpPr>
            <a:spLocks noGrp="1"/>
          </p:cNvSpPr>
          <p:nvPr>
            <p:ph type="sldNum" sz="quarter" idx="14"/>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1029230861"/>
      </p:ext>
    </p:extLst>
  </p:cSld>
  <p:clrMapOvr>
    <a:masterClrMapping/>
  </p:clrMapOvr>
  <p:transition>
    <p:fade/>
  </p:transition>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white)">
    <p:spTree>
      <p:nvGrpSpPr>
        <p:cNvPr id="1" name=""/>
        <p:cNvGrpSpPr/>
        <p:nvPr/>
      </p:nvGrpSpPr>
      <p:grpSpPr>
        <a:xfrm>
          <a:off x="0" y="0"/>
          <a:ext cx="0" cy="0"/>
          <a:chOff x="0" y="0"/>
          <a:chExt cx="0" cy="0"/>
        </a:xfrm>
      </p:grpSpPr>
      <p:sp>
        <p:nvSpPr>
          <p:cNvPr id="3" name="SHAPE white">
            <a:extLst>
              <a:ext uri="{FF2B5EF4-FFF2-40B4-BE49-F238E27FC236}">
                <a16:creationId xmlns:a16="http://schemas.microsoft.com/office/drawing/2014/main" id="{9F660214-6D16-4201-B4A9-CD0E25BF0D3C}"/>
              </a:ext>
            </a:extLst>
          </p:cNvPr>
          <p:cNvSpPr/>
          <p:nvPr/>
        </p:nvSpPr>
        <p:spPr>
          <a:xfrm>
            <a:off x="192088" y="188913"/>
            <a:ext cx="11807825" cy="6480175"/>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4" name="MIO_LOGOPLACEHOLDER#Logo_16x9" hidden="1">
            <a:extLst>
              <a:ext uri="{FF2B5EF4-FFF2-40B4-BE49-F238E27FC236}">
                <a16:creationId xmlns:a16="http://schemas.microsoft.com/office/drawing/2014/main" id="{77F38C49-D815-4386-B542-AB1FE19DE431}"/>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5" name="Datumsplatzhalter 4">
            <a:extLst>
              <a:ext uri="{FF2B5EF4-FFF2-40B4-BE49-F238E27FC236}">
                <a16:creationId xmlns:a16="http://schemas.microsoft.com/office/drawing/2014/main" id="{176DFA53-C115-4C27-AAB1-B1BD38BC3B2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D5A187FE-9F8E-489A-BAC3-39CB67AD41B6}" type="datetime4">
              <a:rPr lang="en-US" smtClean="0"/>
              <a:pPr/>
              <a:t>August 4, 2023</a:t>
            </a:fld>
            <a:endParaRPr lang="en-US" dirty="0"/>
          </a:p>
        </p:txBody>
      </p:sp>
      <p:sp>
        <p:nvSpPr>
          <p:cNvPr id="6" name="Fußzeilenplatzhalter 5">
            <a:extLst>
              <a:ext uri="{FF2B5EF4-FFF2-40B4-BE49-F238E27FC236}">
                <a16:creationId xmlns:a16="http://schemas.microsoft.com/office/drawing/2014/main" id="{63B37DD6-747B-42BB-89A7-DEEA243E703F}"/>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7" name="Foliennummernplatzhalter 6">
            <a:extLst>
              <a:ext uri="{FF2B5EF4-FFF2-40B4-BE49-F238E27FC236}">
                <a16:creationId xmlns:a16="http://schemas.microsoft.com/office/drawing/2014/main" id="{5ADFDFC4-6AB9-476C-85C8-5E032E9D3699}"/>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287205153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9" userDrawn="1">
          <p15:clr>
            <a:srgbClr val="FBAE40"/>
          </p15:clr>
        </p15:guide>
        <p15:guide id="4" orient="horz" pos="383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white)">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216EF78-F960-4DDD-A05D-51C3ED2FA98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5AB9DDDA-6C23-48ED-B276-5CEAA53C3938}" type="datetime4">
              <a:rPr lang="en-US" smtClean="0"/>
              <a:pPr/>
              <a:t>August 4, 2023</a:t>
            </a:fld>
            <a:endParaRPr lang="en-US" dirty="0"/>
          </a:p>
        </p:txBody>
      </p:sp>
      <p:sp>
        <p:nvSpPr>
          <p:cNvPr id="3" name="Fußzeilenplatzhalter 2">
            <a:extLst>
              <a:ext uri="{FF2B5EF4-FFF2-40B4-BE49-F238E27FC236}">
                <a16:creationId xmlns:a16="http://schemas.microsoft.com/office/drawing/2014/main" id="{42D2BCFF-0EDC-4A2A-B941-89F9DCF5DD58}"/>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4" name="Foliennummernplatzhalter 3">
            <a:extLst>
              <a:ext uri="{FF2B5EF4-FFF2-40B4-BE49-F238E27FC236}">
                <a16:creationId xmlns:a16="http://schemas.microsoft.com/office/drawing/2014/main" id="{5181BA31-D102-465D-A1EA-1F0EAFD0EE0C}"/>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
        <p:nvSpPr>
          <p:cNvPr id="5" name="SHAPE white">
            <a:extLst>
              <a:ext uri="{FF2B5EF4-FFF2-40B4-BE49-F238E27FC236}">
                <a16:creationId xmlns:a16="http://schemas.microsoft.com/office/drawing/2014/main" id="{97C9AE5E-DE44-6B35-859B-E1B82CB897A2}"/>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Tree>
    <p:extLst>
      <p:ext uri="{BB962C8B-B14F-4D97-AF65-F5344CB8AC3E}">
        <p14:creationId xmlns:p14="http://schemas.microsoft.com/office/powerpoint/2010/main" val="352323507"/>
      </p:ext>
    </p:extLst>
  </p:cSld>
  <p:clrMapOvr>
    <a:masterClrMapping/>
  </p:clrMapOvr>
  <p:transition>
    <p:fade/>
  </p:transition>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nd (orange)">
    <p:bg>
      <p:bgRef idx="1001">
        <a:schemeClr val="bg1"/>
      </p:bgRef>
    </p:bg>
    <p:spTree>
      <p:nvGrpSpPr>
        <p:cNvPr id="1" name=""/>
        <p:cNvGrpSpPr/>
        <p:nvPr/>
      </p:nvGrpSpPr>
      <p:grpSpPr>
        <a:xfrm>
          <a:off x="0" y="0"/>
          <a:ext cx="0" cy="0"/>
          <a:chOff x="0" y="0"/>
          <a:chExt cx="0" cy="0"/>
        </a:xfrm>
      </p:grpSpPr>
      <p:sp>
        <p:nvSpPr>
          <p:cNvPr id="2" name="SHAPE orange">
            <a:extLst>
              <a:ext uri="{FF2B5EF4-FFF2-40B4-BE49-F238E27FC236}">
                <a16:creationId xmlns:a16="http://schemas.microsoft.com/office/drawing/2014/main" id="{E1141528-B762-3A43-7036-B4071CE4B61F}"/>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FE448DAA-EF39-D75E-5D98-C6164B7F5F1E}"/>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EE667E45-B0BF-8D5B-ABD2-889ADDABC79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3" name="Inhaltsplatzhalter 2"/>
          <p:cNvSpPr>
            <a:spLocks noGrp="1"/>
          </p:cNvSpPr>
          <p:nvPr>
            <p:ph idx="1"/>
          </p:nvPr>
        </p:nvSpPr>
        <p:spPr>
          <a:xfrm>
            <a:off x="408014" y="3009600"/>
            <a:ext cx="11375973" cy="2541600"/>
          </a:xfrm>
        </p:spPr>
        <p:txBody>
          <a:bodyPr>
            <a:noAutofit/>
          </a:bodyPr>
          <a:lstStyle>
            <a:lvl1pPr marL="0" indent="0">
              <a:lnSpc>
                <a:spcPct val="113000"/>
              </a:lnSpc>
              <a:buSzPct val="125000"/>
              <a:buFont typeface="Arial" pitchFamily="34" charset="0"/>
              <a:buNone/>
              <a:defRPr sz="2800">
                <a:solidFill>
                  <a:schemeClr val="bg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8014" y="2107200"/>
            <a:ext cx="11375973" cy="960000"/>
          </a:xfrm>
        </p:spPr>
        <p:txBody>
          <a:bodyPr anchor="b" anchorCtr="0"/>
          <a:lstStyle>
            <a:lvl1pPr>
              <a:defRPr>
                <a:solidFill>
                  <a:schemeClr val="bg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47E0B444-4054-4052-A13B-B11BD7B3084D}"/>
              </a:ext>
            </a:extLst>
          </p:cNvPr>
          <p:cNvSpPr>
            <a:spLocks noGrp="1"/>
          </p:cNvSpPr>
          <p:nvPr>
            <p:ph type="dt" sz="half" idx="10"/>
          </p:nvPr>
        </p:nvSpPr>
        <p:spPr/>
        <p:txBody>
          <a:bodyPr/>
          <a:lstStyle>
            <a:lvl1pPr rtl="0">
              <a:defRPr/>
            </a:lvl1pPr>
          </a:lstStyle>
          <a:p>
            <a:fld id="{00FF444F-C80A-4189-84E8-0222509D7CFA}" type="datetime4">
              <a:rPr lang="en-US" smtClean="0"/>
              <a:pPr/>
              <a:t>August 4, 2023</a:t>
            </a:fld>
            <a:endParaRPr lang="en-US" dirty="0"/>
          </a:p>
        </p:txBody>
      </p:sp>
      <p:sp>
        <p:nvSpPr>
          <p:cNvPr id="7" name="Fußzeilenplatzhalter 6">
            <a:extLst>
              <a:ext uri="{FF2B5EF4-FFF2-40B4-BE49-F238E27FC236}">
                <a16:creationId xmlns:a16="http://schemas.microsoft.com/office/drawing/2014/main" id="{0FCE1938-7EEC-44F3-969E-567467A0B82A}"/>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BA81E4B-02C4-44F7-B1C3-423E7A81878A}"/>
              </a:ext>
            </a:extLst>
          </p:cNvPr>
          <p:cNvSpPr>
            <a:spLocks noGrp="1"/>
          </p:cNvSpPr>
          <p:nvPr>
            <p:ph type="sldNum" sz="quarter" idx="12"/>
          </p:nvPr>
        </p:nvSpPr>
        <p:spPr/>
        <p:txBody>
          <a:bodyPr/>
          <a:lstStyle>
            <a:lvl1pPr rtl="0">
              <a:defRPr/>
            </a:lvl1pPr>
          </a:lstStyle>
          <a:p>
            <a:fld id="{ADA48181-2C78-49CB-8C52-912A07842C2E}" type="slidenum">
              <a:rPr lang="en-US"/>
              <a:pPr/>
              <a:t>‹Nr.›</a:t>
            </a:fld>
            <a:endParaRPr lang="en-US" dirty="0"/>
          </a:p>
        </p:txBody>
      </p:sp>
      <p:sp>
        <p:nvSpPr>
          <p:cNvPr id="18" name="Masterfeld-Info-EN">
            <a:extLst>
              <a:ext uri="{FF2B5EF4-FFF2-40B4-BE49-F238E27FC236}">
                <a16:creationId xmlns:a16="http://schemas.microsoft.com/office/drawing/2014/main" id="{05851F18-0C9E-4DD0-B776-B4E60644EFEA}"/>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9" name="Masterfeld-Info-DE" hidden="1">
            <a:extLst>
              <a:ext uri="{FF2B5EF4-FFF2-40B4-BE49-F238E27FC236}">
                <a16:creationId xmlns:a16="http://schemas.microsoft.com/office/drawing/2014/main" id="{D9408A6E-02FF-4400-956C-1FF1870921A7}"/>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245424647"/>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1933" userDrawn="1">
          <p15:clr>
            <a:srgbClr val="FBAE40"/>
          </p15:clr>
        </p15:guide>
        <p15:guide id="4" orient="horz" pos="349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nd (white)">
    <p:spTree>
      <p:nvGrpSpPr>
        <p:cNvPr id="1" name=""/>
        <p:cNvGrpSpPr/>
        <p:nvPr/>
      </p:nvGrpSpPr>
      <p:grpSpPr>
        <a:xfrm>
          <a:off x="0" y="0"/>
          <a:ext cx="0" cy="0"/>
          <a:chOff x="0" y="0"/>
          <a:chExt cx="0" cy="0"/>
        </a:xfrm>
      </p:grpSpPr>
      <p:sp>
        <p:nvSpPr>
          <p:cNvPr id="3" name="Inhaltsplatzhalter 2"/>
          <p:cNvSpPr>
            <a:spLocks noGrp="1"/>
          </p:cNvSpPr>
          <p:nvPr>
            <p:ph idx="1"/>
          </p:nvPr>
        </p:nvSpPr>
        <p:spPr>
          <a:xfrm>
            <a:off x="407988" y="3009600"/>
            <a:ext cx="11375999" cy="2541600"/>
          </a:xfrm>
        </p:spPr>
        <p:txBody>
          <a:bodyPr>
            <a:noAutofit/>
          </a:bodyPr>
          <a:lstStyle>
            <a:lvl1pPr marL="0" indent="0">
              <a:lnSpc>
                <a:spcPct val="113000"/>
              </a:lnSpc>
              <a:buSzPct val="125000"/>
              <a:buFont typeface="Arial" pitchFamily="34" charset="0"/>
              <a:buNone/>
              <a:defRPr sz="2800">
                <a:solidFill>
                  <a:schemeClr val="tx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7988" y="2107200"/>
            <a:ext cx="11375999" cy="960000"/>
          </a:xfrm>
        </p:spPr>
        <p:txBody>
          <a:bodyPr anchor="b" anchorCtr="0"/>
          <a:lstStyle>
            <a:lvl1pPr>
              <a:defRPr>
                <a:solidFill>
                  <a:schemeClr val="accent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DBE35D26-FC61-4045-940E-5F22C367662F}"/>
              </a:ext>
            </a:extLst>
          </p:cNvPr>
          <p:cNvSpPr>
            <a:spLocks noGrp="1"/>
          </p:cNvSpPr>
          <p:nvPr>
            <p:ph type="dt" sz="half" idx="10"/>
          </p:nvPr>
        </p:nvSpPr>
        <p:spPr/>
        <p:txBody>
          <a:bodyPr/>
          <a:lstStyle>
            <a:lvl1pPr rtl="0">
              <a:defRPr/>
            </a:lvl1pPr>
          </a:lstStyle>
          <a:p>
            <a:fld id="{DCD501A6-3B80-4ACE-9261-347996486D66}" type="datetime4">
              <a:rPr lang="en-US" smtClean="0"/>
              <a:pPr/>
              <a:t>August 4, 2023</a:t>
            </a:fld>
            <a:endParaRPr lang="en-US" dirty="0"/>
          </a:p>
        </p:txBody>
      </p:sp>
      <p:sp>
        <p:nvSpPr>
          <p:cNvPr id="7" name="Fußzeilenplatzhalter 6">
            <a:extLst>
              <a:ext uri="{FF2B5EF4-FFF2-40B4-BE49-F238E27FC236}">
                <a16:creationId xmlns:a16="http://schemas.microsoft.com/office/drawing/2014/main" id="{4A51F85F-C28C-489B-B9EA-96BDEC009CA5}"/>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F9E5F00-FA59-4081-9CF3-90733688F78B}"/>
              </a:ext>
            </a:extLst>
          </p:cNvPr>
          <p:cNvSpPr>
            <a:spLocks noGrp="1"/>
          </p:cNvSpPr>
          <p:nvPr>
            <p:ph type="sldNum" sz="quarter" idx="12"/>
          </p:nvPr>
        </p:nvSpPr>
        <p:spPr/>
        <p:txBody>
          <a:bodyPr/>
          <a:lstStyle>
            <a:lvl1pPr rtl="0">
              <a:defRPr/>
            </a:lvl1pPr>
          </a:lstStyle>
          <a:p>
            <a:fld id="{ADA48181-2C78-49CB-8C52-912A07842C2E}" type="slidenum">
              <a:rPr lang="en-US"/>
              <a:pPr/>
              <a:t>‹Nr.›</a:t>
            </a:fld>
            <a:endParaRPr lang="en-US" dirty="0"/>
          </a:p>
        </p:txBody>
      </p:sp>
      <p:sp>
        <p:nvSpPr>
          <p:cNvPr id="11" name="Masterfeld-Info-EN">
            <a:extLst>
              <a:ext uri="{FF2B5EF4-FFF2-40B4-BE49-F238E27FC236}">
                <a16:creationId xmlns:a16="http://schemas.microsoft.com/office/drawing/2014/main" id="{7D1AE2D1-92EA-4E37-8A5F-F31ED6BED783}"/>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2B836A30-9063-4E81-90C3-717FA2E9D666}"/>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210225505"/>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3499" userDrawn="1">
          <p15:clr>
            <a:srgbClr val="FBAE40"/>
          </p15:clr>
        </p15:guide>
        <p15:guide id="4" orient="horz" pos="1933"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nd (black)">
    <p:bg>
      <p:bgRef idx="1001">
        <a:schemeClr val="bg1"/>
      </p:bgRef>
    </p:bg>
    <p:spTree>
      <p:nvGrpSpPr>
        <p:cNvPr id="1" name=""/>
        <p:cNvGrpSpPr/>
        <p:nvPr/>
      </p:nvGrpSpPr>
      <p:grpSpPr>
        <a:xfrm>
          <a:off x="0" y="0"/>
          <a:ext cx="0" cy="0"/>
          <a:chOff x="0" y="0"/>
          <a:chExt cx="0" cy="0"/>
        </a:xfrm>
      </p:grpSpPr>
      <p:sp>
        <p:nvSpPr>
          <p:cNvPr id="2" name="SHAPE black">
            <a:extLst>
              <a:ext uri="{FF2B5EF4-FFF2-40B4-BE49-F238E27FC236}">
                <a16:creationId xmlns:a16="http://schemas.microsoft.com/office/drawing/2014/main" id="{09BD5723-1A18-D096-2E08-50D8796AC73C}"/>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B7AEBE0D-F9F4-136D-5A56-35BFFAF50E37}"/>
              </a:ext>
            </a:extLst>
          </p:cNvPr>
          <p:cNvCxnSpPr>
            <a:cxnSpLocks/>
          </p:cNvCxnSpPr>
          <p:nvPr userDrawn="1"/>
        </p:nvCxnSpPr>
        <p:spPr>
          <a:xfrm>
            <a:off x="407987" y="6303600"/>
            <a:ext cx="11376000" cy="0"/>
          </a:xfrm>
          <a:prstGeom prst="line">
            <a:avLst/>
          </a:prstGeom>
          <a:ln w="4445">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F56D9FD0-5C39-8C97-8C48-B38069A87FF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3" name="Inhaltsplatzhalter 2"/>
          <p:cNvSpPr>
            <a:spLocks noGrp="1"/>
          </p:cNvSpPr>
          <p:nvPr>
            <p:ph idx="1"/>
          </p:nvPr>
        </p:nvSpPr>
        <p:spPr>
          <a:xfrm>
            <a:off x="408014" y="3009600"/>
            <a:ext cx="11375999" cy="2541600"/>
          </a:xfrm>
        </p:spPr>
        <p:txBody>
          <a:bodyPr>
            <a:noAutofit/>
          </a:bodyPr>
          <a:lstStyle>
            <a:lvl1pPr marL="0" indent="0">
              <a:lnSpc>
                <a:spcPct val="113000"/>
              </a:lnSpc>
              <a:buSzPct val="125000"/>
              <a:buFont typeface="Arial" pitchFamily="34" charset="0"/>
              <a:buNone/>
              <a:defRPr sz="2800">
                <a:solidFill>
                  <a:schemeClr val="bg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8014" y="2107200"/>
            <a:ext cx="11375999" cy="960000"/>
          </a:xfrm>
        </p:spPr>
        <p:txBody>
          <a:bodyPr anchor="b" anchorCtr="0"/>
          <a:lstStyle>
            <a:lvl1pPr>
              <a:defRPr>
                <a:solidFill>
                  <a:schemeClr val="accent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95AAEF45-A137-434D-A4B8-D75B643937A1}"/>
              </a:ext>
            </a:extLst>
          </p:cNvPr>
          <p:cNvSpPr>
            <a:spLocks noGrp="1"/>
          </p:cNvSpPr>
          <p:nvPr>
            <p:ph type="dt" sz="half" idx="10"/>
          </p:nvPr>
        </p:nvSpPr>
        <p:spPr/>
        <p:txBody>
          <a:bodyPr/>
          <a:lstStyle>
            <a:lvl1pPr rtl="0">
              <a:defRPr>
                <a:solidFill>
                  <a:schemeClr val="bg1"/>
                </a:solidFill>
              </a:defRPr>
            </a:lvl1pPr>
          </a:lstStyle>
          <a:p>
            <a:fld id="{5C438FC8-48B8-4EE3-B3B3-2C8261BA11F1}" type="datetime4">
              <a:rPr lang="en-US" smtClean="0"/>
              <a:pPr/>
              <a:t>August 4, 2023</a:t>
            </a:fld>
            <a:endParaRPr lang="en-US" dirty="0"/>
          </a:p>
        </p:txBody>
      </p:sp>
      <p:sp>
        <p:nvSpPr>
          <p:cNvPr id="7" name="Fußzeilenplatzhalter 6">
            <a:extLst>
              <a:ext uri="{FF2B5EF4-FFF2-40B4-BE49-F238E27FC236}">
                <a16:creationId xmlns:a16="http://schemas.microsoft.com/office/drawing/2014/main" id="{5FFC364D-AEFA-4E82-9B96-40B90A5D9EA1}"/>
              </a:ext>
            </a:extLst>
          </p:cNvPr>
          <p:cNvSpPr>
            <a:spLocks noGrp="1"/>
          </p:cNvSpPr>
          <p:nvPr>
            <p:ph type="ftr" sz="quarter" idx="11"/>
          </p:nvPr>
        </p:nvSpPr>
        <p:spPr/>
        <p:txBody>
          <a:bodyPr/>
          <a:lstStyle>
            <a:lvl1pPr rtl="0">
              <a:defRPr>
                <a:solidFill>
                  <a:schemeClr val="bg1"/>
                </a:solidFill>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7930359B-EF64-4358-BE91-00C2D43982F9}"/>
              </a:ext>
            </a:extLst>
          </p:cNvPr>
          <p:cNvSpPr>
            <a:spLocks noGrp="1"/>
          </p:cNvSpPr>
          <p:nvPr>
            <p:ph type="sldNum" sz="quarter" idx="12"/>
          </p:nvPr>
        </p:nvSpPr>
        <p:spPr/>
        <p:txBody>
          <a:bodyPr/>
          <a:lstStyle>
            <a:lvl1pPr rtl="0">
              <a:defRPr>
                <a:solidFill>
                  <a:schemeClr val="bg1"/>
                </a:solidFill>
              </a:defRPr>
            </a:lvl1pPr>
          </a:lstStyle>
          <a:p>
            <a:fld id="{ADA48181-2C78-49CB-8C52-912A07842C2E}" type="slidenum">
              <a:rPr lang="en-US"/>
              <a:pPr/>
              <a:t>‹Nr.›</a:t>
            </a:fld>
            <a:endParaRPr lang="en-US" dirty="0"/>
          </a:p>
        </p:txBody>
      </p:sp>
      <p:sp>
        <p:nvSpPr>
          <p:cNvPr id="18" name="Masterfeld-Info-EN">
            <a:extLst>
              <a:ext uri="{FF2B5EF4-FFF2-40B4-BE49-F238E27FC236}">
                <a16:creationId xmlns:a16="http://schemas.microsoft.com/office/drawing/2014/main" id="{0BC6F472-70FC-455A-BA0A-031497632A29}"/>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Innovation and Advanced Systems</a:t>
            </a:r>
            <a:endParaRPr lang="de-DE" sz="800" b="0" noProof="0" dirty="0">
              <a:solidFill>
                <a:schemeClr val="bg1"/>
              </a:solidFill>
              <a:latin typeface="+mn-lt"/>
            </a:endParaRPr>
          </a:p>
        </p:txBody>
      </p:sp>
      <p:sp>
        <p:nvSpPr>
          <p:cNvPr id="19" name="Masterfeld-Info-DE" hidden="1">
            <a:extLst>
              <a:ext uri="{FF2B5EF4-FFF2-40B4-BE49-F238E27FC236}">
                <a16:creationId xmlns:a16="http://schemas.microsoft.com/office/drawing/2014/main" id="{08D8DE0F-7017-4D43-8BC5-1316FA5C0AA2}"/>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Individueller Informationsbereich</a:t>
            </a:r>
            <a:endParaRPr lang="de-DE" sz="800" b="0" noProof="0" dirty="0">
              <a:solidFill>
                <a:schemeClr val="bg1"/>
              </a:solidFill>
              <a:latin typeface="+mn-lt"/>
            </a:endParaRPr>
          </a:p>
        </p:txBody>
      </p:sp>
    </p:spTree>
    <p:extLst>
      <p:ext uri="{BB962C8B-B14F-4D97-AF65-F5344CB8AC3E}">
        <p14:creationId xmlns:p14="http://schemas.microsoft.com/office/powerpoint/2010/main" val="346430181"/>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1933" userDrawn="1">
          <p15:clr>
            <a:srgbClr val="FBAE40"/>
          </p15:clr>
        </p15:guide>
        <p15:guide id="4" orient="horz" pos="3499"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EBBF6D6-E8BB-A8E3-A18C-2979BF67475F}"/>
              </a:ext>
            </a:extLst>
          </p:cNvPr>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a:extLst>
              <a:ext uri="{FF2B5EF4-FFF2-40B4-BE49-F238E27FC236}">
                <a16:creationId xmlns:a16="http://schemas.microsoft.com/office/drawing/2014/main" id="{77036C7C-9F09-5397-0C93-03F63ABFD5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p>
        </p:txBody>
      </p:sp>
      <p:sp>
        <p:nvSpPr>
          <p:cNvPr id="4" name="Dátum helye 3">
            <a:extLst>
              <a:ext uri="{FF2B5EF4-FFF2-40B4-BE49-F238E27FC236}">
                <a16:creationId xmlns:a16="http://schemas.microsoft.com/office/drawing/2014/main" id="{53D301C5-E714-FCF4-A079-84641A3D9308}"/>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DC3F1287-3896-F64A-1FD6-76DDFD49E99A}"/>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3CAC9E64-4F47-E239-5694-552833632CA5}"/>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897184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FB5E5C0-F52A-D6A0-8753-6347A8AD7D14}"/>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F7C3B62A-CC88-8163-8ED0-B2DF1E95E2B2}"/>
              </a:ext>
            </a:extLst>
          </p:cNvPr>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FF90762-AEB0-83B8-C676-B10EBF613C67}"/>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C75BB4F0-AD44-CCA2-064F-D6CC4CD6B153}"/>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709EA1DB-AE06-F8D5-7BC5-DDF58746A2E6}"/>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3560443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D418664-9BB0-3A1D-0988-2895AEF84A4A}"/>
              </a:ext>
            </a:extLst>
          </p:cNvPr>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a:extLst>
              <a:ext uri="{FF2B5EF4-FFF2-40B4-BE49-F238E27FC236}">
                <a16:creationId xmlns:a16="http://schemas.microsoft.com/office/drawing/2014/main" id="{517AE83D-1A7C-836C-F2BE-992F1BF147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a:extLst>
              <a:ext uri="{FF2B5EF4-FFF2-40B4-BE49-F238E27FC236}">
                <a16:creationId xmlns:a16="http://schemas.microsoft.com/office/drawing/2014/main" id="{3348216A-9C8B-B31D-59C7-7B510E98FFC7}"/>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492DDA96-336D-88F3-4408-3C857D0960C5}"/>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C7A2CE21-4406-B326-2F51-206249A98A4F}"/>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3460836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5F0DDCC-BE96-3BAE-7DC5-278D7C9A2CBB}"/>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86D4CD76-5550-D9A7-FDF5-A5CE93B8AFCA}"/>
              </a:ext>
            </a:extLst>
          </p:cNvPr>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a:extLst>
              <a:ext uri="{FF2B5EF4-FFF2-40B4-BE49-F238E27FC236}">
                <a16:creationId xmlns:a16="http://schemas.microsoft.com/office/drawing/2014/main" id="{E432DD6B-C755-A862-2D73-58C5827C5AD0}"/>
              </a:ext>
            </a:extLst>
          </p:cNvPr>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a:extLst>
              <a:ext uri="{FF2B5EF4-FFF2-40B4-BE49-F238E27FC236}">
                <a16:creationId xmlns:a16="http://schemas.microsoft.com/office/drawing/2014/main" id="{244C4885-1DE7-9385-F4E6-6932788F6D0E}"/>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6" name="Élőláb helye 5">
            <a:extLst>
              <a:ext uri="{FF2B5EF4-FFF2-40B4-BE49-F238E27FC236}">
                <a16:creationId xmlns:a16="http://schemas.microsoft.com/office/drawing/2014/main" id="{21729B73-1328-9E2C-DFFF-675F8572440A}"/>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6764DFE7-8851-CAD5-92C1-536059B2BA19}"/>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326776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white)">
    <p:bg>
      <p:bgPr>
        <a:solidFill>
          <a:schemeClr val="bg1"/>
        </a:solidFill>
        <a:effectLst/>
      </p:bgPr>
    </p:bg>
    <p:spTree>
      <p:nvGrpSpPr>
        <p:cNvPr id="1" name=""/>
        <p:cNvGrpSpPr/>
        <p:nvPr/>
      </p:nvGrpSpPr>
      <p:grpSpPr>
        <a:xfrm>
          <a:off x="0" y="0"/>
          <a:ext cx="0" cy="0"/>
          <a:chOff x="0" y="0"/>
          <a:chExt cx="0" cy="0"/>
        </a:xfrm>
      </p:grpSpPr>
      <p:sp>
        <p:nvSpPr>
          <p:cNvPr id="7" name="SHAPE white">
            <a:extLst>
              <a:ext uri="{FF2B5EF4-FFF2-40B4-BE49-F238E27FC236}">
                <a16:creationId xmlns:a16="http://schemas.microsoft.com/office/drawing/2014/main" id="{3C0BE922-DB7D-7182-07AF-B3EF03D1F6E5}"/>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
        <p:nvSpPr>
          <p:cNvPr id="2" name="Titel"/>
          <p:cNvSpPr>
            <a:spLocks noGrp="1"/>
          </p:cNvSpPr>
          <p:nvPr>
            <p:ph type="ctrTitle"/>
          </p:nvPr>
        </p:nvSpPr>
        <p:spPr>
          <a:xfrm>
            <a:off x="479031" y="3236780"/>
            <a:ext cx="11232000" cy="540001"/>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79031" y="3697581"/>
            <a:ext cx="11232000" cy="1201126"/>
          </a:xfrm>
        </p:spPr>
        <p:txBody>
          <a:bodyPr tIns="0" rIns="0" bIns="0" anchor="t" anchorCtr="0">
            <a:noAutofit/>
          </a:bodyPr>
          <a:lstStyle>
            <a:lvl1pPr marL="0" indent="0" algn="l">
              <a:spcAft>
                <a:spcPts val="0"/>
              </a:spcAft>
              <a:buNone/>
              <a:defRPr sz="28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79030" y="6031834"/>
            <a:ext cx="3600000" cy="385498"/>
          </a:xfrm>
        </p:spPr>
        <p:txBody>
          <a:bodyPr tIns="0" bIns="0" anchor="b" anchorCtr="0">
            <a:normAutofit/>
          </a:bodyPr>
          <a:lstStyle>
            <a:lvl1pPr marL="0" indent="0">
              <a:spcAft>
                <a:spcPts val="0"/>
              </a:spcAft>
              <a:buNone/>
              <a:defRPr sz="1200" b="0"/>
            </a:lvl1pPr>
          </a:lstStyle>
          <a:p>
            <a:pPr lvl="0"/>
            <a:r>
              <a:rPr lang="en-US" noProof="0" dirty="0"/>
              <a:t>URL</a:t>
            </a:r>
          </a:p>
        </p:txBody>
      </p:sp>
      <p:sp>
        <p:nvSpPr>
          <p:cNvPr id="11" name="Division"/>
          <p:cNvSpPr>
            <a:spLocks noGrp="1"/>
          </p:cNvSpPr>
          <p:nvPr>
            <p:ph type="body" sz="quarter" idx="11" hasCustomPrompt="1"/>
          </p:nvPr>
        </p:nvSpPr>
        <p:spPr>
          <a:xfrm>
            <a:off x="6312575" y="6031834"/>
            <a:ext cx="5399283" cy="385498"/>
          </a:xfrm>
        </p:spPr>
        <p:txBody>
          <a:bodyPr tIns="0" bIns="0" anchor="b" anchorCtr="0">
            <a:normAutofit/>
          </a:bodyPr>
          <a:lstStyle>
            <a:lvl1pPr marL="0" indent="0" algn="r">
              <a:spcAft>
                <a:spcPts val="0"/>
              </a:spcAft>
              <a:buNone/>
              <a:defRPr sz="1200" b="0"/>
            </a:lvl1pPr>
          </a:lstStyle>
          <a:p>
            <a:pPr lvl="0"/>
            <a:r>
              <a:rPr lang="en-US" noProof="0" dirty="0"/>
              <a:t>Business Area Naming</a:t>
            </a:r>
          </a:p>
        </p:txBody>
      </p:sp>
      <p:sp>
        <p:nvSpPr>
          <p:cNvPr id="12" name="Logo">
            <a:extLst>
              <a:ext uri="{FF2B5EF4-FFF2-40B4-BE49-F238E27FC236}">
                <a16:creationId xmlns:a16="http://schemas.microsoft.com/office/drawing/2014/main" id="{3C45320A-E2BA-4297-B66E-E5C7FA6E7806}"/>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F3C9D60D-44C9-404B-93EA-CEC194B41EC2}"/>
              </a:ext>
            </a:extLst>
          </p:cNvPr>
          <p:cNvSpPr>
            <a:spLocks noGrp="1"/>
          </p:cNvSpPr>
          <p:nvPr>
            <p:ph type="dt" sz="half" idx="13"/>
          </p:nvPr>
        </p:nvSpPr>
        <p:spPr>
          <a:xfrm>
            <a:off x="12192000" y="6858000"/>
            <a:ext cx="0" cy="0"/>
          </a:xfrm>
        </p:spPr>
        <p:txBody>
          <a:bodyPr anchor="b"/>
          <a:lstStyle>
            <a:lvl1pPr algn="r">
              <a:defRPr>
                <a:noFill/>
              </a:defRPr>
            </a:lvl1pPr>
          </a:lstStyle>
          <a:p>
            <a:fld id="{EE83FCDF-BD0F-4B52-BAD2-EDD364DD9E8A}" type="datetime4">
              <a:rPr lang="en-US" smtClean="0"/>
              <a:pPr/>
              <a:t>August 4, 2023</a:t>
            </a:fld>
            <a:endParaRPr lang="en-US" dirty="0"/>
          </a:p>
        </p:txBody>
      </p:sp>
      <p:sp>
        <p:nvSpPr>
          <p:cNvPr id="5" name="Fußzeilenplatzhalter 4">
            <a:extLst>
              <a:ext uri="{FF2B5EF4-FFF2-40B4-BE49-F238E27FC236}">
                <a16:creationId xmlns:a16="http://schemas.microsoft.com/office/drawing/2014/main" id="{D3D7C770-1069-4A7C-98B9-BDBADCCAC396}"/>
              </a:ext>
            </a:extLst>
          </p:cNvPr>
          <p:cNvSpPr>
            <a:spLocks noGrp="1"/>
          </p:cNvSpPr>
          <p:nvPr>
            <p:ph type="ftr" sz="quarter" idx="14"/>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7DE7DA81-EAC7-4105-BC74-1FBC72D0156A}"/>
              </a:ext>
            </a:extLst>
          </p:cNvPr>
          <p:cNvSpPr>
            <a:spLocks noGrp="1"/>
          </p:cNvSpPr>
          <p:nvPr>
            <p:ph type="sldNum" sz="quarter" idx="15"/>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1186766309"/>
      </p:ext>
    </p:extLst>
  </p:cSld>
  <p:clrMapOvr>
    <a:masterClrMapping/>
  </p:clrMapOvr>
  <p:transition>
    <p:fade/>
  </p:transition>
  <p:hf hdr="0"/>
  <p:extLst>
    <p:ext uri="{DCECCB84-F9BA-43D5-87BE-67443E8EF086}">
      <p15:sldGuideLst xmlns:p15="http://schemas.microsoft.com/office/powerpoint/2012/main">
        <p15:guide id="1" pos="7378" userDrawn="1">
          <p15:clr>
            <a:srgbClr val="FBAE40"/>
          </p15:clr>
        </p15:guide>
        <p15:guide id="2" pos="302"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470D5E5-ED92-FF43-954E-AC9C03356511}"/>
              </a:ext>
            </a:extLst>
          </p:cNvPr>
          <p:cNvSpPr>
            <a:spLocks noGrp="1"/>
          </p:cNvSpPr>
          <p:nvPr>
            <p:ph type="title"/>
          </p:nvPr>
        </p:nvSpPr>
        <p:spPr>
          <a:xfrm>
            <a:off x="839788" y="365125"/>
            <a:ext cx="10515600" cy="1325563"/>
          </a:xfrm>
        </p:spPr>
        <p:txBody>
          <a:bodyPr/>
          <a:lstStyle/>
          <a:p>
            <a:r>
              <a:rPr lang="hu-HU"/>
              <a:t>Mintacím szerkesztése</a:t>
            </a:r>
          </a:p>
        </p:txBody>
      </p:sp>
      <p:sp>
        <p:nvSpPr>
          <p:cNvPr id="3" name="Szöveg helye 2">
            <a:extLst>
              <a:ext uri="{FF2B5EF4-FFF2-40B4-BE49-F238E27FC236}">
                <a16:creationId xmlns:a16="http://schemas.microsoft.com/office/drawing/2014/main" id="{2764DD1B-2132-7EBF-9702-08E83182C8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a:extLst>
              <a:ext uri="{FF2B5EF4-FFF2-40B4-BE49-F238E27FC236}">
                <a16:creationId xmlns:a16="http://schemas.microsoft.com/office/drawing/2014/main" id="{CBCBE838-1A69-6024-B5EE-54E393B8ECE9}"/>
              </a:ext>
            </a:extLst>
          </p:cNvPr>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a:extLst>
              <a:ext uri="{FF2B5EF4-FFF2-40B4-BE49-F238E27FC236}">
                <a16:creationId xmlns:a16="http://schemas.microsoft.com/office/drawing/2014/main" id="{908934DD-7AE5-ED21-3508-FF3C99B777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a:extLst>
              <a:ext uri="{FF2B5EF4-FFF2-40B4-BE49-F238E27FC236}">
                <a16:creationId xmlns:a16="http://schemas.microsoft.com/office/drawing/2014/main" id="{4B5BA354-FA67-B388-841B-98D0491A4714}"/>
              </a:ext>
            </a:extLst>
          </p:cNvPr>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a:extLst>
              <a:ext uri="{FF2B5EF4-FFF2-40B4-BE49-F238E27FC236}">
                <a16:creationId xmlns:a16="http://schemas.microsoft.com/office/drawing/2014/main" id="{37AC45F0-0976-62CF-884B-14CB81B7012C}"/>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8" name="Élőláb helye 7">
            <a:extLst>
              <a:ext uri="{FF2B5EF4-FFF2-40B4-BE49-F238E27FC236}">
                <a16:creationId xmlns:a16="http://schemas.microsoft.com/office/drawing/2014/main" id="{5C2F1E51-83AF-C3D9-9E41-CBAB2078AE94}"/>
              </a:ext>
            </a:extLst>
          </p:cNvPr>
          <p:cNvSpPr>
            <a:spLocks noGrp="1"/>
          </p:cNvSpPr>
          <p:nvPr>
            <p:ph type="ftr" sz="quarter" idx="11"/>
          </p:nvPr>
        </p:nvSpPr>
        <p:spPr/>
        <p:txBody>
          <a:bodyPr/>
          <a:lstStyle/>
          <a:p>
            <a:endParaRPr lang="hu-HU"/>
          </a:p>
        </p:txBody>
      </p:sp>
      <p:sp>
        <p:nvSpPr>
          <p:cNvPr id="9" name="Dia számának helye 8">
            <a:extLst>
              <a:ext uri="{FF2B5EF4-FFF2-40B4-BE49-F238E27FC236}">
                <a16:creationId xmlns:a16="http://schemas.microsoft.com/office/drawing/2014/main" id="{EEF260AD-DDF2-BDC3-BB0F-EB8094AD58B2}"/>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747645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5B66945-4B64-2F2B-8F35-5C867BDA5D03}"/>
              </a:ext>
            </a:extLst>
          </p:cNvPr>
          <p:cNvSpPr>
            <a:spLocks noGrp="1"/>
          </p:cNvSpPr>
          <p:nvPr>
            <p:ph type="title"/>
          </p:nvPr>
        </p:nvSpPr>
        <p:spPr/>
        <p:txBody>
          <a:bodyPr/>
          <a:lstStyle/>
          <a:p>
            <a:r>
              <a:rPr lang="hu-HU"/>
              <a:t>Mintacím szerkesztése</a:t>
            </a:r>
          </a:p>
        </p:txBody>
      </p:sp>
      <p:sp>
        <p:nvSpPr>
          <p:cNvPr id="3" name="Dátum helye 2">
            <a:extLst>
              <a:ext uri="{FF2B5EF4-FFF2-40B4-BE49-F238E27FC236}">
                <a16:creationId xmlns:a16="http://schemas.microsoft.com/office/drawing/2014/main" id="{339347B9-1230-DC0A-1E28-9078781ADADA}"/>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4" name="Élőláb helye 3">
            <a:extLst>
              <a:ext uri="{FF2B5EF4-FFF2-40B4-BE49-F238E27FC236}">
                <a16:creationId xmlns:a16="http://schemas.microsoft.com/office/drawing/2014/main" id="{761D2226-EA35-611D-42AD-7D44A5A72BE8}"/>
              </a:ext>
            </a:extLst>
          </p:cNvPr>
          <p:cNvSpPr>
            <a:spLocks noGrp="1"/>
          </p:cNvSpPr>
          <p:nvPr>
            <p:ph type="ftr" sz="quarter" idx="11"/>
          </p:nvPr>
        </p:nvSpPr>
        <p:spPr/>
        <p:txBody>
          <a:bodyPr/>
          <a:lstStyle/>
          <a:p>
            <a:endParaRPr lang="hu-HU"/>
          </a:p>
        </p:txBody>
      </p:sp>
      <p:sp>
        <p:nvSpPr>
          <p:cNvPr id="5" name="Dia számának helye 4">
            <a:extLst>
              <a:ext uri="{FF2B5EF4-FFF2-40B4-BE49-F238E27FC236}">
                <a16:creationId xmlns:a16="http://schemas.microsoft.com/office/drawing/2014/main" id="{8491DBE3-EEEF-83AD-6D7D-01ED4C1F6844}"/>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18101875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a:extLst>
              <a:ext uri="{FF2B5EF4-FFF2-40B4-BE49-F238E27FC236}">
                <a16:creationId xmlns:a16="http://schemas.microsoft.com/office/drawing/2014/main" id="{0D5EEFB6-207E-4835-0436-7C486DB84962}"/>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3" name="Élőláb helye 2">
            <a:extLst>
              <a:ext uri="{FF2B5EF4-FFF2-40B4-BE49-F238E27FC236}">
                <a16:creationId xmlns:a16="http://schemas.microsoft.com/office/drawing/2014/main" id="{A32F0922-9557-FB2C-EDAD-1B09E4CC06D2}"/>
              </a:ext>
            </a:extLst>
          </p:cNvPr>
          <p:cNvSpPr>
            <a:spLocks noGrp="1"/>
          </p:cNvSpPr>
          <p:nvPr>
            <p:ph type="ftr" sz="quarter" idx="11"/>
          </p:nvPr>
        </p:nvSpPr>
        <p:spPr/>
        <p:txBody>
          <a:bodyPr/>
          <a:lstStyle/>
          <a:p>
            <a:endParaRPr lang="hu-HU"/>
          </a:p>
        </p:txBody>
      </p:sp>
      <p:sp>
        <p:nvSpPr>
          <p:cNvPr id="4" name="Dia számának helye 3">
            <a:extLst>
              <a:ext uri="{FF2B5EF4-FFF2-40B4-BE49-F238E27FC236}">
                <a16:creationId xmlns:a16="http://schemas.microsoft.com/office/drawing/2014/main" id="{23B2558C-AFAC-FB4E-826A-35A3BF332414}"/>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25544621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1ACE044-2839-9BD4-9AC1-2D1DCE4B7E1A}"/>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a:extLst>
              <a:ext uri="{FF2B5EF4-FFF2-40B4-BE49-F238E27FC236}">
                <a16:creationId xmlns:a16="http://schemas.microsoft.com/office/drawing/2014/main" id="{9D8CBD4D-1E50-BD54-2445-38DD1160DD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a:extLst>
              <a:ext uri="{FF2B5EF4-FFF2-40B4-BE49-F238E27FC236}">
                <a16:creationId xmlns:a16="http://schemas.microsoft.com/office/drawing/2014/main" id="{A69D89FE-872D-E85B-65CA-63487413F1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C48DCA72-E82F-3ACE-607A-E42CABCB8FE5}"/>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6" name="Élőláb helye 5">
            <a:extLst>
              <a:ext uri="{FF2B5EF4-FFF2-40B4-BE49-F238E27FC236}">
                <a16:creationId xmlns:a16="http://schemas.microsoft.com/office/drawing/2014/main" id="{04AFFB92-7556-6986-F091-676F9C9F7CD5}"/>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87F12BB3-9E82-6A7C-3A77-A5628FD540E3}"/>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15518986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CDE458C-83EE-6C97-519E-7E950A914312}"/>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a:extLst>
              <a:ext uri="{FF2B5EF4-FFF2-40B4-BE49-F238E27FC236}">
                <a16:creationId xmlns:a16="http://schemas.microsoft.com/office/drawing/2014/main" id="{A3827152-50EF-8747-60EE-E70FC650A5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a:extLst>
              <a:ext uri="{FF2B5EF4-FFF2-40B4-BE49-F238E27FC236}">
                <a16:creationId xmlns:a16="http://schemas.microsoft.com/office/drawing/2014/main" id="{B545AB09-75EC-A541-9AE5-086330B5C1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8C27F8C8-BBAF-C7F8-FFBE-AA0775500A9C}"/>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6" name="Élőláb helye 5">
            <a:extLst>
              <a:ext uri="{FF2B5EF4-FFF2-40B4-BE49-F238E27FC236}">
                <a16:creationId xmlns:a16="http://schemas.microsoft.com/office/drawing/2014/main" id="{9A8BA53E-D0F6-C6E9-7E8C-86DEC091E330}"/>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FE1A0802-B63C-6A85-3EF0-2DB7B3A010C1}"/>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7041799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21FEE2B-8865-01ED-97AF-DE3A40B5FDAC}"/>
              </a:ext>
            </a:extLst>
          </p:cNvPr>
          <p:cNvSpPr>
            <a:spLocks noGrp="1"/>
          </p:cNvSpPr>
          <p:nvPr>
            <p:ph type="title"/>
          </p:nvPr>
        </p:nvSpPr>
        <p:spPr/>
        <p:txBody>
          <a:bodyPr/>
          <a:lstStyle/>
          <a:p>
            <a:r>
              <a:rPr lang="hu-HU"/>
              <a:t>Mintacím szerkesztése</a:t>
            </a:r>
          </a:p>
        </p:txBody>
      </p:sp>
      <p:sp>
        <p:nvSpPr>
          <p:cNvPr id="3" name="Függőleges szöveg helye 2">
            <a:extLst>
              <a:ext uri="{FF2B5EF4-FFF2-40B4-BE49-F238E27FC236}">
                <a16:creationId xmlns:a16="http://schemas.microsoft.com/office/drawing/2014/main" id="{6B3750E8-BE0B-F93D-EF7A-C3D11B87E24E}"/>
              </a:ext>
            </a:extLst>
          </p:cNvPr>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C9FFA39-A061-B150-21A7-FDD933015063}"/>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55EE4D88-7FC8-FDEC-9F52-FCE00FE28DCC}"/>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68EBE238-3379-0482-A5DA-4AA67E26FA8B}"/>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7597003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a:extLst>
              <a:ext uri="{FF2B5EF4-FFF2-40B4-BE49-F238E27FC236}">
                <a16:creationId xmlns:a16="http://schemas.microsoft.com/office/drawing/2014/main" id="{CE9B905C-8B3E-A8F2-FED7-32D08873C816}"/>
              </a:ext>
            </a:extLst>
          </p:cNvPr>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a:extLst>
              <a:ext uri="{FF2B5EF4-FFF2-40B4-BE49-F238E27FC236}">
                <a16:creationId xmlns:a16="http://schemas.microsoft.com/office/drawing/2014/main" id="{49FA714F-A784-A91E-0B37-8A51C0FD9FCF}"/>
              </a:ext>
            </a:extLst>
          </p:cNvPr>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00C3C52B-CFFF-0506-D79C-0243400CA050}"/>
              </a:ext>
            </a:extLst>
          </p:cNvPr>
          <p:cNvSpPr>
            <a:spLocks noGrp="1"/>
          </p:cNvSpPr>
          <p:nvPr>
            <p:ph type="dt" sz="half" idx="10"/>
          </p:nvPr>
        </p:nvSpPr>
        <p:spPr/>
        <p:txBody>
          <a:body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B2896659-48C6-21F4-03A0-704F52E52A2B}"/>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E445CA46-768C-660E-7AB1-24E0531A4C77}"/>
              </a:ext>
            </a:extLst>
          </p:cNvPr>
          <p:cNvSpPr>
            <a:spLocks noGrp="1"/>
          </p:cNvSpPr>
          <p:nvPr>
            <p:ph type="sldNum" sz="quarter" idx="12"/>
          </p:nvPr>
        </p:nvSpPr>
        <p:spPr/>
        <p:txBody>
          <a:bodyPr/>
          <a:lstStyle/>
          <a:p>
            <a:fld id="{87D8B700-C0FD-4DC8-B888-023394F279E4}" type="slidenum">
              <a:rPr lang="hu-HU" smtClean="0"/>
              <a:t>‹Nr.›</a:t>
            </a:fld>
            <a:endParaRPr lang="hu-HU"/>
          </a:p>
        </p:txBody>
      </p:sp>
    </p:spTree>
    <p:extLst>
      <p:ext uri="{BB962C8B-B14F-4D97-AF65-F5344CB8AC3E}">
        <p14:creationId xmlns:p14="http://schemas.microsoft.com/office/powerpoint/2010/main" val="11726587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efault Layout: Subtitl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09600" y="1423358"/>
            <a:ext cx="11040533" cy="4761782"/>
          </a:xfrm>
          <a:prstGeom prst="rect">
            <a:avLst/>
          </a:prstGeom>
        </p:spPr>
        <p:txBody>
          <a:bodyPr/>
          <a:lstStyle>
            <a:lvl1pPr>
              <a:defRPr sz="2400">
                <a:solidFill>
                  <a:schemeClr val="tx1">
                    <a:lumMod val="75000"/>
                  </a:schemeClr>
                </a:solidFill>
                <a:latin typeface="+mn-lt"/>
              </a:defRPr>
            </a:lvl1pPr>
            <a:lvl2pPr>
              <a:defRPr sz="2000">
                <a:solidFill>
                  <a:schemeClr val="tx1">
                    <a:lumMod val="75000"/>
                  </a:schemeClr>
                </a:solidFill>
                <a:latin typeface="+mn-lt"/>
              </a:defRPr>
            </a:lvl2pPr>
            <a:lvl3pPr>
              <a:defRPr sz="1800">
                <a:solidFill>
                  <a:schemeClr val="tx1">
                    <a:lumMod val="75000"/>
                  </a:schemeClr>
                </a:solidFill>
                <a:latin typeface="+mn-lt"/>
              </a:defRPr>
            </a:lvl3pPr>
            <a:lvl4pPr>
              <a:defRPr sz="1600">
                <a:solidFill>
                  <a:schemeClr val="tx1">
                    <a:lumMod val="75000"/>
                  </a:schemeClr>
                </a:solidFill>
                <a:latin typeface="+mn-lt"/>
              </a:defRPr>
            </a:lvl4pPr>
            <a:lvl5pPr>
              <a:defRPr sz="1600">
                <a:solidFill>
                  <a:schemeClr val="tx1">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8" name="Title Placeholder 2"/>
          <p:cNvSpPr>
            <a:spLocks noGrp="1"/>
          </p:cNvSpPr>
          <p:nvPr>
            <p:ph type="title" hasCustomPrompt="1"/>
          </p:nvPr>
        </p:nvSpPr>
        <p:spPr>
          <a:xfrm>
            <a:off x="609600" y="223373"/>
            <a:ext cx="9590856" cy="555541"/>
          </a:xfrm>
          <a:prstGeom prst="rect">
            <a:avLst/>
          </a:prstGeom>
        </p:spPr>
        <p:txBody>
          <a:bodyPr vert="horz" wrap="none" lIns="91440" tIns="45720" rIns="91440" bIns="45720" rtlCol="0" anchor="ctr">
            <a:noAutofit/>
          </a:bodyPr>
          <a:lstStyle>
            <a:lvl1pPr>
              <a:defRPr sz="3400" b="1" cap="all" baseline="0">
                <a:gradFill>
                  <a:gsLst>
                    <a:gs pos="0">
                      <a:srgbClr val="011744"/>
                    </a:gs>
                    <a:gs pos="100000">
                      <a:srgbClr val="276F9E"/>
                    </a:gs>
                  </a:gsLst>
                  <a:lin ang="0" scaled="0"/>
                </a:gra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CLICK HERE TO EDIT TITLE</a:t>
            </a:r>
            <a:endParaRPr lang="en-GB"/>
          </a:p>
        </p:txBody>
      </p:sp>
      <p:sp>
        <p:nvSpPr>
          <p:cNvPr id="17" name="Content Placeholder 16"/>
          <p:cNvSpPr>
            <a:spLocks noGrp="1"/>
          </p:cNvSpPr>
          <p:nvPr>
            <p:ph sz="quarter" idx="12" hasCustomPrompt="1"/>
          </p:nvPr>
        </p:nvSpPr>
        <p:spPr>
          <a:xfrm>
            <a:off x="609600" y="753856"/>
            <a:ext cx="9590088" cy="416790"/>
          </a:xfrm>
          <a:prstGeom prst="rect">
            <a:avLst/>
          </a:prstGeom>
          <a:solidFill>
            <a:schemeClr val="bg1"/>
          </a:solidFill>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400" b="0">
                <a:solidFill>
                  <a:schemeClr val="accent4"/>
                </a:solidFill>
                <a:latin typeface="+mj-l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Subtitle</a:t>
            </a:r>
            <a:endParaRPr lang="en-GB">
              <a:solidFill>
                <a:schemeClr val="accent3"/>
              </a:solidFill>
            </a:endParaRPr>
          </a:p>
        </p:txBody>
      </p:sp>
      <p:sp>
        <p:nvSpPr>
          <p:cNvPr id="7"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‹Nr.›</a:t>
            </a:fld>
            <a:endParaRPr lang="en-GB"/>
          </a:p>
        </p:txBody>
      </p:sp>
    </p:spTree>
    <p:extLst>
      <p:ext uri="{BB962C8B-B14F-4D97-AF65-F5344CB8AC3E}">
        <p14:creationId xmlns:p14="http://schemas.microsoft.com/office/powerpoint/2010/main" val="1850758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Headline only ">
    <p:spTree>
      <p:nvGrpSpPr>
        <p:cNvPr id="1" name=""/>
        <p:cNvGrpSpPr/>
        <p:nvPr/>
      </p:nvGrpSpPr>
      <p:grpSpPr>
        <a:xfrm>
          <a:off x="0" y="0"/>
          <a:ext cx="0" cy="0"/>
          <a:chOff x="0" y="0"/>
          <a:chExt cx="0" cy="0"/>
        </a:xfrm>
      </p:grpSpPr>
      <p:sp>
        <p:nvSpPr>
          <p:cNvPr id="4" name="Chapter_titleonly"/>
          <p:cNvSpPr>
            <a:spLocks noGrp="1"/>
          </p:cNvSpPr>
          <p:nvPr>
            <p:ph type="body" sz="quarter" idx="15" hasCustomPrompt="1"/>
          </p:nvPr>
        </p:nvSpPr>
        <p:spPr>
          <a:xfrm>
            <a:off x="228066" y="288074"/>
            <a:ext cx="11735396" cy="432111"/>
          </a:xfrm>
        </p:spPr>
        <p:txBody>
          <a:bodyPr/>
          <a:lstStyle>
            <a:lvl1pPr marL="0" indent="0">
              <a:lnSpc>
                <a:spcPct val="89000"/>
              </a:lnSpc>
              <a:spcBef>
                <a:spcPts val="0"/>
              </a:spcBef>
              <a:buNone/>
              <a:defRPr sz="3112" kern="0" baseline="0">
                <a:solidFill>
                  <a:schemeClr val="tx1"/>
                </a:solidFill>
              </a:defRPr>
            </a:lvl1pPr>
            <a:lvl2pPr marL="260049" indent="0">
              <a:buNone/>
              <a:defRPr sz="3112"/>
            </a:lvl2pPr>
            <a:lvl3pPr marL="584110" indent="0">
              <a:buNone/>
              <a:defRPr sz="3112"/>
            </a:lvl3pPr>
            <a:lvl4pPr marL="832155" indent="0">
              <a:buNone/>
              <a:defRPr sz="3112"/>
            </a:lvl4pPr>
            <a:lvl5pPr marL="832155" indent="0">
              <a:buNone/>
              <a:defRPr sz="3112"/>
            </a:lvl5pPr>
          </a:lstStyle>
          <a:p>
            <a:pPr lvl="0"/>
            <a:r>
              <a:rPr lang="en-US" noProof="1"/>
              <a:t>Add Chapter Title</a:t>
            </a:r>
          </a:p>
        </p:txBody>
      </p:sp>
      <p:sp>
        <p:nvSpPr>
          <p:cNvPr id="10" name="AttachmentRemark">
            <a:extLst>
              <a:ext uri="{FF2B5EF4-FFF2-40B4-BE49-F238E27FC236}">
                <a16:creationId xmlns:a16="http://schemas.microsoft.com/office/drawing/2014/main" id="{8883D326-CEAD-4903-8269-B2D194C3C224}"/>
              </a:ext>
            </a:extLst>
          </p:cNvPr>
          <p:cNvSpPr>
            <a:spLocks/>
          </p:cNvSpPr>
          <p:nvPr userDrawn="1"/>
        </p:nvSpPr>
        <p:spPr>
          <a:xfrm>
            <a:off x="10251866" y="287941"/>
            <a:ext cx="1880144" cy="863822"/>
          </a:xfrm>
          <a:prstGeom prst="rect">
            <a:avLst/>
          </a:prstGeom>
          <a:noFill/>
          <a:ln w="0" cap="flat" cmpd="sng" algn="ctr">
            <a:noFill/>
            <a:prstDash val="solid"/>
          </a:ln>
          <a:effectLst/>
        </p:spPr>
        <p:txBody>
          <a:bodyPr wrap="square" lIns="0" tIns="19760" rIns="0" bIns="0" rtlCol="0" anchor="t">
            <a:normAutofit/>
          </a:bodyPr>
          <a:lstStyle/>
          <a:p>
            <a:pPr rtl="0">
              <a:lnSpc>
                <a:spcPts val="1000"/>
              </a:lnSpc>
            </a:pPr>
            <a:r>
              <a:rPr lang="en-US" sz="611" b="0" i="0" u="none" strike="noStrike" kern="0" baseline="0" noProof="1">
                <a:solidFill>
                  <a:srgbClr val="000000"/>
                </a:solidFill>
                <a:latin typeface="+mn-lt"/>
              </a:rPr>
              <a:t> </a:t>
            </a:r>
          </a:p>
        </p:txBody>
      </p:sp>
      <p:sp>
        <p:nvSpPr>
          <p:cNvPr id="5" name="Title 4">
            <a:extLst>
              <a:ext uri="{FF2B5EF4-FFF2-40B4-BE49-F238E27FC236}">
                <a16:creationId xmlns:a16="http://schemas.microsoft.com/office/drawing/2014/main" id="{5CC74776-286D-45CF-B42A-A491ED08BED4}"/>
              </a:ext>
            </a:extLst>
          </p:cNvPr>
          <p:cNvSpPr>
            <a:spLocks noGrp="1"/>
          </p:cNvSpPr>
          <p:nvPr>
            <p:ph type="title" hasCustomPrompt="1"/>
          </p:nvPr>
        </p:nvSpPr>
        <p:spPr/>
        <p:txBody>
          <a:bodyPr/>
          <a:lstStyle/>
          <a:p>
            <a:r>
              <a:rPr lang="en-US"/>
              <a:t>Add Slide Title</a:t>
            </a:r>
          </a:p>
        </p:txBody>
      </p:sp>
      <p:sp>
        <p:nvSpPr>
          <p:cNvPr id="2" name="Slide Number Placeholder 1">
            <a:extLst>
              <a:ext uri="{FF2B5EF4-FFF2-40B4-BE49-F238E27FC236}">
                <a16:creationId xmlns:a16="http://schemas.microsoft.com/office/drawing/2014/main" id="{9D4A29A7-9E35-4523-8421-38341F67C3EE}"/>
              </a:ext>
            </a:extLst>
          </p:cNvPr>
          <p:cNvSpPr>
            <a:spLocks noGrp="1"/>
          </p:cNvSpPr>
          <p:nvPr>
            <p:ph type="sldNum" sz="quarter" idx="12"/>
          </p:nvPr>
        </p:nvSpPr>
        <p:spPr/>
        <p:txBody>
          <a:bodyPr/>
          <a:lstStyle/>
          <a:p>
            <a:fld id="{4898AEC0-503E-4FA4-859C-D0F72D6E3F79}" type="slidenum">
              <a:rPr lang="en-US" noProof="1" smtClean="0"/>
              <a:pPr/>
              <a:t>‹Nr.›</a:t>
            </a:fld>
            <a:endParaRPr lang="en-US" noProof="1"/>
          </a:p>
        </p:txBody>
      </p:sp>
    </p:spTree>
    <p:extLst>
      <p:ext uri="{BB962C8B-B14F-4D97-AF65-F5344CB8AC3E}">
        <p14:creationId xmlns:p14="http://schemas.microsoft.com/office/powerpoint/2010/main" val="3024238678"/>
      </p:ext>
    </p:extLst>
  </p:cSld>
  <p:clrMapOvr>
    <a:masterClrMapping/>
  </p:clrMapOvr>
  <p:extLst>
    <p:ext uri="{DCECCB84-F9BA-43D5-87BE-67443E8EF086}">
      <p15:sldGuideLst xmlns:p15="http://schemas.microsoft.com/office/powerpoint/2012/main">
        <p15:guide id="1" pos="128">
          <p15:clr>
            <a:srgbClr val="FBAE40"/>
          </p15:clr>
        </p15:guide>
        <p15:guide id="2" pos="6784">
          <p15:clr>
            <a:srgbClr val="FBAE40"/>
          </p15:clr>
        </p15:guide>
        <p15:guide id="3" orient="horz" pos="162">
          <p15:clr>
            <a:srgbClr val="FBAE40"/>
          </p15:clr>
        </p15:guide>
        <p15:guide id="4" orient="horz" pos="408">
          <p15:clr>
            <a:srgbClr val="FBAE40"/>
          </p15:clr>
        </p15:guide>
        <p15:guide id="5" orient="horz" pos="654">
          <p15:clr>
            <a:srgbClr val="FBAE40"/>
          </p15:clr>
        </p15:guide>
        <p15:guide id="6" orient="horz" pos="816">
          <p15:clr>
            <a:srgbClr val="FBAE40"/>
          </p15:clr>
        </p15:guide>
        <p15:guide id="7" orient="horz" pos="3489">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Title (white)">
    <p:spTree>
      <p:nvGrpSpPr>
        <p:cNvPr id="1" name=""/>
        <p:cNvGrpSpPr/>
        <p:nvPr/>
      </p:nvGrpSpPr>
      <p:grpSpPr>
        <a:xfrm>
          <a:off x="0" y="0"/>
          <a:ext cx="0" cy="0"/>
          <a:chOff x="0" y="0"/>
          <a:chExt cx="0" cy="0"/>
        </a:xfrm>
      </p:grpSpPr>
      <p:sp>
        <p:nvSpPr>
          <p:cNvPr id="3" name="SHAPE white">
            <a:extLst>
              <a:ext uri="{FF2B5EF4-FFF2-40B4-BE49-F238E27FC236}">
                <a16:creationId xmlns:a16="http://schemas.microsoft.com/office/drawing/2014/main" id="{9F660214-6D16-4201-B4A9-CD0E25BF0D3C}"/>
              </a:ext>
            </a:extLst>
          </p:cNvPr>
          <p:cNvSpPr/>
          <p:nvPr/>
        </p:nvSpPr>
        <p:spPr>
          <a:xfrm>
            <a:off x="192088" y="188913"/>
            <a:ext cx="11807825" cy="6480175"/>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4" name="MIO_LOGOPLACEHOLDER#Logo_16x9" hidden="1">
            <a:extLst>
              <a:ext uri="{FF2B5EF4-FFF2-40B4-BE49-F238E27FC236}">
                <a16:creationId xmlns:a16="http://schemas.microsoft.com/office/drawing/2014/main" id="{77F38C49-D815-4386-B542-AB1FE19DE431}"/>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5" name="Datumsplatzhalter 4">
            <a:extLst>
              <a:ext uri="{FF2B5EF4-FFF2-40B4-BE49-F238E27FC236}">
                <a16:creationId xmlns:a16="http://schemas.microsoft.com/office/drawing/2014/main" id="{176DFA53-C115-4C27-AAB1-B1BD38BC3B2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D5A187FE-9F8E-489A-BAC3-39CB67AD41B6}" type="datetime4">
              <a:rPr lang="en-US" smtClean="0"/>
              <a:pPr/>
              <a:t>August 4, 2023</a:t>
            </a:fld>
            <a:endParaRPr lang="en-US" dirty="0"/>
          </a:p>
        </p:txBody>
      </p:sp>
      <p:sp>
        <p:nvSpPr>
          <p:cNvPr id="6" name="Fußzeilenplatzhalter 5">
            <a:extLst>
              <a:ext uri="{FF2B5EF4-FFF2-40B4-BE49-F238E27FC236}">
                <a16:creationId xmlns:a16="http://schemas.microsoft.com/office/drawing/2014/main" id="{63B37DD6-747B-42BB-89A7-DEEA243E703F}"/>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7" name="Foliennummernplatzhalter 6">
            <a:extLst>
              <a:ext uri="{FF2B5EF4-FFF2-40B4-BE49-F238E27FC236}">
                <a16:creationId xmlns:a16="http://schemas.microsoft.com/office/drawing/2014/main" id="{5ADFDFC4-6AB9-476C-85C8-5E032E9D3699}"/>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2821207199"/>
      </p:ext>
    </p:extLst>
  </p:cSld>
  <p:clrMapOvr>
    <a:masterClrMapping/>
  </p:clrMapOvr>
  <p:transition>
    <p:fade/>
  </p:transition>
  <p:hf hdr="0"/>
  <p:extLst>
    <p:ext uri="{DCECCB84-F9BA-43D5-87BE-67443E8EF086}">
      <p15:sldGuideLst xmlns:p15="http://schemas.microsoft.com/office/powerpoint/2012/main">
        <p15:guide id="1" pos="7423">
          <p15:clr>
            <a:srgbClr val="FBAE40"/>
          </p15:clr>
        </p15:guide>
        <p15:guide id="2" pos="257">
          <p15:clr>
            <a:srgbClr val="FBAE40"/>
          </p15:clr>
        </p15:guide>
        <p15:guide id="3" orient="horz" pos="959">
          <p15:clr>
            <a:srgbClr val="FBAE40"/>
          </p15:clr>
        </p15:guide>
        <p15:guide id="4" orient="horz" pos="383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range)">
    <p:bg>
      <p:bgRef idx="1001">
        <a:schemeClr val="bg1"/>
      </p:bgRef>
    </p:bg>
    <p:spTree>
      <p:nvGrpSpPr>
        <p:cNvPr id="1" name=""/>
        <p:cNvGrpSpPr/>
        <p:nvPr/>
      </p:nvGrpSpPr>
      <p:grpSpPr>
        <a:xfrm>
          <a:off x="0" y="0"/>
          <a:ext cx="0" cy="0"/>
          <a:chOff x="0" y="0"/>
          <a:chExt cx="0" cy="0"/>
        </a:xfrm>
      </p:grpSpPr>
      <p:sp>
        <p:nvSpPr>
          <p:cNvPr id="2" name="SHAPE orange">
            <a:extLst>
              <a:ext uri="{FF2B5EF4-FFF2-40B4-BE49-F238E27FC236}">
                <a16:creationId xmlns:a16="http://schemas.microsoft.com/office/drawing/2014/main" id="{82938696-5548-A24B-10C2-55C74FCF7328}"/>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3" name="LINE">
            <a:extLst>
              <a:ext uri="{FF2B5EF4-FFF2-40B4-BE49-F238E27FC236}">
                <a16:creationId xmlns:a16="http://schemas.microsoft.com/office/drawing/2014/main" id="{FBC76E5F-EAFC-F404-0C12-67600C48A35D}"/>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LOGO">
            <a:extLst>
              <a:ext uri="{FF2B5EF4-FFF2-40B4-BE49-F238E27FC236}">
                <a16:creationId xmlns:a16="http://schemas.microsoft.com/office/drawing/2014/main" id="{1C09B27F-8BF5-4652-B0A7-68636C1D475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6" name="Inhaltsplatzhalter 2">
            <a:extLst>
              <a:ext uri="{FF2B5EF4-FFF2-40B4-BE49-F238E27FC236}">
                <a16:creationId xmlns:a16="http://schemas.microsoft.com/office/drawing/2014/main" id="{E50BA2E4-AA81-4E1F-A271-8D38B04809FA}"/>
              </a:ext>
            </a:extLst>
          </p:cNvPr>
          <p:cNvSpPr>
            <a:spLocks noGrp="1"/>
          </p:cNvSpPr>
          <p:nvPr>
            <p:ph sz="quarter" idx="13"/>
          </p:nvPr>
        </p:nvSpPr>
        <p:spPr/>
        <p:txBody>
          <a:bodyPr/>
          <a:lstStyle>
            <a:lvl1pPr marL="0" indent="0">
              <a:buClr>
                <a:schemeClr val="bg1"/>
              </a:buClr>
              <a:buNone/>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itel 7">
            <a:extLst>
              <a:ext uri="{FF2B5EF4-FFF2-40B4-BE49-F238E27FC236}">
                <a16:creationId xmlns:a16="http://schemas.microsoft.com/office/drawing/2014/main" id="{ABA3C9F2-E253-421F-945D-D688619224FB}"/>
              </a:ext>
            </a:extLst>
          </p:cNvPr>
          <p:cNvSpPr>
            <a:spLocks noGrp="1"/>
          </p:cNvSpPr>
          <p:nvPr>
            <p:ph type="title"/>
          </p:nvPr>
        </p:nvSpPr>
        <p:spPr/>
        <p:txBody>
          <a:bodyPr/>
          <a:lstStyle>
            <a:lvl1pPr>
              <a:defRPr>
                <a:solidFill>
                  <a:schemeClr val="bg1"/>
                </a:solidFill>
              </a:defRPr>
            </a:lvl1pPr>
          </a:lstStyle>
          <a:p>
            <a:r>
              <a:rPr lang="de-DE"/>
              <a:t>Mastertitelformat bearbeiten</a:t>
            </a:r>
          </a:p>
        </p:txBody>
      </p:sp>
      <p:sp>
        <p:nvSpPr>
          <p:cNvPr id="7" name="Datumsplatzhalter 6">
            <a:extLst>
              <a:ext uri="{FF2B5EF4-FFF2-40B4-BE49-F238E27FC236}">
                <a16:creationId xmlns:a16="http://schemas.microsoft.com/office/drawing/2014/main" id="{28242E24-BED6-488F-89AD-B05C9CBDF51D}"/>
              </a:ext>
            </a:extLst>
          </p:cNvPr>
          <p:cNvSpPr>
            <a:spLocks noGrp="1"/>
          </p:cNvSpPr>
          <p:nvPr>
            <p:ph type="dt" sz="half" idx="14"/>
          </p:nvPr>
        </p:nvSpPr>
        <p:spPr/>
        <p:txBody>
          <a:bodyPr/>
          <a:lstStyle>
            <a:lvl1pPr rtl="0">
              <a:defRPr/>
            </a:lvl1pPr>
          </a:lstStyle>
          <a:p>
            <a:fld id="{764076F3-F397-436C-BB65-E6FD9E156E3A}" type="datetime4">
              <a:rPr lang="en-US" smtClean="0"/>
              <a:pPr/>
              <a:t>August 4, 2023</a:t>
            </a:fld>
            <a:endParaRPr lang="en-US" dirty="0"/>
          </a:p>
        </p:txBody>
      </p:sp>
      <p:sp>
        <p:nvSpPr>
          <p:cNvPr id="8" name="Fußzeilenplatzhalter 7">
            <a:extLst>
              <a:ext uri="{FF2B5EF4-FFF2-40B4-BE49-F238E27FC236}">
                <a16:creationId xmlns:a16="http://schemas.microsoft.com/office/drawing/2014/main" id="{29A66109-FA20-48C9-8114-DD7A725FE272}"/>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25069DFF-5F42-4A6C-9AE0-FCC1F2662199}"/>
              </a:ext>
            </a:extLst>
          </p:cNvPr>
          <p:cNvSpPr>
            <a:spLocks noGrp="1"/>
          </p:cNvSpPr>
          <p:nvPr>
            <p:ph type="sldNum" sz="quarter" idx="16"/>
          </p:nvPr>
        </p:nvSpPr>
        <p:spPr/>
        <p:txBody>
          <a:bodyPr/>
          <a:lstStyle>
            <a:lvl1pPr rtl="0">
              <a:defRPr/>
            </a:lvl1pPr>
          </a:lstStyle>
          <a:p>
            <a:fld id="{ADA48181-2C78-49CB-8C52-912A07842C2E}" type="slidenum">
              <a:rPr lang="en-US"/>
              <a:pPr/>
              <a:t>‹Nr.›</a:t>
            </a:fld>
            <a:endParaRPr lang="en-US" dirty="0"/>
          </a:p>
        </p:txBody>
      </p:sp>
      <p:sp>
        <p:nvSpPr>
          <p:cNvPr id="23" name="MIO_LOGOPLACEHOLDER#Logo_16x9" hidden="1">
            <a:extLst>
              <a:ext uri="{FF2B5EF4-FFF2-40B4-BE49-F238E27FC236}">
                <a16:creationId xmlns:a16="http://schemas.microsoft.com/office/drawing/2014/main" id="{36AB968B-E423-45A9-BCC2-8AD32505936A}"/>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20" name="Masterfeld-Info-EN">
            <a:extLst>
              <a:ext uri="{FF2B5EF4-FFF2-40B4-BE49-F238E27FC236}">
                <a16:creationId xmlns:a16="http://schemas.microsoft.com/office/drawing/2014/main" id="{71443D15-BEDB-40DE-94E4-DAC71EB66161}"/>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21" name="Masterfeld-Info-DE" hidden="1">
            <a:extLst>
              <a:ext uri="{FF2B5EF4-FFF2-40B4-BE49-F238E27FC236}">
                <a16:creationId xmlns:a16="http://schemas.microsoft.com/office/drawing/2014/main" id="{8C6396D6-849A-4ABC-8DBD-C38E1845BAAB}"/>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339897048"/>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hite)">
    <p:spTree>
      <p:nvGrpSpPr>
        <p:cNvPr id="1" name=""/>
        <p:cNvGrpSpPr/>
        <p:nvPr/>
      </p:nvGrpSpPr>
      <p:grpSpPr>
        <a:xfrm>
          <a:off x="0" y="0"/>
          <a:ext cx="0" cy="0"/>
          <a:chOff x="0" y="0"/>
          <a:chExt cx="0" cy="0"/>
        </a:xfrm>
      </p:grpSpPr>
      <p:sp>
        <p:nvSpPr>
          <p:cNvPr id="5" name="Inhaltsplatzhalter 2">
            <a:extLst>
              <a:ext uri="{FF2B5EF4-FFF2-40B4-BE49-F238E27FC236}">
                <a16:creationId xmlns:a16="http://schemas.microsoft.com/office/drawing/2014/main" id="{1089BDB9-B70F-4B87-A3C1-AFE761FA68B7}"/>
              </a:ext>
            </a:extLst>
          </p:cNvPr>
          <p:cNvSpPr>
            <a:spLocks noGrp="1"/>
          </p:cNvSpPr>
          <p:nvPr>
            <p:ph sz="quarter" idx="13"/>
          </p:nvPr>
        </p:nvSpPr>
        <p:spPr/>
        <p:txBody>
          <a:bodyPr/>
          <a:lstStyle>
            <a:lvl1pPr marL="0" indent="0">
              <a:buNone/>
              <a:defRPr/>
            </a:lvl1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7">
            <a:extLst>
              <a:ext uri="{FF2B5EF4-FFF2-40B4-BE49-F238E27FC236}">
                <a16:creationId xmlns:a16="http://schemas.microsoft.com/office/drawing/2014/main" id="{504B9673-B248-485B-A90A-7C5253EC8AB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EACC22E2-F21B-4290-B56B-022F9C2C4E73}"/>
              </a:ext>
            </a:extLst>
          </p:cNvPr>
          <p:cNvSpPr>
            <a:spLocks noGrp="1"/>
          </p:cNvSpPr>
          <p:nvPr>
            <p:ph type="dt" sz="half" idx="14"/>
          </p:nvPr>
        </p:nvSpPr>
        <p:spPr/>
        <p:txBody>
          <a:bodyPr/>
          <a:lstStyle/>
          <a:p>
            <a:fld id="{EC0AC727-B864-4C87-960D-FF477212D381}" type="datetime4">
              <a:rPr lang="en-US" smtClean="0"/>
              <a:pPr/>
              <a:t>August 4, 2023</a:t>
            </a:fld>
            <a:endParaRPr lang="en-US" dirty="0"/>
          </a:p>
        </p:txBody>
      </p:sp>
      <p:sp>
        <p:nvSpPr>
          <p:cNvPr id="8" name="Fußzeilenplatzhalter 7">
            <a:extLst>
              <a:ext uri="{FF2B5EF4-FFF2-40B4-BE49-F238E27FC236}">
                <a16:creationId xmlns:a16="http://schemas.microsoft.com/office/drawing/2014/main" id="{BA898C5E-943F-4EF0-A433-E752FF2A5DAF}"/>
              </a:ext>
            </a:extLst>
          </p:cNvPr>
          <p:cNvSpPr>
            <a:spLocks noGrp="1"/>
          </p:cNvSpPr>
          <p:nvPr>
            <p:ph type="ftr" sz="quarter" idx="15"/>
          </p:nvPr>
        </p:nvSpPr>
        <p:spPr/>
        <p:txBody>
          <a:body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15EB725-AAD5-4A3E-84A9-A9B8DA2644A3}"/>
              </a:ext>
            </a:extLst>
          </p:cNvPr>
          <p:cNvSpPr>
            <a:spLocks noGrp="1"/>
          </p:cNvSpPr>
          <p:nvPr>
            <p:ph type="sldNum" sz="quarter" idx="16"/>
          </p:nvPr>
        </p:nvSpPr>
        <p:spPr/>
        <p:txBody>
          <a:bodyPr/>
          <a:lstStyle/>
          <a:p>
            <a:fld id="{ADA48181-2C78-49CB-8C52-912A07842C2E}" type="slidenum">
              <a:rPr lang="en-US"/>
              <a:pPr/>
              <a:t>‹Nr.›</a:t>
            </a:fld>
            <a:endParaRPr lang="en-US" dirty="0"/>
          </a:p>
        </p:txBody>
      </p:sp>
      <p:sp>
        <p:nvSpPr>
          <p:cNvPr id="11" name="MIO_LOGOPLACEHOLDER#Logo_16x9" hidden="1">
            <a:extLst>
              <a:ext uri="{FF2B5EF4-FFF2-40B4-BE49-F238E27FC236}">
                <a16:creationId xmlns:a16="http://schemas.microsoft.com/office/drawing/2014/main" id="{32F9D74A-FBE0-425D-9642-995123835A7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1067" noProof="0" dirty="0">
              <a:solidFill>
                <a:srgbClr val="00B0F0"/>
              </a:solidFill>
            </a:endParaRPr>
          </a:p>
        </p:txBody>
      </p:sp>
      <p:sp>
        <p:nvSpPr>
          <p:cNvPr id="14" name="Masterfeld-Info-EN">
            <a:extLst>
              <a:ext uri="{FF2B5EF4-FFF2-40B4-BE49-F238E27FC236}">
                <a16:creationId xmlns:a16="http://schemas.microsoft.com/office/drawing/2014/main" id="{E788FAB4-76CB-4C6D-B621-6A743E02A41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F7E1ACF2-8A1B-4DB6-BE92-3D6012F45AA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746322388"/>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7" userDrawn="1">
          <p15:clr>
            <a:srgbClr val="FBAE40"/>
          </p15:clr>
        </p15:guide>
        <p15:guide id="4" orient="horz" pos="383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black)">
    <p:bg>
      <p:bgRef idx="1001">
        <a:schemeClr val="bg1"/>
      </p:bgRef>
    </p:bg>
    <p:spTree>
      <p:nvGrpSpPr>
        <p:cNvPr id="1" name=""/>
        <p:cNvGrpSpPr/>
        <p:nvPr/>
      </p:nvGrpSpPr>
      <p:grpSpPr>
        <a:xfrm>
          <a:off x="0" y="0"/>
          <a:ext cx="0" cy="0"/>
          <a:chOff x="0" y="0"/>
          <a:chExt cx="0" cy="0"/>
        </a:xfrm>
      </p:grpSpPr>
      <p:sp>
        <p:nvSpPr>
          <p:cNvPr id="2" name="SHAPE black">
            <a:extLst>
              <a:ext uri="{FF2B5EF4-FFF2-40B4-BE49-F238E27FC236}">
                <a16:creationId xmlns:a16="http://schemas.microsoft.com/office/drawing/2014/main" id="{B9DA7F1F-B974-F0C0-585B-10AC8F02ED89}"/>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3" name="LINE">
            <a:extLst>
              <a:ext uri="{FF2B5EF4-FFF2-40B4-BE49-F238E27FC236}">
                <a16:creationId xmlns:a16="http://schemas.microsoft.com/office/drawing/2014/main" id="{CD91E7BF-D2E7-8CF1-F36D-67C2FE91345E}"/>
              </a:ext>
            </a:extLst>
          </p:cNvPr>
          <p:cNvCxnSpPr>
            <a:cxnSpLocks/>
          </p:cNvCxnSpPr>
          <p:nvPr userDrawn="1"/>
        </p:nvCxnSpPr>
        <p:spPr>
          <a:xfrm>
            <a:off x="407987" y="6303600"/>
            <a:ext cx="11376000" cy="0"/>
          </a:xfrm>
          <a:prstGeom prst="line">
            <a:avLst/>
          </a:prstGeom>
          <a:ln w="4445">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7C49BEB5-14EE-B031-64FE-32DE020343D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4" name="Titel 3">
            <a:extLst>
              <a:ext uri="{FF2B5EF4-FFF2-40B4-BE49-F238E27FC236}">
                <a16:creationId xmlns:a16="http://schemas.microsoft.com/office/drawing/2014/main" id="{BCD1A06E-AAB2-4C3E-A402-65E534D6FFE0}"/>
              </a:ext>
            </a:extLst>
          </p:cNvPr>
          <p:cNvSpPr>
            <a:spLocks noGrp="1"/>
          </p:cNvSpPr>
          <p:nvPr>
            <p:ph type="title"/>
          </p:nvPr>
        </p:nvSpPr>
        <p:spPr/>
        <p:txBody>
          <a:bodyPr/>
          <a:lstStyle/>
          <a:p>
            <a:r>
              <a:rPr lang="de-DE"/>
              <a:t>Mastertitelformat bearbeiten</a:t>
            </a:r>
          </a:p>
        </p:txBody>
      </p:sp>
      <p:sp>
        <p:nvSpPr>
          <p:cNvPr id="6" name="Inhaltsplatzhalter 5">
            <a:extLst>
              <a:ext uri="{FF2B5EF4-FFF2-40B4-BE49-F238E27FC236}">
                <a16:creationId xmlns:a16="http://schemas.microsoft.com/office/drawing/2014/main" id="{A55251EB-B21B-4850-B76F-AAD6E6E60C0E}"/>
              </a:ext>
            </a:extLst>
          </p:cNvPr>
          <p:cNvSpPr>
            <a:spLocks noGrp="1"/>
          </p:cNvSpPr>
          <p:nvPr>
            <p:ph sz="quarter" idx="13"/>
          </p:nvPr>
        </p:nvSpPr>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Datumsplatzhalter 6">
            <a:extLst>
              <a:ext uri="{FF2B5EF4-FFF2-40B4-BE49-F238E27FC236}">
                <a16:creationId xmlns:a16="http://schemas.microsoft.com/office/drawing/2014/main" id="{0E9A42A0-1A19-435A-8B47-386CD8F86E66}"/>
              </a:ext>
            </a:extLst>
          </p:cNvPr>
          <p:cNvSpPr>
            <a:spLocks noGrp="1"/>
          </p:cNvSpPr>
          <p:nvPr>
            <p:ph type="dt" sz="half" idx="14"/>
          </p:nvPr>
        </p:nvSpPr>
        <p:spPr/>
        <p:txBody>
          <a:bodyPr/>
          <a:lstStyle>
            <a:lvl1pPr rtl="0">
              <a:defRPr>
                <a:solidFill>
                  <a:schemeClr val="bg1"/>
                </a:solidFill>
              </a:defRPr>
            </a:lvl1pPr>
          </a:lstStyle>
          <a:p>
            <a:fld id="{7F5368E2-2F09-4DE6-9D0B-6947C0423821}" type="datetime4">
              <a:rPr lang="en-US" smtClean="0"/>
              <a:pPr/>
              <a:t>August 4, 2023</a:t>
            </a:fld>
            <a:endParaRPr lang="en-US" dirty="0"/>
          </a:p>
        </p:txBody>
      </p:sp>
      <p:sp>
        <p:nvSpPr>
          <p:cNvPr id="8" name="Fußzeilenplatzhalter 7">
            <a:extLst>
              <a:ext uri="{FF2B5EF4-FFF2-40B4-BE49-F238E27FC236}">
                <a16:creationId xmlns:a16="http://schemas.microsoft.com/office/drawing/2014/main" id="{3F8F3E12-F1E2-43C8-A3EB-23A8F53F446A}"/>
              </a:ext>
            </a:extLst>
          </p:cNvPr>
          <p:cNvSpPr>
            <a:spLocks noGrp="1"/>
          </p:cNvSpPr>
          <p:nvPr>
            <p:ph type="ftr" sz="quarter" idx="15"/>
          </p:nvPr>
        </p:nvSpPr>
        <p:spPr/>
        <p:txBody>
          <a:bodyPr/>
          <a:lstStyle>
            <a:lvl1pPr rtl="0">
              <a:defRPr>
                <a:solidFill>
                  <a:schemeClr val="bg1"/>
                </a:solidFill>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8D80B8F5-B54A-4617-A5A1-FD174C20F167}"/>
              </a:ext>
            </a:extLst>
          </p:cNvPr>
          <p:cNvSpPr>
            <a:spLocks noGrp="1"/>
          </p:cNvSpPr>
          <p:nvPr>
            <p:ph type="sldNum" sz="quarter" idx="16"/>
          </p:nvPr>
        </p:nvSpPr>
        <p:spPr/>
        <p:txBody>
          <a:bodyPr/>
          <a:lstStyle>
            <a:lvl1pPr rtl="0">
              <a:defRPr>
                <a:solidFill>
                  <a:schemeClr val="bg1"/>
                </a:solidFill>
              </a:defRPr>
            </a:lvl1pPr>
          </a:lstStyle>
          <a:p>
            <a:fld id="{ADA48181-2C78-49CB-8C52-912A07842C2E}" type="slidenum">
              <a:rPr lang="en-US"/>
              <a:pPr/>
              <a:t>‹Nr.›</a:t>
            </a:fld>
            <a:endParaRPr lang="en-US" dirty="0"/>
          </a:p>
        </p:txBody>
      </p:sp>
      <p:sp>
        <p:nvSpPr>
          <p:cNvPr id="23" name="MIO_LOGOPLACEHOLDER#Logo_16x9" hidden="1">
            <a:extLst>
              <a:ext uri="{FF2B5EF4-FFF2-40B4-BE49-F238E27FC236}">
                <a16:creationId xmlns:a16="http://schemas.microsoft.com/office/drawing/2014/main" id="{B5313518-8381-4EBE-B966-3FB299AE889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8" name="Masterfeld-Info-EN">
            <a:extLst>
              <a:ext uri="{FF2B5EF4-FFF2-40B4-BE49-F238E27FC236}">
                <a16:creationId xmlns:a16="http://schemas.microsoft.com/office/drawing/2014/main" id="{9B678141-DCD3-441A-A4B8-97BA49CB00D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Innovation and Advanced Systems</a:t>
            </a:r>
            <a:endParaRPr lang="de-DE" sz="800" b="0" noProof="0" dirty="0">
              <a:solidFill>
                <a:schemeClr val="bg1"/>
              </a:solidFill>
              <a:latin typeface="+mn-lt"/>
            </a:endParaRPr>
          </a:p>
        </p:txBody>
      </p:sp>
      <p:sp>
        <p:nvSpPr>
          <p:cNvPr id="19" name="Masterfeld-Info-DE" hidden="1">
            <a:extLst>
              <a:ext uri="{FF2B5EF4-FFF2-40B4-BE49-F238E27FC236}">
                <a16:creationId xmlns:a16="http://schemas.microsoft.com/office/drawing/2014/main" id="{F20B2B3D-1480-4E51-9E7D-83FE04DAC377}"/>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Individueller Informationsbereich</a:t>
            </a:r>
            <a:endParaRPr lang="de-DE" sz="800" b="0" noProof="0" dirty="0">
              <a:solidFill>
                <a:schemeClr val="bg1"/>
              </a:solidFill>
              <a:latin typeface="+mn-lt"/>
            </a:endParaRPr>
          </a:p>
        </p:txBody>
      </p:sp>
    </p:spTree>
    <p:extLst>
      <p:ext uri="{BB962C8B-B14F-4D97-AF65-F5344CB8AC3E}">
        <p14:creationId xmlns:p14="http://schemas.microsoft.com/office/powerpoint/2010/main" val="1164494908"/>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9" userDrawn="1">
          <p15:clr>
            <a:srgbClr val="FBAE40"/>
          </p15:clr>
        </p15:guide>
        <p15:guide id="4" orient="horz" pos="383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grey)">
    <p:spTree>
      <p:nvGrpSpPr>
        <p:cNvPr id="1" name=""/>
        <p:cNvGrpSpPr/>
        <p:nvPr/>
      </p:nvGrpSpPr>
      <p:grpSpPr>
        <a:xfrm>
          <a:off x="0" y="0"/>
          <a:ext cx="0" cy="0"/>
          <a:chOff x="0" y="0"/>
          <a:chExt cx="0" cy="0"/>
        </a:xfrm>
      </p:grpSpPr>
      <p:sp>
        <p:nvSpPr>
          <p:cNvPr id="3" name="SHAPE grey">
            <a:extLst>
              <a:ext uri="{FF2B5EF4-FFF2-40B4-BE49-F238E27FC236}">
                <a16:creationId xmlns:a16="http://schemas.microsoft.com/office/drawing/2014/main" id="{144B6149-12FC-4FC3-57CB-D8F0DF0EE1F0}"/>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F1065A6B-189C-8E46-1D59-99346780D529}"/>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LOGO">
            <a:extLst>
              <a:ext uri="{FF2B5EF4-FFF2-40B4-BE49-F238E27FC236}">
                <a16:creationId xmlns:a16="http://schemas.microsoft.com/office/drawing/2014/main" id="{64577953-924D-7068-D3C0-98B62312DDD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5" name="Inhaltsplatzhalter 2">
            <a:extLst>
              <a:ext uri="{FF2B5EF4-FFF2-40B4-BE49-F238E27FC236}">
                <a16:creationId xmlns:a16="http://schemas.microsoft.com/office/drawing/2014/main" id="{1089BDB9-B70F-4B87-A3C1-AFE761FA68B7}"/>
              </a:ext>
            </a:extLst>
          </p:cNvPr>
          <p:cNvSpPr>
            <a:spLocks noGrp="1"/>
          </p:cNvSpPr>
          <p:nvPr>
            <p:ph sz="quarter" idx="13"/>
          </p:nvPr>
        </p:nvSpPr>
        <p:spPr/>
        <p:txBody>
          <a:bodyPr/>
          <a:lstStyle>
            <a:lvl1pPr marL="0" indent="0">
              <a:buNone/>
              <a:defRPr/>
            </a:lvl1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7">
            <a:extLst>
              <a:ext uri="{FF2B5EF4-FFF2-40B4-BE49-F238E27FC236}">
                <a16:creationId xmlns:a16="http://schemas.microsoft.com/office/drawing/2014/main" id="{504B9673-B248-485B-A90A-7C5253EC8AB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EACC22E2-F21B-4290-B56B-022F9C2C4E73}"/>
              </a:ext>
            </a:extLst>
          </p:cNvPr>
          <p:cNvSpPr>
            <a:spLocks noGrp="1"/>
          </p:cNvSpPr>
          <p:nvPr>
            <p:ph type="dt" sz="half" idx="14"/>
          </p:nvPr>
        </p:nvSpPr>
        <p:spPr/>
        <p:txBody>
          <a:bodyPr/>
          <a:lstStyle/>
          <a:p>
            <a:fld id="{AEE7B625-A320-4691-917D-ECE7CF909137}" type="datetime4">
              <a:rPr lang="en-US" smtClean="0"/>
              <a:pPr/>
              <a:t>August 4, 2023</a:t>
            </a:fld>
            <a:endParaRPr lang="en-US" dirty="0"/>
          </a:p>
        </p:txBody>
      </p:sp>
      <p:sp>
        <p:nvSpPr>
          <p:cNvPr id="8" name="Fußzeilenplatzhalter 7">
            <a:extLst>
              <a:ext uri="{FF2B5EF4-FFF2-40B4-BE49-F238E27FC236}">
                <a16:creationId xmlns:a16="http://schemas.microsoft.com/office/drawing/2014/main" id="{BA898C5E-943F-4EF0-A433-E752FF2A5DAF}"/>
              </a:ext>
            </a:extLst>
          </p:cNvPr>
          <p:cNvSpPr>
            <a:spLocks noGrp="1"/>
          </p:cNvSpPr>
          <p:nvPr>
            <p:ph type="ftr" sz="quarter" idx="15"/>
          </p:nvPr>
        </p:nvSpPr>
        <p:spPr/>
        <p:txBody>
          <a:body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15EB725-AAD5-4A3E-84A9-A9B8DA2644A3}"/>
              </a:ext>
            </a:extLst>
          </p:cNvPr>
          <p:cNvSpPr>
            <a:spLocks noGrp="1"/>
          </p:cNvSpPr>
          <p:nvPr>
            <p:ph type="sldNum" sz="quarter" idx="16"/>
          </p:nvPr>
        </p:nvSpPr>
        <p:spPr/>
        <p:txBody>
          <a:bodyPr/>
          <a:lstStyle/>
          <a:p>
            <a:fld id="{ADA48181-2C78-49CB-8C52-912A07842C2E}" type="slidenum">
              <a:rPr lang="en-US"/>
              <a:pPr/>
              <a:t>‹Nr.›</a:t>
            </a:fld>
            <a:endParaRPr lang="en-US" dirty="0"/>
          </a:p>
        </p:txBody>
      </p:sp>
      <p:sp>
        <p:nvSpPr>
          <p:cNvPr id="11" name="MIO_LOGOPLACEHOLDER#Logo_16x9" hidden="1">
            <a:extLst>
              <a:ext uri="{FF2B5EF4-FFF2-40B4-BE49-F238E27FC236}">
                <a16:creationId xmlns:a16="http://schemas.microsoft.com/office/drawing/2014/main" id="{32F9D74A-FBE0-425D-9642-995123835A7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1067" noProof="0" dirty="0">
              <a:solidFill>
                <a:srgbClr val="00B0F0"/>
              </a:solidFill>
            </a:endParaRPr>
          </a:p>
        </p:txBody>
      </p:sp>
      <p:sp>
        <p:nvSpPr>
          <p:cNvPr id="14" name="Masterfeld-Info-EN">
            <a:extLst>
              <a:ext uri="{FF2B5EF4-FFF2-40B4-BE49-F238E27FC236}">
                <a16:creationId xmlns:a16="http://schemas.microsoft.com/office/drawing/2014/main" id="{E788FAB4-76CB-4C6D-B621-6A743E02A41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F7E1ACF2-8A1B-4DB6-BE92-3D6012F45AA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62776389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7" userDrawn="1">
          <p15:clr>
            <a:srgbClr val="FBAE40"/>
          </p15:clr>
        </p15:guide>
        <p15:guide id="4" orient="horz" pos="383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orange)">
    <p:spTree>
      <p:nvGrpSpPr>
        <p:cNvPr id="1" name=""/>
        <p:cNvGrpSpPr/>
        <p:nvPr/>
      </p:nvGrpSpPr>
      <p:grpSpPr>
        <a:xfrm>
          <a:off x="0" y="0"/>
          <a:ext cx="0" cy="0"/>
          <a:chOff x="0" y="0"/>
          <a:chExt cx="0" cy="0"/>
        </a:xfrm>
      </p:grpSpPr>
      <p:sp>
        <p:nvSpPr>
          <p:cNvPr id="12" name="SHAPE orange">
            <a:extLst>
              <a:ext uri="{FF2B5EF4-FFF2-40B4-BE49-F238E27FC236}">
                <a16:creationId xmlns:a16="http://schemas.microsoft.com/office/drawing/2014/main" id="{B765FE65-7088-4AD6-4382-4CCEFE975077}"/>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lvl1pPr>
              <a:defRPr>
                <a:solidFill>
                  <a:schemeClr val="bg1"/>
                </a:solidFill>
              </a:defRPr>
            </a:lvl1pPr>
          </a:lstStyle>
          <a:p>
            <a:r>
              <a:rPr lang="de-DE"/>
              <a:t>Mastertitelformat bearbeiten</a:t>
            </a:r>
            <a:endParaRPr lang="de-DE" dirty="0"/>
          </a:p>
        </p:txBody>
      </p:sp>
      <p:sp>
        <p:nvSpPr>
          <p:cNvPr id="3" name="Datumsplatzhalter 2">
            <a:extLst>
              <a:ext uri="{FF2B5EF4-FFF2-40B4-BE49-F238E27FC236}">
                <a16:creationId xmlns:a16="http://schemas.microsoft.com/office/drawing/2014/main" id="{07540C32-2016-4E0F-8E09-D53276BC9234}"/>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1E0D7198-6D29-4DB2-951C-C1182C971A56}" type="datetime4">
              <a:rPr lang="en-US" smtClean="0"/>
              <a:pPr/>
              <a:t>August 4, 2023</a:t>
            </a:fld>
            <a:endParaRPr lang="en-US" dirty="0"/>
          </a:p>
        </p:txBody>
      </p:sp>
      <p:sp>
        <p:nvSpPr>
          <p:cNvPr id="10" name="Fußzeilenplatzhalter 9">
            <a:extLst>
              <a:ext uri="{FF2B5EF4-FFF2-40B4-BE49-F238E27FC236}">
                <a16:creationId xmlns:a16="http://schemas.microsoft.com/office/drawing/2014/main" id="{308E8A81-A027-4543-8523-E752F8D1E1C9}"/>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B148C2BC-0258-48E0-B33A-97320DC44313}"/>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68022490"/>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big picture)">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405DA933-B4D4-4C2F-BF5A-F679206B99F6}"/>
              </a:ext>
            </a:extLst>
          </p:cNvPr>
          <p:cNvSpPr>
            <a:spLocks noGrp="1"/>
          </p:cNvSpPr>
          <p:nvPr>
            <p:ph type="pic" sz="quarter" idx="11"/>
          </p:nvPr>
        </p:nvSpPr>
        <p:spPr>
          <a:xfrm>
            <a:off x="192088" y="188911"/>
            <a:ext cx="11807827" cy="6480178"/>
          </a:xfrm>
          <a:pattFill prst="wdUpDiag">
            <a:fgClr>
              <a:schemeClr val="bg2"/>
            </a:fgClr>
            <a:bgClr>
              <a:schemeClr val="bg1"/>
            </a:bgClr>
          </a:pattFill>
        </p:spPr>
        <p:txBody>
          <a:bodyPr tIns="2628000"/>
          <a:lstStyle>
            <a:lvl1pPr marL="0" indent="0" algn="ctr">
              <a:buNone/>
              <a:defRPr/>
            </a:lvl1pPr>
          </a:lstStyle>
          <a:p>
            <a:r>
              <a:rPr lang="de-DE"/>
              <a:t>Bild durch Klicken auf Symbol hinzufügen</a:t>
            </a: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15247F53-C36C-4439-BD54-7FAC3E3BB7D5}"/>
              </a:ext>
            </a:extLst>
          </p:cNvPr>
          <p:cNvSpPr>
            <a:spLocks noGrp="1"/>
          </p:cNvSpPr>
          <p:nvPr>
            <p:ph type="dt" sz="half" idx="12"/>
            <p:custDataLst>
              <p:tags r:id="rId1"/>
            </p:custDataLst>
          </p:nvPr>
        </p:nvSpPr>
        <p:spPr>
          <a:xfrm>
            <a:off x="12192000" y="6858000"/>
            <a:ext cx="0" cy="0"/>
          </a:xfrm>
        </p:spPr>
        <p:txBody>
          <a:bodyPr anchor="b"/>
          <a:lstStyle>
            <a:lvl1pPr algn="r">
              <a:defRPr>
                <a:noFill/>
              </a:defRPr>
            </a:lvl1pPr>
          </a:lstStyle>
          <a:p>
            <a:fld id="{54995CD3-6208-4AD2-88FA-90D25B323092}" type="datetime4">
              <a:rPr lang="en-US" smtClean="0"/>
              <a:pPr/>
              <a:t>August 4, 2023</a:t>
            </a:fld>
            <a:endParaRPr lang="en-US" dirty="0"/>
          </a:p>
        </p:txBody>
      </p:sp>
      <p:sp>
        <p:nvSpPr>
          <p:cNvPr id="10" name="Fußzeilenplatzhalter 9">
            <a:extLst>
              <a:ext uri="{FF2B5EF4-FFF2-40B4-BE49-F238E27FC236}">
                <a16:creationId xmlns:a16="http://schemas.microsoft.com/office/drawing/2014/main" id="{BB8E5DE8-E814-41EF-A4BE-37B85B9C8C73}"/>
              </a:ext>
            </a:extLst>
          </p:cNvPr>
          <p:cNvSpPr>
            <a:spLocks noGrp="1"/>
          </p:cNvSpPr>
          <p:nvPr>
            <p:ph type="ftr" sz="quarter" idx="13"/>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F1926CA4-6EC6-4823-B3AE-5C73E3D31217}"/>
              </a:ext>
            </a:extLst>
          </p:cNvPr>
          <p:cNvSpPr>
            <a:spLocks noGrp="1"/>
          </p:cNvSpPr>
          <p:nvPr>
            <p:ph type="sldNum" sz="quarter" idx="14"/>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‹Nr.›</a:t>
            </a:fld>
            <a:endParaRPr lang="en-US" dirty="0"/>
          </a:p>
        </p:txBody>
      </p:sp>
    </p:spTree>
    <p:extLst>
      <p:ext uri="{BB962C8B-B14F-4D97-AF65-F5344CB8AC3E}">
        <p14:creationId xmlns:p14="http://schemas.microsoft.com/office/powerpoint/2010/main" val="2312017667"/>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2.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07988" y="379498"/>
            <a:ext cx="11375997" cy="935994"/>
          </a:xfrm>
          <a:prstGeom prst="rect">
            <a:avLst/>
          </a:prstGeom>
        </p:spPr>
        <p:txBody>
          <a:bodyPr vert="horz" lIns="0" tIns="25200" rIns="91440" bIns="0" rtlCol="0" anchor="t" anchorCtr="0">
            <a:noAutofit/>
          </a:body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Textplatzhalter 2"/>
          <p:cNvSpPr>
            <a:spLocks noGrp="1"/>
          </p:cNvSpPr>
          <p:nvPr>
            <p:ph type="body" idx="1"/>
          </p:nvPr>
        </p:nvSpPr>
        <p:spPr>
          <a:xfrm>
            <a:off x="407987" y="1520791"/>
            <a:ext cx="11375997" cy="4572000"/>
          </a:xfrm>
          <a:prstGeom prst="rect">
            <a:avLst/>
          </a:prstGeom>
        </p:spPr>
        <p:txBody>
          <a:bodyPr vert="horz" lIns="0" tIns="18000" rIns="0" bIns="18000" rtlCol="0">
            <a:normAutofit/>
          </a:body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Ebene</a:t>
            </a:r>
          </a:p>
          <a:p>
            <a:pPr lvl="2"/>
            <a:r>
              <a:rPr lang="en-US" noProof="0" dirty="0" err="1"/>
              <a:t>Dritte</a:t>
            </a:r>
            <a:r>
              <a:rPr lang="en-US" noProof="0" dirty="0"/>
              <a:t> Ebene</a:t>
            </a:r>
          </a:p>
          <a:p>
            <a:pPr lvl="3"/>
            <a:r>
              <a:rPr lang="en-US" noProof="0" dirty="0" err="1"/>
              <a:t>Vierte</a:t>
            </a:r>
            <a:r>
              <a:rPr lang="en-US" noProof="0" dirty="0"/>
              <a:t> Ebene</a:t>
            </a:r>
          </a:p>
          <a:p>
            <a:pPr lvl="4"/>
            <a:r>
              <a:rPr lang="en-US" noProof="0" dirty="0" err="1"/>
              <a:t>Fünfte</a:t>
            </a:r>
            <a:r>
              <a:rPr lang="en-US" noProof="0" dirty="0"/>
              <a:t> Ebene</a:t>
            </a:r>
          </a:p>
          <a:p>
            <a:pPr lvl="5"/>
            <a:r>
              <a:rPr lang="en-US" noProof="0" dirty="0" err="1"/>
              <a:t>Sechste</a:t>
            </a:r>
            <a:r>
              <a:rPr lang="en-US" noProof="0" dirty="0"/>
              <a:t> Ebene</a:t>
            </a:r>
          </a:p>
          <a:p>
            <a:pPr lvl="6"/>
            <a:r>
              <a:rPr lang="en-US" noProof="0" dirty="0" err="1"/>
              <a:t>Siebte</a:t>
            </a:r>
            <a:r>
              <a:rPr lang="en-US" noProof="0" dirty="0"/>
              <a:t> Ebene</a:t>
            </a:r>
          </a:p>
          <a:p>
            <a:pPr lvl="7"/>
            <a:r>
              <a:rPr lang="en-US" noProof="0" dirty="0" err="1"/>
              <a:t>Achte</a:t>
            </a:r>
            <a:r>
              <a:rPr lang="en-US" noProof="0" dirty="0"/>
              <a:t> Ebene</a:t>
            </a:r>
          </a:p>
          <a:p>
            <a:pPr lvl="8"/>
            <a:r>
              <a:rPr lang="en-US" noProof="0" dirty="0" err="1"/>
              <a:t>Neunte</a:t>
            </a:r>
            <a:r>
              <a:rPr lang="en-US" noProof="0" dirty="0"/>
              <a:t> Ebene</a:t>
            </a:r>
          </a:p>
        </p:txBody>
      </p:sp>
      <p:sp>
        <p:nvSpPr>
          <p:cNvPr id="24" name="Datumsplatzhalter 23"/>
          <p:cNvSpPr>
            <a:spLocks noGrp="1"/>
          </p:cNvSpPr>
          <p:nvPr>
            <p:ph type="dt" sz="half" idx="2"/>
          </p:nvPr>
        </p:nvSpPr>
        <p:spPr>
          <a:xfrm>
            <a:off x="9698400" y="6422400"/>
            <a:ext cx="972000" cy="150440"/>
          </a:xfrm>
          <a:prstGeom prst="rect">
            <a:avLst/>
          </a:prstGeom>
        </p:spPr>
        <p:txBody>
          <a:bodyPr vert="horz" wrap="none" lIns="0" tIns="0" rIns="0" bIns="0" rtlCol="0" anchor="ctr" anchorCtr="0"/>
          <a:lstStyle>
            <a:lvl1pPr algn="r">
              <a:defRPr sz="800">
                <a:solidFill>
                  <a:schemeClr val="tx1"/>
                </a:solidFill>
                <a:latin typeface="+mn-lt"/>
              </a:defRPr>
            </a:lvl1pPr>
          </a:lstStyle>
          <a:p>
            <a:fld id="{DF684503-EE3F-43A3-985E-C5428080F524}" type="datetime4">
              <a:rPr lang="en-US" smtClean="0"/>
              <a:pPr/>
              <a:t>August 4, 2023</a:t>
            </a:fld>
            <a:endParaRPr lang="en-US" dirty="0"/>
          </a:p>
        </p:txBody>
      </p:sp>
      <p:sp>
        <p:nvSpPr>
          <p:cNvPr id="26" name="Foliennummernplatzhalter 25"/>
          <p:cNvSpPr>
            <a:spLocks noGrp="1"/>
          </p:cNvSpPr>
          <p:nvPr>
            <p:ph type="sldNum" sz="quarter" idx="4"/>
          </p:nvPr>
        </p:nvSpPr>
        <p:spPr>
          <a:xfrm>
            <a:off x="11280576" y="6422400"/>
            <a:ext cx="503411" cy="150440"/>
          </a:xfrm>
          <a:prstGeom prst="rect">
            <a:avLst/>
          </a:prstGeom>
        </p:spPr>
        <p:txBody>
          <a:bodyPr vert="horz" wrap="none" lIns="0" tIns="0" rIns="0" bIns="0" rtlCol="0" anchor="ctr" anchorCtr="0"/>
          <a:lstStyle>
            <a:lvl1pPr algn="r">
              <a:defRPr sz="800" b="1">
                <a:solidFill>
                  <a:schemeClr val="tx1"/>
                </a:solidFill>
                <a:latin typeface="+mn-lt"/>
              </a:defRPr>
            </a:lvl1pPr>
          </a:lstStyle>
          <a:p>
            <a:fld id="{ADA48181-2C78-49CB-8C52-912A07842C2E}" type="slidenum">
              <a:rPr lang="en-US" smtClean="0"/>
              <a:pPr/>
              <a:t>‹Nr.›</a:t>
            </a:fld>
            <a:endParaRPr lang="en-US" dirty="0"/>
          </a:p>
        </p:txBody>
      </p:sp>
      <p:sp>
        <p:nvSpPr>
          <p:cNvPr id="4" name="empower - DO NOT DELETE!!!"/>
          <p:cNvSpPr/>
          <p:nvPr>
            <p:custDataLst>
              <p:tags r:id="rId27"/>
            </p:custDataLst>
          </p:nvPr>
        </p:nvSpPr>
        <p:spPr>
          <a:xfrm>
            <a:off x="0" y="0"/>
            <a:ext cx="0" cy="0"/>
          </a:xfrm>
          <a:prstGeom prst="ellipse">
            <a:avLst/>
          </a:prstGeom>
          <a:solidFill>
            <a:schemeClr val="accent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en-US" sz="2133" dirty="0" err="1">
              <a:solidFill>
                <a:schemeClr val="bg2">
                  <a:lumMod val="10000"/>
                </a:schemeClr>
              </a:solidFill>
            </a:endParaRPr>
          </a:p>
        </p:txBody>
      </p:sp>
      <p:sp>
        <p:nvSpPr>
          <p:cNvPr id="16" name="empower - DO NOT DELETE!!!" hidden="1"/>
          <p:cNvSpPr/>
          <p:nvPr>
            <p:custDataLst>
              <p:tags r:id="rId28"/>
            </p:custDataLst>
          </p:nvPr>
        </p:nvSpPr>
        <p:spPr>
          <a:xfrm>
            <a:off x="0" y="0"/>
            <a:ext cx="0" cy="0"/>
          </a:xfrm>
          <a:prstGeom prst="ellipse">
            <a:avLst/>
          </a:prstGeom>
          <a:solidFill>
            <a:schemeClr val="accent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en-US" sz="2133" dirty="0" err="1">
              <a:solidFill>
                <a:schemeClr val="bg2">
                  <a:lumMod val="10000"/>
                </a:schemeClr>
              </a:solidFill>
            </a:endParaRPr>
          </a:p>
        </p:txBody>
      </p:sp>
      <p:sp>
        <p:nvSpPr>
          <p:cNvPr id="5" name="Fußzeilenplatzhalter 4">
            <a:extLst>
              <a:ext uri="{FF2B5EF4-FFF2-40B4-BE49-F238E27FC236}">
                <a16:creationId xmlns:a16="http://schemas.microsoft.com/office/drawing/2014/main" id="{27254704-E119-42D2-B731-CE591F07E024}"/>
              </a:ext>
            </a:extLst>
          </p:cNvPr>
          <p:cNvSpPr>
            <a:spLocks noGrp="1"/>
          </p:cNvSpPr>
          <p:nvPr>
            <p:ph type="ftr" sz="quarter" idx="3"/>
          </p:nvPr>
        </p:nvSpPr>
        <p:spPr>
          <a:xfrm>
            <a:off x="4836000" y="6422400"/>
            <a:ext cx="2520000" cy="150440"/>
          </a:xfrm>
          <a:prstGeom prst="rect">
            <a:avLst/>
          </a:prstGeom>
        </p:spPr>
        <p:txBody>
          <a:bodyPr vert="horz" lIns="0" tIns="0" rIns="0" bIns="0" rtlCol="0" anchor="ctr" anchorCtr="0"/>
          <a:lstStyle>
            <a:lvl1pPr algn="l">
              <a:defRPr sz="800">
                <a:solidFill>
                  <a:schemeClr val="tx1"/>
                </a:solidFill>
              </a:defRPr>
            </a:lvl1pPr>
          </a:lstStyle>
          <a:p>
            <a:pPr algn="ctr"/>
            <a:r>
              <a:rPr lang="en-US"/>
              <a:t>Heiner Hunold © Continental AG</a:t>
            </a:r>
            <a:endParaRPr lang="en-US" dirty="0"/>
          </a:p>
        </p:txBody>
      </p:sp>
      <p:cxnSp>
        <p:nvCxnSpPr>
          <p:cNvPr id="11" name="Black Line">
            <a:extLst>
              <a:ext uri="{FF2B5EF4-FFF2-40B4-BE49-F238E27FC236}">
                <a16:creationId xmlns:a16="http://schemas.microsoft.com/office/drawing/2014/main" id="{E9378969-696F-42B5-9445-64508D338C85}"/>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LOGO">
            <a:extLst>
              <a:ext uri="{FF2B5EF4-FFF2-40B4-BE49-F238E27FC236}">
                <a16:creationId xmlns:a16="http://schemas.microsoft.com/office/drawing/2014/main" id="{3DBA5B3A-85CC-4C61-82AD-A382AD3B0038}"/>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10" name="Textfeld 9">
            <a:extLst>
              <a:ext uri="{FF2B5EF4-FFF2-40B4-BE49-F238E27FC236}">
                <a16:creationId xmlns:a16="http://schemas.microsoft.com/office/drawing/2014/main" id="{F4CA8FC9-6544-D5CA-39F7-A7EF08BCB78C}"/>
              </a:ext>
            </a:extLst>
          </p:cNvPr>
          <p:cNvSpPr txBox="1"/>
          <p:nvPr userDrawn="1">
            <p:extLst>
              <p:ext uri="{1162E1C5-73C7-4A58-AE30-91384D911F3F}">
                <p184:classification xmlns:p184="http://schemas.microsoft.com/office/powerpoint/2018/4/main" val="ftr"/>
              </p:ext>
            </p:extLst>
          </p:nvPr>
        </p:nvSpPr>
        <p:spPr>
          <a:xfrm>
            <a:off x="5957062" y="6736080"/>
            <a:ext cx="306388"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Public</a:t>
            </a:r>
          </a:p>
        </p:txBody>
      </p:sp>
    </p:spTree>
    <p:extLst>
      <p:ext uri="{BB962C8B-B14F-4D97-AF65-F5344CB8AC3E}">
        <p14:creationId xmlns:p14="http://schemas.microsoft.com/office/powerpoint/2010/main" val="142353212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5" r:id="rId4"/>
    <p:sldLayoutId id="2147483756" r:id="rId5"/>
    <p:sldLayoutId id="2147483757" r:id="rId6"/>
    <p:sldLayoutId id="214748377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77" r:id="rId17"/>
    <p:sldLayoutId id="2147483768" r:id="rId18"/>
    <p:sldLayoutId id="2147483769" r:id="rId19"/>
    <p:sldLayoutId id="2147483770" r:id="rId20"/>
    <p:sldLayoutId id="2147483771" r:id="rId21"/>
    <p:sldLayoutId id="2147483772" r:id="rId22"/>
    <p:sldLayoutId id="2147483774" r:id="rId23"/>
    <p:sldLayoutId id="2147483775" r:id="rId24"/>
    <p:sldLayoutId id="2147483776" r:id="rId25"/>
  </p:sldLayoutIdLst>
  <p:transition>
    <p:fade/>
  </p:transition>
  <p:hf hdr="0"/>
  <p:txStyles>
    <p:titleStyle>
      <a:lvl1pPr algn="l" defTabSz="1219170" rtl="0" eaLnBrk="1" latinLnBrk="0" hangingPunct="1">
        <a:lnSpc>
          <a:spcPct val="95000"/>
        </a:lnSpc>
        <a:spcBef>
          <a:spcPct val="0"/>
        </a:spcBef>
        <a:buNone/>
        <a:defRPr sz="3200" b="1" kern="1200">
          <a:solidFill>
            <a:schemeClr val="accent1"/>
          </a:solidFill>
          <a:latin typeface="+mj-lt"/>
          <a:ea typeface="+mj-ea"/>
          <a:cs typeface="Arial" pitchFamily="34" charset="0"/>
        </a:defRPr>
      </a:lvl1pPr>
    </p:titleStyle>
    <p:bodyStyle>
      <a:lvl1pPr marL="180975"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1pPr>
      <a:lvl2pPr marL="360000"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2pPr>
      <a:lvl3pPr marL="540000" indent="-180000"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3pPr>
      <a:lvl4pPr marL="720000"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4pPr>
      <a:lvl5pPr marL="898525"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5pPr>
      <a:lvl6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6pPr>
      <a:lvl7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7pPr>
      <a:lvl8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8pPr>
      <a:lvl9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9">
          <p15:clr>
            <a:srgbClr val="F26B43"/>
          </p15:clr>
        </p15:guide>
        <p15:guide id="2" pos="121">
          <p15:clr>
            <a:srgbClr val="F26B43"/>
          </p15:clr>
        </p15:guide>
        <p15:guide id="3" pos="7559">
          <p15:clr>
            <a:srgbClr val="F26B43"/>
          </p15:clr>
        </p15:guide>
        <p15:guide id="4" orient="horz" pos="420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B0A3B5E2-11E2-F06F-B9AF-2741D97E78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AE162B3D-BD98-0B7E-0698-3B80B53AF9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DF311B3B-7D9A-4120-D44C-EE265C86FB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03A36-D5B4-4D10-BE73-1BE0924976B7}" type="datetimeFigureOut">
              <a:rPr lang="hu-HU" smtClean="0"/>
              <a:t>2023. 08. 04.</a:t>
            </a:fld>
            <a:endParaRPr lang="hu-HU"/>
          </a:p>
        </p:txBody>
      </p:sp>
      <p:sp>
        <p:nvSpPr>
          <p:cNvPr id="5" name="Élőláb helye 4">
            <a:extLst>
              <a:ext uri="{FF2B5EF4-FFF2-40B4-BE49-F238E27FC236}">
                <a16:creationId xmlns:a16="http://schemas.microsoft.com/office/drawing/2014/main" id="{4F6D704B-D45C-AF42-409E-3591CD040C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1A2F86B0-8362-0F9E-7C73-69CC7DCD6B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D8B700-C0FD-4DC8-B888-023394F279E4}" type="slidenum">
              <a:rPr lang="hu-HU" smtClean="0"/>
              <a:t>‹Nr.›</a:t>
            </a:fld>
            <a:endParaRPr lang="hu-HU"/>
          </a:p>
        </p:txBody>
      </p:sp>
      <p:sp>
        <p:nvSpPr>
          <p:cNvPr id="11" name="Textfeld 10">
            <a:extLst>
              <a:ext uri="{FF2B5EF4-FFF2-40B4-BE49-F238E27FC236}">
                <a16:creationId xmlns:a16="http://schemas.microsoft.com/office/drawing/2014/main" id="{CA0AD389-C28C-60D3-70B5-C980CA528385}"/>
              </a:ext>
            </a:extLst>
          </p:cNvPr>
          <p:cNvSpPr txBox="1"/>
          <p:nvPr userDrawn="1">
            <p:extLst>
              <p:ext uri="{1162E1C5-73C7-4A58-AE30-91384D911F3F}">
                <p184:classification xmlns:p184="http://schemas.microsoft.com/office/powerpoint/2018/4/main" val="ftr"/>
              </p:ext>
            </p:extLst>
          </p:nvPr>
        </p:nvSpPr>
        <p:spPr>
          <a:xfrm>
            <a:off x="5957062" y="6736080"/>
            <a:ext cx="306388"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Public</a:t>
            </a:r>
          </a:p>
        </p:txBody>
      </p:sp>
    </p:spTree>
    <p:extLst>
      <p:ext uri="{BB962C8B-B14F-4D97-AF65-F5344CB8AC3E}">
        <p14:creationId xmlns:p14="http://schemas.microsoft.com/office/powerpoint/2010/main" val="342472085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9.png"/><Relationship Id="rId1" Type="http://schemas.openxmlformats.org/officeDocument/2006/relationships/slideLayout" Target="../slideLayouts/slideLayout37.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3" Type="http://schemas.openxmlformats.org/officeDocument/2006/relationships/tags" Target="../tags/tag70.xml"/><Relationship Id="rId18" Type="http://schemas.openxmlformats.org/officeDocument/2006/relationships/tags" Target="../tags/tag75.xml"/><Relationship Id="rId26" Type="http://schemas.openxmlformats.org/officeDocument/2006/relationships/tags" Target="../tags/tag83.xml"/><Relationship Id="rId39" Type="http://schemas.openxmlformats.org/officeDocument/2006/relationships/tags" Target="../tags/tag96.xml"/><Relationship Id="rId21" Type="http://schemas.openxmlformats.org/officeDocument/2006/relationships/tags" Target="../tags/tag78.xml"/><Relationship Id="rId34" Type="http://schemas.openxmlformats.org/officeDocument/2006/relationships/tags" Target="../tags/tag91.xml"/><Relationship Id="rId42" Type="http://schemas.openxmlformats.org/officeDocument/2006/relationships/tags" Target="../tags/tag99.xml"/><Relationship Id="rId47" Type="http://schemas.openxmlformats.org/officeDocument/2006/relationships/tags" Target="../tags/tag104.xml"/><Relationship Id="rId50" Type="http://schemas.openxmlformats.org/officeDocument/2006/relationships/tags" Target="../tags/tag107.xml"/><Relationship Id="rId55" Type="http://schemas.openxmlformats.org/officeDocument/2006/relationships/tags" Target="../tags/tag112.xml"/><Relationship Id="rId63" Type="http://schemas.openxmlformats.org/officeDocument/2006/relationships/slideLayout" Target="../slideLayouts/slideLayout39.xml"/><Relationship Id="rId68" Type="http://schemas.openxmlformats.org/officeDocument/2006/relationships/image" Target="../media/image7.png"/><Relationship Id="rId7" Type="http://schemas.openxmlformats.org/officeDocument/2006/relationships/tags" Target="../tags/tag64.xml"/><Relationship Id="rId2" Type="http://schemas.openxmlformats.org/officeDocument/2006/relationships/tags" Target="../tags/tag59.xml"/><Relationship Id="rId16" Type="http://schemas.openxmlformats.org/officeDocument/2006/relationships/tags" Target="../tags/tag73.xml"/><Relationship Id="rId29" Type="http://schemas.openxmlformats.org/officeDocument/2006/relationships/tags" Target="../tags/tag86.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24" Type="http://schemas.openxmlformats.org/officeDocument/2006/relationships/tags" Target="../tags/tag81.xml"/><Relationship Id="rId32" Type="http://schemas.openxmlformats.org/officeDocument/2006/relationships/tags" Target="../tags/tag89.xml"/><Relationship Id="rId37" Type="http://schemas.openxmlformats.org/officeDocument/2006/relationships/tags" Target="../tags/tag94.xml"/><Relationship Id="rId40" Type="http://schemas.openxmlformats.org/officeDocument/2006/relationships/tags" Target="../tags/tag97.xml"/><Relationship Id="rId45" Type="http://schemas.openxmlformats.org/officeDocument/2006/relationships/tags" Target="../tags/tag102.xml"/><Relationship Id="rId53" Type="http://schemas.openxmlformats.org/officeDocument/2006/relationships/tags" Target="../tags/tag110.xml"/><Relationship Id="rId58" Type="http://schemas.openxmlformats.org/officeDocument/2006/relationships/tags" Target="../tags/tag115.xml"/><Relationship Id="rId66" Type="http://schemas.openxmlformats.org/officeDocument/2006/relationships/oleObject" Target="../embeddings/oleObject2.bin"/><Relationship Id="rId5" Type="http://schemas.openxmlformats.org/officeDocument/2006/relationships/tags" Target="../tags/tag62.xml"/><Relationship Id="rId15" Type="http://schemas.openxmlformats.org/officeDocument/2006/relationships/tags" Target="../tags/tag72.xml"/><Relationship Id="rId23" Type="http://schemas.openxmlformats.org/officeDocument/2006/relationships/tags" Target="../tags/tag80.xml"/><Relationship Id="rId28" Type="http://schemas.openxmlformats.org/officeDocument/2006/relationships/tags" Target="../tags/tag85.xml"/><Relationship Id="rId36" Type="http://schemas.openxmlformats.org/officeDocument/2006/relationships/tags" Target="../tags/tag93.xml"/><Relationship Id="rId49" Type="http://schemas.openxmlformats.org/officeDocument/2006/relationships/tags" Target="../tags/tag106.xml"/><Relationship Id="rId57" Type="http://schemas.openxmlformats.org/officeDocument/2006/relationships/tags" Target="../tags/tag114.xml"/><Relationship Id="rId61" Type="http://schemas.openxmlformats.org/officeDocument/2006/relationships/tags" Target="../tags/tag118.xml"/><Relationship Id="rId10" Type="http://schemas.openxmlformats.org/officeDocument/2006/relationships/tags" Target="../tags/tag67.xml"/><Relationship Id="rId19" Type="http://schemas.openxmlformats.org/officeDocument/2006/relationships/tags" Target="../tags/tag76.xml"/><Relationship Id="rId31" Type="http://schemas.openxmlformats.org/officeDocument/2006/relationships/tags" Target="../tags/tag88.xml"/><Relationship Id="rId44" Type="http://schemas.openxmlformats.org/officeDocument/2006/relationships/tags" Target="../tags/tag101.xml"/><Relationship Id="rId52" Type="http://schemas.openxmlformats.org/officeDocument/2006/relationships/tags" Target="../tags/tag109.xml"/><Relationship Id="rId60" Type="http://schemas.openxmlformats.org/officeDocument/2006/relationships/tags" Target="../tags/tag117.xml"/><Relationship Id="rId65" Type="http://schemas.openxmlformats.org/officeDocument/2006/relationships/image" Target="../media/image5.emf"/><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tags" Target="../tags/tag71.xml"/><Relationship Id="rId22" Type="http://schemas.openxmlformats.org/officeDocument/2006/relationships/tags" Target="../tags/tag79.xml"/><Relationship Id="rId27" Type="http://schemas.openxmlformats.org/officeDocument/2006/relationships/tags" Target="../tags/tag84.xml"/><Relationship Id="rId30" Type="http://schemas.openxmlformats.org/officeDocument/2006/relationships/tags" Target="../tags/tag87.xml"/><Relationship Id="rId35" Type="http://schemas.openxmlformats.org/officeDocument/2006/relationships/tags" Target="../tags/tag92.xml"/><Relationship Id="rId43" Type="http://schemas.openxmlformats.org/officeDocument/2006/relationships/tags" Target="../tags/tag100.xml"/><Relationship Id="rId48" Type="http://schemas.openxmlformats.org/officeDocument/2006/relationships/tags" Target="../tags/tag105.xml"/><Relationship Id="rId56" Type="http://schemas.openxmlformats.org/officeDocument/2006/relationships/tags" Target="../tags/tag113.xml"/><Relationship Id="rId64" Type="http://schemas.openxmlformats.org/officeDocument/2006/relationships/oleObject" Target="../embeddings/oleObject1.bin"/><Relationship Id="rId8" Type="http://schemas.openxmlformats.org/officeDocument/2006/relationships/tags" Target="../tags/tag65.xml"/><Relationship Id="rId51" Type="http://schemas.openxmlformats.org/officeDocument/2006/relationships/tags" Target="../tags/tag108.xml"/><Relationship Id="rId3" Type="http://schemas.openxmlformats.org/officeDocument/2006/relationships/tags" Target="../tags/tag60.xml"/><Relationship Id="rId12" Type="http://schemas.openxmlformats.org/officeDocument/2006/relationships/tags" Target="../tags/tag69.xml"/><Relationship Id="rId17" Type="http://schemas.openxmlformats.org/officeDocument/2006/relationships/tags" Target="../tags/tag74.xml"/><Relationship Id="rId25" Type="http://schemas.openxmlformats.org/officeDocument/2006/relationships/tags" Target="../tags/tag82.xml"/><Relationship Id="rId33" Type="http://schemas.openxmlformats.org/officeDocument/2006/relationships/tags" Target="../tags/tag90.xml"/><Relationship Id="rId38" Type="http://schemas.openxmlformats.org/officeDocument/2006/relationships/tags" Target="../tags/tag95.xml"/><Relationship Id="rId46" Type="http://schemas.openxmlformats.org/officeDocument/2006/relationships/tags" Target="../tags/tag103.xml"/><Relationship Id="rId59" Type="http://schemas.openxmlformats.org/officeDocument/2006/relationships/tags" Target="../tags/tag116.xml"/><Relationship Id="rId67" Type="http://schemas.openxmlformats.org/officeDocument/2006/relationships/image" Target="../media/image6.emf"/><Relationship Id="rId20" Type="http://schemas.openxmlformats.org/officeDocument/2006/relationships/tags" Target="../tags/tag77.xml"/><Relationship Id="rId41" Type="http://schemas.openxmlformats.org/officeDocument/2006/relationships/tags" Target="../tags/tag98.xml"/><Relationship Id="rId54" Type="http://schemas.openxmlformats.org/officeDocument/2006/relationships/tags" Target="../tags/tag111.xml"/><Relationship Id="rId62" Type="http://schemas.openxmlformats.org/officeDocument/2006/relationships/tags" Target="../tags/tag119.xml"/></Relationships>
</file>

<file path=ppt/slides/_rels/slide7.xml.rels><?xml version="1.0" encoding="UTF-8" standalone="yes"?>
<Relationships xmlns="http://schemas.openxmlformats.org/package/2006/relationships"><Relationship Id="rId13" Type="http://schemas.openxmlformats.org/officeDocument/2006/relationships/tags" Target="../tags/tag132.xml"/><Relationship Id="rId18" Type="http://schemas.openxmlformats.org/officeDocument/2006/relationships/tags" Target="../tags/tag137.xml"/><Relationship Id="rId26" Type="http://schemas.openxmlformats.org/officeDocument/2006/relationships/tags" Target="../tags/tag145.xml"/><Relationship Id="rId39" Type="http://schemas.openxmlformats.org/officeDocument/2006/relationships/tags" Target="../tags/tag158.xml"/><Relationship Id="rId21" Type="http://schemas.openxmlformats.org/officeDocument/2006/relationships/tags" Target="../tags/tag140.xml"/><Relationship Id="rId34" Type="http://schemas.openxmlformats.org/officeDocument/2006/relationships/tags" Target="../tags/tag153.xml"/><Relationship Id="rId42" Type="http://schemas.openxmlformats.org/officeDocument/2006/relationships/tags" Target="../tags/tag161.xml"/><Relationship Id="rId47" Type="http://schemas.openxmlformats.org/officeDocument/2006/relationships/tags" Target="../tags/tag166.xml"/><Relationship Id="rId50" Type="http://schemas.openxmlformats.org/officeDocument/2006/relationships/tags" Target="../tags/tag169.xml"/><Relationship Id="rId55" Type="http://schemas.openxmlformats.org/officeDocument/2006/relationships/tags" Target="../tags/tag174.xml"/><Relationship Id="rId63" Type="http://schemas.openxmlformats.org/officeDocument/2006/relationships/tags" Target="../tags/tag182.xml"/><Relationship Id="rId68" Type="http://schemas.openxmlformats.org/officeDocument/2006/relationships/tags" Target="../tags/tag187.xml"/><Relationship Id="rId76" Type="http://schemas.openxmlformats.org/officeDocument/2006/relationships/image" Target="../media/image7.png"/><Relationship Id="rId7" Type="http://schemas.openxmlformats.org/officeDocument/2006/relationships/tags" Target="../tags/tag126.xml"/><Relationship Id="rId71" Type="http://schemas.openxmlformats.org/officeDocument/2006/relationships/tags" Target="../tags/tag190.xml"/><Relationship Id="rId2" Type="http://schemas.openxmlformats.org/officeDocument/2006/relationships/tags" Target="../tags/tag121.xml"/><Relationship Id="rId16" Type="http://schemas.openxmlformats.org/officeDocument/2006/relationships/tags" Target="../tags/tag135.xml"/><Relationship Id="rId29" Type="http://schemas.openxmlformats.org/officeDocument/2006/relationships/tags" Target="../tags/tag148.xml"/><Relationship Id="rId11" Type="http://schemas.openxmlformats.org/officeDocument/2006/relationships/tags" Target="../tags/tag130.xml"/><Relationship Id="rId24" Type="http://schemas.openxmlformats.org/officeDocument/2006/relationships/tags" Target="../tags/tag143.xml"/><Relationship Id="rId32" Type="http://schemas.openxmlformats.org/officeDocument/2006/relationships/tags" Target="../tags/tag151.xml"/><Relationship Id="rId37" Type="http://schemas.openxmlformats.org/officeDocument/2006/relationships/tags" Target="../tags/tag156.xml"/><Relationship Id="rId40" Type="http://schemas.openxmlformats.org/officeDocument/2006/relationships/tags" Target="../tags/tag159.xml"/><Relationship Id="rId45" Type="http://schemas.openxmlformats.org/officeDocument/2006/relationships/tags" Target="../tags/tag164.xml"/><Relationship Id="rId53" Type="http://schemas.openxmlformats.org/officeDocument/2006/relationships/tags" Target="../tags/tag172.xml"/><Relationship Id="rId58" Type="http://schemas.openxmlformats.org/officeDocument/2006/relationships/tags" Target="../tags/tag177.xml"/><Relationship Id="rId66" Type="http://schemas.openxmlformats.org/officeDocument/2006/relationships/tags" Target="../tags/tag185.xml"/><Relationship Id="rId74" Type="http://schemas.openxmlformats.org/officeDocument/2006/relationships/tags" Target="../tags/tag193.xml"/><Relationship Id="rId79" Type="http://schemas.openxmlformats.org/officeDocument/2006/relationships/image" Target="../media/image6.emf"/><Relationship Id="rId5" Type="http://schemas.openxmlformats.org/officeDocument/2006/relationships/tags" Target="../tags/tag124.xml"/><Relationship Id="rId61" Type="http://schemas.openxmlformats.org/officeDocument/2006/relationships/tags" Target="../tags/tag180.xml"/><Relationship Id="rId10" Type="http://schemas.openxmlformats.org/officeDocument/2006/relationships/tags" Target="../tags/tag129.xml"/><Relationship Id="rId19" Type="http://schemas.openxmlformats.org/officeDocument/2006/relationships/tags" Target="../tags/tag138.xml"/><Relationship Id="rId31" Type="http://schemas.openxmlformats.org/officeDocument/2006/relationships/tags" Target="../tags/tag150.xml"/><Relationship Id="rId44" Type="http://schemas.openxmlformats.org/officeDocument/2006/relationships/tags" Target="../tags/tag163.xml"/><Relationship Id="rId52" Type="http://schemas.openxmlformats.org/officeDocument/2006/relationships/tags" Target="../tags/tag171.xml"/><Relationship Id="rId60" Type="http://schemas.openxmlformats.org/officeDocument/2006/relationships/tags" Target="../tags/tag179.xml"/><Relationship Id="rId65" Type="http://schemas.openxmlformats.org/officeDocument/2006/relationships/tags" Target="../tags/tag184.xml"/><Relationship Id="rId73" Type="http://schemas.openxmlformats.org/officeDocument/2006/relationships/tags" Target="../tags/tag192.xml"/><Relationship Id="rId78" Type="http://schemas.openxmlformats.org/officeDocument/2006/relationships/oleObject" Target="../embeddings/oleObject3.bin"/><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 Id="rId22" Type="http://schemas.openxmlformats.org/officeDocument/2006/relationships/tags" Target="../tags/tag141.xml"/><Relationship Id="rId27" Type="http://schemas.openxmlformats.org/officeDocument/2006/relationships/tags" Target="../tags/tag146.xml"/><Relationship Id="rId30" Type="http://schemas.openxmlformats.org/officeDocument/2006/relationships/tags" Target="../tags/tag149.xml"/><Relationship Id="rId35" Type="http://schemas.openxmlformats.org/officeDocument/2006/relationships/tags" Target="../tags/tag154.xml"/><Relationship Id="rId43" Type="http://schemas.openxmlformats.org/officeDocument/2006/relationships/tags" Target="../tags/tag162.xml"/><Relationship Id="rId48" Type="http://schemas.openxmlformats.org/officeDocument/2006/relationships/tags" Target="../tags/tag167.xml"/><Relationship Id="rId56" Type="http://schemas.openxmlformats.org/officeDocument/2006/relationships/tags" Target="../tags/tag175.xml"/><Relationship Id="rId64" Type="http://schemas.openxmlformats.org/officeDocument/2006/relationships/tags" Target="../tags/tag183.xml"/><Relationship Id="rId69" Type="http://schemas.openxmlformats.org/officeDocument/2006/relationships/tags" Target="../tags/tag188.xml"/><Relationship Id="rId77" Type="http://schemas.openxmlformats.org/officeDocument/2006/relationships/image" Target="../media/image8.jpeg"/><Relationship Id="rId8" Type="http://schemas.openxmlformats.org/officeDocument/2006/relationships/tags" Target="../tags/tag127.xml"/><Relationship Id="rId51" Type="http://schemas.openxmlformats.org/officeDocument/2006/relationships/tags" Target="../tags/tag170.xml"/><Relationship Id="rId72" Type="http://schemas.openxmlformats.org/officeDocument/2006/relationships/tags" Target="../tags/tag191.xml"/><Relationship Id="rId80" Type="http://schemas.openxmlformats.org/officeDocument/2006/relationships/image" Target="../media/image9.png"/><Relationship Id="rId3" Type="http://schemas.openxmlformats.org/officeDocument/2006/relationships/tags" Target="../tags/tag122.xml"/><Relationship Id="rId12" Type="http://schemas.openxmlformats.org/officeDocument/2006/relationships/tags" Target="../tags/tag131.xml"/><Relationship Id="rId17" Type="http://schemas.openxmlformats.org/officeDocument/2006/relationships/tags" Target="../tags/tag136.xml"/><Relationship Id="rId25" Type="http://schemas.openxmlformats.org/officeDocument/2006/relationships/tags" Target="../tags/tag144.xml"/><Relationship Id="rId33" Type="http://schemas.openxmlformats.org/officeDocument/2006/relationships/tags" Target="../tags/tag152.xml"/><Relationship Id="rId38" Type="http://schemas.openxmlformats.org/officeDocument/2006/relationships/tags" Target="../tags/tag157.xml"/><Relationship Id="rId46" Type="http://schemas.openxmlformats.org/officeDocument/2006/relationships/tags" Target="../tags/tag165.xml"/><Relationship Id="rId59" Type="http://schemas.openxmlformats.org/officeDocument/2006/relationships/tags" Target="../tags/tag178.xml"/><Relationship Id="rId67" Type="http://schemas.openxmlformats.org/officeDocument/2006/relationships/tags" Target="../tags/tag186.xml"/><Relationship Id="rId20" Type="http://schemas.openxmlformats.org/officeDocument/2006/relationships/tags" Target="../tags/tag139.xml"/><Relationship Id="rId41" Type="http://schemas.openxmlformats.org/officeDocument/2006/relationships/tags" Target="../tags/tag160.xml"/><Relationship Id="rId54" Type="http://schemas.openxmlformats.org/officeDocument/2006/relationships/tags" Target="../tags/tag173.xml"/><Relationship Id="rId62" Type="http://schemas.openxmlformats.org/officeDocument/2006/relationships/tags" Target="../tags/tag181.xml"/><Relationship Id="rId70" Type="http://schemas.openxmlformats.org/officeDocument/2006/relationships/tags" Target="../tags/tag189.xml"/><Relationship Id="rId75" Type="http://schemas.openxmlformats.org/officeDocument/2006/relationships/slideLayout" Target="../slideLayouts/slideLayout38.xml"/><Relationship Id="rId1" Type="http://schemas.openxmlformats.org/officeDocument/2006/relationships/tags" Target="../tags/tag120.xml"/><Relationship Id="rId6" Type="http://schemas.openxmlformats.org/officeDocument/2006/relationships/tags" Target="../tags/tag125.xml"/><Relationship Id="rId15" Type="http://schemas.openxmlformats.org/officeDocument/2006/relationships/tags" Target="../tags/tag134.xml"/><Relationship Id="rId23" Type="http://schemas.openxmlformats.org/officeDocument/2006/relationships/tags" Target="../tags/tag142.xml"/><Relationship Id="rId28" Type="http://schemas.openxmlformats.org/officeDocument/2006/relationships/tags" Target="../tags/tag147.xml"/><Relationship Id="rId36" Type="http://schemas.openxmlformats.org/officeDocument/2006/relationships/tags" Target="../tags/tag155.xml"/><Relationship Id="rId49" Type="http://schemas.openxmlformats.org/officeDocument/2006/relationships/tags" Target="../tags/tag168.xml"/><Relationship Id="rId57" Type="http://schemas.openxmlformats.org/officeDocument/2006/relationships/tags" Target="../tags/tag176.xml"/></Relationships>
</file>

<file path=ppt/slides/_rels/slide8.xml.rels><?xml version="1.0" encoding="UTF-8" standalone="yes"?>
<Relationships xmlns="http://schemas.openxmlformats.org/package/2006/relationships"><Relationship Id="rId3" Type="http://schemas.openxmlformats.org/officeDocument/2006/relationships/hyperlink" Target="https://paintingvalley.com/car-outline-drawing" TargetMode="External"/><Relationship Id="rId2" Type="http://schemas.openxmlformats.org/officeDocument/2006/relationships/image" Target="../media/image10.png"/><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0">
            <a:extLst>
              <a:ext uri="{FF2B5EF4-FFF2-40B4-BE49-F238E27FC236}">
                <a16:creationId xmlns:a16="http://schemas.microsoft.com/office/drawing/2014/main" id="{00DD1FA1-342F-E124-D564-48E76F4784EB}"/>
              </a:ext>
            </a:extLst>
          </p:cNvPr>
          <p:cNvSpPr>
            <a:spLocks noGrp="1"/>
          </p:cNvSpPr>
          <p:nvPr>
            <p:ph type="ctrTitle"/>
          </p:nvPr>
        </p:nvSpPr>
        <p:spPr>
          <a:xfrm>
            <a:off x="479031" y="2420888"/>
            <a:ext cx="11232000" cy="1008112"/>
          </a:xfrm>
        </p:spPr>
        <p:txBody>
          <a:bodyPr>
            <a:normAutofit fontScale="90000"/>
          </a:bodyPr>
          <a:lstStyle/>
          <a:p>
            <a:r>
              <a:rPr lang="en-US" sz="3200" b="1" dirty="0">
                <a:solidFill>
                  <a:schemeClr val="tx1"/>
                </a:solidFill>
              </a:rPr>
              <a:t>EBSIG I Specialist sub-group to address the energy question</a:t>
            </a:r>
            <a:br>
              <a:rPr lang="en-US" sz="3200" b="1" dirty="0">
                <a:solidFill>
                  <a:schemeClr val="tx1"/>
                </a:solidFill>
              </a:rPr>
            </a:br>
            <a:r>
              <a:rPr lang="en-US" b="0" dirty="0">
                <a:solidFill>
                  <a:schemeClr val="tx1"/>
                </a:solidFill>
                <a:cs typeface="Arial"/>
              </a:rPr>
              <a:t>Meeting # 3 I 8th of August 2023</a:t>
            </a:r>
            <a:br>
              <a:rPr lang="en-US" dirty="0">
                <a:cs typeface="Arial"/>
              </a:rPr>
            </a:br>
            <a:br>
              <a:rPr lang="en-US" dirty="0">
                <a:cs typeface="Arial"/>
              </a:rPr>
            </a:br>
            <a:br>
              <a:rPr lang="en-US" sz="3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p>
        </p:txBody>
      </p:sp>
      <p:sp>
        <p:nvSpPr>
          <p:cNvPr id="12" name="Untertitel 11">
            <a:extLst>
              <a:ext uri="{FF2B5EF4-FFF2-40B4-BE49-F238E27FC236}">
                <a16:creationId xmlns:a16="http://schemas.microsoft.com/office/drawing/2014/main" id="{241DED84-B9DE-450D-BCFC-FB96D350A55A}"/>
              </a:ext>
            </a:extLst>
          </p:cNvPr>
          <p:cNvSpPr>
            <a:spLocks noGrp="1"/>
          </p:cNvSpPr>
          <p:nvPr>
            <p:ph type="subTitle" idx="1"/>
          </p:nvPr>
        </p:nvSpPr>
        <p:spPr/>
        <p:txBody>
          <a:bodyPr/>
          <a:lstStyle/>
          <a:p>
            <a:pPr>
              <a:spcAft>
                <a:spcPts val="600"/>
              </a:spcAft>
            </a:pPr>
            <a:r>
              <a:rPr lang="en-US" dirty="0"/>
              <a:t>Summary and Conclusions </a:t>
            </a:r>
          </a:p>
        </p:txBody>
      </p:sp>
      <p:sp>
        <p:nvSpPr>
          <p:cNvPr id="2" name="Datumsplatzhalter 1">
            <a:extLst>
              <a:ext uri="{FF2B5EF4-FFF2-40B4-BE49-F238E27FC236}">
                <a16:creationId xmlns:a16="http://schemas.microsoft.com/office/drawing/2014/main" id="{5DDE32D2-8FBB-EB2D-C8BA-C0851C48C72F}"/>
              </a:ext>
            </a:extLst>
          </p:cNvPr>
          <p:cNvSpPr>
            <a:spLocks noGrp="1"/>
          </p:cNvSpPr>
          <p:nvPr>
            <p:ph type="dt" sz="half" idx="13"/>
          </p:nvPr>
        </p:nvSpPr>
        <p:spPr/>
        <p:txBody>
          <a:bodyPr/>
          <a:lstStyle/>
          <a:p>
            <a:fld id="{8368CD68-AEDD-44C1-A57A-51B1D2F254B6}" type="datetime4">
              <a:rPr lang="en-US" smtClean="0"/>
              <a:pPr/>
              <a:t>August 4, 2023</a:t>
            </a:fld>
            <a:endParaRPr lang="en-US" dirty="0"/>
          </a:p>
        </p:txBody>
      </p:sp>
      <p:sp>
        <p:nvSpPr>
          <p:cNvPr id="4" name="Fußzeilenplatzhalter 3">
            <a:extLst>
              <a:ext uri="{FF2B5EF4-FFF2-40B4-BE49-F238E27FC236}">
                <a16:creationId xmlns:a16="http://schemas.microsoft.com/office/drawing/2014/main" id="{5B819CFC-056A-F15F-2501-B96E07290CEF}"/>
              </a:ext>
            </a:extLst>
          </p:cNvPr>
          <p:cNvSpPr>
            <a:spLocks noGrp="1"/>
          </p:cNvSpPr>
          <p:nvPr>
            <p:ph type="ftr" sz="quarter" idx="14"/>
          </p:nvPr>
        </p:nvSpPr>
        <p:spPr/>
        <p:txBody>
          <a:bodyPr/>
          <a:lstStyle/>
          <a:p>
            <a:r>
              <a:rPr lang="en-US"/>
              <a:t>Heiner Hunold © Continental AG</a:t>
            </a:r>
            <a:endParaRPr lang="en-US" dirty="0"/>
          </a:p>
        </p:txBody>
      </p:sp>
      <p:sp>
        <p:nvSpPr>
          <p:cNvPr id="3" name="Foliennummernplatzhalter 2">
            <a:extLst>
              <a:ext uri="{FF2B5EF4-FFF2-40B4-BE49-F238E27FC236}">
                <a16:creationId xmlns:a16="http://schemas.microsoft.com/office/drawing/2014/main" id="{28665AA6-D9E8-D89F-7640-445BD40C823B}"/>
              </a:ext>
            </a:extLst>
          </p:cNvPr>
          <p:cNvSpPr>
            <a:spLocks noGrp="1"/>
          </p:cNvSpPr>
          <p:nvPr>
            <p:ph type="sldNum" sz="quarter" idx="15"/>
          </p:nvPr>
        </p:nvSpPr>
        <p:spPr/>
        <p:txBody>
          <a:bodyPr/>
          <a:lstStyle/>
          <a:p>
            <a:fld id="{ADA48181-2C78-49CB-8C52-912A07842C2E}" type="slidenum">
              <a:rPr lang="en-US" smtClean="0"/>
              <a:pPr/>
              <a:t>1</a:t>
            </a:fld>
            <a:endParaRPr lang="en-US" dirty="0"/>
          </a:p>
        </p:txBody>
      </p:sp>
    </p:spTree>
    <p:extLst>
      <p:ext uri="{BB962C8B-B14F-4D97-AF65-F5344CB8AC3E}">
        <p14:creationId xmlns:p14="http://schemas.microsoft.com/office/powerpoint/2010/main" val="41915051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10</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Scenarios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to proof the concept of </a:t>
            </a:r>
            <a:r>
              <a:rPr lang="en-US" sz="3600" b="0" dirty="0">
                <a:solidFill>
                  <a:prstClr val="black"/>
                </a:solidFill>
                <a:latin typeface="Calibri Light" panose="020F0302020204030204"/>
                <a:cs typeface="+mj-cs"/>
              </a:rPr>
              <a:t>REESS based on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085274628"/>
              </p:ext>
            </p:extLst>
          </p:nvPr>
        </p:nvGraphicFramePr>
        <p:xfrm>
          <a:off x="623392" y="1916832"/>
          <a:ext cx="10991093" cy="3886501"/>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3312368">
                  <a:extLst>
                    <a:ext uri="{9D8B030D-6E8A-4147-A177-3AD203B41FA5}">
                      <a16:colId xmlns:a16="http://schemas.microsoft.com/office/drawing/2014/main" val="1619057583"/>
                    </a:ext>
                  </a:extLst>
                </a:gridCol>
                <a:gridCol w="3528392">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381301">
                <a:tc>
                  <a:txBody>
                    <a:bodyPr/>
                    <a:lstStyle/>
                    <a:p>
                      <a:r>
                        <a:rPr lang="en-US" sz="1600" dirty="0"/>
                        <a:t>Scenario</a:t>
                      </a:r>
                    </a:p>
                  </a:txBody>
                  <a:tcPr/>
                </a:tc>
                <a:tc>
                  <a:txBody>
                    <a:bodyPr/>
                    <a:lstStyle/>
                    <a:p>
                      <a:r>
                        <a:rPr lang="en-US" sz="1600" dirty="0"/>
                        <a:t>Physical effect on battery</a:t>
                      </a:r>
                    </a:p>
                  </a:txBody>
                  <a:tcPr/>
                </a:tc>
                <a:tc>
                  <a:txBody>
                    <a:bodyPr/>
                    <a:lstStyle/>
                    <a:p>
                      <a:r>
                        <a:rPr lang="en-US" sz="1600" dirty="0"/>
                        <a:t>REESS-Control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1558231">
                <a:tc>
                  <a:txBody>
                    <a:bodyPr/>
                    <a:lstStyle/>
                    <a:p>
                      <a:r>
                        <a:rPr lang="en-US" sz="1400" b="1" dirty="0"/>
                        <a:t>Low temperature</a:t>
                      </a:r>
                    </a:p>
                    <a:p>
                      <a:r>
                        <a:rPr lang="en-US" sz="1400" dirty="0"/>
                        <a:t>e.g., the vehicle is  parked outside during a cold night</a:t>
                      </a:r>
                    </a:p>
                  </a:txBody>
                  <a:tcPr/>
                </a:tc>
                <a:tc>
                  <a:txBody>
                    <a:bodyPr/>
                    <a:lstStyle/>
                    <a:p>
                      <a:r>
                        <a:rPr lang="en-US" sz="1400" b="1" dirty="0"/>
                        <a:t>Increased internal resistance (Ri) </a:t>
                      </a:r>
                      <a:endParaRPr lang="en-US" sz="1400" dirty="0"/>
                    </a:p>
                    <a:p>
                      <a:pPr marL="285750" indent="-285750">
                        <a:buFont typeface="Symbol" panose="05050102010706020507" pitchFamily="18" charset="2"/>
                        <a:buChar char="-"/>
                      </a:pPr>
                      <a:r>
                        <a:rPr lang="en-US" sz="1400" strike="noStrike" dirty="0"/>
                        <a:t>In combination with internal resistance increase due to battery aging, low temperature is problematic for battery’s power delivery capability</a:t>
                      </a:r>
                      <a:endParaRPr lang="en-US" sz="1400" i="1" strike="noStrike" dirty="0"/>
                    </a:p>
                  </a:txBody>
                  <a:tcPr/>
                </a:tc>
                <a:tc>
                  <a:txBody>
                    <a:bodyPr/>
                    <a:lstStyle/>
                    <a:p>
                      <a:pPr marL="0" indent="0">
                        <a:buFont typeface="+mj-lt"/>
                        <a:buNone/>
                      </a:pPr>
                      <a:r>
                        <a:rPr lang="en-US" sz="1400" dirty="0"/>
                        <a:t>REESS-Control  continuously measures voltage (U), current (I) and temperature (T).</a:t>
                      </a:r>
                    </a:p>
                    <a:p>
                      <a:pPr marL="0" indent="0">
                        <a:buFont typeface="+mj-lt"/>
                        <a:buNone/>
                      </a:pPr>
                      <a:r>
                        <a:rPr lang="en-US" sz="1400" dirty="0"/>
                        <a:t>Because of low temperature the “predictor of Ri” will exceed the threshold. </a:t>
                      </a:r>
                    </a:p>
                    <a:p>
                      <a:pPr marL="895335" lvl="1" indent="-285750">
                        <a:buFont typeface="Symbol" panose="05050102010706020507" pitchFamily="18" charset="2"/>
                        <a:buChar char="-"/>
                      </a:pPr>
                      <a:r>
                        <a:rPr lang="en-US" sz="1400" dirty="0"/>
                        <a:t>REESS-Control reports “State of function critical, due to insufficient Power Delivery Capability”. </a:t>
                      </a:r>
                    </a:p>
                    <a:p>
                      <a:pPr marL="895335" lvl="1" indent="-285750">
                        <a:buFont typeface="Symbol" panose="05050102010706020507" pitchFamily="18" charset="2"/>
                        <a:buChar char="-"/>
                      </a:pPr>
                      <a:r>
                        <a:rPr lang="en-US" sz="1400" b="1" dirty="0"/>
                        <a:t>SOF Warning issued </a:t>
                      </a:r>
                      <a:r>
                        <a:rPr lang="en-US" sz="1400" b="0" dirty="0"/>
                        <a:t>during vehicle startup</a:t>
                      </a:r>
                      <a:endParaRPr lang="en-US" sz="1400" b="1" dirty="0"/>
                    </a:p>
                    <a:p>
                      <a:pPr marL="895335" marR="0" lvl="1" indent="-285750" algn="l" defTabSz="121917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400" strike="noStrike" dirty="0"/>
                        <a:t>Previous warnings to the driver  due to battery aging are technically possible and recommended</a:t>
                      </a:r>
                    </a:p>
                    <a:p>
                      <a:pPr marL="0" indent="0">
                        <a:buFont typeface="Wingdings" panose="05000000000000000000" pitchFamily="2" charset="2"/>
                        <a:buNone/>
                      </a:pPr>
                      <a:endParaRPr lang="en-US" sz="1400" dirty="0"/>
                    </a:p>
                  </a:txBody>
                  <a:tcPr/>
                </a:tc>
                <a:tc>
                  <a:txBody>
                    <a:bodyPr/>
                    <a:lstStyle/>
                    <a:p>
                      <a:pPr marL="0" indent="0">
                        <a:buFont typeface="Wingdings" panose="05000000000000000000" pitchFamily="2" charset="2"/>
                        <a:buNone/>
                      </a:pPr>
                      <a:r>
                        <a:rPr lang="en-US" sz="1400" b="1" dirty="0"/>
                        <a:t>Red</a:t>
                      </a:r>
                    </a:p>
                    <a:p>
                      <a:pPr marL="285750" indent="-285750">
                        <a:buFont typeface="Symbol" panose="05050102010706020507" pitchFamily="18" charset="2"/>
                        <a:buChar char="-"/>
                      </a:pPr>
                      <a:r>
                        <a:rPr lang="en-US" sz="1400" b="0" dirty="0"/>
                        <a:t>The power supply for the 8+1 brake applications cannot be is ensured</a:t>
                      </a:r>
                      <a:r>
                        <a:rPr lang="en-US" sz="1400" b="1" dirty="0"/>
                        <a:t>.</a:t>
                      </a:r>
                      <a:endParaRPr lang="en-US" sz="1400" b="1" dirty="0">
                        <a:highlight>
                          <a:srgbClr val="00FFFF"/>
                        </a:highlight>
                      </a:endParaRPr>
                    </a:p>
                  </a:txBody>
                  <a:tcPr/>
                </a:tc>
                <a:extLst>
                  <a:ext uri="{0D108BD9-81ED-4DB2-BD59-A6C34878D82A}">
                    <a16:rowId xmlns:a16="http://schemas.microsoft.com/office/drawing/2014/main" val="4072455702"/>
                  </a:ext>
                </a:extLst>
              </a:tr>
            </a:tbl>
          </a:graphicData>
        </a:graphic>
      </p:graphicFrame>
    </p:spTree>
    <p:extLst>
      <p:ext uri="{BB962C8B-B14F-4D97-AF65-F5344CB8AC3E}">
        <p14:creationId xmlns:p14="http://schemas.microsoft.com/office/powerpoint/2010/main" val="356722413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11</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a:t>
            </a:r>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to proof the concept of </a:t>
            </a:r>
            <a:r>
              <a:rPr lang="en-US" sz="3600" b="0" dirty="0">
                <a:solidFill>
                  <a:prstClr val="black"/>
                </a:solidFill>
                <a:latin typeface="Calibri Light" panose="020F0302020204030204"/>
                <a:cs typeface="+mj-cs"/>
              </a:rPr>
              <a:t>REESS based on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3987928746"/>
              </p:ext>
            </p:extLst>
          </p:nvPr>
        </p:nvGraphicFramePr>
        <p:xfrm>
          <a:off x="623392" y="1916833"/>
          <a:ext cx="10991093" cy="341376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3312368">
                  <a:extLst>
                    <a:ext uri="{9D8B030D-6E8A-4147-A177-3AD203B41FA5}">
                      <a16:colId xmlns:a16="http://schemas.microsoft.com/office/drawing/2014/main" val="1619057583"/>
                    </a:ext>
                  </a:extLst>
                </a:gridCol>
                <a:gridCol w="3528392">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303779">
                <a:tc>
                  <a:txBody>
                    <a:bodyPr/>
                    <a:lstStyle/>
                    <a:p>
                      <a:r>
                        <a:rPr lang="en-US" sz="1600" dirty="0"/>
                        <a:t>Scenario</a:t>
                      </a:r>
                    </a:p>
                  </a:txBody>
                  <a:tcPr/>
                </a:tc>
                <a:tc>
                  <a:txBody>
                    <a:bodyPr/>
                    <a:lstStyle/>
                    <a:p>
                      <a:r>
                        <a:rPr lang="en-US" sz="1600" dirty="0"/>
                        <a:t>Physical effect on battery</a:t>
                      </a:r>
                    </a:p>
                  </a:txBody>
                  <a:tcPr/>
                </a:tc>
                <a:tc>
                  <a:txBody>
                    <a:bodyPr/>
                    <a:lstStyle/>
                    <a:p>
                      <a:r>
                        <a:rPr lang="en-US" sz="1600" dirty="0"/>
                        <a:t>REESS-Control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2792565">
                <a:tc>
                  <a:txBody>
                    <a:bodyPr/>
                    <a:lstStyle/>
                    <a:p>
                      <a:pPr algn="l" rtl="0" fontAlgn="base"/>
                      <a:r>
                        <a:rPr lang="en-US" sz="1400" b="1" i="0" dirty="0">
                          <a:solidFill>
                            <a:srgbClr val="000000"/>
                          </a:solidFill>
                          <a:effectLst/>
                          <a:latin typeface="Arial" panose="020B0604020202020204" pitchFamily="34" charset="0"/>
                        </a:rPr>
                        <a:t>Long time parking</a:t>
                      </a:r>
                      <a:endParaRPr lang="en-US" sz="1400" b="0" i="0" dirty="0">
                        <a:solidFill>
                          <a:srgbClr val="000000"/>
                        </a:solidFill>
                        <a:effectLst/>
                      </a:endParaRPr>
                    </a:p>
                  </a:txBody>
                  <a:tcPr/>
                </a:tc>
                <a:tc>
                  <a:txBody>
                    <a:bodyPr/>
                    <a:lstStyle/>
                    <a:p>
                      <a:pPr algn="l" rtl="0" fontAlgn="base"/>
                      <a:r>
                        <a:rPr lang="en-US" sz="1400" b="1" i="0" dirty="0">
                          <a:solidFill>
                            <a:srgbClr val="000000"/>
                          </a:solidFill>
                          <a:effectLst/>
                          <a:latin typeface="Arial" panose="020B0604020202020204" pitchFamily="34" charset="0"/>
                        </a:rPr>
                        <a:t>Battery charge low</a:t>
                      </a:r>
                      <a:r>
                        <a:rPr lang="en-US" sz="1400" b="0" i="0" dirty="0">
                          <a:solidFill>
                            <a:srgbClr val="000000"/>
                          </a:solidFill>
                          <a:effectLst/>
                          <a:latin typeface="Arial" panose="020B0604020202020204" pitchFamily="34" charset="0"/>
                        </a:rPr>
                        <a:t>​ </a:t>
                      </a:r>
                      <a:br>
                        <a:rPr lang="en-US" sz="1400" b="0" i="0" dirty="0">
                          <a:solidFill>
                            <a:srgbClr val="000000"/>
                          </a:solidFill>
                          <a:effectLst/>
                          <a:latin typeface="Arial" panose="020B0604020202020204" pitchFamily="34" charset="0"/>
                        </a:rPr>
                      </a:br>
                      <a:r>
                        <a:rPr lang="en-US" sz="1400" b="0" i="0" dirty="0">
                          <a:solidFill>
                            <a:srgbClr val="000000"/>
                          </a:solidFill>
                          <a:effectLst/>
                          <a:latin typeface="Arial" panose="020B0604020202020204" pitchFamily="34" charset="0"/>
                        </a:rPr>
                        <a:t>due to vehicle’s quiescent current draw</a:t>
                      </a:r>
                      <a:endParaRPr lang="en-US" sz="1400" b="0" i="0" dirty="0">
                        <a:solidFill>
                          <a:srgbClr val="000000"/>
                        </a:solidFill>
                        <a:effectLst/>
                      </a:endParaRPr>
                    </a:p>
                  </a:txBody>
                  <a:tcPr/>
                </a:tc>
                <a:tc>
                  <a:txBody>
                    <a:bodyPr/>
                    <a:lstStyle/>
                    <a:p>
                      <a:pPr marL="0" marR="0" lvl="0" indent="0" algn="l" defTabSz="1219170" rtl="0" eaLnBrk="1" fontAlgn="base" latinLnBrk="0" hangingPunct="1">
                        <a:lnSpc>
                          <a:spcPct val="100000"/>
                        </a:lnSpc>
                        <a:spcBef>
                          <a:spcPts val="0"/>
                        </a:spcBef>
                        <a:spcAft>
                          <a:spcPts val="0"/>
                        </a:spcAft>
                        <a:buClrTx/>
                        <a:buSzTx/>
                        <a:buFontTx/>
                        <a:buNone/>
                        <a:tabLst/>
                        <a:defRPr/>
                      </a:pPr>
                      <a:r>
                        <a:rPr lang="en-US" sz="1400" dirty="0"/>
                        <a:t>REESS-Control continuously measures voltage (U), current (I) and temperature (T) even during parking phase.</a:t>
                      </a:r>
                    </a:p>
                    <a:p>
                      <a:pPr algn="l" rtl="0" fontAlgn="base"/>
                      <a:r>
                        <a:rPr lang="en-US" sz="1400" b="0" i="0" dirty="0">
                          <a:solidFill>
                            <a:srgbClr val="000000"/>
                          </a:solidFill>
                          <a:effectLst/>
                          <a:latin typeface="Arial" panose="020B0604020202020204" pitchFamily="34" charset="0"/>
                        </a:rPr>
                        <a:t>Due to current flowing out of the Battery, and decreasing voltage, it recognized when charge drops below warning threshold.​</a:t>
                      </a:r>
                    </a:p>
                    <a:p>
                      <a:pPr marL="285750" indent="-285750" algn="l" rtl="0" fontAlgn="base">
                        <a:buFont typeface="Symbol" panose="05050102010706020507" pitchFamily="18" charset="2"/>
                        <a:buChar char="-"/>
                      </a:pPr>
                      <a:r>
                        <a:rPr lang="en-US" sz="1400" b="0" i="0" dirty="0">
                          <a:solidFill>
                            <a:srgbClr val="000000"/>
                          </a:solidFill>
                          <a:effectLst/>
                          <a:latin typeface="Arial" panose="020B0604020202020204" pitchFamily="34" charset="0"/>
                        </a:rPr>
                        <a:t>REESS-Control reports “too low state of charge”. </a:t>
                      </a:r>
                    </a:p>
                    <a:p>
                      <a:pPr marL="285750" indent="-285750" algn="l" rtl="0" fontAlgn="base">
                        <a:buFont typeface="Symbol" panose="05050102010706020507" pitchFamily="18" charset="2"/>
                        <a:buChar char="-"/>
                      </a:pPr>
                      <a:r>
                        <a:rPr lang="en-US" sz="1400" b="1" i="0" dirty="0">
                          <a:solidFill>
                            <a:srgbClr val="000000"/>
                          </a:solidFill>
                          <a:effectLst/>
                          <a:latin typeface="Arial" panose="020B0604020202020204" pitchFamily="34" charset="0"/>
                        </a:rPr>
                        <a:t>SOF Warning issued </a:t>
                      </a:r>
                      <a:r>
                        <a:rPr lang="en-US" sz="1400" b="0" i="0" dirty="0">
                          <a:solidFill>
                            <a:srgbClr val="000000"/>
                          </a:solidFill>
                          <a:effectLst/>
                          <a:latin typeface="Arial" panose="020B0604020202020204" pitchFamily="34" charset="0"/>
                        </a:rPr>
                        <a:t>immediately during vehicle startup</a:t>
                      </a:r>
                    </a:p>
                    <a:p>
                      <a:pPr marL="285750" indent="-285750" algn="l" rtl="0" fontAlgn="base">
                        <a:buFont typeface="Symbol" panose="05050102010706020507" pitchFamily="18" charset="2"/>
                        <a:buChar char="-"/>
                      </a:pPr>
                      <a:r>
                        <a:rPr lang="en-US" sz="1400" b="0" i="0" dirty="0">
                          <a:solidFill>
                            <a:srgbClr val="000000"/>
                          </a:solidFill>
                          <a:effectLst/>
                          <a:latin typeface="Arial" panose="020B0604020202020204" pitchFamily="34" charset="0"/>
                        </a:rPr>
                        <a:t>As soon as the battery and is charged sufficiently, the REESS-Control reports “state of charge ok”.</a:t>
                      </a:r>
                    </a:p>
                  </a:txBody>
                  <a:tcPr/>
                </a:tc>
                <a:tc>
                  <a:txBody>
                    <a:bodyPr/>
                    <a:lstStyle/>
                    <a:p>
                      <a:pPr marL="0" indent="0">
                        <a:buFont typeface="Wingdings" panose="05000000000000000000" pitchFamily="2" charset="2"/>
                        <a:buNone/>
                      </a:pPr>
                      <a:r>
                        <a:rPr lang="en-US" sz="1400" b="1" i="0" kern="1200" dirty="0">
                          <a:solidFill>
                            <a:srgbClr val="000000"/>
                          </a:solidFill>
                          <a:effectLst/>
                          <a:latin typeface="Arial" panose="020B0604020202020204" pitchFamily="34" charset="0"/>
                          <a:ea typeface="+mn-ea"/>
                          <a:cs typeface="+mn-cs"/>
                        </a:rPr>
                        <a:t>Red</a:t>
                      </a: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285750" indent="-285750">
                        <a:buFont typeface="Symbol" panose="05050102010706020507" pitchFamily="18" charset="2"/>
                        <a:buChar char="-"/>
                      </a:pPr>
                      <a:endParaRPr lang="en-US" sz="1400" b="1" dirty="0">
                        <a:highlight>
                          <a:srgbClr val="00FFFF"/>
                        </a:highlight>
                      </a:endParaRPr>
                    </a:p>
                  </a:txBody>
                  <a:tcPr/>
                </a:tc>
                <a:extLst>
                  <a:ext uri="{0D108BD9-81ED-4DB2-BD59-A6C34878D82A}">
                    <a16:rowId xmlns:a16="http://schemas.microsoft.com/office/drawing/2014/main" val="4072455702"/>
                  </a:ext>
                </a:extLst>
              </a:tr>
            </a:tbl>
          </a:graphicData>
        </a:graphic>
      </p:graphicFrame>
      <p:sp>
        <p:nvSpPr>
          <p:cNvPr id="3" name="Rechteck: gefaltete Ecke 2">
            <a:extLst>
              <a:ext uri="{FF2B5EF4-FFF2-40B4-BE49-F238E27FC236}">
                <a16:creationId xmlns:a16="http://schemas.microsoft.com/office/drawing/2014/main" id="{3DCAD37A-58EA-8FED-7679-1C2505C16DC6}"/>
              </a:ext>
            </a:extLst>
          </p:cNvPr>
          <p:cNvSpPr/>
          <p:nvPr/>
        </p:nvSpPr>
        <p:spPr>
          <a:xfrm rot="1009690">
            <a:off x="9568665" y="651494"/>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Tree>
    <p:extLst>
      <p:ext uri="{BB962C8B-B14F-4D97-AF65-F5344CB8AC3E}">
        <p14:creationId xmlns:p14="http://schemas.microsoft.com/office/powerpoint/2010/main" val="249209099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12</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a:t>
            </a:r>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to proof the concept of </a:t>
            </a:r>
            <a:r>
              <a:rPr lang="en-US" sz="3600" b="0" dirty="0">
                <a:solidFill>
                  <a:prstClr val="black"/>
                </a:solidFill>
                <a:latin typeface="Calibri Light" panose="020F0302020204030204"/>
                <a:cs typeface="+mj-cs"/>
              </a:rPr>
              <a:t>REESS based on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646188276"/>
              </p:ext>
            </p:extLst>
          </p:nvPr>
        </p:nvGraphicFramePr>
        <p:xfrm>
          <a:off x="623392" y="1916833"/>
          <a:ext cx="10991093" cy="298704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2736304">
                  <a:extLst>
                    <a:ext uri="{9D8B030D-6E8A-4147-A177-3AD203B41FA5}">
                      <a16:colId xmlns:a16="http://schemas.microsoft.com/office/drawing/2014/main" val="1619057583"/>
                    </a:ext>
                  </a:extLst>
                </a:gridCol>
                <a:gridCol w="4104456">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252904">
                <a:tc>
                  <a:txBody>
                    <a:bodyPr/>
                    <a:lstStyle/>
                    <a:p>
                      <a:r>
                        <a:rPr lang="en-US" sz="1600" dirty="0"/>
                        <a:t>Scenario</a:t>
                      </a:r>
                    </a:p>
                  </a:txBody>
                  <a:tcPr/>
                </a:tc>
                <a:tc>
                  <a:txBody>
                    <a:bodyPr/>
                    <a:lstStyle/>
                    <a:p>
                      <a:r>
                        <a:rPr lang="en-US" sz="1600" dirty="0"/>
                        <a:t>Physical effect on battery</a:t>
                      </a:r>
                    </a:p>
                  </a:txBody>
                  <a:tcPr/>
                </a:tc>
                <a:tc>
                  <a:txBody>
                    <a:bodyPr/>
                    <a:lstStyle/>
                    <a:p>
                      <a:r>
                        <a:rPr lang="en-US" sz="1600" dirty="0"/>
                        <a:t>REESS-Control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1123135">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1" dirty="0"/>
                        <a:t>High temperature</a:t>
                      </a:r>
                      <a:br>
                        <a:rPr lang="en-US" sz="1400" dirty="0"/>
                      </a:br>
                      <a:r>
                        <a:rPr lang="en-US" sz="1400" dirty="0"/>
                        <a:t>e.g., Kuwait Taxi</a:t>
                      </a:r>
                      <a:endParaRPr lang="en-US" sz="1400" b="1" dirty="0"/>
                    </a:p>
                    <a:p>
                      <a:br>
                        <a:rPr lang="en-US" sz="1400" dirty="0"/>
                      </a:br>
                      <a:endParaRPr lang="en-US" sz="1400" dirty="0"/>
                    </a:p>
                  </a:txBody>
                  <a:tcPr/>
                </a:tc>
                <a:tc rowSpan="2">
                  <a:txBody>
                    <a:bodyPr/>
                    <a:lstStyle/>
                    <a:p>
                      <a:r>
                        <a:rPr lang="en-US" sz="1400" b="1" dirty="0"/>
                        <a:t>Increased internal resistance (Ri) </a:t>
                      </a:r>
                      <a:endParaRPr lang="en-US" sz="1400" dirty="0"/>
                    </a:p>
                    <a:p>
                      <a:r>
                        <a:rPr lang="en-US" sz="1400" dirty="0"/>
                        <a:t>- due to calendric aging or </a:t>
                      </a:r>
                    </a:p>
                    <a:p>
                      <a:pPr marL="0" indent="0">
                        <a:buFontTx/>
                        <a:buNone/>
                      </a:pPr>
                      <a:r>
                        <a:rPr lang="en-US" sz="1400" dirty="0"/>
                        <a:t>- due to accelerated aging during high temperature exposure</a:t>
                      </a:r>
                    </a:p>
                    <a:p>
                      <a:pPr marL="0" indent="0">
                        <a:buFontTx/>
                        <a:buNone/>
                      </a:pPr>
                      <a:br>
                        <a:rPr lang="en-US" sz="1400" dirty="0"/>
                      </a:br>
                      <a:r>
                        <a:rPr lang="en-US" sz="1400" dirty="0"/>
                        <a:t>(high temperature has no negative effect on lead acid batteries apart from aging.)</a:t>
                      </a:r>
                    </a:p>
                  </a:txBody>
                  <a:tcPr/>
                </a:tc>
                <a:tc rowSpan="2">
                  <a:txBody>
                    <a:bodyPr/>
                    <a:lstStyle/>
                    <a:p>
                      <a:pPr marL="0" indent="0">
                        <a:buFont typeface="+mj-lt"/>
                        <a:buNone/>
                      </a:pPr>
                      <a:r>
                        <a:rPr lang="en-US" sz="1400" dirty="0"/>
                        <a:t>REESS-Control continuously measures voltage (U), current (I) and temperature (T).</a:t>
                      </a:r>
                    </a:p>
                    <a:p>
                      <a:pPr marL="0" indent="0">
                        <a:buFont typeface="+mj-lt"/>
                        <a:buNone/>
                      </a:pPr>
                      <a:r>
                        <a:rPr lang="en-US" sz="1400" dirty="0"/>
                        <a:t>Because of the increase of Ri, the Ri predictor will exceed the threshold. </a:t>
                      </a:r>
                    </a:p>
                    <a:p>
                      <a:pPr marL="895335" lvl="1" indent="-285750">
                        <a:buFont typeface="Symbol" panose="05050102010706020507" pitchFamily="18" charset="2"/>
                        <a:buChar char="-"/>
                      </a:pPr>
                      <a:r>
                        <a:rPr lang="en-US" sz="1400" dirty="0"/>
                        <a:t>REESS-Control reports “State of function critical, due to insufficient Power Delivery Capability”. </a:t>
                      </a:r>
                    </a:p>
                    <a:p>
                      <a:pPr marL="895335" lvl="1" indent="-285750">
                        <a:buFont typeface="Symbol" panose="05050102010706020507" pitchFamily="18" charset="2"/>
                        <a:buChar char="-"/>
                      </a:pPr>
                      <a:r>
                        <a:rPr lang="en-US" sz="1400" b="1" dirty="0"/>
                        <a:t>SOF Warning issued </a:t>
                      </a:r>
                      <a:r>
                        <a:rPr lang="en-US" sz="1400" b="0" dirty="0"/>
                        <a:t>during vehicle startup</a:t>
                      </a:r>
                      <a:endParaRPr lang="en-US" sz="1400" b="1" dirty="0"/>
                    </a:p>
                    <a:p>
                      <a:pPr marL="895335" marR="0" lvl="1" indent="-285750" algn="l" defTabSz="121917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400" strike="noStrike" dirty="0"/>
                        <a:t>Previous warnings to the driver  due to battery aging are technically possible and recommended</a:t>
                      </a:r>
                    </a:p>
                  </a:txBody>
                  <a:tcPr/>
                </a:tc>
                <a:tc rowSpan="2">
                  <a:txBody>
                    <a:bodyPr/>
                    <a:lstStyle/>
                    <a:p>
                      <a:pPr marL="0" indent="0">
                        <a:buFont typeface="Wingdings" panose="05000000000000000000" pitchFamily="2" charset="2"/>
                        <a:buNone/>
                      </a:pPr>
                      <a:r>
                        <a:rPr lang="en-US" sz="1400" b="1" dirty="0"/>
                        <a:t>Red</a:t>
                      </a: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0" indent="0">
                        <a:buFont typeface="Symbol" panose="05050102010706020507" pitchFamily="18" charset="2"/>
                        <a:buNone/>
                      </a:pPr>
                      <a:endParaRPr lang="en-US" sz="1400" b="1" dirty="0"/>
                    </a:p>
                  </a:txBody>
                  <a:tcPr/>
                </a:tc>
                <a:extLst>
                  <a:ext uri="{0D108BD9-81ED-4DB2-BD59-A6C34878D82A}">
                    <a16:rowId xmlns:a16="http://schemas.microsoft.com/office/drawing/2014/main" val="726268617"/>
                  </a:ext>
                </a:extLst>
              </a:tr>
              <a:tr h="1162865">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1" kern="1200" dirty="0">
                          <a:solidFill>
                            <a:schemeClr val="dk1"/>
                          </a:solidFill>
                          <a:latin typeface="+mn-lt"/>
                          <a:ea typeface="+mn-ea"/>
                          <a:cs typeface="+mn-cs"/>
                        </a:rPr>
                        <a:t>Aging</a:t>
                      </a:r>
                      <a:endParaRPr lang="de-DE" sz="1400" b="1" kern="1200" dirty="0">
                        <a:solidFill>
                          <a:schemeClr val="dk1"/>
                        </a:solidFill>
                        <a:latin typeface="+mn-lt"/>
                        <a:ea typeface="+mn-ea"/>
                        <a:cs typeface="+mn-cs"/>
                      </a:endParaRPr>
                    </a:p>
                    <a:p>
                      <a:endParaRPr lang="en-US" sz="1400" b="1" dirty="0"/>
                    </a:p>
                  </a:txBody>
                  <a:tcPr/>
                </a:tc>
                <a:tc vMerge="1">
                  <a:txBody>
                    <a:bodyPr/>
                    <a:lstStyle/>
                    <a:p>
                      <a:endParaRPr lang="en-US" sz="1200" dirty="0"/>
                    </a:p>
                  </a:txBody>
                  <a:tcPr/>
                </a:tc>
                <a:tc vMerge="1">
                  <a:txBody>
                    <a:bodyPr/>
                    <a:lstStyle/>
                    <a:p>
                      <a:pPr marL="285750" marR="0" lvl="0" indent="-285750" algn="l" defTabSz="121917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200" dirty="0"/>
                    </a:p>
                  </a:txBody>
                  <a:tcPr/>
                </a:tc>
                <a:tc vMerge="1">
                  <a:txBody>
                    <a:bodyPr/>
                    <a:lstStyle/>
                    <a:p>
                      <a:pPr marL="0" indent="0">
                        <a:buFont typeface="Symbol" panose="05050102010706020507" pitchFamily="18" charset="2"/>
                        <a:buNone/>
                      </a:pPr>
                      <a:endParaRPr lang="en-US" sz="1400" b="1" dirty="0">
                        <a:highlight>
                          <a:srgbClr val="00FFFF"/>
                        </a:highlight>
                      </a:endParaRPr>
                    </a:p>
                  </a:txBody>
                  <a:tcPr/>
                </a:tc>
                <a:extLst>
                  <a:ext uri="{0D108BD9-81ED-4DB2-BD59-A6C34878D82A}">
                    <a16:rowId xmlns:a16="http://schemas.microsoft.com/office/drawing/2014/main" val="856805453"/>
                  </a:ext>
                </a:extLst>
              </a:tr>
            </a:tbl>
          </a:graphicData>
        </a:graphic>
      </p:graphicFrame>
      <p:sp>
        <p:nvSpPr>
          <p:cNvPr id="3" name="Rechteck: gefaltete Ecke 2">
            <a:extLst>
              <a:ext uri="{FF2B5EF4-FFF2-40B4-BE49-F238E27FC236}">
                <a16:creationId xmlns:a16="http://schemas.microsoft.com/office/drawing/2014/main" id="{303FB703-DEE2-1728-6376-E6E5194C5DB1}"/>
              </a:ext>
            </a:extLst>
          </p:cNvPr>
          <p:cNvSpPr/>
          <p:nvPr/>
        </p:nvSpPr>
        <p:spPr>
          <a:xfrm rot="1009690">
            <a:off x="9568665" y="651494"/>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Tree>
    <p:extLst>
      <p:ext uri="{BB962C8B-B14F-4D97-AF65-F5344CB8AC3E}">
        <p14:creationId xmlns:p14="http://schemas.microsoft.com/office/powerpoint/2010/main" val="241415620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13</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 to proof the concept of </a:t>
            </a:r>
            <a:r>
              <a:rPr lang="en-US" sz="3600" b="0" dirty="0">
                <a:solidFill>
                  <a:prstClr val="black"/>
                </a:solidFill>
                <a:latin typeface="Calibri Light" panose="020F0302020204030204"/>
                <a:cs typeface="+mj-cs"/>
              </a:rPr>
              <a:t>REESS based on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397479554"/>
              </p:ext>
            </p:extLst>
          </p:nvPr>
        </p:nvGraphicFramePr>
        <p:xfrm>
          <a:off x="623392" y="1916833"/>
          <a:ext cx="10991093" cy="295656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2736304">
                  <a:extLst>
                    <a:ext uri="{9D8B030D-6E8A-4147-A177-3AD203B41FA5}">
                      <a16:colId xmlns:a16="http://schemas.microsoft.com/office/drawing/2014/main" val="1619057583"/>
                    </a:ext>
                  </a:extLst>
                </a:gridCol>
                <a:gridCol w="4104456">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252904">
                <a:tc>
                  <a:txBody>
                    <a:bodyPr/>
                    <a:lstStyle/>
                    <a:p>
                      <a:r>
                        <a:rPr lang="en-US" sz="1400" dirty="0"/>
                        <a:t>Scenario</a:t>
                      </a:r>
                    </a:p>
                  </a:txBody>
                  <a:tcPr/>
                </a:tc>
                <a:tc>
                  <a:txBody>
                    <a:bodyPr/>
                    <a:lstStyle/>
                    <a:p>
                      <a:r>
                        <a:rPr lang="en-US" sz="1400" dirty="0"/>
                        <a:t>Physical effect on battery</a:t>
                      </a:r>
                    </a:p>
                  </a:txBody>
                  <a:tcPr/>
                </a:tc>
                <a:tc>
                  <a:txBody>
                    <a:bodyPr/>
                    <a:lstStyle/>
                    <a:p>
                      <a:r>
                        <a:rPr lang="en-US" sz="1400" dirty="0"/>
                        <a:t>REESS-Control Action</a:t>
                      </a:r>
                    </a:p>
                  </a:txBody>
                  <a:tcPr/>
                </a:tc>
                <a:tc>
                  <a:txBody>
                    <a:bodyPr/>
                    <a:lstStyle/>
                    <a:p>
                      <a:r>
                        <a:rPr lang="en-US" sz="1400" dirty="0"/>
                        <a:t>Warning</a:t>
                      </a:r>
                    </a:p>
                  </a:txBody>
                  <a:tcPr/>
                </a:tc>
                <a:extLst>
                  <a:ext uri="{0D108BD9-81ED-4DB2-BD59-A6C34878D82A}">
                    <a16:rowId xmlns:a16="http://schemas.microsoft.com/office/drawing/2014/main" val="921372348"/>
                  </a:ext>
                </a:extLst>
              </a:tr>
              <a:tr h="1162865">
                <a:tc>
                  <a:txBody>
                    <a:bodyPr/>
                    <a:lstStyle/>
                    <a:p>
                      <a:r>
                        <a:rPr lang="en-US" sz="1400" b="1" dirty="0"/>
                        <a:t>Battery change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dirty="0"/>
                        <a:t>Battery is replaced.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dirty="0"/>
                        <a:t>REESS-Control  has constantly measured U, I and T. REES detects the assembly of a new battery *.</a:t>
                      </a:r>
                    </a:p>
                    <a:p>
                      <a:pPr marL="285750" indent="-285750">
                        <a:buFont typeface="Wingdings" panose="05000000000000000000" pitchFamily="2" charset="2"/>
                        <a:buChar char="Ø"/>
                      </a:pPr>
                      <a:r>
                        <a:rPr lang="en-US" sz="1400" dirty="0"/>
                        <a:t>REESS-Control  resets its battery model to </a:t>
                      </a:r>
                      <a:r>
                        <a:rPr lang="en-US" sz="1400" i="1" dirty="0"/>
                        <a:t>new battery</a:t>
                      </a:r>
                    </a:p>
                    <a:p>
                      <a:pPr marL="285750" indent="-285750">
                        <a:buFont typeface="Wingdings" panose="05000000000000000000" pitchFamily="2" charset="2"/>
                        <a:buChar char="Ø"/>
                      </a:pPr>
                      <a:r>
                        <a:rPr lang="en-US" sz="1400" b="1" dirty="0"/>
                        <a:t>SOF warning issued </a:t>
                      </a:r>
                    </a:p>
                    <a:p>
                      <a:pPr marL="285750" indent="-285750">
                        <a:buFont typeface="Wingdings" panose="05000000000000000000" pitchFamily="2" charset="2"/>
                        <a:buChar char="Ø"/>
                      </a:pPr>
                      <a:r>
                        <a:rPr lang="en-US" sz="1400" b="0" dirty="0"/>
                        <a:t>Warning is removed as soon as battery model calibration is successful and battery state of function is ensured</a:t>
                      </a:r>
                    </a:p>
                  </a:txBody>
                  <a:tcPr/>
                </a:tc>
                <a:tc>
                  <a:txBody>
                    <a:bodyPr/>
                    <a:lstStyle/>
                    <a:p>
                      <a:pPr marL="0" indent="0">
                        <a:buFont typeface="Wingdings" panose="05000000000000000000" pitchFamily="2" charset="2"/>
                        <a:buNone/>
                      </a:pPr>
                      <a:r>
                        <a:rPr lang="en-US" sz="1400" b="1" dirty="0"/>
                        <a:t>Red</a:t>
                      </a: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0" indent="0">
                        <a:buFont typeface="Symbol" panose="05050102010706020507" pitchFamily="18" charset="2"/>
                        <a:buNone/>
                      </a:pPr>
                      <a:r>
                        <a:rPr lang="en-US" sz="1400" b="1" dirty="0"/>
                        <a:t>Warning is removed as soon as battery model calibration is successful and battery state of function is ensured</a:t>
                      </a:r>
                    </a:p>
                    <a:p>
                      <a:pPr marL="0" indent="0">
                        <a:buFont typeface="Symbol" panose="05050102010706020507" pitchFamily="18" charset="2"/>
                        <a:buNone/>
                      </a:pPr>
                      <a:endParaRPr lang="en-US" sz="1400" b="1" dirty="0"/>
                    </a:p>
                  </a:txBody>
                  <a:tcPr/>
                </a:tc>
                <a:extLst>
                  <a:ext uri="{0D108BD9-81ED-4DB2-BD59-A6C34878D82A}">
                    <a16:rowId xmlns:a16="http://schemas.microsoft.com/office/drawing/2014/main" val="3516656391"/>
                  </a:ext>
                </a:extLst>
              </a:tr>
            </a:tbl>
          </a:graphicData>
        </a:graphic>
      </p:graphicFrame>
      <p:sp>
        <p:nvSpPr>
          <p:cNvPr id="7" name="Textfeld 6">
            <a:extLst>
              <a:ext uri="{FF2B5EF4-FFF2-40B4-BE49-F238E27FC236}">
                <a16:creationId xmlns:a16="http://schemas.microsoft.com/office/drawing/2014/main" id="{4D3DBA57-E8DA-FF3E-80D0-DEDC9D499DC5}"/>
              </a:ext>
            </a:extLst>
          </p:cNvPr>
          <p:cNvSpPr txBox="1"/>
          <p:nvPr/>
        </p:nvSpPr>
        <p:spPr>
          <a:xfrm>
            <a:off x="623392" y="5661248"/>
            <a:ext cx="10945217" cy="738664"/>
          </a:xfrm>
          <a:prstGeom prst="rect">
            <a:avLst/>
          </a:prstGeom>
          <a:solidFill>
            <a:srgbClr val="D2D2D2"/>
          </a:solidFill>
        </p:spPr>
        <p:txBody>
          <a:bodyPr vert="horz" wrap="square" rtlCol="0">
            <a:spAutoFit/>
          </a:bodyPr>
          <a:lstStyle/>
          <a:p>
            <a:r>
              <a:rPr lang="en-US" sz="1400" dirty="0">
                <a:solidFill>
                  <a:schemeClr val="dk1"/>
                </a:solidFill>
              </a:rPr>
              <a:t>Hint: The process of changing battery of an EMB system could be compared to changing a tire on vehicles equipped with active Tire Pressure Monitoring System  (TPMS) according  ECE R64  – New tires can only be installed by a service technician using special equipment, because the TPMS controller in the vehicle needs to learn each Tire ID.</a:t>
            </a:r>
            <a:endParaRPr lang="en-US" sz="1400" b="0" i="0" u="none" baseline="0" dirty="0">
              <a:solidFill>
                <a:srgbClr val="000000"/>
              </a:solidFill>
              <a:latin typeface="Arial" panose="020B0604020202020204" pitchFamily="34" charset="0"/>
            </a:endParaRPr>
          </a:p>
        </p:txBody>
      </p:sp>
      <p:sp>
        <p:nvSpPr>
          <p:cNvPr id="3" name="Textfeld 2">
            <a:extLst>
              <a:ext uri="{FF2B5EF4-FFF2-40B4-BE49-F238E27FC236}">
                <a16:creationId xmlns:a16="http://schemas.microsoft.com/office/drawing/2014/main" id="{8AADFD81-365B-DA18-2BB8-D65BAA06C7C6}"/>
              </a:ext>
            </a:extLst>
          </p:cNvPr>
          <p:cNvSpPr txBox="1"/>
          <p:nvPr/>
        </p:nvSpPr>
        <p:spPr>
          <a:xfrm>
            <a:off x="623392" y="5013176"/>
            <a:ext cx="10945216" cy="52322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400" b="0" i="0" u="none" baseline="0" dirty="0">
                <a:solidFill>
                  <a:srgbClr val="000000"/>
                </a:solidFill>
                <a:latin typeface="Arial" panose="020B0604020202020204" pitchFamily="34" charset="0"/>
              </a:rPr>
              <a:t>* </a:t>
            </a:r>
            <a:r>
              <a:rPr lang="en-US" sz="1400" b="0" i="1" u="none" baseline="0" dirty="0">
                <a:solidFill>
                  <a:srgbClr val="000000"/>
                </a:solidFill>
                <a:latin typeface="Arial" panose="020B0604020202020204" pitchFamily="34" charset="0"/>
              </a:rPr>
              <a:t>New Battery recognized due to service technician’s electronic tooling service request and/or supply interruption and/or abrupt changes of battery parameters.</a:t>
            </a:r>
            <a:endParaRPr lang="de-DE" sz="2400" b="0" i="1" u="none" baseline="0" dirty="0">
              <a:solidFill>
                <a:srgbClr val="000000"/>
              </a:solidFill>
              <a:latin typeface="Arial" panose="020B0604020202020204" pitchFamily="34" charset="0"/>
            </a:endParaRPr>
          </a:p>
        </p:txBody>
      </p:sp>
      <p:sp>
        <p:nvSpPr>
          <p:cNvPr id="8" name="Rechteck: gefaltete Ecke 7">
            <a:extLst>
              <a:ext uri="{FF2B5EF4-FFF2-40B4-BE49-F238E27FC236}">
                <a16:creationId xmlns:a16="http://schemas.microsoft.com/office/drawing/2014/main" id="{615A8AEA-5671-F519-C571-3C7985CBEBAE}"/>
              </a:ext>
            </a:extLst>
          </p:cNvPr>
          <p:cNvSpPr/>
          <p:nvPr/>
        </p:nvSpPr>
        <p:spPr>
          <a:xfrm rot="1009690">
            <a:off x="9568665" y="651494"/>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Tree>
    <p:extLst>
      <p:ext uri="{BB962C8B-B14F-4D97-AF65-F5344CB8AC3E}">
        <p14:creationId xmlns:p14="http://schemas.microsoft.com/office/powerpoint/2010/main" val="202803349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30395-033F-5F25-5DB9-516FC3E50DAB}"/>
              </a:ext>
            </a:extLst>
          </p:cNvPr>
          <p:cNvSpPr>
            <a:spLocks noGrp="1"/>
          </p:cNvSpPr>
          <p:nvPr>
            <p:ph type="title"/>
          </p:nvPr>
        </p:nvSpPr>
        <p:spPr/>
        <p:txBody>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t>Attachments</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br>
            <a:endParaRPr lang="de-DE" dirty="0"/>
          </a:p>
        </p:txBody>
      </p:sp>
      <p:sp>
        <p:nvSpPr>
          <p:cNvPr id="3" name="Datumsplatzhalter 2">
            <a:extLst>
              <a:ext uri="{FF2B5EF4-FFF2-40B4-BE49-F238E27FC236}">
                <a16:creationId xmlns:a16="http://schemas.microsoft.com/office/drawing/2014/main" id="{AB5C3FD4-ED1D-84D9-908C-1887C1380177}"/>
              </a:ext>
            </a:extLst>
          </p:cNvPr>
          <p:cNvSpPr>
            <a:spLocks noGrp="1"/>
          </p:cNvSpPr>
          <p:nvPr>
            <p:ph type="dt" sz="half" idx="10"/>
          </p:nvPr>
        </p:nvSpPr>
        <p:spPr/>
        <p:txBody>
          <a:bodyPr/>
          <a:lstStyle/>
          <a:p>
            <a:fld id="{D5A187FE-9F8E-489A-BAC3-39CB67AD41B6}" type="datetime4">
              <a:rPr lang="en-US" smtClean="0"/>
              <a:pPr/>
              <a:t>August 4, 2023</a:t>
            </a:fld>
            <a:endParaRPr lang="en-US" dirty="0"/>
          </a:p>
        </p:txBody>
      </p:sp>
      <p:sp>
        <p:nvSpPr>
          <p:cNvPr id="4" name="Fußzeilenplatzhalter 3">
            <a:extLst>
              <a:ext uri="{FF2B5EF4-FFF2-40B4-BE49-F238E27FC236}">
                <a16:creationId xmlns:a16="http://schemas.microsoft.com/office/drawing/2014/main" id="{0BB357D0-291F-2C7F-3B70-6CE20960550E}"/>
              </a:ext>
            </a:extLst>
          </p:cNvPr>
          <p:cNvSpPr>
            <a:spLocks noGrp="1"/>
          </p:cNvSpPr>
          <p:nvPr>
            <p:ph type="ftr" sz="quarter" idx="11"/>
          </p:nvPr>
        </p:nvSpPr>
        <p:spPr/>
        <p:txBody>
          <a:bodyPr/>
          <a:lstStyle/>
          <a:p>
            <a:r>
              <a:rPr lang="en-US"/>
              <a:t>Heiner Hunold © Continental AG</a:t>
            </a:r>
            <a:endParaRPr lang="en-US" dirty="0"/>
          </a:p>
        </p:txBody>
      </p:sp>
      <p:sp>
        <p:nvSpPr>
          <p:cNvPr id="5" name="Foliennummernplatzhalter 4">
            <a:extLst>
              <a:ext uri="{FF2B5EF4-FFF2-40B4-BE49-F238E27FC236}">
                <a16:creationId xmlns:a16="http://schemas.microsoft.com/office/drawing/2014/main" id="{531159D2-793A-7B97-AEDA-59B05589C035}"/>
              </a:ext>
            </a:extLst>
          </p:cNvPr>
          <p:cNvSpPr>
            <a:spLocks noGrp="1"/>
          </p:cNvSpPr>
          <p:nvPr>
            <p:ph type="sldNum" sz="quarter" idx="12"/>
          </p:nvPr>
        </p:nvSpPr>
        <p:spPr/>
        <p:txBody>
          <a:bodyPr/>
          <a:lstStyle/>
          <a:p>
            <a:fld id="{ADA48181-2C78-49CB-8C52-912A07842C2E}" type="slidenum">
              <a:rPr lang="en-US" smtClean="0"/>
              <a:pPr/>
              <a:t>14</a:t>
            </a:fld>
            <a:endParaRPr lang="en-US" dirty="0"/>
          </a:p>
        </p:txBody>
      </p:sp>
    </p:spTree>
    <p:extLst>
      <p:ext uri="{BB962C8B-B14F-4D97-AF65-F5344CB8AC3E}">
        <p14:creationId xmlns:p14="http://schemas.microsoft.com/office/powerpoint/2010/main" val="12707043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E4E547-4030-11F6-DBD0-423D09F30D12}"/>
              </a:ext>
            </a:extLst>
          </p:cNvPr>
          <p:cNvSpPr>
            <a:spLocks noGrp="1"/>
          </p:cNvSpPr>
          <p:nvPr>
            <p:ph type="title"/>
          </p:nvPr>
        </p:nvSpPr>
        <p:spPr>
          <a:xfrm>
            <a:off x="838200" y="96253"/>
            <a:ext cx="11065042" cy="1594435"/>
          </a:xfrm>
        </p:spPr>
        <p:txBody>
          <a:bodyPr>
            <a:normAutofit/>
          </a:bodyPr>
          <a:lstStyle/>
          <a:p>
            <a:r>
              <a:rPr lang="en-US" sz="3600" b="1" dirty="0"/>
              <a:t>EBSIG I Specialist sub-group to address the energy question</a:t>
            </a:r>
            <a:br>
              <a:rPr lang="en-US" sz="3600" b="1" dirty="0"/>
            </a:br>
            <a:r>
              <a:rPr lang="en-US" sz="3600" dirty="0"/>
              <a:t>Tasks </a:t>
            </a:r>
            <a:r>
              <a:rPr lang="en-US" sz="3600" b="1" dirty="0"/>
              <a:t>given</a:t>
            </a:r>
            <a:r>
              <a:rPr lang="en-US" sz="3600" dirty="0"/>
              <a:t> by GRVA SIG on Electromechanical Braking </a:t>
            </a:r>
            <a:endParaRPr lang="de-DE" sz="3600" dirty="0"/>
          </a:p>
        </p:txBody>
      </p:sp>
      <p:sp>
        <p:nvSpPr>
          <p:cNvPr id="3" name="Inhaltsplatzhalter 2">
            <a:extLst>
              <a:ext uri="{FF2B5EF4-FFF2-40B4-BE49-F238E27FC236}">
                <a16:creationId xmlns:a16="http://schemas.microsoft.com/office/drawing/2014/main" id="{09443FFD-A14E-57FD-6B49-4098165E6F35}"/>
              </a:ext>
            </a:extLst>
          </p:cNvPr>
          <p:cNvSpPr>
            <a:spLocks noGrp="1"/>
          </p:cNvSpPr>
          <p:nvPr>
            <p:ph idx="1"/>
          </p:nvPr>
        </p:nvSpPr>
        <p:spPr>
          <a:xfrm>
            <a:off x="838200" y="1825625"/>
            <a:ext cx="10776284" cy="4351338"/>
          </a:xfrm>
        </p:spPr>
        <p:txBody>
          <a:bodyPr/>
          <a:lstStyle/>
          <a:p>
            <a:pPr marL="0" indent="0">
              <a:buNone/>
            </a:pPr>
            <a:r>
              <a:rPr lang="en-US" dirty="0"/>
              <a:t>Provide confidence that technology is able to do the following:</a:t>
            </a:r>
          </a:p>
          <a:p>
            <a:pPr marL="514350" indent="-514350">
              <a:buFont typeface="+mj-lt"/>
              <a:buAutoNum type="arabicPeriod"/>
            </a:pPr>
            <a:r>
              <a:rPr lang="en-US" dirty="0"/>
              <a:t>Measure and/or monitor in real time the energy available in the reserve in all operating conditions and over the lifetime (high temperatures, ageing, …).</a:t>
            </a:r>
          </a:p>
          <a:p>
            <a:pPr marL="514350" indent="-514350">
              <a:buFont typeface="+mj-lt"/>
              <a:buAutoNum type="arabicPeriod"/>
            </a:pPr>
            <a:r>
              <a:rPr lang="en-US" dirty="0"/>
              <a:t>Compare that measured value with the known threshold value required to meet the specific performances required by the regulations.  Note: The known value means the value identified by the manufacturer to fulfil the specific requirements of the regulation. </a:t>
            </a:r>
          </a:p>
          <a:p>
            <a:pPr marL="514350" indent="-514350">
              <a:buFont typeface="+mj-lt"/>
              <a:buAutoNum type="arabicPeriod"/>
            </a:pPr>
            <a:r>
              <a:rPr lang="en-US" dirty="0"/>
              <a:t>To be able to generate the warning to the driver in real time in accordance with the known threshold value</a:t>
            </a:r>
          </a:p>
          <a:p>
            <a:endParaRPr lang="de-DE" dirty="0"/>
          </a:p>
        </p:txBody>
      </p:sp>
    </p:spTree>
    <p:extLst>
      <p:ext uri="{BB962C8B-B14F-4D97-AF65-F5344CB8AC3E}">
        <p14:creationId xmlns:p14="http://schemas.microsoft.com/office/powerpoint/2010/main" val="9543377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Gerader Verbinder 29">
            <a:extLst>
              <a:ext uri="{FF2B5EF4-FFF2-40B4-BE49-F238E27FC236}">
                <a16:creationId xmlns:a16="http://schemas.microsoft.com/office/drawing/2014/main" id="{BDAD10EC-440C-8F17-6401-B05129821A92}"/>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100">
            <a:extLst>
              <a:ext uri="{FF2B5EF4-FFF2-40B4-BE49-F238E27FC236}">
                <a16:creationId xmlns:a16="http://schemas.microsoft.com/office/drawing/2014/main" id="{3705DAAC-7F14-B193-ED88-E1947DA044E1}"/>
              </a:ext>
            </a:extLst>
          </p:cNvPr>
          <p:cNvSpPr txBox="1"/>
          <p:nvPr/>
        </p:nvSpPr>
        <p:spPr>
          <a:xfrm>
            <a:off x="680702" y="235181"/>
            <a:ext cx="9794793" cy="461665"/>
          </a:xfrm>
          <a:prstGeom prst="rect">
            <a:avLst/>
          </a:prstGeom>
          <a:noFill/>
        </p:spPr>
        <p:txBody>
          <a:bodyPr wrap="square" rtlCol="0">
            <a:spAutoFit/>
          </a:bodyPr>
          <a:lstStyle/>
          <a:p>
            <a:r>
              <a:rPr lang="en-US" sz="2400" b="1" dirty="0"/>
              <a:t>Energy level and clamping force analogies and differences in EBS vs. EMB</a:t>
            </a:r>
          </a:p>
        </p:txBody>
      </p:sp>
      <p:sp>
        <p:nvSpPr>
          <p:cNvPr id="83" name="Szövegdoboz 82">
            <a:extLst>
              <a:ext uri="{FF2B5EF4-FFF2-40B4-BE49-F238E27FC236}">
                <a16:creationId xmlns:a16="http://schemas.microsoft.com/office/drawing/2014/main" id="{7FCD2948-9D14-88A3-B498-7773E93961E0}"/>
              </a:ext>
            </a:extLst>
          </p:cNvPr>
          <p:cNvSpPr txBox="1"/>
          <p:nvPr/>
        </p:nvSpPr>
        <p:spPr>
          <a:xfrm>
            <a:off x="7411454" y="928355"/>
            <a:ext cx="4563978" cy="2308324"/>
          </a:xfrm>
          <a:prstGeom prst="rect">
            <a:avLst/>
          </a:prstGeom>
          <a:noFill/>
        </p:spPr>
        <p:txBody>
          <a:bodyPr wrap="square" rtlCol="0">
            <a:spAutoFit/>
          </a:bodyPr>
          <a:lstStyle/>
          <a:p>
            <a:r>
              <a:rPr lang="en-US" dirty="0"/>
              <a:t>In pneumatic brake systems the </a:t>
            </a:r>
            <a:r>
              <a:rPr lang="en-US" sz="1800" dirty="0" err="1"/>
              <a:t>E</a:t>
            </a:r>
            <a:r>
              <a:rPr lang="en-US" sz="1800" baseline="-25000" dirty="0" err="1"/>
              <a:t>res_p</a:t>
            </a:r>
            <a:r>
              <a:rPr lang="en-US" sz="1800" dirty="0"/>
              <a:t> ~ </a:t>
            </a:r>
            <a:r>
              <a:rPr lang="en-US" sz="1800" dirty="0" err="1">
                <a:solidFill>
                  <a:srgbClr val="FF0000"/>
                </a:solidFill>
              </a:rPr>
              <a:t>p</a:t>
            </a:r>
            <a:r>
              <a:rPr lang="en-US" sz="1800" baseline="-25000" dirty="0" err="1">
                <a:solidFill>
                  <a:srgbClr val="FF0000"/>
                </a:solidFill>
              </a:rPr>
              <a:t>res</a:t>
            </a:r>
            <a:r>
              <a:rPr lang="en-US" sz="1800" baseline="-25000" dirty="0">
                <a:solidFill>
                  <a:srgbClr val="FF0000"/>
                </a:solidFill>
              </a:rPr>
              <a:t> </a:t>
            </a:r>
            <a:r>
              <a:rPr lang="en-US" dirty="0"/>
              <a:t>and the </a:t>
            </a:r>
            <a:r>
              <a:rPr lang="en-US" sz="1800" dirty="0" err="1"/>
              <a:t>F</a:t>
            </a:r>
            <a:r>
              <a:rPr lang="en-US" sz="1800" baseline="-25000" dirty="0" err="1"/>
              <a:t>clamp_p</a:t>
            </a:r>
            <a:r>
              <a:rPr lang="en-US" sz="1800" dirty="0"/>
              <a:t> ~ </a:t>
            </a:r>
            <a:r>
              <a:rPr lang="en-US" sz="1800" dirty="0" err="1">
                <a:solidFill>
                  <a:srgbClr val="FF0000"/>
                </a:solidFill>
              </a:rPr>
              <a:t>p</a:t>
            </a:r>
            <a:r>
              <a:rPr lang="en-US" sz="1800" baseline="-25000" dirty="0" err="1">
                <a:solidFill>
                  <a:srgbClr val="FF0000"/>
                </a:solidFill>
              </a:rPr>
              <a:t>chamb</a:t>
            </a:r>
            <a:r>
              <a:rPr lang="en-US" dirty="0"/>
              <a:t>. Since </a:t>
            </a:r>
            <a:r>
              <a:rPr lang="en-US" sz="1800" u="sng" dirty="0" err="1">
                <a:solidFill>
                  <a:srgbClr val="FF0000"/>
                </a:solidFill>
              </a:rPr>
              <a:t>p</a:t>
            </a:r>
            <a:r>
              <a:rPr lang="en-US" sz="1800" u="sng" baseline="-25000" dirty="0" err="1">
                <a:solidFill>
                  <a:srgbClr val="FF0000"/>
                </a:solidFill>
              </a:rPr>
              <a:t>chamb</a:t>
            </a:r>
            <a:r>
              <a:rPr lang="en-US" u="sng" dirty="0"/>
              <a:t> directly </a:t>
            </a:r>
            <a:r>
              <a:rPr lang="en-US" u="sng" dirty="0" err="1"/>
              <a:t>depens</a:t>
            </a:r>
            <a:r>
              <a:rPr lang="en-US" u="sng" dirty="0"/>
              <a:t> on </a:t>
            </a:r>
            <a:r>
              <a:rPr lang="en-US" sz="1800" u="sng" dirty="0" err="1">
                <a:solidFill>
                  <a:srgbClr val="FF0000"/>
                </a:solidFill>
              </a:rPr>
              <a:t>p</a:t>
            </a:r>
            <a:r>
              <a:rPr lang="en-US" sz="1800" u="sng" baseline="-25000" dirty="0" err="1">
                <a:solidFill>
                  <a:srgbClr val="FF0000"/>
                </a:solidFill>
              </a:rPr>
              <a:t>res</a:t>
            </a:r>
            <a:r>
              <a:rPr lang="en-US" u="sng" dirty="0"/>
              <a:t> in full stroke actions</a:t>
            </a:r>
            <a:r>
              <a:rPr lang="hu-HU" u="sng" dirty="0"/>
              <a:t> </a:t>
            </a:r>
            <a:r>
              <a:rPr lang="hu-HU" u="sng" dirty="0">
                <a:sym typeface="Wingdings" panose="05000000000000000000" pitchFamily="2" charset="2"/>
              </a:rPr>
              <a:t></a:t>
            </a:r>
            <a:r>
              <a:rPr lang="en-US" u="sng" dirty="0"/>
              <a:t> change of </a:t>
            </a:r>
            <a:r>
              <a:rPr lang="en-US" sz="1800" u="sng" dirty="0" err="1"/>
              <a:t>F</a:t>
            </a:r>
            <a:r>
              <a:rPr lang="en-US" sz="1800" u="sng" baseline="-25000" dirty="0" err="1"/>
              <a:t>clamp_p</a:t>
            </a:r>
            <a:r>
              <a:rPr lang="en-US" u="sng" dirty="0"/>
              <a:t> follows the reduction of </a:t>
            </a:r>
            <a:r>
              <a:rPr lang="en-US" sz="1800" u="sng" dirty="0" err="1"/>
              <a:t>E</a:t>
            </a:r>
            <a:r>
              <a:rPr lang="en-US" sz="1800" u="sng" baseline="-25000" dirty="0" err="1"/>
              <a:t>res_p</a:t>
            </a:r>
            <a:r>
              <a:rPr lang="en-US" sz="1800" baseline="-25000" dirty="0"/>
              <a:t>.</a:t>
            </a:r>
            <a:endParaRPr lang="en-US" dirty="0"/>
          </a:p>
          <a:p>
            <a:endParaRPr lang="en-US" dirty="0"/>
          </a:p>
          <a:p>
            <a:r>
              <a:rPr lang="en-US" dirty="0"/>
              <a:t>Both major quantities</a:t>
            </a:r>
            <a:r>
              <a:rPr lang="hu-HU" dirty="0"/>
              <a:t> (</a:t>
            </a:r>
            <a:r>
              <a:rPr lang="en-US" sz="1800" dirty="0"/>
              <a:t>E</a:t>
            </a:r>
            <a:r>
              <a:rPr lang="en-US" sz="1800" baseline="-25000" dirty="0"/>
              <a:t>res</a:t>
            </a:r>
            <a:r>
              <a:rPr lang="hu-HU" sz="1800" baseline="-25000" dirty="0"/>
              <a:t>, </a:t>
            </a:r>
            <a:r>
              <a:rPr lang="en-US" sz="1800" dirty="0" err="1"/>
              <a:t>F</a:t>
            </a:r>
            <a:r>
              <a:rPr lang="en-US" sz="1800" baseline="-25000" dirty="0" err="1"/>
              <a:t>clamp</a:t>
            </a:r>
            <a:r>
              <a:rPr lang="hu-HU" dirty="0"/>
              <a:t>)</a:t>
            </a:r>
            <a:r>
              <a:rPr lang="en-US" dirty="0"/>
              <a:t> can be easily measured with an external manometer by</a:t>
            </a:r>
            <a:r>
              <a:rPr lang="hu-HU" dirty="0"/>
              <a:t> </a:t>
            </a:r>
            <a:r>
              <a:rPr lang="hu-HU" dirty="0" err="1"/>
              <a:t>the</a:t>
            </a:r>
            <a:r>
              <a:rPr lang="en-US" dirty="0"/>
              <a:t> technical service or PTI.</a:t>
            </a:r>
          </a:p>
        </p:txBody>
      </p:sp>
      <p:pic>
        <p:nvPicPr>
          <p:cNvPr id="3" name="Kép 2">
            <a:extLst>
              <a:ext uri="{FF2B5EF4-FFF2-40B4-BE49-F238E27FC236}">
                <a16:creationId xmlns:a16="http://schemas.microsoft.com/office/drawing/2014/main" id="{3DF053AD-F95A-4974-70B2-948156C3D704}"/>
              </a:ext>
            </a:extLst>
          </p:cNvPr>
          <p:cNvPicPr>
            <a:picLocks noChangeAspect="1"/>
          </p:cNvPicPr>
          <p:nvPr/>
        </p:nvPicPr>
        <p:blipFill>
          <a:blip r:embed="rId2"/>
          <a:stretch>
            <a:fillRect/>
          </a:stretch>
        </p:blipFill>
        <p:spPr>
          <a:xfrm>
            <a:off x="1078853" y="786389"/>
            <a:ext cx="5836284" cy="2975361"/>
          </a:xfrm>
          <a:prstGeom prst="rect">
            <a:avLst/>
          </a:prstGeom>
        </p:spPr>
      </p:pic>
      <p:sp>
        <p:nvSpPr>
          <p:cNvPr id="84" name="Szövegdoboz 83">
            <a:extLst>
              <a:ext uri="{FF2B5EF4-FFF2-40B4-BE49-F238E27FC236}">
                <a16:creationId xmlns:a16="http://schemas.microsoft.com/office/drawing/2014/main" id="{1409523C-E71E-2E06-F1B5-987715623EF4}"/>
              </a:ext>
            </a:extLst>
          </p:cNvPr>
          <p:cNvSpPr txBox="1"/>
          <p:nvPr/>
        </p:nvSpPr>
        <p:spPr>
          <a:xfrm>
            <a:off x="3080292" y="809467"/>
            <a:ext cx="1948908" cy="338554"/>
          </a:xfrm>
          <a:prstGeom prst="rect">
            <a:avLst/>
          </a:prstGeom>
          <a:noFill/>
        </p:spPr>
        <p:txBody>
          <a:bodyPr wrap="square" rtlCol="0">
            <a:spAutoFit/>
          </a:bodyPr>
          <a:lstStyle/>
          <a:p>
            <a:pPr algn="ctr"/>
            <a:r>
              <a:rPr lang="hu-HU" sz="1600" dirty="0"/>
              <a:t>E</a:t>
            </a:r>
            <a:r>
              <a:rPr lang="hu-HU" sz="1600" baseline="-25000" dirty="0"/>
              <a:t>res</a:t>
            </a:r>
            <a:r>
              <a:rPr lang="en-US" sz="1600" baseline="-25000" dirty="0"/>
              <a:t>_p</a:t>
            </a:r>
            <a:r>
              <a:rPr lang="hu-HU" sz="1600" dirty="0"/>
              <a:t> ~ </a:t>
            </a:r>
            <a:r>
              <a:rPr lang="hu-HU" sz="1600" dirty="0" err="1">
                <a:solidFill>
                  <a:srgbClr val="FF0000"/>
                </a:solidFill>
              </a:rPr>
              <a:t>p</a:t>
            </a:r>
            <a:r>
              <a:rPr lang="hu-HU" sz="1600" baseline="-25000" dirty="0" err="1">
                <a:solidFill>
                  <a:srgbClr val="FF0000"/>
                </a:solidFill>
              </a:rPr>
              <a:t>res</a:t>
            </a:r>
            <a:r>
              <a:rPr lang="hu-HU" sz="1600" dirty="0"/>
              <a:t> x </a:t>
            </a:r>
            <a:r>
              <a:rPr lang="hu-HU" sz="1600" dirty="0" err="1"/>
              <a:t>const</a:t>
            </a:r>
            <a:r>
              <a:rPr lang="hu-HU" sz="1600" baseline="-25000" dirty="0" err="1"/>
              <a:t>res</a:t>
            </a:r>
            <a:endParaRPr lang="hu-HU" sz="1600" dirty="0"/>
          </a:p>
        </p:txBody>
      </p:sp>
      <p:sp>
        <p:nvSpPr>
          <p:cNvPr id="85" name="Szövegdoboz 84">
            <a:extLst>
              <a:ext uri="{FF2B5EF4-FFF2-40B4-BE49-F238E27FC236}">
                <a16:creationId xmlns:a16="http://schemas.microsoft.com/office/drawing/2014/main" id="{321CE230-2664-4EBA-7AE9-5FB4C39A6F6B}"/>
              </a:ext>
            </a:extLst>
          </p:cNvPr>
          <p:cNvSpPr txBox="1"/>
          <p:nvPr/>
        </p:nvSpPr>
        <p:spPr>
          <a:xfrm>
            <a:off x="5376083" y="560965"/>
            <a:ext cx="2368627" cy="338554"/>
          </a:xfrm>
          <a:prstGeom prst="rect">
            <a:avLst/>
          </a:prstGeom>
          <a:noFill/>
        </p:spPr>
        <p:txBody>
          <a:bodyPr wrap="square" rtlCol="0">
            <a:spAutoFit/>
          </a:bodyPr>
          <a:lstStyle/>
          <a:p>
            <a:pPr algn="ctr"/>
            <a:r>
              <a:rPr lang="hu-HU" sz="1600" dirty="0" err="1"/>
              <a:t>F</a:t>
            </a:r>
            <a:r>
              <a:rPr lang="hu-HU" sz="1600" baseline="-25000" dirty="0" err="1"/>
              <a:t>clamp</a:t>
            </a:r>
            <a:r>
              <a:rPr lang="en-US" sz="1600" baseline="-25000" dirty="0"/>
              <a:t>_p</a:t>
            </a:r>
            <a:r>
              <a:rPr lang="hu-HU" sz="1600" dirty="0"/>
              <a:t> ~ </a:t>
            </a:r>
            <a:r>
              <a:rPr lang="hu-HU" sz="1600" dirty="0" err="1">
                <a:solidFill>
                  <a:srgbClr val="FF0000"/>
                </a:solidFill>
              </a:rPr>
              <a:t>p</a:t>
            </a:r>
            <a:r>
              <a:rPr lang="hu-HU" sz="1600" baseline="-25000" dirty="0" err="1">
                <a:solidFill>
                  <a:srgbClr val="FF0000"/>
                </a:solidFill>
              </a:rPr>
              <a:t>chamb</a:t>
            </a:r>
            <a:r>
              <a:rPr lang="hu-HU" sz="1600" dirty="0"/>
              <a:t> x </a:t>
            </a:r>
            <a:r>
              <a:rPr lang="hu-HU" sz="1600" dirty="0" err="1"/>
              <a:t>const</a:t>
            </a:r>
            <a:r>
              <a:rPr lang="hu-HU" sz="1600" baseline="-25000" dirty="0" err="1"/>
              <a:t>brake</a:t>
            </a:r>
            <a:endParaRPr lang="hu-HU" sz="1600" dirty="0"/>
          </a:p>
        </p:txBody>
      </p:sp>
      <p:sp>
        <p:nvSpPr>
          <p:cNvPr id="86" name="Szövegdoboz 85">
            <a:extLst>
              <a:ext uri="{FF2B5EF4-FFF2-40B4-BE49-F238E27FC236}">
                <a16:creationId xmlns:a16="http://schemas.microsoft.com/office/drawing/2014/main" id="{CD10E72D-5AF8-DBDA-5847-92916DE15C30}"/>
              </a:ext>
            </a:extLst>
          </p:cNvPr>
          <p:cNvSpPr txBox="1"/>
          <p:nvPr/>
        </p:nvSpPr>
        <p:spPr>
          <a:xfrm>
            <a:off x="189506" y="2130643"/>
            <a:ext cx="649705" cy="369332"/>
          </a:xfrm>
          <a:prstGeom prst="rect">
            <a:avLst/>
          </a:prstGeom>
          <a:noFill/>
        </p:spPr>
        <p:txBody>
          <a:bodyPr wrap="square" rtlCol="0">
            <a:spAutoFit/>
          </a:bodyPr>
          <a:lstStyle/>
          <a:p>
            <a:pPr algn="ctr"/>
            <a:r>
              <a:rPr lang="hu-HU" dirty="0"/>
              <a:t>EBS</a:t>
            </a:r>
          </a:p>
        </p:txBody>
      </p:sp>
      <p:pic>
        <p:nvPicPr>
          <p:cNvPr id="88" name="Kép 87">
            <a:extLst>
              <a:ext uri="{FF2B5EF4-FFF2-40B4-BE49-F238E27FC236}">
                <a16:creationId xmlns:a16="http://schemas.microsoft.com/office/drawing/2014/main" id="{55A04C77-AD22-32B1-BE98-246C82C791BC}"/>
              </a:ext>
            </a:extLst>
          </p:cNvPr>
          <p:cNvPicPr>
            <a:picLocks noChangeAspect="1"/>
          </p:cNvPicPr>
          <p:nvPr/>
        </p:nvPicPr>
        <p:blipFill>
          <a:blip r:embed="rId3"/>
          <a:stretch>
            <a:fillRect/>
          </a:stretch>
        </p:blipFill>
        <p:spPr>
          <a:xfrm>
            <a:off x="1078853" y="4193690"/>
            <a:ext cx="6011706" cy="2271277"/>
          </a:xfrm>
          <a:prstGeom prst="rect">
            <a:avLst/>
          </a:prstGeom>
        </p:spPr>
      </p:pic>
      <p:sp>
        <p:nvSpPr>
          <p:cNvPr id="89" name="Szövegdoboz 88">
            <a:extLst>
              <a:ext uri="{FF2B5EF4-FFF2-40B4-BE49-F238E27FC236}">
                <a16:creationId xmlns:a16="http://schemas.microsoft.com/office/drawing/2014/main" id="{55064196-E4DF-2B60-3955-17A4FBBE979F}"/>
              </a:ext>
            </a:extLst>
          </p:cNvPr>
          <p:cNvSpPr txBox="1"/>
          <p:nvPr/>
        </p:nvSpPr>
        <p:spPr>
          <a:xfrm>
            <a:off x="189505" y="5018221"/>
            <a:ext cx="649705" cy="369332"/>
          </a:xfrm>
          <a:prstGeom prst="rect">
            <a:avLst/>
          </a:prstGeom>
          <a:noFill/>
        </p:spPr>
        <p:txBody>
          <a:bodyPr wrap="square" rtlCol="0">
            <a:spAutoFit/>
          </a:bodyPr>
          <a:lstStyle/>
          <a:p>
            <a:r>
              <a:rPr lang="hu-HU" dirty="0"/>
              <a:t>EMB</a:t>
            </a:r>
          </a:p>
        </p:txBody>
      </p:sp>
      <p:sp>
        <p:nvSpPr>
          <p:cNvPr id="90" name="Szövegdoboz 89">
            <a:extLst>
              <a:ext uri="{FF2B5EF4-FFF2-40B4-BE49-F238E27FC236}">
                <a16:creationId xmlns:a16="http://schemas.microsoft.com/office/drawing/2014/main" id="{FD6A4926-084F-5D89-3B57-802774208A82}"/>
              </a:ext>
            </a:extLst>
          </p:cNvPr>
          <p:cNvSpPr txBox="1"/>
          <p:nvPr/>
        </p:nvSpPr>
        <p:spPr>
          <a:xfrm>
            <a:off x="2625773" y="3917750"/>
            <a:ext cx="1243265" cy="338554"/>
          </a:xfrm>
          <a:prstGeom prst="rect">
            <a:avLst/>
          </a:prstGeom>
          <a:noFill/>
        </p:spPr>
        <p:txBody>
          <a:bodyPr wrap="square" rtlCol="0">
            <a:spAutoFit/>
          </a:bodyPr>
          <a:lstStyle/>
          <a:p>
            <a:pPr algn="ctr"/>
            <a:r>
              <a:rPr lang="hu-HU" sz="1600" dirty="0"/>
              <a:t>E</a:t>
            </a:r>
            <a:r>
              <a:rPr lang="hu-HU" sz="1600" baseline="-25000" dirty="0"/>
              <a:t>res</a:t>
            </a:r>
            <a:r>
              <a:rPr lang="en-US" sz="1600" baseline="-25000" dirty="0"/>
              <a:t>_e</a:t>
            </a:r>
            <a:r>
              <a:rPr lang="hu-HU" sz="1600" dirty="0"/>
              <a:t> </a:t>
            </a:r>
            <a:r>
              <a:rPr lang="en-US" sz="1600" dirty="0"/>
              <a:t>[kWh]</a:t>
            </a:r>
            <a:endParaRPr lang="hu-HU" sz="1600" dirty="0"/>
          </a:p>
        </p:txBody>
      </p:sp>
      <p:sp>
        <p:nvSpPr>
          <p:cNvPr id="91" name="Szövegdoboz 90">
            <a:extLst>
              <a:ext uri="{FF2B5EF4-FFF2-40B4-BE49-F238E27FC236}">
                <a16:creationId xmlns:a16="http://schemas.microsoft.com/office/drawing/2014/main" id="{AC8143E6-E2CC-1B13-51BF-C4A5E1C1EFA4}"/>
              </a:ext>
            </a:extLst>
          </p:cNvPr>
          <p:cNvSpPr txBox="1"/>
          <p:nvPr/>
        </p:nvSpPr>
        <p:spPr>
          <a:xfrm>
            <a:off x="5905242" y="3918585"/>
            <a:ext cx="1222324" cy="338554"/>
          </a:xfrm>
          <a:prstGeom prst="rect">
            <a:avLst/>
          </a:prstGeom>
          <a:noFill/>
        </p:spPr>
        <p:txBody>
          <a:bodyPr wrap="square" rtlCol="0">
            <a:spAutoFit/>
          </a:bodyPr>
          <a:lstStyle/>
          <a:p>
            <a:pPr algn="ctr"/>
            <a:r>
              <a:rPr lang="hu-HU" sz="1600" dirty="0" err="1"/>
              <a:t>F</a:t>
            </a:r>
            <a:r>
              <a:rPr lang="hu-HU" sz="1600" baseline="-25000" dirty="0" err="1"/>
              <a:t>clamp</a:t>
            </a:r>
            <a:r>
              <a:rPr lang="en-US" sz="1600" baseline="-25000" dirty="0"/>
              <a:t>_e </a:t>
            </a:r>
            <a:r>
              <a:rPr lang="en-US" sz="1600" dirty="0"/>
              <a:t> [</a:t>
            </a:r>
            <a:r>
              <a:rPr lang="en-US" sz="1600" dirty="0" err="1"/>
              <a:t>kN</a:t>
            </a:r>
            <a:r>
              <a:rPr lang="en-US" sz="1600" dirty="0"/>
              <a:t>]</a:t>
            </a:r>
            <a:endParaRPr lang="hu-HU" sz="1600" dirty="0"/>
          </a:p>
        </p:txBody>
      </p:sp>
      <p:sp>
        <p:nvSpPr>
          <p:cNvPr id="92" name="Szövegdoboz 91">
            <a:extLst>
              <a:ext uri="{FF2B5EF4-FFF2-40B4-BE49-F238E27FC236}">
                <a16:creationId xmlns:a16="http://schemas.microsoft.com/office/drawing/2014/main" id="{D8B79615-F560-5E2A-E2BD-4DF8457AB5EA}"/>
              </a:ext>
            </a:extLst>
          </p:cNvPr>
          <p:cNvSpPr txBox="1"/>
          <p:nvPr/>
        </p:nvSpPr>
        <p:spPr>
          <a:xfrm>
            <a:off x="7411454" y="3412689"/>
            <a:ext cx="4623958" cy="3416320"/>
          </a:xfrm>
          <a:prstGeom prst="rect">
            <a:avLst/>
          </a:prstGeom>
          <a:noFill/>
        </p:spPr>
        <p:txBody>
          <a:bodyPr wrap="square" rtlCol="0">
            <a:spAutoFit/>
          </a:bodyPr>
          <a:lstStyle/>
          <a:p>
            <a:r>
              <a:rPr lang="en-US" dirty="0"/>
              <a:t>In EMBs the  </a:t>
            </a:r>
            <a:r>
              <a:rPr lang="en-US" sz="1800" dirty="0" err="1"/>
              <a:t>E</a:t>
            </a:r>
            <a:r>
              <a:rPr lang="en-US" sz="1800" baseline="-25000" dirty="0" err="1"/>
              <a:t>res_e</a:t>
            </a:r>
            <a:r>
              <a:rPr lang="en-US" sz="1800" dirty="0"/>
              <a:t> </a:t>
            </a:r>
            <a:r>
              <a:rPr lang="en-US" sz="1800" u="sng" dirty="0"/>
              <a:t>cannot be measured by a single proportional quantity</a:t>
            </a:r>
            <a:r>
              <a:rPr lang="en-US" sz="1800" dirty="0"/>
              <a:t>, but from multiple signals and </a:t>
            </a:r>
            <a:r>
              <a:rPr lang="hu-HU" sz="1800" dirty="0"/>
              <a:t>m</a:t>
            </a:r>
            <a:r>
              <a:rPr lang="en-US" sz="1800" dirty="0" err="1"/>
              <a:t>odels</a:t>
            </a:r>
            <a:r>
              <a:rPr lang="en-US" sz="1800" dirty="0"/>
              <a:t> (observer), similarly </a:t>
            </a:r>
            <a:r>
              <a:rPr lang="en-US" sz="1800" dirty="0" err="1"/>
              <a:t>F</a:t>
            </a:r>
            <a:r>
              <a:rPr lang="en-US" sz="1800" baseline="-25000" dirty="0" err="1"/>
              <a:t>clamp_e</a:t>
            </a:r>
            <a:r>
              <a:rPr lang="en-US" dirty="0"/>
              <a:t> </a:t>
            </a:r>
            <a:r>
              <a:rPr lang="en-US" u="sng" dirty="0"/>
              <a:t>is either measured internally by the EMB system or also estimated</a:t>
            </a:r>
            <a:r>
              <a:rPr lang="en-US" dirty="0"/>
              <a:t> from other signals and caliper models (observer), </a:t>
            </a:r>
            <a:r>
              <a:rPr lang="en-US" sz="1800" dirty="0"/>
              <a:t>therefore </a:t>
            </a:r>
            <a:r>
              <a:rPr lang="en-US" sz="1800" u="sng" dirty="0"/>
              <a:t>technical service/PTI shall rely on internal signals</a:t>
            </a:r>
            <a:r>
              <a:rPr lang="en-US" sz="1800" dirty="0"/>
              <a:t> of the EMB system (e.g. SOC).</a:t>
            </a:r>
          </a:p>
          <a:p>
            <a:endParaRPr lang="en-US" dirty="0"/>
          </a:p>
          <a:p>
            <a:r>
              <a:rPr lang="en-US" dirty="0"/>
              <a:t>In an EMB system the </a:t>
            </a:r>
            <a:r>
              <a:rPr lang="en-US" sz="1800" u="sng" dirty="0" err="1"/>
              <a:t>F</a:t>
            </a:r>
            <a:r>
              <a:rPr lang="en-US" sz="1800" u="sng" baseline="-25000" dirty="0" err="1"/>
              <a:t>clamp_e</a:t>
            </a:r>
            <a:r>
              <a:rPr lang="en-US" u="sng" dirty="0"/>
              <a:t> primarily depends on the power output capability of the reserve </a:t>
            </a:r>
            <a:r>
              <a:rPr lang="en-US" u="sng" dirty="0" err="1"/>
              <a:t>P</a:t>
            </a:r>
            <a:r>
              <a:rPr lang="en-US" sz="1800" u="sng" baseline="-25000" dirty="0" err="1"/>
              <a:t>res_e</a:t>
            </a:r>
            <a:r>
              <a:rPr lang="en-US" u="sng" dirty="0"/>
              <a:t> and only indirectly on </a:t>
            </a:r>
            <a:r>
              <a:rPr lang="en-US" sz="1800" u="sng" dirty="0" err="1"/>
              <a:t>E</a:t>
            </a:r>
            <a:r>
              <a:rPr lang="en-US" sz="1800" u="sng" baseline="-25000" dirty="0" err="1"/>
              <a:t>res_e</a:t>
            </a:r>
            <a:r>
              <a:rPr lang="en-US" dirty="0"/>
              <a:t> !</a:t>
            </a:r>
          </a:p>
        </p:txBody>
      </p:sp>
      <p:sp>
        <p:nvSpPr>
          <p:cNvPr id="93" name="Ellipszis 92">
            <a:extLst>
              <a:ext uri="{FF2B5EF4-FFF2-40B4-BE49-F238E27FC236}">
                <a16:creationId xmlns:a16="http://schemas.microsoft.com/office/drawing/2014/main" id="{B3F23597-085F-5A67-787C-32D8DFC13682}"/>
              </a:ext>
            </a:extLst>
          </p:cNvPr>
          <p:cNvSpPr/>
          <p:nvPr/>
        </p:nvSpPr>
        <p:spPr>
          <a:xfrm>
            <a:off x="2591669" y="3931185"/>
            <a:ext cx="1338649"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4" name="Ellipszis 93">
            <a:extLst>
              <a:ext uri="{FF2B5EF4-FFF2-40B4-BE49-F238E27FC236}">
                <a16:creationId xmlns:a16="http://schemas.microsoft.com/office/drawing/2014/main" id="{FBB22818-B570-DF88-510A-F7863A46D54C}"/>
              </a:ext>
            </a:extLst>
          </p:cNvPr>
          <p:cNvSpPr/>
          <p:nvPr/>
        </p:nvSpPr>
        <p:spPr>
          <a:xfrm>
            <a:off x="3770104" y="843077"/>
            <a:ext cx="376780"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5" name="Ellipszis 94">
            <a:extLst>
              <a:ext uri="{FF2B5EF4-FFF2-40B4-BE49-F238E27FC236}">
                <a16:creationId xmlns:a16="http://schemas.microsoft.com/office/drawing/2014/main" id="{BE1A5B79-5A40-1601-E0A7-832E340D742F}"/>
              </a:ext>
            </a:extLst>
          </p:cNvPr>
          <p:cNvSpPr/>
          <p:nvPr/>
        </p:nvSpPr>
        <p:spPr>
          <a:xfrm>
            <a:off x="6206201" y="604266"/>
            <a:ext cx="555545"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6" name="Ellipszis 95">
            <a:extLst>
              <a:ext uri="{FF2B5EF4-FFF2-40B4-BE49-F238E27FC236}">
                <a16:creationId xmlns:a16="http://schemas.microsoft.com/office/drawing/2014/main" id="{0EFB10C9-E965-D80E-21C9-C96701019C97}"/>
              </a:ext>
            </a:extLst>
          </p:cNvPr>
          <p:cNvSpPr/>
          <p:nvPr/>
        </p:nvSpPr>
        <p:spPr>
          <a:xfrm>
            <a:off x="5926854" y="3917750"/>
            <a:ext cx="1181767"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7" name="Ellipszis 96">
            <a:extLst>
              <a:ext uri="{FF2B5EF4-FFF2-40B4-BE49-F238E27FC236}">
                <a16:creationId xmlns:a16="http://schemas.microsoft.com/office/drawing/2014/main" id="{E5795F29-7376-9CB0-3623-DD801677C7B6}"/>
              </a:ext>
            </a:extLst>
          </p:cNvPr>
          <p:cNvSpPr/>
          <p:nvPr/>
        </p:nvSpPr>
        <p:spPr>
          <a:xfrm>
            <a:off x="156588" y="6291666"/>
            <a:ext cx="601370"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8" name="Szövegdoboz 97">
            <a:extLst>
              <a:ext uri="{FF2B5EF4-FFF2-40B4-BE49-F238E27FC236}">
                <a16:creationId xmlns:a16="http://schemas.microsoft.com/office/drawing/2014/main" id="{4533D6B7-E143-56B7-4A12-B6996B298F1D}"/>
              </a:ext>
            </a:extLst>
          </p:cNvPr>
          <p:cNvSpPr txBox="1"/>
          <p:nvPr/>
        </p:nvSpPr>
        <p:spPr>
          <a:xfrm>
            <a:off x="757958" y="6224526"/>
            <a:ext cx="1507958" cy="461665"/>
          </a:xfrm>
          <a:prstGeom prst="rect">
            <a:avLst/>
          </a:prstGeom>
          <a:noFill/>
        </p:spPr>
        <p:txBody>
          <a:bodyPr wrap="square" rtlCol="0">
            <a:spAutoFit/>
          </a:bodyPr>
          <a:lstStyle/>
          <a:p>
            <a:r>
              <a:rPr lang="en-US" sz="1200" dirty="0"/>
              <a:t>Quantities to be monitored</a:t>
            </a:r>
            <a:endParaRPr lang="hu-HU" sz="1200" dirty="0"/>
          </a:p>
        </p:txBody>
      </p:sp>
      <p:sp>
        <p:nvSpPr>
          <p:cNvPr id="99" name="Szövegdoboz 98">
            <a:extLst>
              <a:ext uri="{FF2B5EF4-FFF2-40B4-BE49-F238E27FC236}">
                <a16:creationId xmlns:a16="http://schemas.microsoft.com/office/drawing/2014/main" id="{5B088DD6-4D43-F30B-333C-CAA2FB4A045D}"/>
              </a:ext>
            </a:extLst>
          </p:cNvPr>
          <p:cNvSpPr txBox="1"/>
          <p:nvPr/>
        </p:nvSpPr>
        <p:spPr>
          <a:xfrm>
            <a:off x="4189933" y="3907991"/>
            <a:ext cx="1243265" cy="338554"/>
          </a:xfrm>
          <a:prstGeom prst="rect">
            <a:avLst/>
          </a:prstGeom>
          <a:noFill/>
        </p:spPr>
        <p:txBody>
          <a:bodyPr wrap="square" rtlCol="0">
            <a:spAutoFit/>
          </a:bodyPr>
          <a:lstStyle/>
          <a:p>
            <a:pPr algn="ctr"/>
            <a:r>
              <a:rPr lang="en-US" sz="1600" dirty="0"/>
              <a:t>P</a:t>
            </a:r>
            <a:r>
              <a:rPr lang="hu-HU" sz="1600" baseline="-25000" dirty="0" err="1"/>
              <a:t>res</a:t>
            </a:r>
            <a:r>
              <a:rPr lang="en-US" sz="1600" baseline="-25000" dirty="0"/>
              <a:t>_e </a:t>
            </a:r>
            <a:r>
              <a:rPr lang="en-US" sz="1600" dirty="0"/>
              <a:t> [kW]</a:t>
            </a:r>
            <a:endParaRPr lang="hu-HU" sz="1600" dirty="0"/>
          </a:p>
        </p:txBody>
      </p:sp>
      <p:sp>
        <p:nvSpPr>
          <p:cNvPr id="100" name="Ellipszis 99">
            <a:extLst>
              <a:ext uri="{FF2B5EF4-FFF2-40B4-BE49-F238E27FC236}">
                <a16:creationId xmlns:a16="http://schemas.microsoft.com/office/drawing/2014/main" id="{9B5C7689-70FD-B25A-DCCD-9D82FF25C180}"/>
              </a:ext>
            </a:extLst>
          </p:cNvPr>
          <p:cNvSpPr/>
          <p:nvPr/>
        </p:nvSpPr>
        <p:spPr>
          <a:xfrm>
            <a:off x="4243192" y="3924033"/>
            <a:ext cx="1165733"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Tree>
    <p:extLst>
      <p:ext uri="{BB962C8B-B14F-4D97-AF65-F5344CB8AC3E}">
        <p14:creationId xmlns:p14="http://schemas.microsoft.com/office/powerpoint/2010/main" val="2366659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100">
            <a:extLst>
              <a:ext uri="{FF2B5EF4-FFF2-40B4-BE49-F238E27FC236}">
                <a16:creationId xmlns:a16="http://schemas.microsoft.com/office/drawing/2014/main" id="{33964D24-A8C7-D266-AE68-8788F9437EF6}"/>
              </a:ext>
            </a:extLst>
          </p:cNvPr>
          <p:cNvSpPr txBox="1"/>
          <p:nvPr/>
        </p:nvSpPr>
        <p:spPr>
          <a:xfrm>
            <a:off x="189184" y="235588"/>
            <a:ext cx="12000465" cy="461665"/>
          </a:xfrm>
          <a:prstGeom prst="rect">
            <a:avLst/>
          </a:prstGeom>
          <a:noFill/>
        </p:spPr>
        <p:txBody>
          <a:bodyPr wrap="square" rtlCol="0">
            <a:spAutoFit/>
          </a:bodyPr>
          <a:lstStyle/>
          <a:p>
            <a:r>
              <a:rPr lang="en-US" sz="2400" b="1" dirty="0"/>
              <a:t>Clamping force and energy level degradations of the reserve in</a:t>
            </a:r>
            <a:r>
              <a:rPr lang="hu-HU" sz="2400" b="1" dirty="0"/>
              <a:t> a</a:t>
            </a:r>
            <a:r>
              <a:rPr lang="en-US" sz="2400" b="1" dirty="0"/>
              <a:t> capacity test of </a:t>
            </a:r>
            <a:r>
              <a:rPr lang="hu-HU" sz="2400" b="1" dirty="0"/>
              <a:t>EBS</a:t>
            </a:r>
            <a:r>
              <a:rPr lang="en-US" sz="2400" b="1" dirty="0"/>
              <a:t> vs. EMB</a:t>
            </a:r>
          </a:p>
        </p:txBody>
      </p:sp>
      <p:sp>
        <p:nvSpPr>
          <p:cNvPr id="46" name="Téglalap 45">
            <a:extLst>
              <a:ext uri="{FF2B5EF4-FFF2-40B4-BE49-F238E27FC236}">
                <a16:creationId xmlns:a16="http://schemas.microsoft.com/office/drawing/2014/main" id="{17069045-3AE9-FB56-AE32-FC7C5A99958A}"/>
              </a:ext>
            </a:extLst>
          </p:cNvPr>
          <p:cNvSpPr/>
          <p:nvPr/>
        </p:nvSpPr>
        <p:spPr>
          <a:xfrm>
            <a:off x="9731575" y="2187637"/>
            <a:ext cx="212742" cy="493226"/>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7" name="Téglalap 46">
            <a:extLst>
              <a:ext uri="{FF2B5EF4-FFF2-40B4-BE49-F238E27FC236}">
                <a16:creationId xmlns:a16="http://schemas.microsoft.com/office/drawing/2014/main" id="{D19D8E1F-6EDF-BD19-2264-EDA7890B8332}"/>
              </a:ext>
            </a:extLst>
          </p:cNvPr>
          <p:cNvSpPr/>
          <p:nvPr/>
        </p:nvSpPr>
        <p:spPr>
          <a:xfrm>
            <a:off x="5267079" y="2275883"/>
            <a:ext cx="212742" cy="401185"/>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highlight>
                <a:srgbClr val="FFFF00"/>
              </a:highlight>
            </a:endParaRPr>
          </a:p>
        </p:txBody>
      </p:sp>
      <p:cxnSp>
        <p:nvCxnSpPr>
          <p:cNvPr id="48" name="Egyenes összekötő nyíllal 47">
            <a:extLst>
              <a:ext uri="{FF2B5EF4-FFF2-40B4-BE49-F238E27FC236}">
                <a16:creationId xmlns:a16="http://schemas.microsoft.com/office/drawing/2014/main" id="{4BBD1F08-5F1A-C06A-F877-3958842E5429}"/>
              </a:ext>
            </a:extLst>
          </p:cNvPr>
          <p:cNvCxnSpPr>
            <a:cxnSpLocks/>
          </p:cNvCxnSpPr>
          <p:nvPr/>
        </p:nvCxnSpPr>
        <p:spPr>
          <a:xfrm flipH="1" flipV="1">
            <a:off x="2193944" y="1310758"/>
            <a:ext cx="2350" cy="1368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Egyenes összekötő nyíllal 48">
            <a:extLst>
              <a:ext uri="{FF2B5EF4-FFF2-40B4-BE49-F238E27FC236}">
                <a16:creationId xmlns:a16="http://schemas.microsoft.com/office/drawing/2014/main" id="{059B7F00-F818-56A8-F797-ED328C3F8867}"/>
              </a:ext>
            </a:extLst>
          </p:cNvPr>
          <p:cNvCxnSpPr>
            <a:cxnSpLocks/>
          </p:cNvCxnSpPr>
          <p:nvPr/>
        </p:nvCxnSpPr>
        <p:spPr>
          <a:xfrm>
            <a:off x="2190198" y="2676225"/>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Szövegdoboz 49">
            <a:extLst>
              <a:ext uri="{FF2B5EF4-FFF2-40B4-BE49-F238E27FC236}">
                <a16:creationId xmlns:a16="http://schemas.microsoft.com/office/drawing/2014/main" id="{E309A58A-B248-27E7-B172-8F6A9170AB41}"/>
              </a:ext>
            </a:extLst>
          </p:cNvPr>
          <p:cNvSpPr txBox="1"/>
          <p:nvPr/>
        </p:nvSpPr>
        <p:spPr>
          <a:xfrm>
            <a:off x="5742009" y="267354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51" name="Szövegdoboz 50">
            <a:extLst>
              <a:ext uri="{FF2B5EF4-FFF2-40B4-BE49-F238E27FC236}">
                <a16:creationId xmlns:a16="http://schemas.microsoft.com/office/drawing/2014/main" id="{3FCD5350-E093-A2D5-3748-C9F0454D1AD0}"/>
              </a:ext>
            </a:extLst>
          </p:cNvPr>
          <p:cNvSpPr txBox="1"/>
          <p:nvPr/>
        </p:nvSpPr>
        <p:spPr>
          <a:xfrm>
            <a:off x="1849872" y="1032194"/>
            <a:ext cx="726674" cy="288147"/>
          </a:xfrm>
          <a:prstGeom prst="rect">
            <a:avLst/>
          </a:prstGeom>
          <a:noFill/>
        </p:spPr>
        <p:txBody>
          <a:bodyPr wrap="square" lIns="72000" tIns="36000" rIns="72000" bIns="36000" rtlCol="0">
            <a:spAutoFit/>
          </a:bodyPr>
          <a:lstStyle/>
          <a:p>
            <a:pPr>
              <a:buClr>
                <a:schemeClr val="tx2"/>
              </a:buClr>
            </a:pPr>
            <a:r>
              <a:rPr lang="en-US" sz="1400" dirty="0"/>
              <a:t>F</a:t>
            </a:r>
            <a:r>
              <a:rPr lang="hu-HU" sz="1400" baseline="-25000" dirty="0" err="1"/>
              <a:t>clamp_p</a:t>
            </a:r>
            <a:endParaRPr lang="hu-HU" sz="1400" baseline="-25000" dirty="0"/>
          </a:p>
        </p:txBody>
      </p:sp>
      <p:sp>
        <p:nvSpPr>
          <p:cNvPr id="52" name="Szövegdoboz 51">
            <a:extLst>
              <a:ext uri="{FF2B5EF4-FFF2-40B4-BE49-F238E27FC236}">
                <a16:creationId xmlns:a16="http://schemas.microsoft.com/office/drawing/2014/main" id="{AD26C954-D5EE-B514-DB4B-BB56058BCBC5}"/>
              </a:ext>
            </a:extLst>
          </p:cNvPr>
          <p:cNvSpPr txBox="1"/>
          <p:nvPr/>
        </p:nvSpPr>
        <p:spPr>
          <a:xfrm>
            <a:off x="3697192" y="1099192"/>
            <a:ext cx="1257961"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de-DE" sz="1200" dirty="0">
                <a:highlight>
                  <a:srgbClr val="FFFF00"/>
                </a:highlight>
              </a:rPr>
              <a:t>Pneumatic</a:t>
            </a:r>
            <a:r>
              <a:rPr lang="de-DE" sz="1200" dirty="0"/>
              <a:t> </a:t>
            </a:r>
            <a:r>
              <a:rPr lang="hu-HU" sz="1200" dirty="0"/>
              <a:t>EBS</a:t>
            </a:r>
          </a:p>
        </p:txBody>
      </p:sp>
      <p:cxnSp>
        <p:nvCxnSpPr>
          <p:cNvPr id="53" name="Egyenes összekötő nyíllal 52">
            <a:extLst>
              <a:ext uri="{FF2B5EF4-FFF2-40B4-BE49-F238E27FC236}">
                <a16:creationId xmlns:a16="http://schemas.microsoft.com/office/drawing/2014/main" id="{9865F73C-6764-B620-8982-71C3D94283DA}"/>
              </a:ext>
            </a:extLst>
          </p:cNvPr>
          <p:cNvCxnSpPr>
            <a:cxnSpLocks/>
          </p:cNvCxnSpPr>
          <p:nvPr/>
        </p:nvCxnSpPr>
        <p:spPr>
          <a:xfrm flipH="1" flipV="1">
            <a:off x="6678113" y="1312589"/>
            <a:ext cx="2350" cy="1368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gyenes összekötő nyíllal 53">
            <a:extLst>
              <a:ext uri="{FF2B5EF4-FFF2-40B4-BE49-F238E27FC236}">
                <a16:creationId xmlns:a16="http://schemas.microsoft.com/office/drawing/2014/main" id="{664450AF-5C24-A79E-60CE-3F24DF063430}"/>
              </a:ext>
            </a:extLst>
          </p:cNvPr>
          <p:cNvCxnSpPr>
            <a:cxnSpLocks/>
          </p:cNvCxnSpPr>
          <p:nvPr/>
        </p:nvCxnSpPr>
        <p:spPr>
          <a:xfrm>
            <a:off x="6674367" y="2678057"/>
            <a:ext cx="3557982" cy="26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Szövegdoboz 54">
            <a:extLst>
              <a:ext uri="{FF2B5EF4-FFF2-40B4-BE49-F238E27FC236}">
                <a16:creationId xmlns:a16="http://schemas.microsoft.com/office/drawing/2014/main" id="{B6530A6D-6367-03BA-2089-8CFA64E915D9}"/>
              </a:ext>
            </a:extLst>
          </p:cNvPr>
          <p:cNvSpPr txBox="1"/>
          <p:nvPr/>
        </p:nvSpPr>
        <p:spPr>
          <a:xfrm>
            <a:off x="10206505" y="2674239"/>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56" name="Szövegdoboz 55">
            <a:extLst>
              <a:ext uri="{FF2B5EF4-FFF2-40B4-BE49-F238E27FC236}">
                <a16:creationId xmlns:a16="http://schemas.microsoft.com/office/drawing/2014/main" id="{0BD07729-9437-CB95-F21B-D364A8A4D9DB}"/>
              </a:ext>
            </a:extLst>
          </p:cNvPr>
          <p:cNvSpPr txBox="1"/>
          <p:nvPr/>
        </p:nvSpPr>
        <p:spPr>
          <a:xfrm>
            <a:off x="7975174" y="1010864"/>
            <a:ext cx="632482"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hu-HU" sz="1200" dirty="0"/>
              <a:t>EMB</a:t>
            </a:r>
          </a:p>
        </p:txBody>
      </p:sp>
      <p:sp>
        <p:nvSpPr>
          <p:cNvPr id="57" name="Szövegdoboz 56">
            <a:extLst>
              <a:ext uri="{FF2B5EF4-FFF2-40B4-BE49-F238E27FC236}">
                <a16:creationId xmlns:a16="http://schemas.microsoft.com/office/drawing/2014/main" id="{689C31D1-13DC-DD15-9591-01A47A9DA821}"/>
              </a:ext>
            </a:extLst>
          </p:cNvPr>
          <p:cNvSpPr txBox="1"/>
          <p:nvPr/>
        </p:nvSpPr>
        <p:spPr>
          <a:xfrm>
            <a:off x="6211724" y="1014472"/>
            <a:ext cx="773217" cy="288147"/>
          </a:xfrm>
          <a:prstGeom prst="rect">
            <a:avLst/>
          </a:prstGeom>
          <a:noFill/>
        </p:spPr>
        <p:txBody>
          <a:bodyPr wrap="square" lIns="72000" tIns="36000" rIns="72000" bIns="36000" rtlCol="0">
            <a:spAutoFit/>
          </a:bodyPr>
          <a:lstStyle/>
          <a:p>
            <a:pPr>
              <a:buClr>
                <a:schemeClr val="tx2"/>
              </a:buClr>
            </a:pPr>
            <a:r>
              <a:rPr lang="en-US" sz="1400" dirty="0"/>
              <a:t>F</a:t>
            </a:r>
            <a:r>
              <a:rPr lang="hu-HU" sz="1400" baseline="-25000" dirty="0" err="1"/>
              <a:t>clamp_e</a:t>
            </a:r>
            <a:endParaRPr lang="hu-HU" sz="1400" baseline="-25000" dirty="0"/>
          </a:p>
        </p:txBody>
      </p:sp>
      <p:sp>
        <p:nvSpPr>
          <p:cNvPr id="58" name="Téglalap 57">
            <a:extLst>
              <a:ext uri="{FF2B5EF4-FFF2-40B4-BE49-F238E27FC236}">
                <a16:creationId xmlns:a16="http://schemas.microsoft.com/office/drawing/2014/main" id="{2A6D3F30-FB8C-5980-1D96-74B70D190BD9}"/>
              </a:ext>
            </a:extLst>
          </p:cNvPr>
          <p:cNvSpPr/>
          <p:nvPr/>
        </p:nvSpPr>
        <p:spPr>
          <a:xfrm>
            <a:off x="2363804" y="1586339"/>
            <a:ext cx="212742" cy="1090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9" name="Téglalap 58">
            <a:extLst>
              <a:ext uri="{FF2B5EF4-FFF2-40B4-BE49-F238E27FC236}">
                <a16:creationId xmlns:a16="http://schemas.microsoft.com/office/drawing/2014/main" id="{DFEAAA65-87BD-D9FC-2AA0-69966DB37FDA}"/>
              </a:ext>
            </a:extLst>
          </p:cNvPr>
          <p:cNvSpPr/>
          <p:nvPr/>
        </p:nvSpPr>
        <p:spPr>
          <a:xfrm>
            <a:off x="2727125" y="1764137"/>
            <a:ext cx="212742" cy="91293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0" name="Téglalap 59">
            <a:extLst>
              <a:ext uri="{FF2B5EF4-FFF2-40B4-BE49-F238E27FC236}">
                <a16:creationId xmlns:a16="http://schemas.microsoft.com/office/drawing/2014/main" id="{4F9153F6-F05A-B07E-52F9-5993A3071AE6}"/>
              </a:ext>
            </a:extLst>
          </p:cNvPr>
          <p:cNvSpPr/>
          <p:nvPr/>
        </p:nvSpPr>
        <p:spPr>
          <a:xfrm>
            <a:off x="3083883" y="1846519"/>
            <a:ext cx="212742" cy="8305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1" name="Téglalap 60">
            <a:extLst>
              <a:ext uri="{FF2B5EF4-FFF2-40B4-BE49-F238E27FC236}">
                <a16:creationId xmlns:a16="http://schemas.microsoft.com/office/drawing/2014/main" id="{60CD54BC-DA67-22E5-E46C-F9862E6BA834}"/>
              </a:ext>
            </a:extLst>
          </p:cNvPr>
          <p:cNvSpPr/>
          <p:nvPr/>
        </p:nvSpPr>
        <p:spPr>
          <a:xfrm>
            <a:off x="3447205" y="1915843"/>
            <a:ext cx="212742" cy="76122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2" name="Téglalap 61">
            <a:extLst>
              <a:ext uri="{FF2B5EF4-FFF2-40B4-BE49-F238E27FC236}">
                <a16:creationId xmlns:a16="http://schemas.microsoft.com/office/drawing/2014/main" id="{4A65A40D-EE0F-4D4E-A9F0-EE8210626E1F}"/>
              </a:ext>
            </a:extLst>
          </p:cNvPr>
          <p:cNvSpPr/>
          <p:nvPr/>
        </p:nvSpPr>
        <p:spPr>
          <a:xfrm>
            <a:off x="3807245" y="1987851"/>
            <a:ext cx="212742" cy="68921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3" name="Téglalap 62">
            <a:extLst>
              <a:ext uri="{FF2B5EF4-FFF2-40B4-BE49-F238E27FC236}">
                <a16:creationId xmlns:a16="http://schemas.microsoft.com/office/drawing/2014/main" id="{2D03A36F-960C-CEE5-4D4B-320CD878F524}"/>
              </a:ext>
            </a:extLst>
          </p:cNvPr>
          <p:cNvSpPr/>
          <p:nvPr/>
        </p:nvSpPr>
        <p:spPr>
          <a:xfrm>
            <a:off x="4164003" y="2059859"/>
            <a:ext cx="212742" cy="61721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4" name="Téglalap 63">
            <a:extLst>
              <a:ext uri="{FF2B5EF4-FFF2-40B4-BE49-F238E27FC236}">
                <a16:creationId xmlns:a16="http://schemas.microsoft.com/office/drawing/2014/main" id="{279744AF-1B79-0DD1-668D-5EA709BBD591}"/>
              </a:ext>
            </a:extLst>
          </p:cNvPr>
          <p:cNvSpPr/>
          <p:nvPr/>
        </p:nvSpPr>
        <p:spPr>
          <a:xfrm>
            <a:off x="4527325" y="2131867"/>
            <a:ext cx="212742" cy="54520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5" name="Téglalap 64">
            <a:extLst>
              <a:ext uri="{FF2B5EF4-FFF2-40B4-BE49-F238E27FC236}">
                <a16:creationId xmlns:a16="http://schemas.microsoft.com/office/drawing/2014/main" id="{B90A81BF-6030-A1B1-6918-3E1394F7FDD0}"/>
              </a:ext>
            </a:extLst>
          </p:cNvPr>
          <p:cNvSpPr/>
          <p:nvPr/>
        </p:nvSpPr>
        <p:spPr>
          <a:xfrm>
            <a:off x="4887365" y="2203875"/>
            <a:ext cx="212742" cy="47319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6" name="Téglalap 65">
            <a:extLst>
              <a:ext uri="{FF2B5EF4-FFF2-40B4-BE49-F238E27FC236}">
                <a16:creationId xmlns:a16="http://schemas.microsoft.com/office/drawing/2014/main" id="{9BC633DC-EACD-9651-098B-64CE53539EC2}"/>
              </a:ext>
            </a:extLst>
          </p:cNvPr>
          <p:cNvSpPr/>
          <p:nvPr/>
        </p:nvSpPr>
        <p:spPr>
          <a:xfrm>
            <a:off x="6847974"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7" name="Téglalap 66">
            <a:extLst>
              <a:ext uri="{FF2B5EF4-FFF2-40B4-BE49-F238E27FC236}">
                <a16:creationId xmlns:a16="http://schemas.microsoft.com/office/drawing/2014/main" id="{366E7DDF-6EAF-E57C-BE82-A34A8E722CB0}"/>
              </a:ext>
            </a:extLst>
          </p:cNvPr>
          <p:cNvSpPr/>
          <p:nvPr/>
        </p:nvSpPr>
        <p:spPr>
          <a:xfrm>
            <a:off x="721129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8" name="Téglalap 67">
            <a:extLst>
              <a:ext uri="{FF2B5EF4-FFF2-40B4-BE49-F238E27FC236}">
                <a16:creationId xmlns:a16="http://schemas.microsoft.com/office/drawing/2014/main" id="{C451324D-2708-2EE5-33E0-0B116C0CD9A7}"/>
              </a:ext>
            </a:extLst>
          </p:cNvPr>
          <p:cNvSpPr/>
          <p:nvPr/>
        </p:nvSpPr>
        <p:spPr>
          <a:xfrm>
            <a:off x="7568053"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9" name="Téglalap 68">
            <a:extLst>
              <a:ext uri="{FF2B5EF4-FFF2-40B4-BE49-F238E27FC236}">
                <a16:creationId xmlns:a16="http://schemas.microsoft.com/office/drawing/2014/main" id="{F539F213-C367-0420-548B-B95BFA2F0450}"/>
              </a:ext>
            </a:extLst>
          </p:cNvPr>
          <p:cNvSpPr/>
          <p:nvPr/>
        </p:nvSpPr>
        <p:spPr>
          <a:xfrm>
            <a:off x="793137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0" name="Téglalap 69">
            <a:extLst>
              <a:ext uri="{FF2B5EF4-FFF2-40B4-BE49-F238E27FC236}">
                <a16:creationId xmlns:a16="http://schemas.microsoft.com/office/drawing/2014/main" id="{D750979B-51EF-0B61-3A88-165A22F5F7D5}"/>
              </a:ext>
            </a:extLst>
          </p:cNvPr>
          <p:cNvSpPr/>
          <p:nvPr/>
        </p:nvSpPr>
        <p:spPr>
          <a:xfrm>
            <a:off x="829141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1" name="Téglalap 70">
            <a:extLst>
              <a:ext uri="{FF2B5EF4-FFF2-40B4-BE49-F238E27FC236}">
                <a16:creationId xmlns:a16="http://schemas.microsoft.com/office/drawing/2014/main" id="{595532CC-CDDA-54F6-A006-21544FC4EF42}"/>
              </a:ext>
            </a:extLst>
          </p:cNvPr>
          <p:cNvSpPr/>
          <p:nvPr/>
        </p:nvSpPr>
        <p:spPr>
          <a:xfrm>
            <a:off x="8648173"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2" name="Téglalap 71">
            <a:extLst>
              <a:ext uri="{FF2B5EF4-FFF2-40B4-BE49-F238E27FC236}">
                <a16:creationId xmlns:a16="http://schemas.microsoft.com/office/drawing/2014/main" id="{B9EFBE62-CD95-564F-48F6-A6987C10A6BD}"/>
              </a:ext>
            </a:extLst>
          </p:cNvPr>
          <p:cNvSpPr/>
          <p:nvPr/>
        </p:nvSpPr>
        <p:spPr>
          <a:xfrm>
            <a:off x="9011495" y="1821357"/>
            <a:ext cx="212742" cy="864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3" name="Téglalap 72">
            <a:extLst>
              <a:ext uri="{FF2B5EF4-FFF2-40B4-BE49-F238E27FC236}">
                <a16:creationId xmlns:a16="http://schemas.microsoft.com/office/drawing/2014/main" id="{5279CC9D-23A2-460C-8B61-DF3AC48A7F75}"/>
              </a:ext>
            </a:extLst>
          </p:cNvPr>
          <p:cNvSpPr/>
          <p:nvPr/>
        </p:nvSpPr>
        <p:spPr>
          <a:xfrm>
            <a:off x="9371535" y="1837985"/>
            <a:ext cx="212742" cy="846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cxnSp>
        <p:nvCxnSpPr>
          <p:cNvPr id="74" name="Egyenes összekötő 73">
            <a:extLst>
              <a:ext uri="{FF2B5EF4-FFF2-40B4-BE49-F238E27FC236}">
                <a16:creationId xmlns:a16="http://schemas.microsoft.com/office/drawing/2014/main" id="{24A8893E-8A0D-1A4F-E3DD-739FE3BE3CE7}"/>
              </a:ext>
            </a:extLst>
          </p:cNvPr>
          <p:cNvCxnSpPr>
            <a:cxnSpLocks/>
          </p:cNvCxnSpPr>
          <p:nvPr/>
        </p:nvCxnSpPr>
        <p:spPr>
          <a:xfrm>
            <a:off x="2104074" y="2306363"/>
            <a:ext cx="3447755" cy="0"/>
          </a:xfrm>
          <a:prstGeom prst="line">
            <a:avLst/>
          </a:prstGeom>
          <a:ln w="3175"/>
        </p:spPr>
        <p:style>
          <a:lnRef idx="1">
            <a:schemeClr val="dk1"/>
          </a:lnRef>
          <a:fillRef idx="0">
            <a:schemeClr val="dk1"/>
          </a:fillRef>
          <a:effectRef idx="0">
            <a:schemeClr val="dk1"/>
          </a:effectRef>
          <a:fontRef idx="minor">
            <a:schemeClr val="tx1"/>
          </a:fontRef>
        </p:style>
      </p:cxnSp>
      <p:cxnSp>
        <p:nvCxnSpPr>
          <p:cNvPr id="75" name="Egyenes összekötő 74">
            <a:extLst>
              <a:ext uri="{FF2B5EF4-FFF2-40B4-BE49-F238E27FC236}">
                <a16:creationId xmlns:a16="http://schemas.microsoft.com/office/drawing/2014/main" id="{A4020B51-973C-49F9-9674-E52EC711B9D2}"/>
              </a:ext>
            </a:extLst>
          </p:cNvPr>
          <p:cNvCxnSpPr>
            <a:cxnSpLocks/>
          </p:cNvCxnSpPr>
          <p:nvPr/>
        </p:nvCxnSpPr>
        <p:spPr>
          <a:xfrm>
            <a:off x="6568570" y="2275883"/>
            <a:ext cx="3519763" cy="0"/>
          </a:xfrm>
          <a:prstGeom prst="line">
            <a:avLst/>
          </a:prstGeom>
          <a:ln w="3175"/>
        </p:spPr>
        <p:style>
          <a:lnRef idx="1">
            <a:schemeClr val="dk1"/>
          </a:lnRef>
          <a:fillRef idx="0">
            <a:schemeClr val="dk1"/>
          </a:fillRef>
          <a:effectRef idx="0">
            <a:schemeClr val="dk1"/>
          </a:effectRef>
          <a:fontRef idx="minor">
            <a:schemeClr val="tx1"/>
          </a:fontRef>
        </p:style>
      </p:cxnSp>
      <p:sp>
        <p:nvSpPr>
          <p:cNvPr id="76" name="Szövegdoboz 75">
            <a:extLst>
              <a:ext uri="{FF2B5EF4-FFF2-40B4-BE49-F238E27FC236}">
                <a16:creationId xmlns:a16="http://schemas.microsoft.com/office/drawing/2014/main" id="{E184714F-8575-1199-7375-CAB619F72CF2}"/>
              </a:ext>
            </a:extLst>
          </p:cNvPr>
          <p:cNvSpPr txBox="1"/>
          <p:nvPr/>
        </p:nvSpPr>
        <p:spPr>
          <a:xfrm>
            <a:off x="5623837" y="2141437"/>
            <a:ext cx="938456" cy="318924"/>
          </a:xfrm>
          <a:prstGeom prst="rect">
            <a:avLst/>
          </a:prstGeom>
          <a:noFill/>
        </p:spPr>
        <p:txBody>
          <a:bodyPr wrap="square" lIns="72000" tIns="36000" rIns="72000" bIns="36000" rtlCol="0">
            <a:spAutoFit/>
          </a:bodyPr>
          <a:lstStyle/>
          <a:p>
            <a:pPr algn="l">
              <a:buClr>
                <a:schemeClr val="tx2"/>
              </a:buClr>
            </a:pPr>
            <a:r>
              <a:rPr lang="en-US" sz="800" dirty="0"/>
              <a:t>Secondary brake </a:t>
            </a:r>
            <a:r>
              <a:rPr lang="hu-HU" sz="800" dirty="0" err="1"/>
              <a:t>force</a:t>
            </a:r>
            <a:r>
              <a:rPr lang="hu-HU" sz="800" dirty="0"/>
              <a:t> </a:t>
            </a:r>
            <a:r>
              <a:rPr lang="en-US" sz="800" dirty="0"/>
              <a:t>limit</a:t>
            </a:r>
            <a:endParaRPr lang="hu-HU" sz="800" dirty="0" err="1"/>
          </a:p>
        </p:txBody>
      </p:sp>
      <p:sp>
        <p:nvSpPr>
          <p:cNvPr id="77" name="Jobb oldali kapcsos zárójel 76">
            <a:extLst>
              <a:ext uri="{FF2B5EF4-FFF2-40B4-BE49-F238E27FC236}">
                <a16:creationId xmlns:a16="http://schemas.microsoft.com/office/drawing/2014/main" id="{2DCD4425-1988-F44B-E215-D7E875610A72}"/>
              </a:ext>
            </a:extLst>
          </p:cNvPr>
          <p:cNvSpPr/>
          <p:nvPr/>
        </p:nvSpPr>
        <p:spPr>
          <a:xfrm rot="5400000">
            <a:off x="3672845" y="1377455"/>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78" name="Jobb oldali kapcsos zárójel 77">
            <a:extLst>
              <a:ext uri="{FF2B5EF4-FFF2-40B4-BE49-F238E27FC236}">
                <a16:creationId xmlns:a16="http://schemas.microsoft.com/office/drawing/2014/main" id="{DF6A3E97-130B-91E2-95AA-F44B04AD19FA}"/>
              </a:ext>
            </a:extLst>
          </p:cNvPr>
          <p:cNvSpPr/>
          <p:nvPr/>
        </p:nvSpPr>
        <p:spPr>
          <a:xfrm rot="5400000">
            <a:off x="8137341" y="1377035"/>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79" name="Szövegdoboz 78">
            <a:extLst>
              <a:ext uri="{FF2B5EF4-FFF2-40B4-BE49-F238E27FC236}">
                <a16:creationId xmlns:a16="http://schemas.microsoft.com/office/drawing/2014/main" id="{659E7947-090E-3799-364B-6EAFC0FFA7B6}"/>
              </a:ext>
            </a:extLst>
          </p:cNvPr>
          <p:cNvSpPr txBox="1"/>
          <p:nvPr/>
        </p:nvSpPr>
        <p:spPr>
          <a:xfrm>
            <a:off x="2232163" y="2882610"/>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res_p</a:t>
            </a:r>
            <a:endParaRPr lang="hu-HU" sz="1200" baseline="-25000" dirty="0"/>
          </a:p>
        </p:txBody>
      </p:sp>
      <p:sp>
        <p:nvSpPr>
          <p:cNvPr id="80" name="Szövegdoboz 79">
            <a:extLst>
              <a:ext uri="{FF2B5EF4-FFF2-40B4-BE49-F238E27FC236}">
                <a16:creationId xmlns:a16="http://schemas.microsoft.com/office/drawing/2014/main" id="{B5AD2AD4-57C4-84F9-AA9D-C809BF68084F}"/>
              </a:ext>
            </a:extLst>
          </p:cNvPr>
          <p:cNvSpPr txBox="1"/>
          <p:nvPr/>
        </p:nvSpPr>
        <p:spPr>
          <a:xfrm>
            <a:off x="6696659" y="2882610"/>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res_e</a:t>
            </a:r>
            <a:endParaRPr lang="hu-HU" sz="1200" dirty="0"/>
          </a:p>
        </p:txBody>
      </p:sp>
      <p:sp>
        <p:nvSpPr>
          <p:cNvPr id="81" name="Szabadkézi sokszög: alakzat 80">
            <a:extLst>
              <a:ext uri="{FF2B5EF4-FFF2-40B4-BE49-F238E27FC236}">
                <a16:creationId xmlns:a16="http://schemas.microsoft.com/office/drawing/2014/main" id="{698C9198-7CB5-2F93-FB46-C04833A4081B}"/>
              </a:ext>
            </a:extLst>
          </p:cNvPr>
          <p:cNvSpPr/>
          <p:nvPr/>
        </p:nvSpPr>
        <p:spPr>
          <a:xfrm>
            <a:off x="6769117" y="1655689"/>
            <a:ext cx="3419856" cy="804672"/>
          </a:xfrm>
          <a:custGeom>
            <a:avLst/>
            <a:gdLst>
              <a:gd name="connsiteX0" fmla="*/ 0 w 3419856"/>
              <a:gd name="connsiteY0" fmla="*/ 0 h 804672"/>
              <a:gd name="connsiteX1" fmla="*/ 896112 w 3419856"/>
              <a:gd name="connsiteY1" fmla="*/ 0 h 804672"/>
              <a:gd name="connsiteX2" fmla="*/ 1767840 w 3419856"/>
              <a:gd name="connsiteY2" fmla="*/ 18288 h 804672"/>
              <a:gd name="connsiteX3" fmla="*/ 2444496 w 3419856"/>
              <a:gd name="connsiteY3" fmla="*/ 24384 h 804672"/>
              <a:gd name="connsiteX4" fmla="*/ 2767584 w 3419856"/>
              <a:gd name="connsiteY4" fmla="*/ 48768 h 804672"/>
              <a:gd name="connsiteX5" fmla="*/ 3188208 w 3419856"/>
              <a:gd name="connsiteY5" fmla="*/ 109728 h 804672"/>
              <a:gd name="connsiteX6" fmla="*/ 3328416 w 3419856"/>
              <a:gd name="connsiteY6" fmla="*/ 347472 h 804672"/>
              <a:gd name="connsiteX7" fmla="*/ 3419856 w 3419856"/>
              <a:gd name="connsiteY7" fmla="*/ 80467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9856" h="804672">
                <a:moveTo>
                  <a:pt x="0" y="0"/>
                </a:moveTo>
                <a:lnTo>
                  <a:pt x="896112" y="0"/>
                </a:lnTo>
                <a:cubicBezTo>
                  <a:pt x="1190752" y="3048"/>
                  <a:pt x="1767840" y="18288"/>
                  <a:pt x="1767840" y="18288"/>
                </a:cubicBezTo>
                <a:lnTo>
                  <a:pt x="2444496" y="24384"/>
                </a:lnTo>
                <a:cubicBezTo>
                  <a:pt x="2611120" y="29464"/>
                  <a:pt x="2643632" y="34544"/>
                  <a:pt x="2767584" y="48768"/>
                </a:cubicBezTo>
                <a:cubicBezTo>
                  <a:pt x="2891536" y="62992"/>
                  <a:pt x="3094736" y="59944"/>
                  <a:pt x="3188208" y="109728"/>
                </a:cubicBezTo>
                <a:cubicBezTo>
                  <a:pt x="3281680" y="159512"/>
                  <a:pt x="3289808" y="231648"/>
                  <a:pt x="3328416" y="347472"/>
                </a:cubicBezTo>
                <a:cubicBezTo>
                  <a:pt x="3367024" y="463296"/>
                  <a:pt x="3400552" y="711200"/>
                  <a:pt x="3419856" y="804672"/>
                </a:cubicBezTo>
              </a:path>
            </a:pathLst>
          </a:custGeom>
          <a:ln w="3175">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82" name="Szövegdoboz 81">
            <a:extLst>
              <a:ext uri="{FF2B5EF4-FFF2-40B4-BE49-F238E27FC236}">
                <a16:creationId xmlns:a16="http://schemas.microsoft.com/office/drawing/2014/main" id="{1756DB02-5A34-8E1E-A40E-EF95EB638F4B}"/>
              </a:ext>
            </a:extLst>
          </p:cNvPr>
          <p:cNvSpPr txBox="1"/>
          <p:nvPr/>
        </p:nvSpPr>
        <p:spPr>
          <a:xfrm rot="819988">
            <a:off x="2514981" y="1606112"/>
            <a:ext cx="3031634" cy="226591"/>
          </a:xfrm>
          <a:prstGeom prst="rect">
            <a:avLst/>
          </a:prstGeom>
          <a:noFill/>
        </p:spPr>
        <p:txBody>
          <a:bodyPr wrap="square" lIns="72000" tIns="36000" rIns="72000" bIns="36000" rtlCol="0">
            <a:spAutoFit/>
          </a:bodyPr>
          <a:lstStyle/>
          <a:p>
            <a:pPr algn="ctr">
              <a:buClr>
                <a:schemeClr val="tx2"/>
              </a:buClr>
            </a:pPr>
            <a:r>
              <a:rPr lang="en-US" sz="1000" dirty="0"/>
              <a:t>Degressive clamping force tendency</a:t>
            </a:r>
          </a:p>
        </p:txBody>
      </p:sp>
      <p:sp>
        <p:nvSpPr>
          <p:cNvPr id="83" name="Szövegdoboz 82">
            <a:extLst>
              <a:ext uri="{FF2B5EF4-FFF2-40B4-BE49-F238E27FC236}">
                <a16:creationId xmlns:a16="http://schemas.microsoft.com/office/drawing/2014/main" id="{769DAC09-F862-42D2-6CA3-E02A0367AFA5}"/>
              </a:ext>
            </a:extLst>
          </p:cNvPr>
          <p:cNvSpPr txBox="1"/>
          <p:nvPr/>
        </p:nvSpPr>
        <p:spPr>
          <a:xfrm rot="60000">
            <a:off x="6759599" y="1422017"/>
            <a:ext cx="3203887" cy="226591"/>
          </a:xfrm>
          <a:prstGeom prst="rect">
            <a:avLst/>
          </a:prstGeom>
          <a:noFill/>
        </p:spPr>
        <p:txBody>
          <a:bodyPr wrap="square" lIns="72000" tIns="36000" rIns="72000" bIns="36000" rtlCol="0">
            <a:spAutoFit/>
          </a:bodyPr>
          <a:lstStyle/>
          <a:p>
            <a:pPr algn="ctr">
              <a:buClr>
                <a:schemeClr val="tx2"/>
              </a:buClr>
            </a:pPr>
            <a:r>
              <a:rPr lang="en-US" sz="1000" dirty="0"/>
              <a:t>Widely constant then progressive</a:t>
            </a:r>
            <a:r>
              <a:rPr lang="hu-HU" sz="1000" dirty="0"/>
              <a:t> </a:t>
            </a:r>
            <a:r>
              <a:rPr lang="en-US" sz="1000" dirty="0"/>
              <a:t>clamping force tendency</a:t>
            </a:r>
          </a:p>
        </p:txBody>
      </p:sp>
      <p:sp>
        <p:nvSpPr>
          <p:cNvPr id="84" name="Ív 83">
            <a:extLst>
              <a:ext uri="{FF2B5EF4-FFF2-40B4-BE49-F238E27FC236}">
                <a16:creationId xmlns:a16="http://schemas.microsoft.com/office/drawing/2014/main" id="{E6BE6C55-D14F-D579-3D31-AA292F9E83C5}"/>
              </a:ext>
            </a:extLst>
          </p:cNvPr>
          <p:cNvSpPr/>
          <p:nvPr/>
        </p:nvSpPr>
        <p:spPr>
          <a:xfrm rot="6210854">
            <a:off x="3891835" y="195262"/>
            <a:ext cx="246598" cy="3113236"/>
          </a:xfrm>
          <a:prstGeom prst="arc">
            <a:avLst>
              <a:gd name="adj1" fmla="val 16264468"/>
              <a:gd name="adj2" fmla="val 5366387"/>
            </a:avLst>
          </a:prstGeom>
          <a:ln w="3175">
            <a:headEnd type="triangle"/>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85" name="Szabadkézi sokszög: alakzat 84">
            <a:extLst>
              <a:ext uri="{FF2B5EF4-FFF2-40B4-BE49-F238E27FC236}">
                <a16:creationId xmlns:a16="http://schemas.microsoft.com/office/drawing/2014/main" id="{874DF35C-B1A9-B8DE-4B24-C848F49797A7}"/>
              </a:ext>
            </a:extLst>
          </p:cNvPr>
          <p:cNvSpPr/>
          <p:nvPr/>
        </p:nvSpPr>
        <p:spPr>
          <a:xfrm>
            <a:off x="2446421" y="1868905"/>
            <a:ext cx="2994638" cy="601579"/>
          </a:xfrm>
          <a:custGeom>
            <a:avLst/>
            <a:gdLst>
              <a:gd name="connsiteX0" fmla="*/ 0 w 2911642"/>
              <a:gd name="connsiteY0" fmla="*/ 0 h 601579"/>
              <a:gd name="connsiteX1" fmla="*/ 393032 w 2911642"/>
              <a:gd name="connsiteY1" fmla="*/ 240632 h 601579"/>
              <a:gd name="connsiteX2" fmla="*/ 762000 w 2911642"/>
              <a:gd name="connsiteY2" fmla="*/ 368969 h 601579"/>
              <a:gd name="connsiteX3" fmla="*/ 1435768 w 2911642"/>
              <a:gd name="connsiteY3" fmla="*/ 481263 h 601579"/>
              <a:gd name="connsiteX4" fmla="*/ 2221832 w 2911642"/>
              <a:gd name="connsiteY4" fmla="*/ 569495 h 601579"/>
              <a:gd name="connsiteX5" fmla="*/ 2911642 w 2911642"/>
              <a:gd name="connsiteY5" fmla="*/ 601579 h 6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642" h="601579">
                <a:moveTo>
                  <a:pt x="0" y="0"/>
                </a:moveTo>
                <a:cubicBezTo>
                  <a:pt x="133016" y="89568"/>
                  <a:pt x="266032" y="179137"/>
                  <a:pt x="393032" y="240632"/>
                </a:cubicBezTo>
                <a:cubicBezTo>
                  <a:pt x="520032" y="302127"/>
                  <a:pt x="588211" y="328864"/>
                  <a:pt x="762000" y="368969"/>
                </a:cubicBezTo>
                <a:cubicBezTo>
                  <a:pt x="935789" y="409074"/>
                  <a:pt x="1192463" y="447842"/>
                  <a:pt x="1435768" y="481263"/>
                </a:cubicBezTo>
                <a:cubicBezTo>
                  <a:pt x="1679073" y="514684"/>
                  <a:pt x="1975853" y="549442"/>
                  <a:pt x="2221832" y="569495"/>
                </a:cubicBezTo>
                <a:cubicBezTo>
                  <a:pt x="2467811" y="589548"/>
                  <a:pt x="2752558" y="600242"/>
                  <a:pt x="2911642" y="601579"/>
                </a:cubicBezTo>
              </a:path>
            </a:pathLst>
          </a:cu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hu-HU"/>
          </a:p>
        </p:txBody>
      </p:sp>
      <p:cxnSp>
        <p:nvCxnSpPr>
          <p:cNvPr id="89" name="Egyenes összekötő 88">
            <a:extLst>
              <a:ext uri="{FF2B5EF4-FFF2-40B4-BE49-F238E27FC236}">
                <a16:creationId xmlns:a16="http://schemas.microsoft.com/office/drawing/2014/main" id="{1B25DDE5-9717-2EF8-43DE-A70949641B91}"/>
              </a:ext>
            </a:extLst>
          </p:cNvPr>
          <p:cNvCxnSpPr/>
          <p:nvPr/>
        </p:nvCxnSpPr>
        <p:spPr>
          <a:xfrm>
            <a:off x="4820653" y="2460361"/>
            <a:ext cx="66712" cy="501327"/>
          </a:xfrm>
          <a:prstGeom prst="line">
            <a:avLst/>
          </a:prstGeom>
        </p:spPr>
        <p:style>
          <a:lnRef idx="1">
            <a:schemeClr val="dk1"/>
          </a:lnRef>
          <a:fillRef idx="0">
            <a:schemeClr val="dk1"/>
          </a:fillRef>
          <a:effectRef idx="0">
            <a:schemeClr val="dk1"/>
          </a:effectRef>
          <a:fontRef idx="minor">
            <a:schemeClr val="tx1"/>
          </a:fontRef>
        </p:style>
      </p:cxnSp>
      <p:cxnSp>
        <p:nvCxnSpPr>
          <p:cNvPr id="90" name="Egyenes összekötő 89">
            <a:extLst>
              <a:ext uri="{FF2B5EF4-FFF2-40B4-BE49-F238E27FC236}">
                <a16:creationId xmlns:a16="http://schemas.microsoft.com/office/drawing/2014/main" id="{745D67A2-CBFB-786A-0D3C-A3EB6140B612}"/>
              </a:ext>
            </a:extLst>
          </p:cNvPr>
          <p:cNvCxnSpPr>
            <a:cxnSpLocks/>
          </p:cNvCxnSpPr>
          <p:nvPr/>
        </p:nvCxnSpPr>
        <p:spPr>
          <a:xfrm>
            <a:off x="9285733" y="2499082"/>
            <a:ext cx="79505" cy="462606"/>
          </a:xfrm>
          <a:prstGeom prst="line">
            <a:avLst/>
          </a:prstGeom>
        </p:spPr>
        <p:style>
          <a:lnRef idx="1">
            <a:schemeClr val="dk1"/>
          </a:lnRef>
          <a:fillRef idx="0">
            <a:schemeClr val="dk1"/>
          </a:fillRef>
          <a:effectRef idx="0">
            <a:schemeClr val="dk1"/>
          </a:effectRef>
          <a:fontRef idx="minor">
            <a:schemeClr val="tx1"/>
          </a:fontRef>
        </p:style>
      </p:cxnSp>
      <p:sp>
        <p:nvSpPr>
          <p:cNvPr id="91" name="Szövegdoboz 90">
            <a:extLst>
              <a:ext uri="{FF2B5EF4-FFF2-40B4-BE49-F238E27FC236}">
                <a16:creationId xmlns:a16="http://schemas.microsoft.com/office/drawing/2014/main" id="{455F6F03-3E1E-6C3C-FC2E-9F0488B67993}"/>
              </a:ext>
            </a:extLst>
          </p:cNvPr>
          <p:cNvSpPr txBox="1"/>
          <p:nvPr/>
        </p:nvSpPr>
        <p:spPr>
          <a:xfrm>
            <a:off x="584955" y="3784919"/>
            <a:ext cx="11253537"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u="sng" dirty="0"/>
              <a:t>clamping force of pneumatic brakes gradually degrades with each application,</a:t>
            </a:r>
            <a:r>
              <a:rPr lang="en-US" dirty="0"/>
              <a:t> since the clamping force is directly proportional to the reserve’s pressure level, i.e., with the energy level of the reserve. </a:t>
            </a:r>
            <a:r>
              <a:rPr lang="en-US" dirty="0">
                <a:sym typeface="Wingdings" panose="05000000000000000000" pitchFamily="2" charset="2"/>
              </a:rPr>
              <a:t> Pressure level of the reserve well represents the energy state of the brake system.</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t>
            </a:r>
            <a:r>
              <a:rPr lang="en-US" u="sng" dirty="0"/>
              <a:t>clamping force of EMBs is approximately constant till a critical discharge level</a:t>
            </a:r>
            <a:r>
              <a:rPr lang="en-US" dirty="0"/>
              <a:t>, where the rated power output of the energy reserve cannot be anymore provided. After this a reduction of brake performance occurs, since the power output capability of the reserve depends</a:t>
            </a:r>
            <a:r>
              <a:rPr lang="hu-HU" dirty="0"/>
              <a:t> </a:t>
            </a:r>
            <a:r>
              <a:rPr lang="hu-HU" dirty="0" err="1"/>
              <a:t>also</a:t>
            </a:r>
            <a:r>
              <a:rPr lang="en-US" dirty="0"/>
              <a:t> on its energy level. </a:t>
            </a:r>
            <a:r>
              <a:rPr lang="en-US" dirty="0">
                <a:sym typeface="Wingdings" panose="05000000000000000000" pitchFamily="2" charset="2"/>
              </a:rPr>
              <a:t> Both the energy level and power output capability shall be monitored (e.g. by a BMS).</a:t>
            </a:r>
            <a:endParaRPr lang="en-US" dirty="0"/>
          </a:p>
        </p:txBody>
      </p:sp>
      <p:cxnSp>
        <p:nvCxnSpPr>
          <p:cNvPr id="4" name="Egyenes összekötő 3">
            <a:extLst>
              <a:ext uri="{FF2B5EF4-FFF2-40B4-BE49-F238E27FC236}">
                <a16:creationId xmlns:a16="http://schemas.microsoft.com/office/drawing/2014/main" id="{8D81F656-C912-54D0-A32F-E542747FEFA0}"/>
              </a:ext>
            </a:extLst>
          </p:cNvPr>
          <p:cNvCxnSpPr>
            <a:cxnSpLocks/>
          </p:cNvCxnSpPr>
          <p:nvPr/>
        </p:nvCxnSpPr>
        <p:spPr>
          <a:xfrm>
            <a:off x="6909470" y="2014249"/>
            <a:ext cx="2979082" cy="612253"/>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5" name="Egyenes összekötő nyíllal 4">
            <a:extLst>
              <a:ext uri="{FF2B5EF4-FFF2-40B4-BE49-F238E27FC236}">
                <a16:creationId xmlns:a16="http://schemas.microsoft.com/office/drawing/2014/main" id="{E8DAD634-B35C-9595-37E8-759E2C05231A}"/>
              </a:ext>
            </a:extLst>
          </p:cNvPr>
          <p:cNvCxnSpPr>
            <a:cxnSpLocks/>
          </p:cNvCxnSpPr>
          <p:nvPr/>
        </p:nvCxnSpPr>
        <p:spPr>
          <a:xfrm flipV="1">
            <a:off x="5559850" y="1310758"/>
            <a:ext cx="0" cy="135394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 name="Egyenes összekötő nyíllal 6">
            <a:extLst>
              <a:ext uri="{FF2B5EF4-FFF2-40B4-BE49-F238E27FC236}">
                <a16:creationId xmlns:a16="http://schemas.microsoft.com/office/drawing/2014/main" id="{647EB310-D228-E662-435A-7385A206D08A}"/>
              </a:ext>
            </a:extLst>
          </p:cNvPr>
          <p:cNvCxnSpPr>
            <a:cxnSpLocks/>
          </p:cNvCxnSpPr>
          <p:nvPr/>
        </p:nvCxnSpPr>
        <p:spPr>
          <a:xfrm flipV="1">
            <a:off x="10316335" y="1337278"/>
            <a:ext cx="0" cy="135394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8" name="Szövegdoboz 7">
            <a:extLst>
              <a:ext uri="{FF2B5EF4-FFF2-40B4-BE49-F238E27FC236}">
                <a16:creationId xmlns:a16="http://schemas.microsoft.com/office/drawing/2014/main" id="{BB63DA89-52BC-4465-296E-3AFAF3CA0417}"/>
              </a:ext>
            </a:extLst>
          </p:cNvPr>
          <p:cNvSpPr txBox="1"/>
          <p:nvPr/>
        </p:nvSpPr>
        <p:spPr>
          <a:xfrm>
            <a:off x="5263797" y="979819"/>
            <a:ext cx="726674" cy="288147"/>
          </a:xfrm>
          <a:prstGeom prst="rect">
            <a:avLst/>
          </a:prstGeom>
          <a:noFill/>
        </p:spPr>
        <p:txBody>
          <a:bodyPr wrap="square" lIns="72000" tIns="36000" rIns="72000" bIns="36000" rtlCol="0">
            <a:spAutoFit/>
          </a:bodyPr>
          <a:lstStyle/>
          <a:p>
            <a:pPr>
              <a:buClr>
                <a:schemeClr val="tx2"/>
              </a:buClr>
            </a:pPr>
            <a:r>
              <a:rPr lang="hu-HU" sz="1400" dirty="0" err="1">
                <a:solidFill>
                  <a:schemeClr val="accent2"/>
                </a:solidFill>
              </a:rPr>
              <a:t>E</a:t>
            </a:r>
            <a:r>
              <a:rPr lang="hu-HU" sz="1400" baseline="-25000" dirty="0" err="1">
                <a:solidFill>
                  <a:schemeClr val="accent2"/>
                </a:solidFill>
              </a:rPr>
              <a:t>res_p</a:t>
            </a:r>
            <a:endParaRPr lang="hu-HU" sz="1400" baseline="-25000" dirty="0">
              <a:solidFill>
                <a:schemeClr val="accent2"/>
              </a:solidFill>
            </a:endParaRPr>
          </a:p>
        </p:txBody>
      </p:sp>
      <p:sp>
        <p:nvSpPr>
          <p:cNvPr id="9" name="Szövegdoboz 8">
            <a:extLst>
              <a:ext uri="{FF2B5EF4-FFF2-40B4-BE49-F238E27FC236}">
                <a16:creationId xmlns:a16="http://schemas.microsoft.com/office/drawing/2014/main" id="{12F5FAF5-EBDD-E5A8-2BA1-7F620FB88D01}"/>
              </a:ext>
            </a:extLst>
          </p:cNvPr>
          <p:cNvSpPr txBox="1"/>
          <p:nvPr/>
        </p:nvSpPr>
        <p:spPr>
          <a:xfrm>
            <a:off x="10013028" y="1032194"/>
            <a:ext cx="726674" cy="288147"/>
          </a:xfrm>
          <a:prstGeom prst="rect">
            <a:avLst/>
          </a:prstGeom>
          <a:noFill/>
        </p:spPr>
        <p:txBody>
          <a:bodyPr wrap="square" lIns="72000" tIns="36000" rIns="72000" bIns="36000" rtlCol="0">
            <a:spAutoFit/>
          </a:bodyPr>
          <a:lstStyle/>
          <a:p>
            <a:pPr>
              <a:buClr>
                <a:schemeClr val="tx2"/>
              </a:buClr>
            </a:pPr>
            <a:r>
              <a:rPr lang="hu-HU" sz="1400" dirty="0" err="1">
                <a:solidFill>
                  <a:schemeClr val="accent2"/>
                </a:solidFill>
              </a:rPr>
              <a:t>E</a:t>
            </a:r>
            <a:r>
              <a:rPr lang="hu-HU" sz="1400" baseline="-25000" dirty="0" err="1">
                <a:solidFill>
                  <a:schemeClr val="accent2"/>
                </a:solidFill>
              </a:rPr>
              <a:t>res_e</a:t>
            </a:r>
            <a:endParaRPr lang="hu-HU" sz="1400" baseline="-25000" dirty="0">
              <a:solidFill>
                <a:schemeClr val="accent2"/>
              </a:solidFill>
            </a:endParaRPr>
          </a:p>
        </p:txBody>
      </p:sp>
    </p:spTree>
    <p:extLst>
      <p:ext uri="{BB962C8B-B14F-4D97-AF65-F5344CB8AC3E}">
        <p14:creationId xmlns:p14="http://schemas.microsoft.com/office/powerpoint/2010/main" val="1638992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0">
            <a:extLst>
              <a:ext uri="{FF2B5EF4-FFF2-40B4-BE49-F238E27FC236}">
                <a16:creationId xmlns:a16="http://schemas.microsoft.com/office/drawing/2014/main" id="{D5CCD841-4F03-0019-087F-A06ABEBF5F96}"/>
              </a:ext>
            </a:extLst>
          </p:cNvPr>
          <p:cNvSpPr txBox="1"/>
          <p:nvPr/>
        </p:nvSpPr>
        <p:spPr>
          <a:xfrm>
            <a:off x="191535" y="283145"/>
            <a:ext cx="12000465" cy="461665"/>
          </a:xfrm>
          <a:prstGeom prst="rect">
            <a:avLst/>
          </a:prstGeom>
          <a:noFill/>
        </p:spPr>
        <p:txBody>
          <a:bodyPr wrap="square" rtlCol="0">
            <a:spAutoFit/>
          </a:bodyPr>
          <a:lstStyle/>
          <a:p>
            <a:r>
              <a:rPr lang="en-US" sz="2400" b="1" dirty="0"/>
              <a:t>Impact of the energy reserve characteristics to the EMB performance</a:t>
            </a:r>
          </a:p>
        </p:txBody>
      </p:sp>
      <p:pic>
        <p:nvPicPr>
          <p:cNvPr id="6" name="Kép 5">
            <a:extLst>
              <a:ext uri="{FF2B5EF4-FFF2-40B4-BE49-F238E27FC236}">
                <a16:creationId xmlns:a16="http://schemas.microsoft.com/office/drawing/2014/main" id="{CB56CA84-BE10-DBFB-C8A8-42BB7308BE2A}"/>
              </a:ext>
            </a:extLst>
          </p:cNvPr>
          <p:cNvPicPr>
            <a:picLocks noChangeAspect="1"/>
          </p:cNvPicPr>
          <p:nvPr/>
        </p:nvPicPr>
        <p:blipFill>
          <a:blip r:embed="rId2"/>
          <a:stretch>
            <a:fillRect/>
          </a:stretch>
        </p:blipFill>
        <p:spPr>
          <a:xfrm>
            <a:off x="4163176" y="762085"/>
            <a:ext cx="6315075" cy="2514600"/>
          </a:xfrm>
          <a:prstGeom prst="rect">
            <a:avLst/>
          </a:prstGeom>
        </p:spPr>
      </p:pic>
      <p:cxnSp>
        <p:nvCxnSpPr>
          <p:cNvPr id="8" name="Egyenes összekötő nyíllal 7">
            <a:extLst>
              <a:ext uri="{FF2B5EF4-FFF2-40B4-BE49-F238E27FC236}">
                <a16:creationId xmlns:a16="http://schemas.microsoft.com/office/drawing/2014/main" id="{5F68E71B-880D-9A57-E79C-6AA2EE2C1335}"/>
              </a:ext>
            </a:extLst>
          </p:cNvPr>
          <p:cNvCxnSpPr/>
          <p:nvPr/>
        </p:nvCxnSpPr>
        <p:spPr>
          <a:xfrm flipV="1">
            <a:off x="4778040" y="2244889"/>
            <a:ext cx="0" cy="4090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Egyenes összekötő nyíllal 8">
            <a:extLst>
              <a:ext uri="{FF2B5EF4-FFF2-40B4-BE49-F238E27FC236}">
                <a16:creationId xmlns:a16="http://schemas.microsoft.com/office/drawing/2014/main" id="{F2F57A7C-CF59-5B4D-5371-6CC0C1495436}"/>
              </a:ext>
            </a:extLst>
          </p:cNvPr>
          <p:cNvCxnSpPr>
            <a:cxnSpLocks/>
          </p:cNvCxnSpPr>
          <p:nvPr/>
        </p:nvCxnSpPr>
        <p:spPr>
          <a:xfrm flipV="1">
            <a:off x="6526629" y="1258300"/>
            <a:ext cx="0" cy="17726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Szövegdoboz 10">
            <a:extLst>
              <a:ext uri="{FF2B5EF4-FFF2-40B4-BE49-F238E27FC236}">
                <a16:creationId xmlns:a16="http://schemas.microsoft.com/office/drawing/2014/main" id="{1EE90B5A-3CDD-52B0-AB3F-E9AA73706202}"/>
              </a:ext>
            </a:extLst>
          </p:cNvPr>
          <p:cNvSpPr txBox="1"/>
          <p:nvPr/>
        </p:nvSpPr>
        <p:spPr>
          <a:xfrm>
            <a:off x="4529387" y="2565034"/>
            <a:ext cx="497305" cy="276999"/>
          </a:xfrm>
          <a:prstGeom prst="rect">
            <a:avLst/>
          </a:prstGeom>
          <a:noFill/>
        </p:spPr>
        <p:txBody>
          <a:bodyPr wrap="square" rtlCol="0">
            <a:spAutoFit/>
          </a:bodyPr>
          <a:lstStyle/>
          <a:p>
            <a:r>
              <a:rPr lang="hu-HU" sz="1200" dirty="0"/>
              <a:t>U</a:t>
            </a:r>
            <a:r>
              <a:rPr lang="hu-HU" sz="1200" baseline="-25000" dirty="0"/>
              <a:t>OCV</a:t>
            </a:r>
          </a:p>
        </p:txBody>
      </p:sp>
      <p:sp>
        <p:nvSpPr>
          <p:cNvPr id="12" name="Szövegdoboz 11">
            <a:extLst>
              <a:ext uri="{FF2B5EF4-FFF2-40B4-BE49-F238E27FC236}">
                <a16:creationId xmlns:a16="http://schemas.microsoft.com/office/drawing/2014/main" id="{23647D50-EADB-D7F4-7E5D-972A9626F5F8}"/>
              </a:ext>
            </a:extLst>
          </p:cNvPr>
          <p:cNvSpPr txBox="1"/>
          <p:nvPr/>
        </p:nvSpPr>
        <p:spPr>
          <a:xfrm>
            <a:off x="6526629" y="2049803"/>
            <a:ext cx="623699" cy="276999"/>
          </a:xfrm>
          <a:prstGeom prst="rect">
            <a:avLst/>
          </a:prstGeom>
          <a:noFill/>
        </p:spPr>
        <p:txBody>
          <a:bodyPr wrap="square" rtlCol="0">
            <a:spAutoFit/>
          </a:bodyPr>
          <a:lstStyle/>
          <a:p>
            <a:r>
              <a:rPr lang="hu-HU" sz="1200" dirty="0" err="1"/>
              <a:t>U</a:t>
            </a:r>
            <a:r>
              <a:rPr lang="hu-HU" sz="1200" baseline="-25000" dirty="0" err="1"/>
              <a:t>Reserve</a:t>
            </a:r>
            <a:endParaRPr lang="hu-HU" sz="1200" baseline="-25000" dirty="0"/>
          </a:p>
        </p:txBody>
      </p:sp>
      <p:sp>
        <p:nvSpPr>
          <p:cNvPr id="13" name="Szövegdoboz 12">
            <a:extLst>
              <a:ext uri="{FF2B5EF4-FFF2-40B4-BE49-F238E27FC236}">
                <a16:creationId xmlns:a16="http://schemas.microsoft.com/office/drawing/2014/main" id="{1621EF71-6D7F-23FD-7148-752874C8731F}"/>
              </a:ext>
            </a:extLst>
          </p:cNvPr>
          <p:cNvSpPr txBox="1"/>
          <p:nvPr/>
        </p:nvSpPr>
        <p:spPr>
          <a:xfrm>
            <a:off x="336885" y="3608457"/>
            <a:ext cx="11501608"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(secondary) clamping brake force of EMB is directly depending on the power output available to the EMB actuator (effect of harness and connectors, etc. also to be considered </a:t>
            </a:r>
            <a:r>
              <a:rPr lang="en-US" dirty="0">
                <a:sym typeface="Wingdings" panose="05000000000000000000" pitchFamily="2" charset="2"/>
              </a:rPr>
              <a:t> board network design</a:t>
            </a:r>
            <a:r>
              <a:rPr lang="en-US" dirty="0"/>
              <a:t>)</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available power output of the reserve depends primarily on its internal resistance</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ratio of internal resistance to the capacity of a reserve is technology dependent</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a:t>
            </a:r>
            <a:r>
              <a:rPr lang="en-US" u="sng" dirty="0"/>
              <a:t>internal resistance and the capacity fade with different rates</a:t>
            </a:r>
            <a:r>
              <a:rPr lang="en-US" dirty="0"/>
              <a:t> during the lifetime, which also depends on technology, i.e. both the energy amount as well as the power output  requires monitoring</a:t>
            </a:r>
          </a:p>
        </p:txBody>
      </p:sp>
      <p:grpSp>
        <p:nvGrpSpPr>
          <p:cNvPr id="17" name="Csoportba foglalás 16">
            <a:extLst>
              <a:ext uri="{FF2B5EF4-FFF2-40B4-BE49-F238E27FC236}">
                <a16:creationId xmlns:a16="http://schemas.microsoft.com/office/drawing/2014/main" id="{5B7C93CA-F549-9BCA-3E16-8E43645842D8}"/>
              </a:ext>
            </a:extLst>
          </p:cNvPr>
          <p:cNvGrpSpPr/>
          <p:nvPr/>
        </p:nvGrpSpPr>
        <p:grpSpPr>
          <a:xfrm>
            <a:off x="441158" y="1431691"/>
            <a:ext cx="3041017" cy="1513222"/>
            <a:chOff x="441158" y="1431691"/>
            <a:chExt cx="3041017" cy="1513222"/>
          </a:xfrm>
        </p:grpSpPr>
        <p:pic>
          <p:nvPicPr>
            <p:cNvPr id="1026" name="Picture 2" descr="Supercapacitors-the solution for back-up power - Fully Charged - Archives -  TI E2E support forums">
              <a:extLst>
                <a:ext uri="{FF2B5EF4-FFF2-40B4-BE49-F238E27FC236}">
                  <a16:creationId xmlns:a16="http://schemas.microsoft.com/office/drawing/2014/main" id="{512C502C-0CB1-7692-F2B1-805001CC39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268" y="1431691"/>
              <a:ext cx="2698907" cy="1513222"/>
            </a:xfrm>
            <a:prstGeom prst="rect">
              <a:avLst/>
            </a:prstGeom>
            <a:noFill/>
            <a:extLst>
              <a:ext uri="{909E8E84-426E-40DD-AFC4-6F175D3DCCD1}">
                <a14:hiddenFill xmlns:a14="http://schemas.microsoft.com/office/drawing/2010/main">
                  <a:solidFill>
                    <a:srgbClr val="FFFFFF"/>
                  </a:solidFill>
                </a14:hiddenFill>
              </a:ext>
            </a:extLst>
          </p:spPr>
        </p:pic>
        <p:sp>
          <p:nvSpPr>
            <p:cNvPr id="16" name="Szövegdoboz 15">
              <a:extLst>
                <a:ext uri="{FF2B5EF4-FFF2-40B4-BE49-F238E27FC236}">
                  <a16:creationId xmlns:a16="http://schemas.microsoft.com/office/drawing/2014/main" id="{FEC5C8AC-3179-7646-7038-579172572E83}"/>
                </a:ext>
              </a:extLst>
            </p:cNvPr>
            <p:cNvSpPr txBox="1"/>
            <p:nvPr/>
          </p:nvSpPr>
          <p:spPr>
            <a:xfrm>
              <a:off x="441158" y="1443656"/>
              <a:ext cx="553454" cy="215444"/>
            </a:xfrm>
            <a:prstGeom prst="rect">
              <a:avLst/>
            </a:prstGeom>
            <a:solidFill>
              <a:schemeClr val="bg1"/>
            </a:solidFill>
          </p:spPr>
          <p:txBody>
            <a:bodyPr wrap="square" rtlCol="0">
              <a:spAutoFit/>
            </a:bodyPr>
            <a:lstStyle/>
            <a:p>
              <a:pPr algn="r"/>
              <a:r>
                <a:rPr lang="hu-HU" sz="800" dirty="0" err="1"/>
                <a:t>U</a:t>
              </a:r>
              <a:r>
                <a:rPr lang="hu-HU" sz="800" baseline="-25000" dirty="0" err="1"/>
                <a:t>Reserve</a:t>
              </a:r>
              <a:endParaRPr lang="hu-HU" sz="800" baseline="-25000" dirty="0"/>
            </a:p>
          </p:txBody>
        </p:sp>
      </p:grpSp>
      <p:sp>
        <p:nvSpPr>
          <p:cNvPr id="3" name="Szövegdoboz 2">
            <a:extLst>
              <a:ext uri="{FF2B5EF4-FFF2-40B4-BE49-F238E27FC236}">
                <a16:creationId xmlns:a16="http://schemas.microsoft.com/office/drawing/2014/main" id="{C158DB2F-6662-4AFC-040D-0BE1A6196CD0}"/>
              </a:ext>
            </a:extLst>
          </p:cNvPr>
          <p:cNvSpPr txBox="1"/>
          <p:nvPr/>
        </p:nvSpPr>
        <p:spPr>
          <a:xfrm>
            <a:off x="10547303" y="2049802"/>
            <a:ext cx="1430885" cy="338554"/>
          </a:xfrm>
          <a:prstGeom prst="rect">
            <a:avLst/>
          </a:prstGeom>
          <a:noFill/>
        </p:spPr>
        <p:txBody>
          <a:bodyPr wrap="square" rtlCol="0">
            <a:spAutoFit/>
          </a:bodyPr>
          <a:lstStyle/>
          <a:p>
            <a:r>
              <a:rPr lang="en-US" sz="1600" dirty="0"/>
              <a:t>F</a:t>
            </a:r>
            <a:r>
              <a:rPr lang="en-US" sz="1600" baseline="-25000" dirty="0"/>
              <a:t>clamp_e</a:t>
            </a:r>
            <a:r>
              <a:rPr lang="en-US" sz="1600" dirty="0"/>
              <a:t> </a:t>
            </a:r>
            <a:r>
              <a:rPr lang="hu-HU" sz="1600" dirty="0"/>
              <a:t>~</a:t>
            </a:r>
            <a:r>
              <a:rPr lang="en-US" sz="1600" dirty="0"/>
              <a:t> </a:t>
            </a:r>
            <a:r>
              <a:rPr lang="hu-HU" sz="1600" dirty="0"/>
              <a:t>P</a:t>
            </a:r>
            <a:r>
              <a:rPr lang="en-US" sz="1600" baseline="-25000" dirty="0"/>
              <a:t>mot</a:t>
            </a:r>
            <a:r>
              <a:rPr lang="hu-HU" sz="1600" baseline="-25000" dirty="0"/>
              <a:t>_e</a:t>
            </a:r>
          </a:p>
        </p:txBody>
      </p:sp>
      <p:sp>
        <p:nvSpPr>
          <p:cNvPr id="7" name="Rechteck 6">
            <a:extLst>
              <a:ext uri="{FF2B5EF4-FFF2-40B4-BE49-F238E27FC236}">
                <a16:creationId xmlns:a16="http://schemas.microsoft.com/office/drawing/2014/main" id="{F855825E-E213-4EF2-5D70-1A6055797D57}"/>
              </a:ext>
            </a:extLst>
          </p:cNvPr>
          <p:cNvSpPr/>
          <p:nvPr/>
        </p:nvSpPr>
        <p:spPr>
          <a:xfrm>
            <a:off x="7216440" y="902353"/>
            <a:ext cx="2066142" cy="506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r Verbinder 13">
            <a:extLst>
              <a:ext uri="{FF2B5EF4-FFF2-40B4-BE49-F238E27FC236}">
                <a16:creationId xmlns:a16="http://schemas.microsoft.com/office/drawing/2014/main" id="{14964F9E-0EB5-E72E-C11B-7C8770B51B56}"/>
              </a:ext>
            </a:extLst>
          </p:cNvPr>
          <p:cNvCxnSpPr/>
          <p:nvPr/>
        </p:nvCxnSpPr>
        <p:spPr>
          <a:xfrm>
            <a:off x="7150328" y="1098884"/>
            <a:ext cx="218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3856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ieren 10">
            <a:extLst>
              <a:ext uri="{FF2B5EF4-FFF2-40B4-BE49-F238E27FC236}">
                <a16:creationId xmlns:a16="http://schemas.microsoft.com/office/drawing/2014/main" id="{EB2224A6-6260-9ABC-EBC5-4C75F0BE265E}"/>
              </a:ext>
            </a:extLst>
          </p:cNvPr>
          <p:cNvGrpSpPr/>
          <p:nvPr/>
        </p:nvGrpSpPr>
        <p:grpSpPr>
          <a:xfrm>
            <a:off x="284926" y="1781186"/>
            <a:ext cx="2721985" cy="2212639"/>
            <a:chOff x="2914289" y="3563592"/>
            <a:chExt cx="2731590" cy="2220447"/>
          </a:xfrm>
        </p:grpSpPr>
        <p:pic>
          <p:nvPicPr>
            <p:cNvPr id="7" name="Grafik 6">
              <a:extLst>
                <a:ext uri="{FF2B5EF4-FFF2-40B4-BE49-F238E27FC236}">
                  <a16:creationId xmlns:a16="http://schemas.microsoft.com/office/drawing/2014/main" id="{CDD93F7C-3CB2-A1A7-D349-43C88BEEDEAA}"/>
                </a:ext>
              </a:extLst>
            </p:cNvPr>
            <p:cNvPicPr>
              <a:picLocks noChangeAspect="1"/>
            </p:cNvPicPr>
            <p:nvPr/>
          </p:nvPicPr>
          <p:blipFill>
            <a:blip r:embed="rId2"/>
            <a:stretch>
              <a:fillRect/>
            </a:stretch>
          </p:blipFill>
          <p:spPr>
            <a:xfrm>
              <a:off x="2914289" y="3563592"/>
              <a:ext cx="2731590" cy="2220447"/>
            </a:xfrm>
            <a:prstGeom prst="rect">
              <a:avLst/>
            </a:prstGeom>
          </p:spPr>
        </p:pic>
        <p:sp>
          <p:nvSpPr>
            <p:cNvPr id="10" name="Trapezoid 9">
              <a:extLst>
                <a:ext uri="{FF2B5EF4-FFF2-40B4-BE49-F238E27FC236}">
                  <a16:creationId xmlns:a16="http://schemas.microsoft.com/office/drawing/2014/main" id="{C9A79451-D153-94BC-E70D-B01A937113E5}"/>
                </a:ext>
              </a:extLst>
            </p:cNvPr>
            <p:cNvSpPr/>
            <p:nvPr/>
          </p:nvSpPr>
          <p:spPr>
            <a:xfrm rot="5400000">
              <a:off x="4675618" y="4102005"/>
              <a:ext cx="206820" cy="765810"/>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Slide Number Placeholder 4">
            <a:extLst>
              <a:ext uri="{FF2B5EF4-FFF2-40B4-BE49-F238E27FC236}">
                <a16:creationId xmlns:a16="http://schemas.microsoft.com/office/drawing/2014/main" id="{FAD12603-B689-4CE4-B159-4A8EE70D76EA}"/>
              </a:ext>
            </a:extLst>
          </p:cNvPr>
          <p:cNvSpPr>
            <a:spLocks noGrp="1"/>
          </p:cNvSpPr>
          <p:nvPr>
            <p:ph type="sldNum" sz="quarter" idx="16"/>
          </p:nvPr>
        </p:nvSpPr>
        <p:spPr/>
        <p:txBody>
          <a:bodyPr/>
          <a:lstStyle/>
          <a:p>
            <a:pPr>
              <a:defRPr/>
            </a:pPr>
            <a:fld id="{43D8B839-6290-49FC-AD74-F2CFABDC98A0}" type="slidenum">
              <a:rPr lang="en-GB" smtClean="0"/>
              <a:pPr>
                <a:defRPr/>
              </a:pPr>
              <a:t>19</a:t>
            </a:fld>
            <a:endParaRPr lang="en-GB"/>
          </a:p>
        </p:txBody>
      </p:sp>
      <p:sp>
        <p:nvSpPr>
          <p:cNvPr id="3" name="Title 2">
            <a:extLst>
              <a:ext uri="{FF2B5EF4-FFF2-40B4-BE49-F238E27FC236}">
                <a16:creationId xmlns:a16="http://schemas.microsoft.com/office/drawing/2014/main" id="{426B7BFE-E647-47D6-ACCE-A9AE53293EAF}"/>
              </a:ext>
            </a:extLst>
          </p:cNvPr>
          <p:cNvSpPr>
            <a:spLocks noGrp="1"/>
          </p:cNvSpPr>
          <p:nvPr>
            <p:ph type="title"/>
          </p:nvPr>
        </p:nvSpPr>
        <p:spPr/>
        <p:txBody>
          <a:bodyPr/>
          <a:lstStyle/>
          <a:p>
            <a:r>
              <a:rPr lang="en-US" dirty="0"/>
              <a:t>Technology insight : Battery Sensor (EBS)</a:t>
            </a:r>
            <a:endParaRPr lang="LID4096" dirty="0"/>
          </a:p>
        </p:txBody>
      </p:sp>
      <p:sp>
        <p:nvSpPr>
          <p:cNvPr id="4" name="Content Placeholder 3">
            <a:extLst>
              <a:ext uri="{FF2B5EF4-FFF2-40B4-BE49-F238E27FC236}">
                <a16:creationId xmlns:a16="http://schemas.microsoft.com/office/drawing/2014/main" id="{CB678C86-2D08-46FF-BCAD-916EB588173A}"/>
              </a:ext>
            </a:extLst>
          </p:cNvPr>
          <p:cNvSpPr>
            <a:spLocks noGrp="1"/>
          </p:cNvSpPr>
          <p:nvPr>
            <p:ph sz="quarter" idx="12"/>
          </p:nvPr>
        </p:nvSpPr>
        <p:spPr/>
        <p:txBody>
          <a:bodyPr>
            <a:normAutofit fontScale="92500" lnSpcReduction="10000"/>
          </a:bodyPr>
          <a:lstStyle/>
          <a:p>
            <a:r>
              <a:rPr lang="es-ES" err="1"/>
              <a:t>Example</a:t>
            </a:r>
            <a:r>
              <a:rPr lang="es-ES"/>
              <a:t> </a:t>
            </a:r>
            <a:r>
              <a:rPr lang="es-ES" err="1"/>
              <a:t>for</a:t>
            </a:r>
            <a:r>
              <a:rPr lang="es-ES"/>
              <a:t> a </a:t>
            </a:r>
            <a:r>
              <a:rPr lang="es-ES" err="1"/>
              <a:t>Technical</a:t>
            </a:r>
            <a:r>
              <a:rPr lang="es-ES"/>
              <a:t> </a:t>
            </a:r>
            <a:r>
              <a:rPr lang="es-ES" err="1"/>
              <a:t>Solution</a:t>
            </a:r>
            <a:endParaRPr lang="es-ES"/>
          </a:p>
        </p:txBody>
      </p:sp>
      <p:sp>
        <p:nvSpPr>
          <p:cNvPr id="2" name="Textfeld 1">
            <a:extLst>
              <a:ext uri="{FF2B5EF4-FFF2-40B4-BE49-F238E27FC236}">
                <a16:creationId xmlns:a16="http://schemas.microsoft.com/office/drawing/2014/main" id="{D272392B-D956-473B-0B35-91AA8D1E31D0}"/>
              </a:ext>
            </a:extLst>
          </p:cNvPr>
          <p:cNvSpPr txBox="1"/>
          <p:nvPr/>
        </p:nvSpPr>
        <p:spPr>
          <a:xfrm>
            <a:off x="0" y="5943666"/>
            <a:ext cx="12192000" cy="295209"/>
          </a:xfrm>
          <a:prstGeom prst="rect">
            <a:avLst/>
          </a:prstGeom>
          <a:solidFill>
            <a:srgbClr val="1D5886"/>
          </a:solidFill>
          <a:ln>
            <a:solidFill>
              <a:srgbClr val="1D5886"/>
            </a:solidFill>
          </a:ln>
        </p:spPr>
        <p:txBody>
          <a:bodyPr wrap="square" lIns="0" tIns="0" rIns="0" bIns="0" rtlCol="0">
            <a:noAutofit/>
          </a:bodyPr>
          <a:lstStyle/>
          <a:p>
            <a:pPr marL="0" marR="0" lvl="0" indent="0" algn="ctr" defTabSz="914400" eaLnBrk="1" fontAlgn="auto" latinLnBrk="0" hangingPunct="1">
              <a:lnSpc>
                <a:spcPct val="100000"/>
              </a:lnSpc>
              <a:spcBef>
                <a:spcPts val="50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Bosch Office Sans" pitchFamily="34" charset="0"/>
              </a:rPr>
              <a:t>Technical realizations of battery sensors from a variety of suppliers exist</a:t>
            </a:r>
          </a:p>
        </p:txBody>
      </p:sp>
      <p:sp>
        <p:nvSpPr>
          <p:cNvPr id="9" name="Inhaltsplatzhalter 5">
            <a:extLst>
              <a:ext uri="{FF2B5EF4-FFF2-40B4-BE49-F238E27FC236}">
                <a16:creationId xmlns:a16="http://schemas.microsoft.com/office/drawing/2014/main" id="{2A019FB3-E490-8E4E-53DE-35EB0D39C5CC}"/>
              </a:ext>
            </a:extLst>
          </p:cNvPr>
          <p:cNvSpPr txBox="1">
            <a:spLocks/>
          </p:cNvSpPr>
          <p:nvPr/>
        </p:nvSpPr>
        <p:spPr>
          <a:xfrm>
            <a:off x="5803261" y="1439630"/>
            <a:ext cx="5969642" cy="463080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67737A"/>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67737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67737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800" b="1" dirty="0"/>
              <a:t>EBS working principle:</a:t>
            </a:r>
          </a:p>
          <a:p>
            <a:r>
              <a:rPr lang="en-US" sz="1800" dirty="0"/>
              <a:t>Lead-acid technology has a long history of use. It’s ageing process and its failure modes are known and well-understood. </a:t>
            </a:r>
          </a:p>
          <a:p>
            <a:r>
              <a:rPr lang="en-US" sz="1800" dirty="0"/>
              <a:t>Reliable </a:t>
            </a:r>
            <a:r>
              <a:rPr lang="en-US" sz="1800" b="1" dirty="0"/>
              <a:t>models</a:t>
            </a:r>
            <a:r>
              <a:rPr lang="en-US" sz="1800" dirty="0"/>
              <a:t> exist for all relevant battery parameters. The EBS constantly measures voltage, current and temperature. Those values are fed into a battery model for continuous battery state estimation: </a:t>
            </a:r>
          </a:p>
          <a:p>
            <a:r>
              <a:rPr lang="en-US" sz="1800" dirty="0"/>
              <a:t>safety-state of function (SOF):</a:t>
            </a:r>
            <a:br>
              <a:rPr lang="en-US" sz="1800" dirty="0"/>
            </a:br>
            <a:r>
              <a:rPr lang="en-US" sz="1800" dirty="0"/>
              <a:t>estimates max. transient voltage drop, considering state of charge (SOC) and state of health (SOH)</a:t>
            </a:r>
          </a:p>
          <a:p>
            <a:r>
              <a:rPr lang="en-US" sz="1800" b="1" dirty="0"/>
              <a:t>Indicates battery availability in Safe Power Net: </a:t>
            </a:r>
            <a:br>
              <a:rPr lang="en-US" sz="1800" dirty="0"/>
            </a:br>
            <a:r>
              <a:rPr lang="en-US" sz="1800" dirty="0"/>
              <a:t>“Battery has enough energy and power to support a Minimal Risk Maneuver (MRM)” </a:t>
            </a:r>
          </a:p>
          <a:p>
            <a:pPr marL="0" indent="0">
              <a:buNone/>
            </a:pPr>
            <a:r>
              <a:rPr lang="en-US" sz="1800" dirty="0"/>
              <a:t>ASIL-B conformity | Bosch EBS Gen1 SOP: 2006</a:t>
            </a:r>
          </a:p>
          <a:p>
            <a:pPr marL="0" indent="0">
              <a:buNone/>
            </a:pPr>
            <a:r>
              <a:rPr lang="en-US" sz="1800" dirty="0"/>
              <a:t>l</a:t>
            </a:r>
          </a:p>
        </p:txBody>
      </p:sp>
      <p:pic>
        <p:nvPicPr>
          <p:cNvPr id="13" name="Grafik 12">
            <a:extLst>
              <a:ext uri="{FF2B5EF4-FFF2-40B4-BE49-F238E27FC236}">
                <a16:creationId xmlns:a16="http://schemas.microsoft.com/office/drawing/2014/main" id="{14B70365-C509-0D1B-8835-791D76CFC38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077387" y="1781186"/>
            <a:ext cx="2471419" cy="1883801"/>
          </a:xfrm>
          <a:prstGeom prst="rect">
            <a:avLst/>
          </a:prstGeom>
        </p:spPr>
      </p:pic>
      <p:pic>
        <p:nvPicPr>
          <p:cNvPr id="16" name="Grafik 15">
            <a:extLst>
              <a:ext uri="{FF2B5EF4-FFF2-40B4-BE49-F238E27FC236}">
                <a16:creationId xmlns:a16="http://schemas.microsoft.com/office/drawing/2014/main" id="{C5A46263-9DD8-A707-13DC-C0396B1C18C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03939" y="4486751"/>
            <a:ext cx="4230362" cy="1109672"/>
          </a:xfrm>
          <a:prstGeom prst="rect">
            <a:avLst/>
          </a:prstGeom>
        </p:spPr>
      </p:pic>
      <p:sp>
        <p:nvSpPr>
          <p:cNvPr id="24" name="Textfeld 23">
            <a:extLst>
              <a:ext uri="{FF2B5EF4-FFF2-40B4-BE49-F238E27FC236}">
                <a16:creationId xmlns:a16="http://schemas.microsoft.com/office/drawing/2014/main" id="{F3E42016-F685-E424-55CB-78B2F7A77F34}"/>
              </a:ext>
            </a:extLst>
          </p:cNvPr>
          <p:cNvSpPr txBox="1"/>
          <p:nvPr/>
        </p:nvSpPr>
        <p:spPr>
          <a:xfrm>
            <a:off x="7856221" y="6279181"/>
            <a:ext cx="4049766" cy="276999"/>
          </a:xfrm>
          <a:prstGeom prst="rect">
            <a:avLst/>
          </a:prstGeom>
          <a:noFill/>
        </p:spPr>
        <p:txBody>
          <a:bodyPr wrap="square">
            <a:spAutoFit/>
          </a:bodyPr>
          <a:lstStyle/>
          <a:p>
            <a:pPr algn="r"/>
            <a:r>
              <a:rPr lang="de-DE" sz="1200" baseline="30000">
                <a:solidFill>
                  <a:prstClr val="black"/>
                </a:solidFill>
              </a:rPr>
              <a:t>Source: https://www.bosch-mobility.com/en/solutions/sensors/electronic-battery-sensor/</a:t>
            </a:r>
            <a:endParaRPr lang="en-US" sz="1200"/>
          </a:p>
        </p:txBody>
      </p:sp>
    </p:spTree>
    <p:extLst>
      <p:ext uri="{BB962C8B-B14F-4D97-AF65-F5344CB8AC3E}">
        <p14:creationId xmlns:p14="http://schemas.microsoft.com/office/powerpoint/2010/main" val="1728331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2</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Summary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124744"/>
            <a:ext cx="10776284" cy="547608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solidFill>
                  <a:sysClr val="windowText" lastClr="000000"/>
                </a:solidFill>
                <a:latin typeface="Calibri" panose="020F0502020204030204"/>
              </a:rPr>
              <a:t>By energy in scope of the work of this group the reserve of energy is understood, which is dedicated to the braking system. </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Pneumatic Braking Systems</a:t>
            </a:r>
          </a:p>
          <a:p>
            <a:pPr lvl="1">
              <a:spcBef>
                <a:spcPts val="1000"/>
              </a:spcBef>
              <a:buFont typeface="Courier New" panose="02070309020205020404" pitchFamily="49" charset="0"/>
              <a:buChar char="o"/>
            </a:pPr>
            <a:r>
              <a:rPr lang="en-US" dirty="0">
                <a:solidFill>
                  <a:sysClr val="windowText" lastClr="000000"/>
                </a:solidFill>
                <a:latin typeface="Calibri" panose="020F0502020204030204"/>
              </a:rPr>
              <a:t>the reserve of energy </a:t>
            </a:r>
            <a:r>
              <a:rPr lang="en-US" u="sng" dirty="0">
                <a:solidFill>
                  <a:sysClr val="windowText" lastClr="000000"/>
                </a:solidFill>
                <a:latin typeface="Calibri" panose="020F0502020204030204"/>
              </a:rPr>
              <a:t>can be measured </a:t>
            </a:r>
            <a:r>
              <a:rPr lang="en-US" dirty="0">
                <a:solidFill>
                  <a:sysClr val="windowText" lastClr="000000"/>
                </a:solidFill>
                <a:latin typeface="Calibri" panose="020F0502020204030204"/>
              </a:rPr>
              <a:t>and monitored at any time </a:t>
            </a:r>
            <a:r>
              <a:rPr lang="en-US" u="sng" dirty="0">
                <a:solidFill>
                  <a:sysClr val="windowText" lastClr="000000"/>
                </a:solidFill>
                <a:latin typeface="Calibri" panose="020F0502020204030204"/>
              </a:rPr>
              <a:t>directly </a:t>
            </a:r>
            <a:r>
              <a:rPr lang="en-US" b="1" i="1" u="sng" dirty="0">
                <a:solidFill>
                  <a:sysClr val="windowText" lastClr="000000"/>
                </a:solidFill>
                <a:latin typeface="Calibri" panose="020F0502020204030204"/>
              </a:rPr>
              <a:t>(</a:t>
            </a:r>
            <a:r>
              <a:rPr lang="en-US" b="1" i="1" dirty="0">
                <a:solidFill>
                  <a:sysClr val="windowText" lastClr="000000"/>
                </a:solidFill>
                <a:latin typeface="Calibri" panose="020F0502020204030204"/>
              </a:rPr>
              <a:t>by direct means at the moment of TA and PTI ) </a:t>
            </a:r>
          </a:p>
          <a:p>
            <a:pPr lvl="1">
              <a:spcBef>
                <a:spcPts val="1000"/>
              </a:spcBef>
              <a:buFont typeface="Courier New" panose="02070309020205020404" pitchFamily="49" charset="0"/>
              <a:buChar char="o"/>
            </a:pPr>
            <a:r>
              <a:rPr kumimoji="0" lang="en-US" i="0" strike="noStrike" kern="1200" cap="none" spc="0" normalizeH="0" baseline="0" noProof="0" dirty="0">
                <a:ln>
                  <a:noFill/>
                </a:ln>
                <a:solidFill>
                  <a:sysClr val="windowText" lastClr="000000"/>
                </a:solidFill>
                <a:effectLst/>
                <a:uLnTx/>
                <a:uFillTx/>
                <a:latin typeface="Calibri" panose="020F0502020204030204"/>
                <a:ea typeface="+mn-ea"/>
                <a:cs typeface="+mn-cs"/>
              </a:rPr>
              <a:t>the reserve of energy is direct proportional to the forcing clamp of the actuators.</a:t>
            </a:r>
          </a:p>
          <a:p>
            <a:pPr lvl="1">
              <a:spcBef>
                <a:spcPts val="1000"/>
              </a:spcBef>
              <a:buFont typeface="Courier New" panose="02070309020205020404" pitchFamily="49" charset="0"/>
              <a:buChar char="o"/>
            </a:pPr>
            <a:r>
              <a:rPr lang="en-US" dirty="0">
                <a:solidFill>
                  <a:sysClr val="windowText" lastClr="000000"/>
                </a:solidFill>
                <a:latin typeface="Calibri" panose="020F0502020204030204"/>
              </a:rPr>
              <a:t>the </a:t>
            </a:r>
            <a:r>
              <a:rPr kumimoji="0" lang="en-US" i="0" strike="noStrike" kern="1200" cap="none" spc="0" normalizeH="0" baseline="0" noProof="0" dirty="0">
                <a:ln>
                  <a:noFill/>
                </a:ln>
                <a:solidFill>
                  <a:sysClr val="windowText" lastClr="000000"/>
                </a:solidFill>
                <a:effectLst/>
                <a:uLnTx/>
                <a:uFillTx/>
                <a:latin typeface="Calibri" panose="020F0502020204030204"/>
                <a:ea typeface="+mn-ea"/>
                <a:cs typeface="+mn-cs"/>
                <a:sym typeface="Wingdings" panose="05000000000000000000" pitchFamily="2" charset="2"/>
              </a:rPr>
              <a:t>clamping force depends directly on the number of full stroke applications.</a:t>
            </a:r>
          </a:p>
          <a:p>
            <a:pPr marL="514350" indent="-514350">
              <a:buFont typeface="+mj-lt"/>
              <a:buAutoNum type="arabicPeriod"/>
            </a:pPr>
            <a:r>
              <a:rPr lang="en-US" dirty="0">
                <a:solidFill>
                  <a:sysClr val="windowText" lastClr="000000"/>
                </a:solidFill>
                <a:latin typeface="Calibri" panose="020F0502020204030204"/>
                <a:sym typeface="Wingdings" panose="05000000000000000000" pitchFamily="2" charset="2"/>
              </a:rPr>
              <a:t>EMB</a:t>
            </a:r>
          </a:p>
          <a:p>
            <a:pPr lvl="1">
              <a:buFont typeface="Courier New" panose="02070309020205020404" pitchFamily="49" charset="0"/>
              <a:buChar char="o"/>
            </a:pPr>
            <a:r>
              <a:rPr lang="en-US" dirty="0">
                <a:solidFill>
                  <a:sysClr val="windowText" lastClr="000000"/>
                </a:solidFill>
                <a:latin typeface="Calibri" panose="020F0502020204030204"/>
                <a:sym typeface="Wingdings" panose="05000000000000000000" pitchFamily="2" charset="2"/>
              </a:rPr>
              <a:t>the reserve of energy </a:t>
            </a:r>
            <a:r>
              <a:rPr lang="en-US" b="1" u="sng" dirty="0">
                <a:solidFill>
                  <a:sysClr val="windowText" lastClr="000000"/>
                </a:solidFill>
                <a:latin typeface="Calibri" panose="020F0502020204030204"/>
                <a:sym typeface="Wingdings" panose="05000000000000000000" pitchFamily="2" charset="2"/>
              </a:rPr>
              <a:t>cannot</a:t>
            </a:r>
            <a:r>
              <a:rPr lang="en-US" u="sng" dirty="0">
                <a:solidFill>
                  <a:sysClr val="windowText" lastClr="000000"/>
                </a:solidFill>
                <a:latin typeface="Calibri" panose="020F0502020204030204"/>
                <a:sym typeface="Wingdings" panose="05000000000000000000" pitchFamily="2" charset="2"/>
              </a:rPr>
              <a:t> be measured </a:t>
            </a:r>
            <a:r>
              <a:rPr lang="en-US" dirty="0">
                <a:solidFill>
                  <a:sysClr val="windowText" lastClr="000000"/>
                </a:solidFill>
                <a:latin typeface="Calibri" panose="020F0502020204030204"/>
                <a:sym typeface="Wingdings" panose="05000000000000000000" pitchFamily="2" charset="2"/>
              </a:rPr>
              <a:t>and monitored at any time </a:t>
            </a:r>
            <a:r>
              <a:rPr lang="en-US" u="sng" dirty="0">
                <a:solidFill>
                  <a:sysClr val="windowText" lastClr="000000"/>
                </a:solidFill>
                <a:latin typeface="Calibri" panose="020F0502020204030204"/>
                <a:sym typeface="Wingdings" panose="05000000000000000000" pitchFamily="2" charset="2"/>
              </a:rPr>
              <a:t>directly</a:t>
            </a:r>
            <a:r>
              <a:rPr lang="en-US" dirty="0">
                <a:solidFill>
                  <a:sysClr val="windowText" lastClr="000000"/>
                </a:solidFill>
                <a:latin typeface="Calibri" panose="020F0502020204030204"/>
                <a:sym typeface="Wingdings" panose="05000000000000000000" pitchFamily="2" charset="2"/>
              </a:rPr>
              <a:t>.</a:t>
            </a:r>
          </a:p>
          <a:p>
            <a:pPr lvl="1">
              <a:buFont typeface="Courier New" panose="02070309020205020404" pitchFamily="49" charset="0"/>
              <a:buChar char="o"/>
            </a:pPr>
            <a:r>
              <a:rPr lang="en-US" dirty="0">
                <a:solidFill>
                  <a:sysClr val="windowText" lastClr="000000"/>
                </a:solidFill>
                <a:latin typeface="Calibri" panose="020F0502020204030204"/>
                <a:sym typeface="Wingdings" panose="05000000000000000000" pitchFamily="2" charset="2"/>
              </a:rPr>
              <a:t>The clamping force depends directly on the output power  [KW] of the reserve of energy , but not on the content of the reserve of energy  [kWh] itself. </a:t>
            </a:r>
          </a:p>
          <a:p>
            <a:pPr lvl="1">
              <a:buFont typeface="Courier New" panose="02070309020205020404" pitchFamily="49" charset="0"/>
              <a:buChar char="o"/>
            </a:pPr>
            <a:r>
              <a:rPr lang="en-US" dirty="0">
                <a:solidFill>
                  <a:sysClr val="windowText" lastClr="000000"/>
                </a:solidFill>
                <a:latin typeface="Calibri" panose="020F0502020204030204"/>
                <a:sym typeface="Wingdings" panose="05000000000000000000" pitchFamily="2" charset="2"/>
              </a:rPr>
              <a:t>multiple signals ( voltage, current, temperature) are necessary to be observed to measure and monitor the output power of the reserve of energy.</a:t>
            </a:r>
          </a:p>
          <a:p>
            <a:pPr lvl="1">
              <a:buFont typeface="Courier New" panose="02070309020205020404" pitchFamily="49" charset="0"/>
              <a:buChar char="o"/>
            </a:pPr>
            <a:r>
              <a:rPr lang="en-US" dirty="0">
                <a:solidFill>
                  <a:sysClr val="windowText" lastClr="000000"/>
                </a:solidFill>
                <a:latin typeface="Calibri" panose="020F0502020204030204"/>
                <a:sym typeface="Wingdings" panose="05000000000000000000" pitchFamily="2" charset="2"/>
              </a:rPr>
              <a:t>The clamping force does not depend directly on the number of full stroke applications but will be almost constant until as certain discharge level of the reserve of energy is reached.</a:t>
            </a:r>
            <a:endParaRPr kumimoji="0" lang="de-DE"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3080113"/>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 8">
            <a:extLst>
              <a:ext uri="{FF2B5EF4-FFF2-40B4-BE49-F238E27FC236}">
                <a16:creationId xmlns:a16="http://schemas.microsoft.com/office/drawing/2014/main" id="{5B6A340F-8A06-8B6A-A406-7FB4AEA22239}"/>
              </a:ext>
            </a:extLst>
          </p:cNvPr>
          <p:cNvGraphicFramePr/>
          <p:nvPr/>
        </p:nvGraphicFramePr>
        <p:xfrm>
          <a:off x="514351" y="796703"/>
          <a:ext cx="11039474" cy="419639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feld 10">
            <a:extLst>
              <a:ext uri="{FF2B5EF4-FFF2-40B4-BE49-F238E27FC236}">
                <a16:creationId xmlns:a16="http://schemas.microsoft.com/office/drawing/2014/main" id="{FE198CF2-9889-2713-804C-BC32B4B5CF28}"/>
              </a:ext>
            </a:extLst>
          </p:cNvPr>
          <p:cNvSpPr txBox="1"/>
          <p:nvPr/>
        </p:nvSpPr>
        <p:spPr>
          <a:xfrm>
            <a:off x="225303" y="4768489"/>
            <a:ext cx="11617569" cy="1941301"/>
          </a:xfrm>
          <a:prstGeom prst="rect">
            <a:avLst/>
          </a:prstGeom>
          <a:noFill/>
          <a:ln>
            <a:solidFill>
              <a:schemeClr val="accent1"/>
            </a:solidFill>
          </a:ln>
        </p:spPr>
        <p:txBody>
          <a:bodyPr wrap="square">
            <a:spAutoFit/>
          </a:bodyPr>
          <a:lstStyle/>
          <a:p>
            <a:pPr>
              <a:lnSpc>
                <a:spcPct val="150000"/>
              </a:lnSpc>
            </a:pPr>
            <a:r>
              <a:rPr lang="en-US"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Nominal Content 60Ah Pb Battery</a:t>
            </a:r>
            <a:r>
              <a:rPr lang="en-US" sz="1600" b="0" i="0"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t>
            </a:r>
            <a:r>
              <a:rPr lang="en-US"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72</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0Wh / </a:t>
            </a:r>
            <a:r>
              <a:rPr lang="en-US" sz="1600" b="0" i="0"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degraded battery</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10% of initial value.</a:t>
            </a:r>
          </a:p>
          <a:p>
            <a:pPr>
              <a:lnSpc>
                <a:spcPct val="150000"/>
              </a:lnSpc>
            </a:pP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MRM</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2 x double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lane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change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braking</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to</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standstill;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Full</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-size SUV,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hydraulic</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brakes</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p>
          <a:p>
            <a:pPr>
              <a:lnSpc>
                <a:spcPct val="150000"/>
              </a:lnSpc>
            </a:pP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9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full</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brake</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actuation</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full actuation with 7s hold, M1 vehicle, hydraulic brake system, worst case estimation</a:t>
            </a:r>
          </a:p>
          <a:p>
            <a:pPr>
              <a:lnSpc>
                <a:spcPct val="150000"/>
              </a:lnSpc>
            </a:pP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base</a:t>
            </a:r>
            <a:r>
              <a:rPr lang="de-DE" sz="1600" i="1"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a:t>
            </a:r>
            <a:r>
              <a:rPr lang="de-DE" sz="1600" i="1"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Power Net</a:t>
            </a:r>
            <a:r>
              <a:rPr lang="de-DE" sz="1600"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C-Segment BEV,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drive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cycle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with</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minimal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comfort</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loads</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source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vehicle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measurements</a:t>
            </a:r>
            <a:endPar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endParaRPr>
          </a:p>
          <a:p>
            <a:pPr>
              <a:lnSpc>
                <a:spcPct val="150000"/>
              </a:lnSpc>
            </a:pP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ase</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Power Net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max</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luxury</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BEV,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drive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cycle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with</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max</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comfort</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loads</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source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vehicle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measurements</a:t>
            </a:r>
            <a:endPar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endParaRPr>
          </a:p>
        </p:txBody>
      </p:sp>
      <p:sp>
        <p:nvSpPr>
          <p:cNvPr id="4" name="Titel 2">
            <a:extLst>
              <a:ext uri="{FF2B5EF4-FFF2-40B4-BE49-F238E27FC236}">
                <a16:creationId xmlns:a16="http://schemas.microsoft.com/office/drawing/2014/main" id="{20F54C98-795F-7E7B-E6ED-3EF60F0B3F89}"/>
              </a:ext>
            </a:extLst>
          </p:cNvPr>
          <p:cNvSpPr txBox="1">
            <a:spLocks/>
          </p:cNvSpPr>
          <p:nvPr/>
        </p:nvSpPr>
        <p:spPr>
          <a:xfrm>
            <a:off x="838200" y="131986"/>
            <a:ext cx="10515600" cy="835025"/>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Energy content comparison (e.g., M1 vehicle) </a:t>
            </a:r>
          </a:p>
        </p:txBody>
      </p:sp>
    </p:spTree>
    <p:extLst>
      <p:ext uri="{BB962C8B-B14F-4D97-AF65-F5344CB8AC3E}">
        <p14:creationId xmlns:p14="http://schemas.microsoft.com/office/powerpoint/2010/main" val="1449910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36600-1A4F-6123-C35C-1AE04E58C7CB}"/>
              </a:ext>
            </a:extLst>
          </p:cNvPr>
          <p:cNvSpPr>
            <a:spLocks noGrp="1"/>
          </p:cNvSpPr>
          <p:nvPr>
            <p:ph type="title"/>
          </p:nvPr>
        </p:nvSpPr>
        <p:spPr/>
        <p:txBody>
          <a:bodyPr/>
          <a:lstStyle/>
          <a:p>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200" b="0" i="0" u="none" strike="noStrike" kern="1200" cap="none" spc="0" normalizeH="0" baseline="0" noProof="0" dirty="0">
                <a:ln>
                  <a:noFill/>
                </a:ln>
                <a:solidFill>
                  <a:prstClr val="black"/>
                </a:solidFill>
                <a:effectLst/>
                <a:uLnTx/>
                <a:uFillTx/>
                <a:latin typeface="Calibri Light" panose="020F0302020204030204"/>
                <a:ea typeface="+mj-ea"/>
                <a:cs typeface="+mj-cs"/>
              </a:rPr>
              <a:t>Proposal Definition REESS</a:t>
            </a:r>
            <a:endParaRPr lang="de-DE" dirty="0"/>
          </a:p>
        </p:txBody>
      </p:sp>
      <p:sp>
        <p:nvSpPr>
          <p:cNvPr id="3" name="Datumsplatzhalter 2">
            <a:extLst>
              <a:ext uri="{FF2B5EF4-FFF2-40B4-BE49-F238E27FC236}">
                <a16:creationId xmlns:a16="http://schemas.microsoft.com/office/drawing/2014/main" id="{95330A93-A153-56C1-AC02-A3D7B21AEE1E}"/>
              </a:ext>
            </a:extLst>
          </p:cNvPr>
          <p:cNvSpPr>
            <a:spLocks noGrp="1"/>
          </p:cNvSpPr>
          <p:nvPr>
            <p:ph type="dt" sz="half" idx="10"/>
          </p:nvPr>
        </p:nvSpPr>
        <p:spPr/>
        <p:txBody>
          <a:bodyPr/>
          <a:lstStyle/>
          <a:p>
            <a:fld id="{D5A187FE-9F8E-489A-BAC3-39CB67AD41B6}" type="datetime4">
              <a:rPr lang="en-US" smtClean="0"/>
              <a:pPr/>
              <a:t>August 4, 2023</a:t>
            </a:fld>
            <a:endParaRPr lang="en-US" dirty="0"/>
          </a:p>
        </p:txBody>
      </p:sp>
      <p:sp>
        <p:nvSpPr>
          <p:cNvPr id="4" name="Fußzeilenplatzhalter 3">
            <a:extLst>
              <a:ext uri="{FF2B5EF4-FFF2-40B4-BE49-F238E27FC236}">
                <a16:creationId xmlns:a16="http://schemas.microsoft.com/office/drawing/2014/main" id="{C4F7BA2C-AADF-3B34-8798-B17AB1F8B535}"/>
              </a:ext>
            </a:extLst>
          </p:cNvPr>
          <p:cNvSpPr>
            <a:spLocks noGrp="1"/>
          </p:cNvSpPr>
          <p:nvPr>
            <p:ph type="ftr" sz="quarter" idx="11"/>
          </p:nvPr>
        </p:nvSpPr>
        <p:spPr/>
        <p:txBody>
          <a:bodyPr/>
          <a:lstStyle/>
          <a:p>
            <a:r>
              <a:rPr lang="en-US"/>
              <a:t>Heiner Hunold © Continental AG</a:t>
            </a:r>
            <a:endParaRPr lang="en-US" dirty="0"/>
          </a:p>
        </p:txBody>
      </p:sp>
      <p:sp>
        <p:nvSpPr>
          <p:cNvPr id="5" name="Foliennummernplatzhalter 4">
            <a:extLst>
              <a:ext uri="{FF2B5EF4-FFF2-40B4-BE49-F238E27FC236}">
                <a16:creationId xmlns:a16="http://schemas.microsoft.com/office/drawing/2014/main" id="{B61731F5-317C-F532-A19A-77642BDD38B5}"/>
              </a:ext>
            </a:extLst>
          </p:cNvPr>
          <p:cNvSpPr>
            <a:spLocks noGrp="1"/>
          </p:cNvSpPr>
          <p:nvPr>
            <p:ph type="sldNum" sz="quarter" idx="12"/>
          </p:nvPr>
        </p:nvSpPr>
        <p:spPr/>
        <p:txBody>
          <a:bodyPr/>
          <a:lstStyle/>
          <a:p>
            <a:fld id="{ADA48181-2C78-49CB-8C52-912A07842C2E}" type="slidenum">
              <a:rPr lang="en-US" smtClean="0"/>
              <a:pPr/>
              <a:t>21</a:t>
            </a:fld>
            <a:endParaRPr lang="en-US" dirty="0"/>
          </a:p>
        </p:txBody>
      </p:sp>
      <p:sp>
        <p:nvSpPr>
          <p:cNvPr id="7" name="Textfeld 6">
            <a:extLst>
              <a:ext uri="{FF2B5EF4-FFF2-40B4-BE49-F238E27FC236}">
                <a16:creationId xmlns:a16="http://schemas.microsoft.com/office/drawing/2014/main" id="{7EDCA53E-FF76-5F6A-B76B-8FD80A825881}"/>
              </a:ext>
            </a:extLst>
          </p:cNvPr>
          <p:cNvSpPr txBox="1"/>
          <p:nvPr/>
        </p:nvSpPr>
        <p:spPr>
          <a:xfrm>
            <a:off x="479375" y="1412776"/>
            <a:ext cx="11375997" cy="2031325"/>
          </a:xfrm>
          <a:prstGeom prst="rect">
            <a:avLst/>
          </a:prstGeom>
          <a:noFill/>
        </p:spPr>
        <p:txBody>
          <a:bodyPr wrap="square">
            <a:spAutoFit/>
          </a:bodyPr>
          <a:lstStyle/>
          <a:p>
            <a:r>
              <a:rPr lang="en-US" b="1" dirty="0"/>
              <a:t>UN R100, para. 2.37</a:t>
            </a:r>
            <a:br>
              <a:rPr lang="en-US" dirty="0"/>
            </a:br>
            <a:r>
              <a:rPr lang="en-US" dirty="0"/>
              <a:t>"Rechargeable Electrical Energy Storage System (REESS)" means the rechargeable energy storage system that provides electric energy for electrical propulsion.</a:t>
            </a:r>
            <a:br>
              <a:rPr lang="en-US" dirty="0"/>
            </a:br>
            <a:r>
              <a:rPr lang="en-US" dirty="0"/>
              <a:t>A battery whose primary use is to supply power for starting the engine and/or lighting and/or other vehicle auxiliaries’ systems is not considered as a REESS.</a:t>
            </a:r>
            <a:br>
              <a:rPr lang="en-US" dirty="0"/>
            </a:br>
            <a:r>
              <a:rPr lang="en-US" dirty="0"/>
              <a:t>The REESS may include the necessary systems for physical support, thermal management, electronic controls and casing.</a:t>
            </a:r>
            <a:endParaRPr lang="de-DE" dirty="0"/>
          </a:p>
        </p:txBody>
      </p:sp>
      <p:sp>
        <p:nvSpPr>
          <p:cNvPr id="8" name="Textfeld 7">
            <a:extLst>
              <a:ext uri="{FF2B5EF4-FFF2-40B4-BE49-F238E27FC236}">
                <a16:creationId xmlns:a16="http://schemas.microsoft.com/office/drawing/2014/main" id="{AF84FADE-5E67-1054-2311-BCB9777075FF}"/>
              </a:ext>
            </a:extLst>
          </p:cNvPr>
          <p:cNvSpPr txBox="1"/>
          <p:nvPr/>
        </p:nvSpPr>
        <p:spPr>
          <a:xfrm>
            <a:off x="552651" y="3645024"/>
            <a:ext cx="11375997" cy="2585323"/>
          </a:xfrm>
          <a:prstGeom prst="rect">
            <a:avLst/>
          </a:prstGeom>
          <a:noFill/>
        </p:spPr>
        <p:txBody>
          <a:bodyPr wrap="square">
            <a:spAutoFit/>
          </a:bodyPr>
          <a:lstStyle/>
          <a:p>
            <a:r>
              <a:rPr lang="en-US" b="1" dirty="0"/>
              <a:t>Proposal UN R13, UN R13-H para. </a:t>
            </a:r>
            <a:r>
              <a:rPr lang="en-US" b="1" dirty="0" err="1"/>
              <a:t>x.xy</a:t>
            </a:r>
            <a:r>
              <a:rPr lang="en-US" b="1" dirty="0"/>
              <a:t> </a:t>
            </a:r>
            <a:r>
              <a:rPr lang="en-US" dirty="0"/>
              <a:t>( amended to read) </a:t>
            </a:r>
            <a:br>
              <a:rPr lang="en-US" dirty="0"/>
            </a:br>
            <a:r>
              <a:rPr lang="en-US" dirty="0"/>
              <a:t>"Rechargeable Electrical Energy Storage System (REESS)" means the rechargeable energy storage system that provides electric energy for </a:t>
            </a:r>
            <a:r>
              <a:rPr lang="en-US" b="1" i="1" dirty="0"/>
              <a:t>braking</a:t>
            </a:r>
            <a:r>
              <a:rPr lang="en-US" dirty="0"/>
              <a:t> </a:t>
            </a:r>
            <a:r>
              <a:rPr lang="en-US" i="1" strike="sngStrike" dirty="0"/>
              <a:t>electrical propulsion</a:t>
            </a:r>
            <a:r>
              <a:rPr lang="en-US" i="1" dirty="0"/>
              <a:t>.</a:t>
            </a:r>
          </a:p>
          <a:p>
            <a:r>
              <a:rPr lang="en-US" b="1" i="1" dirty="0"/>
              <a:t>The same REESS may supply power for starting the engine and/or steering and/or other vehicle auxiliaries’ systems</a:t>
            </a:r>
            <a:br>
              <a:rPr lang="en-US" dirty="0"/>
            </a:br>
            <a:r>
              <a:rPr lang="en-US" i="1" strike="sngStrike" dirty="0"/>
              <a:t>A battery whose primary use is to supply power for starting the engine and/or lighting and/or other vehicle auxiliaries’ systems is not considered as a REESS.</a:t>
            </a:r>
            <a:br>
              <a:rPr lang="en-US" i="1" strike="sngStrike" dirty="0"/>
            </a:br>
            <a:r>
              <a:rPr lang="en-US" dirty="0"/>
              <a:t>The REESS </a:t>
            </a:r>
            <a:r>
              <a:rPr lang="en-US" strike="sngStrike" dirty="0"/>
              <a:t>may</a:t>
            </a:r>
            <a:r>
              <a:rPr lang="en-US" dirty="0"/>
              <a:t> </a:t>
            </a:r>
            <a:r>
              <a:rPr lang="en-US" b="1" i="1" dirty="0"/>
              <a:t>shall</a:t>
            </a:r>
            <a:r>
              <a:rPr lang="en-US" dirty="0"/>
              <a:t> include the necessary systems for physical support</a:t>
            </a:r>
            <a:r>
              <a:rPr lang="en-US" i="1" strike="sngStrike" dirty="0"/>
              <a:t>, thermal managemen</a:t>
            </a:r>
            <a:r>
              <a:rPr lang="en-US" i="1" dirty="0"/>
              <a:t>t</a:t>
            </a:r>
            <a:r>
              <a:rPr lang="en-US" dirty="0"/>
              <a:t>, </a:t>
            </a:r>
            <a:r>
              <a:rPr lang="en-US" b="1" i="1" dirty="0"/>
              <a:t>and</a:t>
            </a:r>
            <a:r>
              <a:rPr lang="en-US" dirty="0"/>
              <a:t> electronic controls </a:t>
            </a:r>
            <a:r>
              <a:rPr lang="en-US" b="1" i="1" strike="sngStrike" dirty="0"/>
              <a:t>and casing</a:t>
            </a:r>
            <a:r>
              <a:rPr lang="en-US" dirty="0"/>
              <a:t>.</a:t>
            </a:r>
            <a:endParaRPr lang="de-DE" dirty="0"/>
          </a:p>
        </p:txBody>
      </p:sp>
      <p:sp>
        <p:nvSpPr>
          <p:cNvPr id="14" name="Rechteck: gefaltete Ecke 13">
            <a:extLst>
              <a:ext uri="{FF2B5EF4-FFF2-40B4-BE49-F238E27FC236}">
                <a16:creationId xmlns:a16="http://schemas.microsoft.com/office/drawing/2014/main" id="{15A56FC5-7B07-5EA9-37FB-6096B6863260}"/>
              </a:ext>
            </a:extLst>
          </p:cNvPr>
          <p:cNvSpPr/>
          <p:nvPr/>
        </p:nvSpPr>
        <p:spPr>
          <a:xfrm rot="1009690">
            <a:off x="9859651" y="490484"/>
            <a:ext cx="2195289"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For later ;-)</a:t>
            </a:r>
            <a:br>
              <a:rPr lang="en-US" sz="1600" b="0" i="0" u="none" baseline="0" dirty="0">
                <a:solidFill>
                  <a:srgbClr val="181818"/>
                </a:solidFill>
                <a:latin typeface="Arial" panose="020B0604020202020204" pitchFamily="34" charset="0"/>
              </a:rPr>
            </a:br>
            <a:r>
              <a:rPr lang="en-US" sz="1600" b="0" i="0" u="none" baseline="0" dirty="0">
                <a:solidFill>
                  <a:srgbClr val="181818"/>
                </a:solidFill>
                <a:latin typeface="Arial" panose="020B0604020202020204" pitchFamily="34" charset="0"/>
              </a:rPr>
              <a:t>Proposal for a definition on RESS</a:t>
            </a:r>
          </a:p>
        </p:txBody>
      </p:sp>
    </p:spTree>
    <p:extLst>
      <p:ext uri="{BB962C8B-B14F-4D97-AF65-F5344CB8AC3E}">
        <p14:creationId xmlns:p14="http://schemas.microsoft.com/office/powerpoint/2010/main" val="15479399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el 1">
            <a:extLst>
              <a:ext uri="{FF2B5EF4-FFF2-40B4-BE49-F238E27FC236}">
                <a16:creationId xmlns:a16="http://schemas.microsoft.com/office/drawing/2014/main" id="{FA975328-111E-70CF-E681-17039BA7D0E3}"/>
              </a:ext>
            </a:extLst>
          </p:cNvPr>
          <p:cNvSpPr>
            <a:spLocks noGrp="1"/>
          </p:cNvSpPr>
          <p:nvPr>
            <p:ph type="title"/>
          </p:nvPr>
        </p:nvSpPr>
        <p:spPr>
          <a:xfrm>
            <a:off x="407988" y="260648"/>
            <a:ext cx="11375997" cy="1222314"/>
          </a:xfrm>
        </p:spPr>
        <p:txBody>
          <a:bodyPr>
            <a:normAutofit fontScale="90000"/>
          </a:bodyPr>
          <a:lstStyle/>
          <a:p>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200" i="0" u="none" strike="noStrike" kern="1200" cap="none" spc="0" normalizeH="0" baseline="0" noProof="0" dirty="0">
                <a:ln>
                  <a:noFill/>
                </a:ln>
                <a:solidFill>
                  <a:prstClr val="black"/>
                </a:solidFill>
                <a:effectLst/>
                <a:uLnTx/>
                <a:uFillTx/>
                <a:latin typeface="Calibri Light" panose="020F0302020204030204"/>
                <a:ea typeface="+mj-ea"/>
                <a:cs typeface="+mj-cs"/>
              </a:rPr>
              <a:t>Justification statement (3)</a:t>
            </a:r>
            <a:br>
              <a:rPr kumimoji="0" lang="en-US" sz="3200"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200" dirty="0">
                <a:solidFill>
                  <a:prstClr val="black"/>
                </a:solidFill>
                <a:latin typeface="Calibri Light" panose="020F0302020204030204"/>
              </a:rPr>
              <a:t>Measurement Reserve of Energy ( pneumatic EBS vs. EMB )  </a:t>
            </a:r>
            <a:endParaRPr lang="de-DE" dirty="0"/>
          </a:p>
        </p:txBody>
      </p:sp>
      <p:sp>
        <p:nvSpPr>
          <p:cNvPr id="2" name="Téglalap 45">
            <a:extLst>
              <a:ext uri="{FF2B5EF4-FFF2-40B4-BE49-F238E27FC236}">
                <a16:creationId xmlns:a16="http://schemas.microsoft.com/office/drawing/2014/main" id="{5DD97EE2-71C9-6003-773E-C8F76AF14EE4}"/>
              </a:ext>
            </a:extLst>
          </p:cNvPr>
          <p:cNvSpPr/>
          <p:nvPr/>
        </p:nvSpPr>
        <p:spPr>
          <a:xfrm>
            <a:off x="9192344" y="5068946"/>
            <a:ext cx="212742" cy="493226"/>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3" name="Téglalap 46">
            <a:extLst>
              <a:ext uri="{FF2B5EF4-FFF2-40B4-BE49-F238E27FC236}">
                <a16:creationId xmlns:a16="http://schemas.microsoft.com/office/drawing/2014/main" id="{EF5712BB-1921-0025-ACED-8BFB521CC0A2}"/>
              </a:ext>
            </a:extLst>
          </p:cNvPr>
          <p:cNvSpPr/>
          <p:nvPr/>
        </p:nvSpPr>
        <p:spPr>
          <a:xfrm>
            <a:off x="4727833" y="5160062"/>
            <a:ext cx="212742" cy="401185"/>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highlight>
                <a:srgbClr val="FFFF00"/>
              </a:highlight>
            </a:endParaRPr>
          </a:p>
        </p:txBody>
      </p:sp>
      <p:cxnSp>
        <p:nvCxnSpPr>
          <p:cNvPr id="22" name="Egyenes összekötő nyíllal 48">
            <a:extLst>
              <a:ext uri="{FF2B5EF4-FFF2-40B4-BE49-F238E27FC236}">
                <a16:creationId xmlns:a16="http://schemas.microsoft.com/office/drawing/2014/main" id="{911E0A1C-C93D-0072-C69E-970BEE04A6BB}"/>
              </a:ext>
            </a:extLst>
          </p:cNvPr>
          <p:cNvCxnSpPr>
            <a:cxnSpLocks/>
          </p:cNvCxnSpPr>
          <p:nvPr/>
        </p:nvCxnSpPr>
        <p:spPr>
          <a:xfrm>
            <a:off x="1650952" y="5557136"/>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Szövegdoboz 49">
            <a:extLst>
              <a:ext uri="{FF2B5EF4-FFF2-40B4-BE49-F238E27FC236}">
                <a16:creationId xmlns:a16="http://schemas.microsoft.com/office/drawing/2014/main" id="{F8AF0DFE-7206-F674-52A2-B40862A35C97}"/>
              </a:ext>
            </a:extLst>
          </p:cNvPr>
          <p:cNvSpPr txBox="1"/>
          <p:nvPr/>
        </p:nvSpPr>
        <p:spPr>
          <a:xfrm>
            <a:off x="5087397" y="406774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27" name="Szövegdoboz 51">
            <a:extLst>
              <a:ext uri="{FF2B5EF4-FFF2-40B4-BE49-F238E27FC236}">
                <a16:creationId xmlns:a16="http://schemas.microsoft.com/office/drawing/2014/main" id="{AE3B4FDD-7399-A0A1-7612-A9C7EE23DBB7}"/>
              </a:ext>
            </a:extLst>
          </p:cNvPr>
          <p:cNvSpPr txBox="1"/>
          <p:nvPr/>
        </p:nvSpPr>
        <p:spPr>
          <a:xfrm>
            <a:off x="2639616" y="2276872"/>
            <a:ext cx="1257961"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de-DE" sz="1200" dirty="0">
                <a:highlight>
                  <a:srgbClr val="FFFFFF"/>
                </a:highlight>
              </a:rPr>
              <a:t>Pneumatic </a:t>
            </a:r>
            <a:r>
              <a:rPr lang="hu-HU" sz="1200" dirty="0">
                <a:highlight>
                  <a:srgbClr val="FFFFFF"/>
                </a:highlight>
              </a:rPr>
              <a:t>E</a:t>
            </a:r>
            <a:r>
              <a:rPr lang="hu-HU" sz="1200" dirty="0"/>
              <a:t>BS</a:t>
            </a:r>
          </a:p>
        </p:txBody>
      </p:sp>
      <p:cxnSp>
        <p:nvCxnSpPr>
          <p:cNvPr id="30" name="Egyenes összekötő nyíllal 53">
            <a:extLst>
              <a:ext uri="{FF2B5EF4-FFF2-40B4-BE49-F238E27FC236}">
                <a16:creationId xmlns:a16="http://schemas.microsoft.com/office/drawing/2014/main" id="{D11D279B-0A1F-F52D-CA70-963146F08D26}"/>
              </a:ext>
            </a:extLst>
          </p:cNvPr>
          <p:cNvCxnSpPr>
            <a:cxnSpLocks/>
          </p:cNvCxnSpPr>
          <p:nvPr/>
        </p:nvCxnSpPr>
        <p:spPr>
          <a:xfrm>
            <a:off x="6096000" y="4191214"/>
            <a:ext cx="3557982" cy="26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Szövegdoboz 54">
            <a:extLst>
              <a:ext uri="{FF2B5EF4-FFF2-40B4-BE49-F238E27FC236}">
                <a16:creationId xmlns:a16="http://schemas.microsoft.com/office/drawing/2014/main" id="{61878AB1-4B4F-AEC3-E033-6A794804E3CF}"/>
              </a:ext>
            </a:extLst>
          </p:cNvPr>
          <p:cNvSpPr txBox="1"/>
          <p:nvPr/>
        </p:nvSpPr>
        <p:spPr>
          <a:xfrm>
            <a:off x="9592611" y="4030302"/>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37" name="Szövegdoboz 55">
            <a:extLst>
              <a:ext uri="{FF2B5EF4-FFF2-40B4-BE49-F238E27FC236}">
                <a16:creationId xmlns:a16="http://schemas.microsoft.com/office/drawing/2014/main" id="{797868FF-5C39-B447-3EBE-A9A99F6D2832}"/>
              </a:ext>
            </a:extLst>
          </p:cNvPr>
          <p:cNvSpPr txBox="1"/>
          <p:nvPr/>
        </p:nvSpPr>
        <p:spPr>
          <a:xfrm>
            <a:off x="7435928" y="2307535"/>
            <a:ext cx="632482"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hu-HU" sz="1200" dirty="0"/>
              <a:t>EMB</a:t>
            </a:r>
          </a:p>
        </p:txBody>
      </p:sp>
      <p:sp>
        <p:nvSpPr>
          <p:cNvPr id="39" name="Téglalap 57">
            <a:extLst>
              <a:ext uri="{FF2B5EF4-FFF2-40B4-BE49-F238E27FC236}">
                <a16:creationId xmlns:a16="http://schemas.microsoft.com/office/drawing/2014/main" id="{FCBE457B-8340-32E3-77FF-DFAF869A0A6B}"/>
              </a:ext>
            </a:extLst>
          </p:cNvPr>
          <p:cNvSpPr/>
          <p:nvPr/>
        </p:nvSpPr>
        <p:spPr>
          <a:xfrm>
            <a:off x="1824558" y="4467648"/>
            <a:ext cx="212742" cy="1090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0" name="Téglalap 58">
            <a:extLst>
              <a:ext uri="{FF2B5EF4-FFF2-40B4-BE49-F238E27FC236}">
                <a16:creationId xmlns:a16="http://schemas.microsoft.com/office/drawing/2014/main" id="{22F81817-21AF-C50C-7DF4-1F5F2CB3434C}"/>
              </a:ext>
            </a:extLst>
          </p:cNvPr>
          <p:cNvSpPr/>
          <p:nvPr/>
        </p:nvSpPr>
        <p:spPr>
          <a:xfrm>
            <a:off x="2187879" y="4645446"/>
            <a:ext cx="212742" cy="91293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1" name="Téglalap 59">
            <a:extLst>
              <a:ext uri="{FF2B5EF4-FFF2-40B4-BE49-F238E27FC236}">
                <a16:creationId xmlns:a16="http://schemas.microsoft.com/office/drawing/2014/main" id="{372D6B37-7FC0-9936-4FE9-202BE067715A}"/>
              </a:ext>
            </a:extLst>
          </p:cNvPr>
          <p:cNvSpPr/>
          <p:nvPr/>
        </p:nvSpPr>
        <p:spPr>
          <a:xfrm>
            <a:off x="2544637" y="4727828"/>
            <a:ext cx="212742" cy="8305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2" name="Téglalap 60">
            <a:extLst>
              <a:ext uri="{FF2B5EF4-FFF2-40B4-BE49-F238E27FC236}">
                <a16:creationId xmlns:a16="http://schemas.microsoft.com/office/drawing/2014/main" id="{323E9872-BF24-87A0-88DF-3EBFD3C4E38E}"/>
              </a:ext>
            </a:extLst>
          </p:cNvPr>
          <p:cNvSpPr/>
          <p:nvPr/>
        </p:nvSpPr>
        <p:spPr>
          <a:xfrm>
            <a:off x="2907959" y="4797152"/>
            <a:ext cx="212742" cy="76122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3" name="Téglalap 61">
            <a:extLst>
              <a:ext uri="{FF2B5EF4-FFF2-40B4-BE49-F238E27FC236}">
                <a16:creationId xmlns:a16="http://schemas.microsoft.com/office/drawing/2014/main" id="{BC7BAB2B-72DD-268F-7903-F8ABA5770D9E}"/>
              </a:ext>
            </a:extLst>
          </p:cNvPr>
          <p:cNvSpPr/>
          <p:nvPr/>
        </p:nvSpPr>
        <p:spPr>
          <a:xfrm>
            <a:off x="3267999" y="4869160"/>
            <a:ext cx="212742" cy="68921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4" name="Téglalap 62">
            <a:extLst>
              <a:ext uri="{FF2B5EF4-FFF2-40B4-BE49-F238E27FC236}">
                <a16:creationId xmlns:a16="http://schemas.microsoft.com/office/drawing/2014/main" id="{1BDEE36B-4468-82A2-A848-84439CFC71C6}"/>
              </a:ext>
            </a:extLst>
          </p:cNvPr>
          <p:cNvSpPr/>
          <p:nvPr/>
        </p:nvSpPr>
        <p:spPr>
          <a:xfrm>
            <a:off x="3624757" y="4941168"/>
            <a:ext cx="212742" cy="61721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5" name="Téglalap 63">
            <a:extLst>
              <a:ext uri="{FF2B5EF4-FFF2-40B4-BE49-F238E27FC236}">
                <a16:creationId xmlns:a16="http://schemas.microsoft.com/office/drawing/2014/main" id="{600D46FB-7FB5-C151-D0ED-B7E6E4E2B193}"/>
              </a:ext>
            </a:extLst>
          </p:cNvPr>
          <p:cNvSpPr/>
          <p:nvPr/>
        </p:nvSpPr>
        <p:spPr>
          <a:xfrm>
            <a:off x="3988079" y="5013176"/>
            <a:ext cx="212742" cy="54520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6" name="Téglalap 64">
            <a:extLst>
              <a:ext uri="{FF2B5EF4-FFF2-40B4-BE49-F238E27FC236}">
                <a16:creationId xmlns:a16="http://schemas.microsoft.com/office/drawing/2014/main" id="{C0114469-1AFE-C16A-83D4-FF40218BA70C}"/>
              </a:ext>
            </a:extLst>
          </p:cNvPr>
          <p:cNvSpPr/>
          <p:nvPr/>
        </p:nvSpPr>
        <p:spPr>
          <a:xfrm>
            <a:off x="4348119" y="5085184"/>
            <a:ext cx="212742" cy="47319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7" name="Téglalap 65">
            <a:extLst>
              <a:ext uri="{FF2B5EF4-FFF2-40B4-BE49-F238E27FC236}">
                <a16:creationId xmlns:a16="http://schemas.microsoft.com/office/drawing/2014/main" id="{B2D252CB-B021-7269-5771-87429F08C898}"/>
              </a:ext>
            </a:extLst>
          </p:cNvPr>
          <p:cNvSpPr/>
          <p:nvPr/>
        </p:nvSpPr>
        <p:spPr>
          <a:xfrm>
            <a:off x="6308728"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8" name="Téglalap 66">
            <a:extLst>
              <a:ext uri="{FF2B5EF4-FFF2-40B4-BE49-F238E27FC236}">
                <a16:creationId xmlns:a16="http://schemas.microsoft.com/office/drawing/2014/main" id="{C44EB38E-683E-7D5E-1A52-3F95E8768D2D}"/>
              </a:ext>
            </a:extLst>
          </p:cNvPr>
          <p:cNvSpPr/>
          <p:nvPr/>
        </p:nvSpPr>
        <p:spPr>
          <a:xfrm>
            <a:off x="667204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9" name="Téglalap 67">
            <a:extLst>
              <a:ext uri="{FF2B5EF4-FFF2-40B4-BE49-F238E27FC236}">
                <a16:creationId xmlns:a16="http://schemas.microsoft.com/office/drawing/2014/main" id="{FD8C53CF-0663-3731-4FBB-BE3F4F9FD125}"/>
              </a:ext>
            </a:extLst>
          </p:cNvPr>
          <p:cNvSpPr/>
          <p:nvPr/>
        </p:nvSpPr>
        <p:spPr>
          <a:xfrm>
            <a:off x="7028807"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0" name="Téglalap 68">
            <a:extLst>
              <a:ext uri="{FF2B5EF4-FFF2-40B4-BE49-F238E27FC236}">
                <a16:creationId xmlns:a16="http://schemas.microsoft.com/office/drawing/2014/main" id="{6AA43354-97C3-24DD-7527-AD5AB96F39E3}"/>
              </a:ext>
            </a:extLst>
          </p:cNvPr>
          <p:cNvSpPr/>
          <p:nvPr/>
        </p:nvSpPr>
        <p:spPr>
          <a:xfrm>
            <a:off x="739212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1" name="Téglalap 69">
            <a:extLst>
              <a:ext uri="{FF2B5EF4-FFF2-40B4-BE49-F238E27FC236}">
                <a16:creationId xmlns:a16="http://schemas.microsoft.com/office/drawing/2014/main" id="{0B2DC018-3BB1-DD8F-0BB8-A049844C2ACC}"/>
              </a:ext>
            </a:extLst>
          </p:cNvPr>
          <p:cNvSpPr/>
          <p:nvPr/>
        </p:nvSpPr>
        <p:spPr>
          <a:xfrm>
            <a:off x="775216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2" name="Téglalap 70">
            <a:extLst>
              <a:ext uri="{FF2B5EF4-FFF2-40B4-BE49-F238E27FC236}">
                <a16:creationId xmlns:a16="http://schemas.microsoft.com/office/drawing/2014/main" id="{E6E1291B-04F6-CA3B-7B70-045B12E78267}"/>
              </a:ext>
            </a:extLst>
          </p:cNvPr>
          <p:cNvSpPr/>
          <p:nvPr/>
        </p:nvSpPr>
        <p:spPr>
          <a:xfrm>
            <a:off x="8108927"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3" name="Téglalap 71">
            <a:extLst>
              <a:ext uri="{FF2B5EF4-FFF2-40B4-BE49-F238E27FC236}">
                <a16:creationId xmlns:a16="http://schemas.microsoft.com/office/drawing/2014/main" id="{BE18B3D1-B243-73B8-76D4-7D9AAD7D1352}"/>
              </a:ext>
            </a:extLst>
          </p:cNvPr>
          <p:cNvSpPr/>
          <p:nvPr/>
        </p:nvSpPr>
        <p:spPr>
          <a:xfrm>
            <a:off x="8472249" y="4702666"/>
            <a:ext cx="212742" cy="864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4" name="Téglalap 72">
            <a:extLst>
              <a:ext uri="{FF2B5EF4-FFF2-40B4-BE49-F238E27FC236}">
                <a16:creationId xmlns:a16="http://schemas.microsoft.com/office/drawing/2014/main" id="{8A99EC40-E5A1-62C7-EFFA-09A35E88228B}"/>
              </a:ext>
            </a:extLst>
          </p:cNvPr>
          <p:cNvSpPr/>
          <p:nvPr/>
        </p:nvSpPr>
        <p:spPr>
          <a:xfrm>
            <a:off x="8832289" y="4719294"/>
            <a:ext cx="212742" cy="846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cxnSp>
        <p:nvCxnSpPr>
          <p:cNvPr id="55" name="Egyenes összekötő 73">
            <a:extLst>
              <a:ext uri="{FF2B5EF4-FFF2-40B4-BE49-F238E27FC236}">
                <a16:creationId xmlns:a16="http://schemas.microsoft.com/office/drawing/2014/main" id="{DD097C7F-84E4-67E5-8316-086D4384BF8C}"/>
              </a:ext>
            </a:extLst>
          </p:cNvPr>
          <p:cNvCxnSpPr>
            <a:cxnSpLocks/>
          </p:cNvCxnSpPr>
          <p:nvPr/>
        </p:nvCxnSpPr>
        <p:spPr>
          <a:xfrm>
            <a:off x="1564828" y="5187672"/>
            <a:ext cx="3447755" cy="0"/>
          </a:xfrm>
          <a:prstGeom prst="line">
            <a:avLst/>
          </a:prstGeom>
          <a:ln w="3175"/>
        </p:spPr>
        <p:style>
          <a:lnRef idx="1">
            <a:schemeClr val="dk1"/>
          </a:lnRef>
          <a:fillRef idx="0">
            <a:schemeClr val="dk1"/>
          </a:fillRef>
          <a:effectRef idx="0">
            <a:schemeClr val="dk1"/>
          </a:effectRef>
          <a:fontRef idx="minor">
            <a:schemeClr val="tx1"/>
          </a:fontRef>
        </p:style>
      </p:cxnSp>
      <p:cxnSp>
        <p:nvCxnSpPr>
          <p:cNvPr id="56" name="Egyenes összekötő 74">
            <a:extLst>
              <a:ext uri="{FF2B5EF4-FFF2-40B4-BE49-F238E27FC236}">
                <a16:creationId xmlns:a16="http://schemas.microsoft.com/office/drawing/2014/main" id="{8516CAE2-92AA-EED2-012E-A7180F9785BC}"/>
              </a:ext>
            </a:extLst>
          </p:cNvPr>
          <p:cNvCxnSpPr>
            <a:cxnSpLocks/>
          </p:cNvCxnSpPr>
          <p:nvPr/>
        </p:nvCxnSpPr>
        <p:spPr>
          <a:xfrm>
            <a:off x="6029324" y="5157192"/>
            <a:ext cx="3519763" cy="0"/>
          </a:xfrm>
          <a:prstGeom prst="line">
            <a:avLst/>
          </a:prstGeom>
          <a:ln w="3175"/>
        </p:spPr>
        <p:style>
          <a:lnRef idx="1">
            <a:schemeClr val="dk1"/>
          </a:lnRef>
          <a:fillRef idx="0">
            <a:schemeClr val="dk1"/>
          </a:fillRef>
          <a:effectRef idx="0">
            <a:schemeClr val="dk1"/>
          </a:effectRef>
          <a:fontRef idx="minor">
            <a:schemeClr val="tx1"/>
          </a:fontRef>
        </p:style>
      </p:cxnSp>
      <p:sp>
        <p:nvSpPr>
          <p:cNvPr id="57" name="Szövegdoboz 75">
            <a:extLst>
              <a:ext uri="{FF2B5EF4-FFF2-40B4-BE49-F238E27FC236}">
                <a16:creationId xmlns:a16="http://schemas.microsoft.com/office/drawing/2014/main" id="{2EA01CA5-8639-C5D7-C9C7-DC8855DE4F90}"/>
              </a:ext>
            </a:extLst>
          </p:cNvPr>
          <p:cNvSpPr txBox="1"/>
          <p:nvPr/>
        </p:nvSpPr>
        <p:spPr>
          <a:xfrm>
            <a:off x="767408" y="5013176"/>
            <a:ext cx="938456" cy="318924"/>
          </a:xfrm>
          <a:prstGeom prst="rect">
            <a:avLst/>
          </a:prstGeom>
          <a:noFill/>
        </p:spPr>
        <p:txBody>
          <a:bodyPr wrap="square" lIns="72000" tIns="36000" rIns="72000" bIns="36000" rtlCol="0">
            <a:spAutoFit/>
          </a:bodyPr>
          <a:lstStyle/>
          <a:p>
            <a:pPr algn="ctr">
              <a:buClr>
                <a:schemeClr val="tx2"/>
              </a:buClr>
            </a:pPr>
            <a:r>
              <a:rPr lang="en-US" sz="800" dirty="0"/>
              <a:t>Secondary Braking </a:t>
            </a:r>
            <a:r>
              <a:rPr lang="de-DE" sz="800" dirty="0"/>
              <a:t>Performance</a:t>
            </a:r>
            <a:endParaRPr lang="hu-HU" sz="800" dirty="0" err="1"/>
          </a:p>
        </p:txBody>
      </p:sp>
      <p:sp>
        <p:nvSpPr>
          <p:cNvPr id="58" name="Jobb oldali kapcsos zárójel 76">
            <a:extLst>
              <a:ext uri="{FF2B5EF4-FFF2-40B4-BE49-F238E27FC236}">
                <a16:creationId xmlns:a16="http://schemas.microsoft.com/office/drawing/2014/main" id="{F8CAACAF-D9BE-93F2-9421-224AB3281A54}"/>
              </a:ext>
            </a:extLst>
          </p:cNvPr>
          <p:cNvSpPr/>
          <p:nvPr/>
        </p:nvSpPr>
        <p:spPr>
          <a:xfrm rot="5400000">
            <a:off x="3133599" y="4258764"/>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59" name="Jobb oldali kapcsos zárójel 77">
            <a:extLst>
              <a:ext uri="{FF2B5EF4-FFF2-40B4-BE49-F238E27FC236}">
                <a16:creationId xmlns:a16="http://schemas.microsoft.com/office/drawing/2014/main" id="{70884CF9-60B4-A0A3-A74B-1714CAA7183D}"/>
              </a:ext>
            </a:extLst>
          </p:cNvPr>
          <p:cNvSpPr/>
          <p:nvPr/>
        </p:nvSpPr>
        <p:spPr>
          <a:xfrm rot="5400000">
            <a:off x="7598095" y="4258344"/>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60" name="Szövegdoboz 78">
            <a:extLst>
              <a:ext uri="{FF2B5EF4-FFF2-40B4-BE49-F238E27FC236}">
                <a16:creationId xmlns:a16="http://schemas.microsoft.com/office/drawing/2014/main" id="{76ADE6C3-050F-A4BB-AD48-0B8882409276}"/>
              </a:ext>
            </a:extLst>
          </p:cNvPr>
          <p:cNvSpPr txBox="1"/>
          <p:nvPr/>
        </p:nvSpPr>
        <p:spPr>
          <a:xfrm>
            <a:off x="1692917" y="5763919"/>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res_p</a:t>
            </a:r>
            <a:endParaRPr lang="hu-HU" sz="1200" baseline="-25000" dirty="0"/>
          </a:p>
        </p:txBody>
      </p:sp>
      <p:sp>
        <p:nvSpPr>
          <p:cNvPr id="61" name="Szövegdoboz 79">
            <a:extLst>
              <a:ext uri="{FF2B5EF4-FFF2-40B4-BE49-F238E27FC236}">
                <a16:creationId xmlns:a16="http://schemas.microsoft.com/office/drawing/2014/main" id="{DA3C474F-BA25-4984-5FD7-8DE64E32602D}"/>
              </a:ext>
            </a:extLst>
          </p:cNvPr>
          <p:cNvSpPr txBox="1"/>
          <p:nvPr/>
        </p:nvSpPr>
        <p:spPr>
          <a:xfrm>
            <a:off x="6157413" y="5763919"/>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res_e</a:t>
            </a:r>
            <a:endParaRPr lang="hu-HU" sz="1200" dirty="0"/>
          </a:p>
        </p:txBody>
      </p:sp>
      <p:sp>
        <p:nvSpPr>
          <p:cNvPr id="66" name="Szabadkézi sokszög: alakzat 84">
            <a:extLst>
              <a:ext uri="{FF2B5EF4-FFF2-40B4-BE49-F238E27FC236}">
                <a16:creationId xmlns:a16="http://schemas.microsoft.com/office/drawing/2014/main" id="{2533A952-8E89-BA50-FF87-B1648DAB9EBE}"/>
              </a:ext>
            </a:extLst>
          </p:cNvPr>
          <p:cNvSpPr/>
          <p:nvPr/>
        </p:nvSpPr>
        <p:spPr>
          <a:xfrm>
            <a:off x="1863244" y="3224424"/>
            <a:ext cx="3074887" cy="655422"/>
          </a:xfrm>
          <a:custGeom>
            <a:avLst/>
            <a:gdLst>
              <a:gd name="connsiteX0" fmla="*/ 0 w 2911642"/>
              <a:gd name="connsiteY0" fmla="*/ 0 h 601579"/>
              <a:gd name="connsiteX1" fmla="*/ 393032 w 2911642"/>
              <a:gd name="connsiteY1" fmla="*/ 240632 h 601579"/>
              <a:gd name="connsiteX2" fmla="*/ 762000 w 2911642"/>
              <a:gd name="connsiteY2" fmla="*/ 368969 h 601579"/>
              <a:gd name="connsiteX3" fmla="*/ 1435768 w 2911642"/>
              <a:gd name="connsiteY3" fmla="*/ 481263 h 601579"/>
              <a:gd name="connsiteX4" fmla="*/ 2221832 w 2911642"/>
              <a:gd name="connsiteY4" fmla="*/ 569495 h 601579"/>
              <a:gd name="connsiteX5" fmla="*/ 2911642 w 2911642"/>
              <a:gd name="connsiteY5" fmla="*/ 601579 h 6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642" h="601579">
                <a:moveTo>
                  <a:pt x="0" y="0"/>
                </a:moveTo>
                <a:cubicBezTo>
                  <a:pt x="133016" y="89568"/>
                  <a:pt x="266032" y="179137"/>
                  <a:pt x="393032" y="240632"/>
                </a:cubicBezTo>
                <a:cubicBezTo>
                  <a:pt x="520032" y="302127"/>
                  <a:pt x="588211" y="328864"/>
                  <a:pt x="762000" y="368969"/>
                </a:cubicBezTo>
                <a:cubicBezTo>
                  <a:pt x="935789" y="409074"/>
                  <a:pt x="1192463" y="447842"/>
                  <a:pt x="1435768" y="481263"/>
                </a:cubicBezTo>
                <a:cubicBezTo>
                  <a:pt x="1679073" y="514684"/>
                  <a:pt x="1975853" y="549442"/>
                  <a:pt x="2221832" y="569495"/>
                </a:cubicBezTo>
                <a:cubicBezTo>
                  <a:pt x="2467811" y="589548"/>
                  <a:pt x="2752558" y="600242"/>
                  <a:pt x="2911642" y="601579"/>
                </a:cubicBezTo>
              </a:path>
            </a:pathLst>
          </a:cu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hu-HU"/>
          </a:p>
        </p:txBody>
      </p:sp>
      <p:cxnSp>
        <p:nvCxnSpPr>
          <p:cNvPr id="70" name="Egyenes összekötő nyíllal 4">
            <a:extLst>
              <a:ext uri="{FF2B5EF4-FFF2-40B4-BE49-F238E27FC236}">
                <a16:creationId xmlns:a16="http://schemas.microsoft.com/office/drawing/2014/main" id="{A674F66E-D962-8BC5-918C-45FAB13BABC0}"/>
              </a:ext>
            </a:extLst>
          </p:cNvPr>
          <p:cNvCxnSpPr>
            <a:cxnSpLocks/>
          </p:cNvCxnSpPr>
          <p:nvPr/>
        </p:nvCxnSpPr>
        <p:spPr>
          <a:xfrm flipV="1">
            <a:off x="1628678" y="2853033"/>
            <a:ext cx="0" cy="13539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Szövegdoboz 7">
            <a:extLst>
              <a:ext uri="{FF2B5EF4-FFF2-40B4-BE49-F238E27FC236}">
                <a16:creationId xmlns:a16="http://schemas.microsoft.com/office/drawing/2014/main" id="{0FF5E7F6-B702-92E3-187C-9D36A6C49284}"/>
              </a:ext>
            </a:extLst>
          </p:cNvPr>
          <p:cNvSpPr txBox="1"/>
          <p:nvPr/>
        </p:nvSpPr>
        <p:spPr>
          <a:xfrm>
            <a:off x="1351287" y="2512763"/>
            <a:ext cx="726674" cy="288147"/>
          </a:xfrm>
          <a:prstGeom prst="rect">
            <a:avLst/>
          </a:prstGeom>
          <a:noFill/>
        </p:spPr>
        <p:txBody>
          <a:bodyPr wrap="square" lIns="72000" tIns="36000" rIns="72000" bIns="36000" rtlCol="0">
            <a:spAutoFit/>
          </a:bodyPr>
          <a:lstStyle/>
          <a:p>
            <a:pPr>
              <a:buClr>
                <a:schemeClr val="tx2"/>
              </a:buClr>
            </a:pPr>
            <a:r>
              <a:rPr lang="hu-HU" sz="1400" b="1" dirty="0" err="1"/>
              <a:t>E</a:t>
            </a:r>
            <a:r>
              <a:rPr lang="hu-HU" sz="1400" b="1" baseline="-25000" dirty="0" err="1"/>
              <a:t>res_p</a:t>
            </a:r>
            <a:endParaRPr lang="hu-HU" sz="1400" b="1" baseline="-25000" dirty="0"/>
          </a:p>
        </p:txBody>
      </p:sp>
      <p:sp>
        <p:nvSpPr>
          <p:cNvPr id="73" name="Szövegdoboz 8">
            <a:extLst>
              <a:ext uri="{FF2B5EF4-FFF2-40B4-BE49-F238E27FC236}">
                <a16:creationId xmlns:a16="http://schemas.microsoft.com/office/drawing/2014/main" id="{A2D30E1F-90D5-F2CE-BD99-A8B62E61951D}"/>
              </a:ext>
            </a:extLst>
          </p:cNvPr>
          <p:cNvSpPr txBox="1"/>
          <p:nvPr/>
        </p:nvSpPr>
        <p:spPr>
          <a:xfrm>
            <a:off x="5965792" y="2545351"/>
            <a:ext cx="562256" cy="236851"/>
          </a:xfrm>
          <a:prstGeom prst="rect">
            <a:avLst/>
          </a:prstGeom>
          <a:noFill/>
        </p:spPr>
        <p:txBody>
          <a:bodyPr wrap="square" lIns="72000" tIns="36000" rIns="72000" bIns="36000" rtlCol="0">
            <a:spAutoFit/>
          </a:bodyPr>
          <a:lstStyle/>
          <a:p>
            <a:pPr>
              <a:buClr>
                <a:schemeClr val="tx2"/>
              </a:buClr>
            </a:pPr>
            <a:r>
              <a:rPr lang="de-DE" sz="1600" b="1" baseline="-25000" dirty="0"/>
              <a:t>U </a:t>
            </a:r>
            <a:r>
              <a:rPr lang="de-DE" sz="1600" baseline="-25000" dirty="0"/>
              <a:t>[V]</a:t>
            </a:r>
            <a:endParaRPr lang="hu-HU" sz="1600" baseline="-25000" dirty="0"/>
          </a:p>
        </p:txBody>
      </p:sp>
      <p:cxnSp>
        <p:nvCxnSpPr>
          <p:cNvPr id="76" name="Egyenes összekötő nyíllal 48">
            <a:extLst>
              <a:ext uri="{FF2B5EF4-FFF2-40B4-BE49-F238E27FC236}">
                <a16:creationId xmlns:a16="http://schemas.microsoft.com/office/drawing/2014/main" id="{6D9CC6DE-8094-AAFD-B8C1-0954975F0E59}"/>
              </a:ext>
            </a:extLst>
          </p:cNvPr>
          <p:cNvCxnSpPr>
            <a:cxnSpLocks/>
          </p:cNvCxnSpPr>
          <p:nvPr/>
        </p:nvCxnSpPr>
        <p:spPr>
          <a:xfrm>
            <a:off x="1631504" y="4221088"/>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Gleichschenkliges Dreieck 78">
            <a:extLst>
              <a:ext uri="{FF2B5EF4-FFF2-40B4-BE49-F238E27FC236}">
                <a16:creationId xmlns:a16="http://schemas.microsoft.com/office/drawing/2014/main" id="{3284093D-F416-E2DC-CC39-2D6CF64E4838}"/>
              </a:ext>
            </a:extLst>
          </p:cNvPr>
          <p:cNvSpPr/>
          <p:nvPr/>
        </p:nvSpPr>
        <p:spPr>
          <a:xfrm rot="19235895">
            <a:off x="9150929" y="2410771"/>
            <a:ext cx="768471" cy="829689"/>
          </a:xfrm>
          <a:prstGeom prst="triangle">
            <a:avLst>
              <a:gd name="adj" fmla="val 5916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1" name="Grafik 80">
            <a:extLst>
              <a:ext uri="{FF2B5EF4-FFF2-40B4-BE49-F238E27FC236}">
                <a16:creationId xmlns:a16="http://schemas.microsoft.com/office/drawing/2014/main" id="{B415485C-370A-C081-EC54-3DD79BE67E23}"/>
              </a:ext>
            </a:extLst>
          </p:cNvPr>
          <p:cNvPicPr>
            <a:picLocks noChangeAspect="1"/>
          </p:cNvPicPr>
          <p:nvPr/>
        </p:nvPicPr>
        <p:blipFill>
          <a:blip r:embed="rId2"/>
          <a:stretch>
            <a:fillRect/>
          </a:stretch>
        </p:blipFill>
        <p:spPr>
          <a:xfrm>
            <a:off x="6138217" y="2997426"/>
            <a:ext cx="3342159" cy="889107"/>
          </a:xfrm>
          <a:prstGeom prst="rect">
            <a:avLst/>
          </a:prstGeom>
          <a:ln>
            <a:noFill/>
          </a:ln>
        </p:spPr>
      </p:pic>
      <p:cxnSp>
        <p:nvCxnSpPr>
          <p:cNvPr id="83" name="Gerader Verbinder 82">
            <a:extLst>
              <a:ext uri="{FF2B5EF4-FFF2-40B4-BE49-F238E27FC236}">
                <a16:creationId xmlns:a16="http://schemas.microsoft.com/office/drawing/2014/main" id="{A0B5840F-7778-DEDD-693C-6C874D11B7F7}"/>
              </a:ext>
            </a:extLst>
          </p:cNvPr>
          <p:cNvCxnSpPr/>
          <p:nvPr/>
        </p:nvCxnSpPr>
        <p:spPr>
          <a:xfrm flipH="1">
            <a:off x="1828521" y="3174207"/>
            <a:ext cx="19448" cy="14774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4" name="Gerader Verbinder 83">
            <a:extLst>
              <a:ext uri="{FF2B5EF4-FFF2-40B4-BE49-F238E27FC236}">
                <a16:creationId xmlns:a16="http://schemas.microsoft.com/office/drawing/2014/main" id="{56D81333-6310-BE28-1749-73994E1A7E16}"/>
              </a:ext>
            </a:extLst>
          </p:cNvPr>
          <p:cNvCxnSpPr>
            <a:cxnSpLocks/>
          </p:cNvCxnSpPr>
          <p:nvPr/>
        </p:nvCxnSpPr>
        <p:spPr>
          <a:xfrm>
            <a:off x="4924247" y="3933900"/>
            <a:ext cx="13885" cy="13673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7" name="Szövegdoboz 75">
            <a:extLst>
              <a:ext uri="{FF2B5EF4-FFF2-40B4-BE49-F238E27FC236}">
                <a16:creationId xmlns:a16="http://schemas.microsoft.com/office/drawing/2014/main" id="{EF9221C1-8015-7332-4EED-A553AFF765C6}"/>
              </a:ext>
            </a:extLst>
          </p:cNvPr>
          <p:cNvSpPr txBox="1"/>
          <p:nvPr/>
        </p:nvSpPr>
        <p:spPr>
          <a:xfrm>
            <a:off x="9480376" y="5013176"/>
            <a:ext cx="938456" cy="318924"/>
          </a:xfrm>
          <a:prstGeom prst="rect">
            <a:avLst/>
          </a:prstGeom>
          <a:noFill/>
        </p:spPr>
        <p:txBody>
          <a:bodyPr wrap="square" lIns="72000" tIns="36000" rIns="72000" bIns="36000" rtlCol="0">
            <a:spAutoFit/>
          </a:bodyPr>
          <a:lstStyle/>
          <a:p>
            <a:pPr algn="ctr">
              <a:buClr>
                <a:schemeClr val="tx2"/>
              </a:buClr>
            </a:pPr>
            <a:r>
              <a:rPr lang="en-US" sz="800" dirty="0"/>
              <a:t>Secondary Braking </a:t>
            </a:r>
            <a:r>
              <a:rPr lang="de-DE" sz="800" dirty="0"/>
              <a:t>Performance</a:t>
            </a:r>
            <a:endParaRPr lang="hu-HU" sz="800" dirty="0" err="1"/>
          </a:p>
        </p:txBody>
      </p:sp>
      <p:sp>
        <p:nvSpPr>
          <p:cNvPr id="88" name="Szövegdoboz 49">
            <a:extLst>
              <a:ext uri="{FF2B5EF4-FFF2-40B4-BE49-F238E27FC236}">
                <a16:creationId xmlns:a16="http://schemas.microsoft.com/office/drawing/2014/main" id="{B6AED784-FCEC-F9F2-565B-FD69BC76C7A3}"/>
              </a:ext>
            </a:extLst>
          </p:cNvPr>
          <p:cNvSpPr txBox="1"/>
          <p:nvPr/>
        </p:nvSpPr>
        <p:spPr>
          <a:xfrm>
            <a:off x="5103910" y="5417116"/>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89" name="Szövegdoboz 49">
            <a:extLst>
              <a:ext uri="{FF2B5EF4-FFF2-40B4-BE49-F238E27FC236}">
                <a16:creationId xmlns:a16="http://schemas.microsoft.com/office/drawing/2014/main" id="{77217625-9E56-CE79-C582-E34951F19AA6}"/>
              </a:ext>
            </a:extLst>
          </p:cNvPr>
          <p:cNvSpPr txBox="1"/>
          <p:nvPr/>
        </p:nvSpPr>
        <p:spPr>
          <a:xfrm>
            <a:off x="9596399" y="541723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cxnSp>
        <p:nvCxnSpPr>
          <p:cNvPr id="90" name="Egyenes összekötő nyíllal 53">
            <a:extLst>
              <a:ext uri="{FF2B5EF4-FFF2-40B4-BE49-F238E27FC236}">
                <a16:creationId xmlns:a16="http://schemas.microsoft.com/office/drawing/2014/main" id="{5F75BB0A-B89B-713E-F758-455B7FF16E1F}"/>
              </a:ext>
            </a:extLst>
          </p:cNvPr>
          <p:cNvCxnSpPr>
            <a:cxnSpLocks/>
          </p:cNvCxnSpPr>
          <p:nvPr/>
        </p:nvCxnSpPr>
        <p:spPr>
          <a:xfrm>
            <a:off x="6096000" y="5558429"/>
            <a:ext cx="3557982" cy="2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Gerader Verbinder 90">
            <a:extLst>
              <a:ext uri="{FF2B5EF4-FFF2-40B4-BE49-F238E27FC236}">
                <a16:creationId xmlns:a16="http://schemas.microsoft.com/office/drawing/2014/main" id="{2BE036B7-198A-FB40-FADC-022FEF0F8F67}"/>
              </a:ext>
            </a:extLst>
          </p:cNvPr>
          <p:cNvCxnSpPr>
            <a:cxnSpLocks/>
          </p:cNvCxnSpPr>
          <p:nvPr/>
        </p:nvCxnSpPr>
        <p:spPr>
          <a:xfrm>
            <a:off x="6308728" y="2996952"/>
            <a:ext cx="3296" cy="16553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3" name="Gerader Verbinder 92">
            <a:extLst>
              <a:ext uri="{FF2B5EF4-FFF2-40B4-BE49-F238E27FC236}">
                <a16:creationId xmlns:a16="http://schemas.microsoft.com/office/drawing/2014/main" id="{5BA07525-0CD0-2D71-124E-17DBED5C1F5F}"/>
              </a:ext>
            </a:extLst>
          </p:cNvPr>
          <p:cNvCxnSpPr>
            <a:cxnSpLocks/>
          </p:cNvCxnSpPr>
          <p:nvPr/>
        </p:nvCxnSpPr>
        <p:spPr>
          <a:xfrm>
            <a:off x="9389706" y="3820775"/>
            <a:ext cx="13885" cy="12644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Egyenes összekötő nyíllal 6">
            <a:extLst>
              <a:ext uri="{FF2B5EF4-FFF2-40B4-BE49-F238E27FC236}">
                <a16:creationId xmlns:a16="http://schemas.microsoft.com/office/drawing/2014/main" id="{8FA88B9E-78E4-01F6-D55C-7974896AB2BD}"/>
              </a:ext>
            </a:extLst>
          </p:cNvPr>
          <p:cNvCxnSpPr>
            <a:cxnSpLocks/>
          </p:cNvCxnSpPr>
          <p:nvPr/>
        </p:nvCxnSpPr>
        <p:spPr>
          <a:xfrm flipV="1">
            <a:off x="6092613" y="2841104"/>
            <a:ext cx="0" cy="13539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D153660B-2F57-2D57-B50B-1D41BA8D025D}"/>
              </a:ext>
            </a:extLst>
          </p:cNvPr>
          <p:cNvCxnSpPr>
            <a:cxnSpLocks/>
            <a:endCxn id="125" idx="0"/>
          </p:cNvCxnSpPr>
          <p:nvPr/>
        </p:nvCxnSpPr>
        <p:spPr>
          <a:xfrm>
            <a:off x="6444589" y="3514589"/>
            <a:ext cx="15689" cy="68567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6513D79A-1215-039B-3758-A609B4B869E8}"/>
              </a:ext>
            </a:extLst>
          </p:cNvPr>
          <p:cNvCxnSpPr>
            <a:cxnSpLocks/>
            <a:endCxn id="126" idx="0"/>
          </p:cNvCxnSpPr>
          <p:nvPr/>
        </p:nvCxnSpPr>
        <p:spPr>
          <a:xfrm>
            <a:off x="9116098" y="3531265"/>
            <a:ext cx="0" cy="66899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5" name="Gerader Verbinder 114">
            <a:extLst>
              <a:ext uri="{FF2B5EF4-FFF2-40B4-BE49-F238E27FC236}">
                <a16:creationId xmlns:a16="http://schemas.microsoft.com/office/drawing/2014/main" id="{E5392D6E-A8CD-3163-1788-E4D0FA9BBF7D}"/>
              </a:ext>
            </a:extLst>
          </p:cNvPr>
          <p:cNvCxnSpPr>
            <a:cxnSpLocks/>
          </p:cNvCxnSpPr>
          <p:nvPr/>
        </p:nvCxnSpPr>
        <p:spPr>
          <a:xfrm>
            <a:off x="2855640" y="3666989"/>
            <a:ext cx="0" cy="65146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6" name="Gerader Verbinder 115">
            <a:extLst>
              <a:ext uri="{FF2B5EF4-FFF2-40B4-BE49-F238E27FC236}">
                <a16:creationId xmlns:a16="http://schemas.microsoft.com/office/drawing/2014/main" id="{65CA93D0-4C5F-E3D7-49F9-4014893F77E4}"/>
              </a:ext>
            </a:extLst>
          </p:cNvPr>
          <p:cNvCxnSpPr>
            <a:cxnSpLocks/>
          </p:cNvCxnSpPr>
          <p:nvPr/>
        </p:nvCxnSpPr>
        <p:spPr>
          <a:xfrm flipH="1">
            <a:off x="1415480" y="3663686"/>
            <a:ext cx="144016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9" name="Gerader Verbinder 118">
            <a:extLst>
              <a:ext uri="{FF2B5EF4-FFF2-40B4-BE49-F238E27FC236}">
                <a16:creationId xmlns:a16="http://schemas.microsoft.com/office/drawing/2014/main" id="{A7D69277-5670-7561-851D-564CC808FEE5}"/>
              </a:ext>
            </a:extLst>
          </p:cNvPr>
          <p:cNvCxnSpPr>
            <a:cxnSpLocks/>
          </p:cNvCxnSpPr>
          <p:nvPr/>
        </p:nvCxnSpPr>
        <p:spPr>
          <a:xfrm flipH="1">
            <a:off x="5965792" y="3535692"/>
            <a:ext cx="337056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22" name="Szövegdoboz 8">
            <a:extLst>
              <a:ext uri="{FF2B5EF4-FFF2-40B4-BE49-F238E27FC236}">
                <a16:creationId xmlns:a16="http://schemas.microsoft.com/office/drawing/2014/main" id="{4CAAA985-087C-A136-6E58-FEC88042BC45}"/>
              </a:ext>
            </a:extLst>
          </p:cNvPr>
          <p:cNvSpPr txBox="1"/>
          <p:nvPr/>
        </p:nvSpPr>
        <p:spPr>
          <a:xfrm>
            <a:off x="5471139" y="3231638"/>
            <a:ext cx="552853" cy="565146"/>
          </a:xfrm>
          <a:prstGeom prst="rect">
            <a:avLst/>
          </a:prstGeom>
          <a:noFill/>
        </p:spPr>
        <p:txBody>
          <a:bodyPr wrap="square" lIns="72000" tIns="36000" rIns="72000" bIns="36000" rtlCol="0" anchor="t">
            <a:spAutoFit/>
          </a:bodyPr>
          <a:lstStyle/>
          <a:p>
            <a:pPr>
              <a:buClr>
                <a:schemeClr val="tx2"/>
              </a:buClr>
            </a:pPr>
            <a:r>
              <a:rPr lang="de-DE" sz="1600" b="1" baseline="-25000" dirty="0">
                <a:solidFill>
                  <a:srgbClr val="0070C0"/>
                </a:solidFill>
              </a:rPr>
              <a:t> ? U1 ?</a:t>
            </a:r>
          </a:p>
          <a:p>
            <a:pPr>
              <a:buClr>
                <a:schemeClr val="tx2"/>
              </a:buClr>
            </a:pPr>
            <a:r>
              <a:rPr lang="de-DE" sz="1600" b="1" baseline="-25000" dirty="0">
                <a:solidFill>
                  <a:srgbClr val="0070C0"/>
                </a:solidFill>
              </a:rPr>
              <a:t> ? U2 ?</a:t>
            </a:r>
          </a:p>
          <a:p>
            <a:pPr>
              <a:buClr>
                <a:schemeClr val="tx2"/>
              </a:buClr>
            </a:pPr>
            <a:r>
              <a:rPr lang="de-DE" sz="1600" b="1" baseline="-25000" dirty="0">
                <a:solidFill>
                  <a:srgbClr val="0070C0"/>
                </a:solidFill>
              </a:rPr>
              <a:t> ? U3 ?</a:t>
            </a:r>
            <a:endParaRPr lang="hu-HU" sz="1600" baseline="-25000" dirty="0">
              <a:solidFill>
                <a:srgbClr val="0070C0"/>
              </a:solidFill>
            </a:endParaRPr>
          </a:p>
        </p:txBody>
      </p:sp>
      <p:sp>
        <p:nvSpPr>
          <p:cNvPr id="123" name="Szövegdoboz 8">
            <a:extLst>
              <a:ext uri="{FF2B5EF4-FFF2-40B4-BE49-F238E27FC236}">
                <a16:creationId xmlns:a16="http://schemas.microsoft.com/office/drawing/2014/main" id="{9C2C1D54-12E2-6034-E68A-F21D22025411}"/>
              </a:ext>
            </a:extLst>
          </p:cNvPr>
          <p:cNvSpPr txBox="1"/>
          <p:nvPr/>
        </p:nvSpPr>
        <p:spPr>
          <a:xfrm>
            <a:off x="1199456" y="3501008"/>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E1</a:t>
            </a:r>
            <a:endParaRPr lang="hu-HU" sz="1600" baseline="-25000" dirty="0">
              <a:solidFill>
                <a:srgbClr val="0070C0"/>
              </a:solidFill>
            </a:endParaRPr>
          </a:p>
        </p:txBody>
      </p:sp>
      <p:sp>
        <p:nvSpPr>
          <p:cNvPr id="124" name="Szövegdoboz 8">
            <a:extLst>
              <a:ext uri="{FF2B5EF4-FFF2-40B4-BE49-F238E27FC236}">
                <a16:creationId xmlns:a16="http://schemas.microsoft.com/office/drawing/2014/main" id="{483AD4EA-F77A-A0AA-14C6-18F5450E814F}"/>
              </a:ext>
            </a:extLst>
          </p:cNvPr>
          <p:cNvSpPr txBox="1"/>
          <p:nvPr/>
        </p:nvSpPr>
        <p:spPr>
          <a:xfrm>
            <a:off x="272010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t1</a:t>
            </a:r>
            <a:endParaRPr lang="hu-HU" sz="1600" baseline="-25000" dirty="0">
              <a:solidFill>
                <a:srgbClr val="0070C0"/>
              </a:solidFill>
            </a:endParaRPr>
          </a:p>
        </p:txBody>
      </p:sp>
      <p:sp>
        <p:nvSpPr>
          <p:cNvPr id="125" name="Szövegdoboz 8">
            <a:extLst>
              <a:ext uri="{FF2B5EF4-FFF2-40B4-BE49-F238E27FC236}">
                <a16:creationId xmlns:a16="http://schemas.microsoft.com/office/drawing/2014/main" id="{5D344989-F75F-3BD2-CCBD-2C9BC1AD03F7}"/>
              </a:ext>
            </a:extLst>
          </p:cNvPr>
          <p:cNvSpPr txBox="1"/>
          <p:nvPr/>
        </p:nvSpPr>
        <p:spPr>
          <a:xfrm>
            <a:off x="632050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t1</a:t>
            </a:r>
            <a:endParaRPr lang="hu-HU" sz="1600" baseline="-25000" dirty="0">
              <a:solidFill>
                <a:srgbClr val="0070C0"/>
              </a:solidFill>
            </a:endParaRPr>
          </a:p>
        </p:txBody>
      </p:sp>
      <p:sp>
        <p:nvSpPr>
          <p:cNvPr id="126" name="Szövegdoboz 8">
            <a:extLst>
              <a:ext uri="{FF2B5EF4-FFF2-40B4-BE49-F238E27FC236}">
                <a16:creationId xmlns:a16="http://schemas.microsoft.com/office/drawing/2014/main" id="{0C18EAB2-9270-56B5-C33A-E2B7D752FA38}"/>
              </a:ext>
            </a:extLst>
          </p:cNvPr>
          <p:cNvSpPr txBox="1"/>
          <p:nvPr/>
        </p:nvSpPr>
        <p:spPr>
          <a:xfrm>
            <a:off x="897632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t2</a:t>
            </a:r>
            <a:endParaRPr lang="hu-HU" sz="1600" baseline="-25000" dirty="0">
              <a:solidFill>
                <a:srgbClr val="0070C0"/>
              </a:solidFill>
            </a:endParaRPr>
          </a:p>
        </p:txBody>
      </p:sp>
      <p:cxnSp>
        <p:nvCxnSpPr>
          <p:cNvPr id="132" name="Gerader Verbinder 131">
            <a:extLst>
              <a:ext uri="{FF2B5EF4-FFF2-40B4-BE49-F238E27FC236}">
                <a16:creationId xmlns:a16="http://schemas.microsoft.com/office/drawing/2014/main" id="{8DC03BC9-D0A6-CB9F-5405-1C33AB18882B}"/>
              </a:ext>
            </a:extLst>
          </p:cNvPr>
          <p:cNvCxnSpPr>
            <a:cxnSpLocks/>
          </p:cNvCxnSpPr>
          <p:nvPr/>
        </p:nvCxnSpPr>
        <p:spPr>
          <a:xfrm>
            <a:off x="9336360" y="3531265"/>
            <a:ext cx="0" cy="66899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33" name="Szövegdoboz 8">
            <a:extLst>
              <a:ext uri="{FF2B5EF4-FFF2-40B4-BE49-F238E27FC236}">
                <a16:creationId xmlns:a16="http://schemas.microsoft.com/office/drawing/2014/main" id="{EE8F7E7C-EF45-2A93-BD4A-E7F6B4C60789}"/>
              </a:ext>
            </a:extLst>
          </p:cNvPr>
          <p:cNvSpPr txBox="1"/>
          <p:nvPr/>
        </p:nvSpPr>
        <p:spPr>
          <a:xfrm>
            <a:off x="9192344"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t3</a:t>
            </a:r>
            <a:endParaRPr lang="hu-HU" sz="1600" baseline="-25000" dirty="0">
              <a:solidFill>
                <a:srgbClr val="0070C0"/>
              </a:solidFill>
            </a:endParaRPr>
          </a:p>
        </p:txBody>
      </p:sp>
      <p:sp>
        <p:nvSpPr>
          <p:cNvPr id="5" name="Rechteck: gefaltete Ecke 4">
            <a:extLst>
              <a:ext uri="{FF2B5EF4-FFF2-40B4-BE49-F238E27FC236}">
                <a16:creationId xmlns:a16="http://schemas.microsoft.com/office/drawing/2014/main" id="{AA18C9B8-C741-8B25-5616-8A71C0C17EA9}"/>
              </a:ext>
            </a:extLst>
          </p:cNvPr>
          <p:cNvSpPr/>
          <p:nvPr/>
        </p:nvSpPr>
        <p:spPr>
          <a:xfrm rot="1009690">
            <a:off x="9568665" y="651494"/>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Tree>
    <p:extLst>
      <p:ext uri="{BB962C8B-B14F-4D97-AF65-F5344CB8AC3E}">
        <p14:creationId xmlns:p14="http://schemas.microsoft.com/office/powerpoint/2010/main" val="884986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4</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Conclusions (1)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409302"/>
            <a:ext cx="10776284" cy="453997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u="sng" dirty="0">
                <a:solidFill>
                  <a:sysClr val="windowText" lastClr="000000"/>
                </a:solidFill>
                <a:latin typeface="Calibri" panose="020F0502020204030204"/>
              </a:rPr>
              <a:t>A </a:t>
            </a:r>
            <a:r>
              <a:rPr lang="en-US" b="1" u="sng" dirty="0">
                <a:solidFill>
                  <a:sysClr val="windowText" lastClr="000000"/>
                </a:solidFill>
                <a:latin typeface="Calibri" panose="020F0502020204030204"/>
              </a:rPr>
              <a:t>R</a:t>
            </a:r>
            <a:r>
              <a:rPr lang="en-US" u="sng" dirty="0">
                <a:solidFill>
                  <a:sysClr val="windowText" lastClr="000000"/>
                </a:solidFill>
                <a:latin typeface="Calibri" panose="020F0502020204030204"/>
              </a:rPr>
              <a:t>echargeable </a:t>
            </a:r>
            <a:r>
              <a:rPr lang="en-US" b="1" u="sng" dirty="0">
                <a:solidFill>
                  <a:sysClr val="windowText" lastClr="000000"/>
                </a:solidFill>
                <a:latin typeface="Calibri" panose="020F0502020204030204"/>
              </a:rPr>
              <a:t>E</a:t>
            </a:r>
            <a:r>
              <a:rPr lang="en-US" u="sng" dirty="0">
                <a:solidFill>
                  <a:sysClr val="windowText" lastClr="000000"/>
                </a:solidFill>
                <a:latin typeface="Calibri" panose="020F0502020204030204"/>
              </a:rPr>
              <a:t>lectrical </a:t>
            </a:r>
            <a:r>
              <a:rPr lang="en-US" b="1" u="sng" dirty="0">
                <a:solidFill>
                  <a:sysClr val="windowText" lastClr="000000"/>
                </a:solidFill>
                <a:latin typeface="Calibri" panose="020F0502020204030204"/>
              </a:rPr>
              <a:t>E</a:t>
            </a:r>
            <a:r>
              <a:rPr lang="en-US" u="sng" dirty="0">
                <a:solidFill>
                  <a:sysClr val="windowText" lastClr="000000"/>
                </a:solidFill>
                <a:latin typeface="Calibri" panose="020F0502020204030204"/>
              </a:rPr>
              <a:t>nergy </a:t>
            </a:r>
            <a:r>
              <a:rPr lang="en-US" b="1" u="sng" dirty="0">
                <a:solidFill>
                  <a:sysClr val="windowText" lastClr="000000"/>
                </a:solidFill>
                <a:latin typeface="Calibri" panose="020F0502020204030204"/>
              </a:rPr>
              <a:t>S</a:t>
            </a:r>
            <a:r>
              <a:rPr lang="en-US" u="sng" dirty="0">
                <a:solidFill>
                  <a:sysClr val="windowText" lastClr="000000"/>
                </a:solidFill>
                <a:latin typeface="Calibri" panose="020F0502020204030204"/>
              </a:rPr>
              <a:t>torage </a:t>
            </a:r>
            <a:r>
              <a:rPr lang="en-US" b="1" u="sng" dirty="0">
                <a:solidFill>
                  <a:sysClr val="windowText" lastClr="000000"/>
                </a:solidFill>
                <a:latin typeface="Calibri" panose="020F0502020204030204"/>
              </a:rPr>
              <a:t>S</a:t>
            </a:r>
            <a:r>
              <a:rPr lang="en-US" u="sng" dirty="0">
                <a:solidFill>
                  <a:sysClr val="windowText" lastClr="000000"/>
                </a:solidFill>
                <a:latin typeface="Calibri" panose="020F0502020204030204"/>
              </a:rPr>
              <a:t>ystem </a:t>
            </a:r>
            <a:r>
              <a:rPr lang="en-US" dirty="0">
                <a:solidFill>
                  <a:sysClr val="windowText" lastClr="000000"/>
                </a:solidFill>
                <a:latin typeface="Calibri" panose="020F0502020204030204"/>
              </a:rPr>
              <a:t>(REESS) is needed to  store, measure and monitor the reserve of energy dedicated to the braking system. </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solidFill>
                  <a:sysClr val="windowText" lastClr="000000"/>
                </a:solidFill>
                <a:latin typeface="Calibri" panose="020F0502020204030204"/>
              </a:rPr>
              <a:t>The REESS will use multiple signals ( voltage, current, temperature)  and models (or observers) ensuring that , in real time, EMB “knows” which  reserve of energy </a:t>
            </a:r>
            <a:r>
              <a:rPr lang="en-US" i="1" dirty="0">
                <a:solidFill>
                  <a:sysClr val="windowText" lastClr="000000"/>
                </a:solidFill>
                <a:latin typeface="Calibri" panose="020F0502020204030204"/>
              </a:rPr>
              <a:t>and </a:t>
            </a:r>
            <a:r>
              <a:rPr lang="en-US" b="1" i="1" dirty="0">
                <a:solidFill>
                  <a:sysClr val="windowText" lastClr="000000"/>
                </a:solidFill>
                <a:latin typeface="Calibri" panose="020F0502020204030204"/>
              </a:rPr>
              <a:t>output power  </a:t>
            </a:r>
            <a:r>
              <a:rPr lang="en-US" dirty="0">
                <a:solidFill>
                  <a:sysClr val="windowText" lastClr="000000"/>
                </a:solidFill>
                <a:latin typeface="Calibri" panose="020F0502020204030204"/>
              </a:rPr>
              <a:t>is available and whether that is enough to guarantee a specific braking performance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solidFill>
                  <a:sysClr val="windowText" lastClr="000000"/>
                </a:solidFill>
                <a:latin typeface="Calibri" panose="020F0502020204030204"/>
              </a:rPr>
              <a:t>The manufacturer shall demonstrate that REESS is robust under all </a:t>
            </a:r>
            <a:r>
              <a:rPr lang="en-US" b="1" i="1" dirty="0">
                <a:solidFill>
                  <a:sysClr val="windowText" lastClr="000000"/>
                </a:solidFill>
                <a:latin typeface="Calibri" panose="020F0502020204030204"/>
              </a:rPr>
              <a:t>reasonably</a:t>
            </a:r>
            <a:r>
              <a:rPr lang="en-US" dirty="0">
                <a:solidFill>
                  <a:sysClr val="windowText" lastClr="000000"/>
                </a:solidFill>
                <a:latin typeface="Calibri" panose="020F0502020204030204"/>
              </a:rPr>
              <a:t> </a:t>
            </a:r>
            <a:r>
              <a:rPr lang="en-US" b="1" i="1" dirty="0">
                <a:solidFill>
                  <a:sysClr val="windowText" lastClr="000000"/>
                </a:solidFill>
                <a:latin typeface="Calibri" panose="020F0502020204030204"/>
              </a:rPr>
              <a:t>foreseeable</a:t>
            </a:r>
            <a:r>
              <a:rPr lang="en-US" dirty="0">
                <a:solidFill>
                  <a:sysClr val="windowText" lastClr="000000"/>
                </a:solidFill>
                <a:latin typeface="Calibri" panose="020F0502020204030204"/>
              </a:rPr>
              <a:t> operating conditions to the satisfaction of the </a:t>
            </a:r>
            <a:r>
              <a:rPr lang="en-US" b="1" i="1" dirty="0">
                <a:solidFill>
                  <a:sysClr val="windowText" lastClr="000000"/>
                </a:solidFill>
                <a:latin typeface="Calibri" panose="020F0502020204030204"/>
              </a:rPr>
              <a:t>Approval Authority or the Technical Service acting on its behalf (hereafter referred to as Type Approval Authority)</a:t>
            </a:r>
          </a:p>
        </p:txBody>
      </p:sp>
    </p:spTree>
    <p:extLst>
      <p:ext uri="{BB962C8B-B14F-4D97-AF65-F5344CB8AC3E}">
        <p14:creationId xmlns:p14="http://schemas.microsoft.com/office/powerpoint/2010/main" val="190521568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5</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Conclusions (2)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409302"/>
            <a:ext cx="10776284" cy="453997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REESS State Parameter are depending on Technology of Storage Device.</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REESS is providing the State of Function to the Braking System</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State of Function explains, if  </a:t>
            </a:r>
            <a:r>
              <a:rPr lang="en-US" b="1" i="1" dirty="0">
                <a:solidFill>
                  <a:sysClr val="windowText" lastClr="000000"/>
                </a:solidFill>
                <a:latin typeface="Calibri" panose="020F0502020204030204"/>
              </a:rPr>
              <a:t>reserve of energy </a:t>
            </a:r>
            <a:r>
              <a:rPr lang="en-US" i="1" dirty="0">
                <a:solidFill>
                  <a:sysClr val="windowText" lastClr="000000"/>
                </a:solidFill>
                <a:latin typeface="Calibri" panose="020F0502020204030204"/>
              </a:rPr>
              <a:t>and </a:t>
            </a:r>
            <a:r>
              <a:rPr lang="en-US" b="1" i="1" dirty="0">
                <a:solidFill>
                  <a:sysClr val="windowText" lastClr="000000"/>
                </a:solidFill>
                <a:latin typeface="Calibri" panose="020F0502020204030204"/>
              </a:rPr>
              <a:t>output power  </a:t>
            </a:r>
            <a:r>
              <a:rPr lang="en-US" dirty="0">
                <a:solidFill>
                  <a:sysClr val="windowText" lastClr="000000"/>
                </a:solidFill>
                <a:latin typeface="Calibri" panose="020F0502020204030204"/>
              </a:rPr>
              <a:t>is available to guarantee a specific braking performance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State of Function is containing a prediction on</a:t>
            </a:r>
          </a:p>
          <a:p>
            <a:pPr lvl="1">
              <a:spcBef>
                <a:spcPts val="1000"/>
              </a:spcBef>
              <a:defRPr/>
            </a:pPr>
            <a:r>
              <a:rPr lang="en-US" dirty="0">
                <a:solidFill>
                  <a:sysClr val="windowText" lastClr="000000"/>
                </a:solidFill>
                <a:latin typeface="Calibri" panose="020F0502020204030204"/>
              </a:rPr>
              <a:t>State of Health ( Aging )</a:t>
            </a:r>
          </a:p>
          <a:p>
            <a:pPr lvl="1">
              <a:spcBef>
                <a:spcPts val="1000"/>
              </a:spcBef>
              <a:defRPr/>
            </a:pPr>
            <a:r>
              <a:rPr lang="en-US" dirty="0">
                <a:solidFill>
                  <a:sysClr val="windowText" lastClr="000000"/>
                </a:solidFill>
                <a:latin typeface="Calibri" panose="020F0502020204030204"/>
              </a:rPr>
              <a:t>State of Charge </a:t>
            </a:r>
          </a:p>
          <a:p>
            <a:pPr lvl="1">
              <a:spcBef>
                <a:spcPts val="1000"/>
              </a:spcBef>
              <a:defRPr/>
            </a:pPr>
            <a:r>
              <a:rPr lang="en-US" dirty="0">
                <a:solidFill>
                  <a:sysClr val="windowText" lastClr="000000"/>
                </a:solidFill>
                <a:latin typeface="Calibri" panose="020F0502020204030204"/>
              </a:rPr>
              <a:t>Inner Resistance </a:t>
            </a:r>
          </a:p>
          <a:p>
            <a:pPr lvl="1">
              <a:spcBef>
                <a:spcPts val="1000"/>
              </a:spcBef>
              <a:defRPr/>
            </a:pPr>
            <a:r>
              <a:rPr lang="en-US" dirty="0">
                <a:solidFill>
                  <a:sysClr val="windowText" lastClr="000000"/>
                </a:solidFill>
                <a:latin typeface="Calibri" panose="020F0502020204030204"/>
              </a:rPr>
              <a:t>Providing warnings</a:t>
            </a:r>
          </a:p>
          <a:p>
            <a:pPr lvl="1">
              <a:spcBef>
                <a:spcPts val="1000"/>
              </a:spcBef>
              <a:defRPr/>
            </a:pPr>
            <a:endParaRPr lang="en-US" dirty="0">
              <a:solidFill>
                <a:sysClr val="windowText" lastClr="000000"/>
              </a:solidFill>
              <a:latin typeface="Calibri" panose="020F0502020204030204"/>
            </a:endParaRPr>
          </a:p>
        </p:txBody>
      </p:sp>
      <p:sp>
        <p:nvSpPr>
          <p:cNvPr id="2" name="Rechteck: gefaltete Ecke 1">
            <a:extLst>
              <a:ext uri="{FF2B5EF4-FFF2-40B4-BE49-F238E27FC236}">
                <a16:creationId xmlns:a16="http://schemas.microsoft.com/office/drawing/2014/main" id="{DE67CCCB-DF86-FEF3-A72E-CF44AB756FB8}"/>
              </a:ext>
            </a:extLst>
          </p:cNvPr>
          <p:cNvSpPr/>
          <p:nvPr/>
        </p:nvSpPr>
        <p:spPr>
          <a:xfrm rot="1009690">
            <a:off x="9343981" y="579486"/>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Tree>
    <p:extLst>
      <p:ext uri="{BB962C8B-B14F-4D97-AF65-F5344CB8AC3E}">
        <p14:creationId xmlns:p14="http://schemas.microsoft.com/office/powerpoint/2010/main" val="392376793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4" imgW="408" imgH="408" progId="TCLayout.ActiveDocument.1">
                  <p:embed/>
                </p:oleObj>
              </mc:Choice>
              <mc:Fallback>
                <p:oleObj name="think-cell Folie" r:id="rId64" imgW="408" imgH="408" progId="TCLayout.ActiveDocument.1">
                  <p:embed/>
                  <p:pic>
                    <p:nvPicPr>
                      <p:cNvPr id="8" name="Objekt 7" hidden="1"/>
                      <p:cNvPicPr/>
                      <p:nvPr/>
                    </p:nvPicPr>
                    <p:blipFill>
                      <a:blip r:embed="rId6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A97B0B76-2A77-EF6F-62D4-FA0A38EE50AA}"/>
              </a:ext>
            </a:extLst>
          </p:cNvPr>
          <p:cNvSpPr>
            <a:spLocks noGrp="1"/>
          </p:cNvSpPr>
          <p:nvPr>
            <p:ph type="title"/>
          </p:nvPr>
        </p:nvSpPr>
        <p:spPr>
          <a:xfrm>
            <a:off x="407988" y="116632"/>
            <a:ext cx="11543365" cy="935994"/>
          </a:xfrm>
        </p:spPr>
        <p:txBody>
          <a:bodyPr vert="horz"/>
          <a:lstStyle/>
          <a:p>
            <a:r>
              <a:rPr lang="en-US" sz="2400" dirty="0">
                <a:solidFill>
                  <a:schemeClr val="tx1"/>
                </a:solidFill>
              </a:rPr>
              <a:t>Rechargeable Electrical Energy Storage System(REESS)</a:t>
            </a:r>
            <a:br>
              <a:rPr lang="en-US" sz="2400" strike="sngStrike" dirty="0">
                <a:solidFill>
                  <a:schemeClr val="tx1"/>
                </a:solidFill>
              </a:rPr>
            </a:br>
            <a:r>
              <a:rPr lang="en-US" sz="2400" b="0" dirty="0">
                <a:solidFill>
                  <a:schemeClr val="tx1"/>
                </a:solidFill>
              </a:rPr>
              <a:t>( Energy Storage Device with a Reserve of Energy dedicated to the Braking System)</a:t>
            </a:r>
            <a:endParaRPr lang="de-DE" sz="2400" b="0" dirty="0">
              <a:solidFill>
                <a:schemeClr val="tx1"/>
              </a:solidFill>
            </a:endParaRPr>
          </a:p>
        </p:txBody>
      </p:sp>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6</a:t>
            </a:fld>
            <a:endParaRPr lang="en-US" dirty="0"/>
          </a:p>
        </p:txBody>
      </p:sp>
      <p:sp>
        <p:nvSpPr>
          <p:cNvPr id="83" name="Foliennummernplatzhalter 3">
            <a:extLst>
              <a:ext uri="{FF2B5EF4-FFF2-40B4-BE49-F238E27FC236}">
                <a16:creationId xmlns:a16="http://schemas.microsoft.com/office/drawing/2014/main" id="{E0DCA1B8-C36A-7D6E-C027-88FE470822C1}"/>
              </a:ext>
            </a:extLst>
          </p:cNvPr>
          <p:cNvSpPr txBox="1">
            <a:spLocks/>
          </p:cNvSpPr>
          <p:nvPr/>
        </p:nvSpPr>
        <p:spPr>
          <a:xfrm>
            <a:off x="8610600" y="6520259"/>
            <a:ext cx="2743200" cy="365125"/>
          </a:xfrm>
          <a:prstGeom prst="rect">
            <a:avLst/>
          </a:prstGeom>
        </p:spPr>
        <p:txBody>
          <a:bodyPr vert="horz" wrap="none" lIns="0" tIns="0" rIns="0" bIns="0" rtlCol="0" anchor="b" anchorCtr="0"/>
          <a:lstStyle>
            <a:defPPr>
              <a:defRPr lang="de-DE"/>
            </a:defPPr>
            <a:lvl1pPr marL="0" algn="r" defTabSz="914400" rtl="0" eaLnBrk="1" latinLnBrk="0" hangingPunct="1">
              <a:defRPr sz="800" b="1" kern="1200">
                <a:no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98AEC0-503E-4FA4-859C-D0F72D6E3F79}" type="slidenum">
              <a:rPr lang="en-US" noProof="1" smtClean="0"/>
              <a:pPr/>
              <a:t>6</a:t>
            </a:fld>
            <a:endParaRPr lang="en-US" noProof="1"/>
          </a:p>
        </p:txBody>
      </p:sp>
      <p:sp>
        <p:nvSpPr>
          <p:cNvPr id="82" name="Rectangle 11_">
            <a:extLst>
              <a:ext uri="{FF2B5EF4-FFF2-40B4-BE49-F238E27FC236}">
                <a16:creationId xmlns:a16="http://schemas.microsoft.com/office/drawing/2014/main" id="{C8D121C0-C79A-E707-21AF-EEB2DD71C56D}"/>
              </a:ext>
            </a:extLst>
          </p:cNvPr>
          <p:cNvSpPr>
            <a:spLocks noChangeArrowheads="1"/>
          </p:cNvSpPr>
          <p:nvPr>
            <p:custDataLst>
              <p:tags r:id="rId2"/>
            </p:custDataLst>
          </p:nvPr>
        </p:nvSpPr>
        <p:spPr bwMode="auto">
          <a:xfrm>
            <a:off x="2238232" y="2480442"/>
            <a:ext cx="3096000" cy="2160000"/>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r>
              <a:rPr lang="en-US" sz="1200" b="1" kern="0" dirty="0">
                <a:latin typeface="Arial" charset="0"/>
              </a:rPr>
              <a:t>Estimator of states &amp; parameters</a:t>
            </a:r>
          </a:p>
        </p:txBody>
      </p:sp>
      <p:sp>
        <p:nvSpPr>
          <p:cNvPr id="96" name="Rectangle 12">
            <a:extLst>
              <a:ext uri="{FF2B5EF4-FFF2-40B4-BE49-F238E27FC236}">
                <a16:creationId xmlns:a16="http://schemas.microsoft.com/office/drawing/2014/main" id="{C11A9D13-C14E-675E-63CC-D24F04F644D5}"/>
              </a:ext>
            </a:extLst>
          </p:cNvPr>
          <p:cNvSpPr>
            <a:spLocks noChangeAspect="1" noChangeArrowheads="1"/>
          </p:cNvSpPr>
          <p:nvPr>
            <p:custDataLst>
              <p:tags r:id="rId3"/>
            </p:custDataLst>
          </p:nvPr>
        </p:nvSpPr>
        <p:spPr bwMode="auto">
          <a:xfrm>
            <a:off x="2703854" y="3338931"/>
            <a:ext cx="1911270" cy="596690"/>
          </a:xfrm>
          <a:prstGeom prst="rect">
            <a:avLst/>
          </a:prstGeom>
          <a:solidFill>
            <a:srgbClr val="FFC0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dirty="0">
                <a:solidFill>
                  <a:srgbClr val="000000"/>
                </a:solidFill>
                <a:latin typeface="Arial" charset="0"/>
              </a:rPr>
              <a:t>Model of the </a:t>
            </a:r>
            <a:r>
              <a:rPr lang="sv-SE" sz="1359" kern="0" dirty="0">
                <a:solidFill>
                  <a:srgbClr val="000000"/>
                </a:solidFill>
                <a:latin typeface="Arial" charset="0"/>
              </a:rPr>
              <a:t>ESD</a:t>
            </a:r>
            <a:r>
              <a:rPr sz="1359" kern="0" dirty="0">
                <a:solidFill>
                  <a:srgbClr val="000000"/>
                </a:solidFill>
                <a:latin typeface="Arial" charset="0"/>
              </a:rPr>
              <a:t> </a:t>
            </a:r>
          </a:p>
        </p:txBody>
      </p:sp>
      <p:sp>
        <p:nvSpPr>
          <p:cNvPr id="97" name="Freeform 13">
            <a:extLst>
              <a:ext uri="{FF2B5EF4-FFF2-40B4-BE49-F238E27FC236}">
                <a16:creationId xmlns:a16="http://schemas.microsoft.com/office/drawing/2014/main" id="{B0931750-F6BB-D8B4-E9AF-BA8E44CD085C}"/>
              </a:ext>
            </a:extLst>
          </p:cNvPr>
          <p:cNvSpPr>
            <a:spLocks noChangeAspect="1"/>
          </p:cNvSpPr>
          <p:nvPr>
            <p:custDataLst>
              <p:tags r:id="rId4"/>
            </p:custDataLst>
          </p:nvPr>
        </p:nvSpPr>
        <p:spPr bwMode="auto">
          <a:xfrm>
            <a:off x="1987514" y="2004920"/>
            <a:ext cx="689934" cy="1522389"/>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98" name="Line 14">
            <a:extLst>
              <a:ext uri="{FF2B5EF4-FFF2-40B4-BE49-F238E27FC236}">
                <a16:creationId xmlns:a16="http://schemas.microsoft.com/office/drawing/2014/main" id="{CA0D5BAB-7ACF-58A2-CA6A-99C04006BCE9}"/>
              </a:ext>
            </a:extLst>
          </p:cNvPr>
          <p:cNvSpPr>
            <a:spLocks noChangeAspect="1" noChangeShapeType="1"/>
          </p:cNvSpPr>
          <p:nvPr>
            <p:custDataLst>
              <p:tags r:id="rId5"/>
            </p:custDataLst>
          </p:nvPr>
        </p:nvSpPr>
        <p:spPr bwMode="auto">
          <a:xfrm flipV="1">
            <a:off x="1390826" y="2004921"/>
            <a:ext cx="606229"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99" name="Text Box 15">
            <a:extLst>
              <a:ext uri="{FF2B5EF4-FFF2-40B4-BE49-F238E27FC236}">
                <a16:creationId xmlns:a16="http://schemas.microsoft.com/office/drawing/2014/main" id="{BB6C10C6-1D3A-63FB-7DC3-A68E98E63752}"/>
              </a:ext>
            </a:extLst>
          </p:cNvPr>
          <p:cNvSpPr txBox="1">
            <a:spLocks noChangeAspect="1" noChangeArrowheads="1"/>
          </p:cNvSpPr>
          <p:nvPr>
            <p:custDataLst>
              <p:tags r:id="rId6"/>
            </p:custDataLst>
          </p:nvPr>
        </p:nvSpPr>
        <p:spPr bwMode="auto">
          <a:xfrm>
            <a:off x="1355454" y="1741093"/>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I</a:t>
            </a:r>
            <a:endParaRPr sz="1483" dirty="0">
              <a:solidFill>
                <a:srgbClr val="000000"/>
              </a:solidFill>
              <a:latin typeface="Arial" pitchFamily="34" charset="0"/>
              <a:sym typeface="Symbol" pitchFamily="18" charset="2"/>
            </a:endParaRPr>
          </a:p>
        </p:txBody>
      </p:sp>
      <p:sp>
        <p:nvSpPr>
          <p:cNvPr id="100" name="Line 16">
            <a:extLst>
              <a:ext uri="{FF2B5EF4-FFF2-40B4-BE49-F238E27FC236}">
                <a16:creationId xmlns:a16="http://schemas.microsoft.com/office/drawing/2014/main" id="{A4F211CC-84B1-CFE3-0297-2472FAE67EDE}"/>
              </a:ext>
            </a:extLst>
          </p:cNvPr>
          <p:cNvSpPr>
            <a:spLocks noChangeAspect="1" noChangeShapeType="1"/>
          </p:cNvSpPr>
          <p:nvPr>
            <p:custDataLst>
              <p:tags r:id="rId7"/>
            </p:custDataLst>
          </p:nvPr>
        </p:nvSpPr>
        <p:spPr bwMode="auto">
          <a:xfrm>
            <a:off x="1390826" y="2276872"/>
            <a:ext cx="382254"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01" name="Text Box 17">
            <a:extLst>
              <a:ext uri="{FF2B5EF4-FFF2-40B4-BE49-F238E27FC236}">
                <a16:creationId xmlns:a16="http://schemas.microsoft.com/office/drawing/2014/main" id="{E6F66798-8668-F47F-21BA-C33C869EEC19}"/>
              </a:ext>
            </a:extLst>
          </p:cNvPr>
          <p:cNvSpPr txBox="1">
            <a:spLocks noChangeAspect="1" noChangeArrowheads="1"/>
          </p:cNvSpPr>
          <p:nvPr>
            <p:custDataLst>
              <p:tags r:id="rId8"/>
            </p:custDataLst>
          </p:nvPr>
        </p:nvSpPr>
        <p:spPr bwMode="auto">
          <a:xfrm>
            <a:off x="1323230" y="2013167"/>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T</a:t>
            </a:r>
            <a:endParaRPr sz="1483" dirty="0">
              <a:solidFill>
                <a:srgbClr val="000000"/>
              </a:solidFill>
              <a:latin typeface="Arial" pitchFamily="34" charset="0"/>
              <a:sym typeface="Symbol" pitchFamily="18" charset="2"/>
            </a:endParaRPr>
          </a:p>
        </p:txBody>
      </p:sp>
      <p:sp>
        <p:nvSpPr>
          <p:cNvPr id="102" name="Text Box 18">
            <a:extLst>
              <a:ext uri="{FF2B5EF4-FFF2-40B4-BE49-F238E27FC236}">
                <a16:creationId xmlns:a16="http://schemas.microsoft.com/office/drawing/2014/main" id="{85735732-C761-437B-0850-CD3643F73AE3}"/>
              </a:ext>
            </a:extLst>
          </p:cNvPr>
          <p:cNvSpPr txBox="1">
            <a:spLocks noChangeAspect="1" noChangeArrowheads="1"/>
          </p:cNvSpPr>
          <p:nvPr>
            <p:custDataLst>
              <p:tags r:id="rId9"/>
            </p:custDataLst>
          </p:nvPr>
        </p:nvSpPr>
        <p:spPr bwMode="auto">
          <a:xfrm>
            <a:off x="1329598" y="1482099"/>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U</a:t>
            </a:r>
          </a:p>
        </p:txBody>
      </p:sp>
      <p:sp>
        <p:nvSpPr>
          <p:cNvPr id="103" name="Text Box 19">
            <a:extLst>
              <a:ext uri="{FF2B5EF4-FFF2-40B4-BE49-F238E27FC236}">
                <a16:creationId xmlns:a16="http://schemas.microsoft.com/office/drawing/2014/main" id="{C38DE666-686B-896B-AA63-33CC266C152B}"/>
              </a:ext>
            </a:extLst>
          </p:cNvPr>
          <p:cNvSpPr txBox="1">
            <a:spLocks noChangeAspect="1" noChangeArrowheads="1"/>
          </p:cNvSpPr>
          <p:nvPr>
            <p:custDataLst>
              <p:tags r:id="rId10"/>
            </p:custDataLst>
          </p:nvPr>
        </p:nvSpPr>
        <p:spPr bwMode="auto">
          <a:xfrm>
            <a:off x="5004827" y="3481601"/>
            <a:ext cx="1911270" cy="615233"/>
          </a:xfrm>
          <a:prstGeom prst="rect">
            <a:avLst/>
          </a:prstGeom>
          <a:noFill/>
          <a:ln w="9525">
            <a:noFill/>
            <a:miter lim="800000"/>
            <a:headEnd/>
            <a:tailEnd/>
          </a:ln>
        </p:spPr>
        <p:txBody>
          <a:bodyPr>
            <a:spAutoFit/>
          </a:bodyPr>
          <a:lstStyle/>
          <a:p>
            <a:pPr defTabSz="1129476" eaLnBrk="0" fontAlgn="base" hangingPunct="0">
              <a:spcBef>
                <a:spcPct val="7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state variables</a:t>
            </a:r>
          </a:p>
        </p:txBody>
      </p:sp>
      <p:cxnSp>
        <p:nvCxnSpPr>
          <p:cNvPr id="104" name="AutoShape 20">
            <a:extLst>
              <a:ext uri="{FF2B5EF4-FFF2-40B4-BE49-F238E27FC236}">
                <a16:creationId xmlns:a16="http://schemas.microsoft.com/office/drawing/2014/main" id="{042B88E1-9333-23A3-C76F-59E71FA913FF}"/>
              </a:ext>
            </a:extLst>
          </p:cNvPr>
          <p:cNvCxnSpPr>
            <a:cxnSpLocks noChangeShapeType="1"/>
          </p:cNvCxnSpPr>
          <p:nvPr>
            <p:custDataLst>
              <p:tags r:id="rId11"/>
            </p:custDataLst>
          </p:nvPr>
        </p:nvCxnSpPr>
        <p:spPr bwMode="auto">
          <a:xfrm>
            <a:off x="4615123" y="3777872"/>
            <a:ext cx="1984933" cy="0"/>
          </a:xfrm>
          <a:prstGeom prst="straightConnector1">
            <a:avLst/>
          </a:prstGeom>
          <a:noFill/>
          <a:ln w="25400">
            <a:solidFill>
              <a:srgbClr val="000000"/>
            </a:solidFill>
            <a:round/>
            <a:headEnd/>
            <a:tailEnd type="triangle" w="med" len="med"/>
          </a:ln>
        </p:spPr>
      </p:cxnSp>
      <p:sp>
        <p:nvSpPr>
          <p:cNvPr id="105" name="Rectangle 21">
            <a:extLst>
              <a:ext uri="{FF2B5EF4-FFF2-40B4-BE49-F238E27FC236}">
                <a16:creationId xmlns:a16="http://schemas.microsoft.com/office/drawing/2014/main" id="{B4A4E08B-7A6A-9E1B-8846-6E5FC3F7C5EA}"/>
              </a:ext>
            </a:extLst>
          </p:cNvPr>
          <p:cNvSpPr>
            <a:spLocks noChangeAspect="1" noChangeArrowheads="1"/>
          </p:cNvSpPr>
          <p:nvPr>
            <p:custDataLst>
              <p:tags r:id="rId12"/>
            </p:custDataLst>
          </p:nvPr>
        </p:nvSpPr>
        <p:spPr bwMode="auto">
          <a:xfrm>
            <a:off x="2703854" y="4114317"/>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Adaption of parameters</a:t>
            </a:r>
          </a:p>
        </p:txBody>
      </p:sp>
      <p:sp>
        <p:nvSpPr>
          <p:cNvPr id="106" name="Text Box 24">
            <a:extLst>
              <a:ext uri="{FF2B5EF4-FFF2-40B4-BE49-F238E27FC236}">
                <a16:creationId xmlns:a16="http://schemas.microsoft.com/office/drawing/2014/main" id="{9F7AB711-CB1B-495C-0DBE-F0F2F3D04FA6}"/>
              </a:ext>
            </a:extLst>
          </p:cNvPr>
          <p:cNvSpPr txBox="1">
            <a:spLocks noChangeAspect="1" noChangeArrowheads="1"/>
          </p:cNvSpPr>
          <p:nvPr>
            <p:custDataLst>
              <p:tags r:id="rId13"/>
            </p:custDataLst>
          </p:nvPr>
        </p:nvSpPr>
        <p:spPr bwMode="auto">
          <a:xfrm>
            <a:off x="5555219" y="3116726"/>
            <a:ext cx="433533"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a:solidFill>
                  <a:srgbClr val="000000"/>
                </a:solidFill>
                <a:latin typeface="Arial" pitchFamily="34" charset="0"/>
                <a:sym typeface="Symbol" pitchFamily="18" charset="2"/>
              </a:rPr>
              <a:t>U</a:t>
            </a:r>
            <a:endParaRPr sz="1483">
              <a:solidFill>
                <a:srgbClr val="000000"/>
              </a:solidFill>
              <a:latin typeface="Arial" pitchFamily="34" charset="0"/>
              <a:sym typeface="Symbol" pitchFamily="18" charset="2"/>
            </a:endParaRPr>
          </a:p>
        </p:txBody>
      </p:sp>
      <p:cxnSp>
        <p:nvCxnSpPr>
          <p:cNvPr id="107" name="AutoShape 25">
            <a:extLst>
              <a:ext uri="{FF2B5EF4-FFF2-40B4-BE49-F238E27FC236}">
                <a16:creationId xmlns:a16="http://schemas.microsoft.com/office/drawing/2014/main" id="{86E799E1-6382-AA5A-2F52-7750D55327E4}"/>
              </a:ext>
            </a:extLst>
          </p:cNvPr>
          <p:cNvCxnSpPr>
            <a:cxnSpLocks noChangeAspect="1" noChangeShapeType="1"/>
            <a:endCxn id="109" idx="4"/>
          </p:cNvCxnSpPr>
          <p:nvPr>
            <p:custDataLst>
              <p:tags r:id="rId14"/>
            </p:custDataLst>
          </p:nvPr>
        </p:nvCxnSpPr>
        <p:spPr bwMode="auto">
          <a:xfrm flipV="1">
            <a:off x="4613569" y="3053017"/>
            <a:ext cx="957190" cy="467718"/>
          </a:xfrm>
          <a:prstGeom prst="bentConnector2">
            <a:avLst/>
          </a:prstGeom>
          <a:noFill/>
          <a:ln w="25400">
            <a:solidFill>
              <a:srgbClr val="000000"/>
            </a:solidFill>
            <a:miter lim="800000"/>
            <a:headEnd/>
            <a:tailEnd type="triangle" w="med" len="med"/>
          </a:ln>
        </p:spPr>
      </p:cxnSp>
      <p:sp>
        <p:nvSpPr>
          <p:cNvPr id="108" name="Rectangle 26">
            <a:extLst>
              <a:ext uri="{FF2B5EF4-FFF2-40B4-BE49-F238E27FC236}">
                <a16:creationId xmlns:a16="http://schemas.microsoft.com/office/drawing/2014/main" id="{FEDD81A9-3AB4-7A3C-D193-71AB101A420F}"/>
              </a:ext>
            </a:extLst>
          </p:cNvPr>
          <p:cNvSpPr>
            <a:spLocks noChangeAspect="1" noChangeArrowheads="1"/>
          </p:cNvSpPr>
          <p:nvPr>
            <p:custDataLst>
              <p:tags r:id="rId15"/>
            </p:custDataLst>
          </p:nvPr>
        </p:nvSpPr>
        <p:spPr bwMode="auto">
          <a:xfrm>
            <a:off x="2703854" y="2796628"/>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Unit of feedback</a:t>
            </a:r>
          </a:p>
        </p:txBody>
      </p:sp>
      <p:sp>
        <p:nvSpPr>
          <p:cNvPr id="109" name="Oval 28">
            <a:extLst>
              <a:ext uri="{FF2B5EF4-FFF2-40B4-BE49-F238E27FC236}">
                <a16:creationId xmlns:a16="http://schemas.microsoft.com/office/drawing/2014/main" id="{739A012A-8991-30AD-1DE5-0F683F08280F}"/>
              </a:ext>
            </a:extLst>
          </p:cNvPr>
          <p:cNvSpPr>
            <a:spLocks noChangeAspect="1" noChangeArrowheads="1"/>
          </p:cNvSpPr>
          <p:nvPr>
            <p:custDataLst>
              <p:tags r:id="rId16"/>
            </p:custDataLst>
          </p:nvPr>
        </p:nvSpPr>
        <p:spPr bwMode="auto">
          <a:xfrm>
            <a:off x="5510156" y="2919384"/>
            <a:ext cx="121202" cy="121202"/>
          </a:xfrm>
          <a:prstGeom prst="ellipse">
            <a:avLst/>
          </a:prstGeom>
          <a:noFill/>
          <a:ln w="25400">
            <a:solidFill>
              <a:srgbClr val="000000"/>
            </a:solidFill>
            <a:round/>
            <a:headEnd/>
            <a:tailEnd/>
          </a:ln>
        </p:spPr>
        <p:txBody>
          <a:bodyPr wrap="none" anchor="ctr"/>
          <a:lstStyle/>
          <a:p>
            <a:pPr algn="ctr" defTabSz="1129476" eaLnBrk="0" hangingPunct="0">
              <a:defRPr/>
            </a:pPr>
            <a:endParaRPr lang="en-US" sz="1976" kern="0">
              <a:solidFill>
                <a:srgbClr val="000000"/>
              </a:solidFill>
              <a:latin typeface="Arial" pitchFamily="34" charset="0"/>
            </a:endParaRPr>
          </a:p>
        </p:txBody>
      </p:sp>
      <p:cxnSp>
        <p:nvCxnSpPr>
          <p:cNvPr id="110" name="AutoShape 29">
            <a:extLst>
              <a:ext uri="{FF2B5EF4-FFF2-40B4-BE49-F238E27FC236}">
                <a16:creationId xmlns:a16="http://schemas.microsoft.com/office/drawing/2014/main" id="{3EAA4FA5-BA8C-D537-72EF-C4AE8DC16185}"/>
              </a:ext>
            </a:extLst>
          </p:cNvPr>
          <p:cNvCxnSpPr>
            <a:cxnSpLocks noChangeAspect="1" noChangeShapeType="1"/>
            <a:endCxn id="109" idx="0"/>
          </p:cNvCxnSpPr>
          <p:nvPr>
            <p:custDataLst>
              <p:tags r:id="rId17"/>
            </p:custDataLst>
          </p:nvPr>
        </p:nvCxnSpPr>
        <p:spPr bwMode="auto">
          <a:xfrm>
            <a:off x="5569203" y="1785053"/>
            <a:ext cx="1554" cy="1121901"/>
          </a:xfrm>
          <a:prstGeom prst="straightConnector1">
            <a:avLst/>
          </a:prstGeom>
          <a:noFill/>
          <a:ln w="25400">
            <a:solidFill>
              <a:srgbClr val="000000"/>
            </a:solidFill>
            <a:round/>
            <a:headEnd type="none" w="med" len="med"/>
            <a:tailEnd type="triangle" w="med" len="med"/>
          </a:ln>
        </p:spPr>
      </p:cxnSp>
      <p:cxnSp>
        <p:nvCxnSpPr>
          <p:cNvPr id="111" name="AutoShape 30">
            <a:extLst>
              <a:ext uri="{FF2B5EF4-FFF2-40B4-BE49-F238E27FC236}">
                <a16:creationId xmlns:a16="http://schemas.microsoft.com/office/drawing/2014/main" id="{0D6FBA27-FCE3-B82E-0E69-9388193C211E}"/>
              </a:ext>
            </a:extLst>
          </p:cNvPr>
          <p:cNvCxnSpPr>
            <a:cxnSpLocks noChangeAspect="1" noChangeShapeType="1"/>
            <a:stCxn id="109" idx="2"/>
            <a:endCxn id="108" idx="3"/>
          </p:cNvCxnSpPr>
          <p:nvPr>
            <p:custDataLst>
              <p:tags r:id="rId18"/>
            </p:custDataLst>
          </p:nvPr>
        </p:nvCxnSpPr>
        <p:spPr bwMode="auto">
          <a:xfrm flipH="1">
            <a:off x="4615122" y="2979985"/>
            <a:ext cx="885711" cy="0"/>
          </a:xfrm>
          <a:prstGeom prst="straightConnector1">
            <a:avLst/>
          </a:prstGeom>
          <a:noFill/>
          <a:ln w="25400">
            <a:solidFill>
              <a:srgbClr val="000000"/>
            </a:solidFill>
            <a:round/>
            <a:headEnd/>
            <a:tailEnd type="triangle" w="med" len="med"/>
          </a:ln>
        </p:spPr>
      </p:cxnSp>
      <p:sp>
        <p:nvSpPr>
          <p:cNvPr id="112" name="Text Box 31">
            <a:extLst>
              <a:ext uri="{FF2B5EF4-FFF2-40B4-BE49-F238E27FC236}">
                <a16:creationId xmlns:a16="http://schemas.microsoft.com/office/drawing/2014/main" id="{0EAF59DC-F586-09DC-F0BF-B83F2B00CB1C}"/>
              </a:ext>
            </a:extLst>
          </p:cNvPr>
          <p:cNvSpPr txBox="1">
            <a:spLocks noChangeAspect="1" noChangeArrowheads="1"/>
          </p:cNvSpPr>
          <p:nvPr>
            <p:custDataLst>
              <p:tags r:id="rId19"/>
            </p:custDataLst>
          </p:nvPr>
        </p:nvSpPr>
        <p:spPr bwMode="auto">
          <a:xfrm>
            <a:off x="5336882" y="2737362"/>
            <a:ext cx="295273"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113" name="Text Box 32">
            <a:extLst>
              <a:ext uri="{FF2B5EF4-FFF2-40B4-BE49-F238E27FC236}">
                <a16:creationId xmlns:a16="http://schemas.microsoft.com/office/drawing/2014/main" id="{A4C0CDD9-1F46-AD25-5F1F-C13247343897}"/>
              </a:ext>
            </a:extLst>
          </p:cNvPr>
          <p:cNvSpPr txBox="1">
            <a:spLocks noChangeAspect="1" noChangeArrowheads="1"/>
          </p:cNvSpPr>
          <p:nvPr>
            <p:custDataLst>
              <p:tags r:id="rId20"/>
            </p:custDataLst>
          </p:nvPr>
        </p:nvSpPr>
        <p:spPr bwMode="auto">
          <a:xfrm>
            <a:off x="5362829" y="2894304"/>
            <a:ext cx="248786"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114" name="Text Box 33">
            <a:extLst>
              <a:ext uri="{FF2B5EF4-FFF2-40B4-BE49-F238E27FC236}">
                <a16:creationId xmlns:a16="http://schemas.microsoft.com/office/drawing/2014/main" id="{73B4237A-E4B7-CA81-0D27-71841DE72951}"/>
              </a:ext>
            </a:extLst>
          </p:cNvPr>
          <p:cNvSpPr txBox="1">
            <a:spLocks noChangeAspect="1" noChangeArrowheads="1"/>
          </p:cNvSpPr>
          <p:nvPr>
            <p:custDataLst>
              <p:tags r:id="rId21"/>
            </p:custDataLst>
          </p:nvPr>
        </p:nvSpPr>
        <p:spPr bwMode="auto">
          <a:xfrm>
            <a:off x="5031585" y="4021719"/>
            <a:ext cx="1911270" cy="8243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model </a:t>
            </a:r>
            <a:br>
              <a:rPr lang="de-DE" sz="1359" dirty="0">
                <a:solidFill>
                  <a:srgbClr val="000000"/>
                </a:solidFill>
                <a:latin typeface="Arial" pitchFamily="34" charset="0"/>
                <a:sym typeface="Symbol" pitchFamily="18" charset="2"/>
              </a:rPr>
            </a:br>
            <a:r>
              <a:rPr sz="1359" dirty="0">
                <a:solidFill>
                  <a:srgbClr val="000000"/>
                </a:solidFill>
                <a:latin typeface="Arial" pitchFamily="34" charset="0"/>
                <a:sym typeface="Symbol" pitchFamily="18" charset="2"/>
              </a:rPr>
              <a:t>parameters</a:t>
            </a:r>
          </a:p>
        </p:txBody>
      </p:sp>
      <p:cxnSp>
        <p:nvCxnSpPr>
          <p:cNvPr id="115" name="AutoShape 34">
            <a:extLst>
              <a:ext uri="{FF2B5EF4-FFF2-40B4-BE49-F238E27FC236}">
                <a16:creationId xmlns:a16="http://schemas.microsoft.com/office/drawing/2014/main" id="{C66E9782-A483-795D-8400-66A48A35CF41}"/>
              </a:ext>
            </a:extLst>
          </p:cNvPr>
          <p:cNvCxnSpPr>
            <a:cxnSpLocks noChangeShapeType="1"/>
          </p:cNvCxnSpPr>
          <p:nvPr>
            <p:custDataLst>
              <p:tags r:id="rId22"/>
            </p:custDataLst>
          </p:nvPr>
        </p:nvCxnSpPr>
        <p:spPr bwMode="auto">
          <a:xfrm>
            <a:off x="4615123" y="4345986"/>
            <a:ext cx="1984933" cy="0"/>
          </a:xfrm>
          <a:prstGeom prst="straightConnector1">
            <a:avLst/>
          </a:prstGeom>
          <a:noFill/>
          <a:ln w="25400">
            <a:solidFill>
              <a:srgbClr val="000000"/>
            </a:solidFill>
            <a:round/>
            <a:headEnd/>
            <a:tailEnd type="triangle" w="med" len="med"/>
          </a:ln>
        </p:spPr>
      </p:cxnSp>
      <p:sp>
        <p:nvSpPr>
          <p:cNvPr id="116" name="Rectangle 35">
            <a:extLst>
              <a:ext uri="{FF2B5EF4-FFF2-40B4-BE49-F238E27FC236}">
                <a16:creationId xmlns:a16="http://schemas.microsoft.com/office/drawing/2014/main" id="{584FBF01-F9D2-42DE-2F70-8E7FB00D7BFA}"/>
              </a:ext>
            </a:extLst>
          </p:cNvPr>
          <p:cNvSpPr>
            <a:spLocks noChangeArrowheads="1"/>
          </p:cNvSpPr>
          <p:nvPr>
            <p:custDataLst>
              <p:tags r:id="rId23"/>
            </p:custDataLst>
          </p:nvPr>
        </p:nvSpPr>
        <p:spPr bwMode="auto">
          <a:xfrm>
            <a:off x="6594427" y="2061630"/>
            <a:ext cx="3595013" cy="2677109"/>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483" b="1" kern="0">
              <a:solidFill>
                <a:srgbClr val="000000"/>
              </a:solidFill>
              <a:latin typeface="Arial" charset="0"/>
            </a:endParaRPr>
          </a:p>
        </p:txBody>
      </p:sp>
      <p:sp>
        <p:nvSpPr>
          <p:cNvPr id="117" name="Line 40">
            <a:extLst>
              <a:ext uri="{FF2B5EF4-FFF2-40B4-BE49-F238E27FC236}">
                <a16:creationId xmlns:a16="http://schemas.microsoft.com/office/drawing/2014/main" id="{5E1CD305-765B-D3C3-CA56-716EB717B94A}"/>
              </a:ext>
            </a:extLst>
          </p:cNvPr>
          <p:cNvSpPr>
            <a:spLocks noChangeAspect="1" noChangeShapeType="1"/>
          </p:cNvSpPr>
          <p:nvPr>
            <p:custDataLst>
              <p:tags r:id="rId24"/>
            </p:custDataLst>
          </p:nvPr>
        </p:nvSpPr>
        <p:spPr bwMode="auto">
          <a:xfrm>
            <a:off x="1390826" y="1780593"/>
            <a:ext cx="4189253"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18" name="Group 110">
            <a:extLst>
              <a:ext uri="{FF2B5EF4-FFF2-40B4-BE49-F238E27FC236}">
                <a16:creationId xmlns:a16="http://schemas.microsoft.com/office/drawing/2014/main" id="{54EBE086-64E2-6F2A-725B-894C3F8A7DF8}"/>
              </a:ext>
            </a:extLst>
          </p:cNvPr>
          <p:cNvGrpSpPr/>
          <p:nvPr/>
        </p:nvGrpSpPr>
        <p:grpSpPr>
          <a:xfrm>
            <a:off x="6176432" y="1518775"/>
            <a:ext cx="788573" cy="880169"/>
            <a:chOff x="6990905" y="1106944"/>
            <a:chExt cx="788573" cy="1230625"/>
          </a:xfrm>
        </p:grpSpPr>
        <p:sp>
          <p:nvSpPr>
            <p:cNvPr id="119" name="Line 50">
              <a:extLst>
                <a:ext uri="{FF2B5EF4-FFF2-40B4-BE49-F238E27FC236}">
                  <a16:creationId xmlns:a16="http://schemas.microsoft.com/office/drawing/2014/main" id="{DA451D1E-67C7-8932-2A8F-134EC3266DFB}"/>
                </a:ext>
              </a:extLst>
            </p:cNvPr>
            <p:cNvSpPr>
              <a:spLocks noChangeShapeType="1"/>
            </p:cNvSpPr>
            <p:nvPr>
              <p:custDataLst>
                <p:tags r:id="rId59"/>
              </p:custDataLst>
            </p:nvPr>
          </p:nvSpPr>
          <p:spPr bwMode="auto">
            <a:xfrm>
              <a:off x="6990905" y="2014940"/>
              <a:ext cx="0" cy="322629"/>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0" name="Line 52">
              <a:extLst>
                <a:ext uri="{FF2B5EF4-FFF2-40B4-BE49-F238E27FC236}">
                  <a16:creationId xmlns:a16="http://schemas.microsoft.com/office/drawing/2014/main" id="{AC1A1689-10A2-5B30-560D-B01A029FF0A7}"/>
                </a:ext>
              </a:extLst>
            </p:cNvPr>
            <p:cNvSpPr>
              <a:spLocks noChangeShapeType="1"/>
            </p:cNvSpPr>
            <p:nvPr>
              <p:custDataLst>
                <p:tags r:id="rId60"/>
              </p:custDataLst>
            </p:nvPr>
          </p:nvSpPr>
          <p:spPr bwMode="auto">
            <a:xfrm flipH="1">
              <a:off x="6990905" y="1119644"/>
              <a:ext cx="788573" cy="0"/>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1" name="Line 53">
              <a:extLst>
                <a:ext uri="{FF2B5EF4-FFF2-40B4-BE49-F238E27FC236}">
                  <a16:creationId xmlns:a16="http://schemas.microsoft.com/office/drawing/2014/main" id="{1C7137C4-72BE-6258-9A5D-7B8AEC5B8F9B}"/>
                </a:ext>
              </a:extLst>
            </p:cNvPr>
            <p:cNvSpPr>
              <a:spLocks noChangeShapeType="1"/>
            </p:cNvSpPr>
            <p:nvPr>
              <p:custDataLst>
                <p:tags r:id="rId61"/>
              </p:custDataLst>
            </p:nvPr>
          </p:nvSpPr>
          <p:spPr bwMode="auto">
            <a:xfrm>
              <a:off x="6990905" y="1106944"/>
              <a:ext cx="0" cy="1044206"/>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2" name="Line 54">
              <a:extLst>
                <a:ext uri="{FF2B5EF4-FFF2-40B4-BE49-F238E27FC236}">
                  <a16:creationId xmlns:a16="http://schemas.microsoft.com/office/drawing/2014/main" id="{0E45577C-8231-E6AB-CE91-E2E027E8D8D3}"/>
                </a:ext>
              </a:extLst>
            </p:cNvPr>
            <p:cNvSpPr>
              <a:spLocks noChangeShapeType="1"/>
            </p:cNvSpPr>
            <p:nvPr>
              <p:custDataLst>
                <p:tags r:id="rId62"/>
              </p:custDataLst>
            </p:nvPr>
          </p:nvSpPr>
          <p:spPr bwMode="auto">
            <a:xfrm>
              <a:off x="6990906" y="2334307"/>
              <a:ext cx="372929" cy="0"/>
            </a:xfrm>
            <a:prstGeom prst="line">
              <a:avLst/>
            </a:prstGeom>
            <a:noFill/>
            <a:ln w="2540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sp>
        <p:nvSpPr>
          <p:cNvPr id="123" name="Line 56">
            <a:extLst>
              <a:ext uri="{FF2B5EF4-FFF2-40B4-BE49-F238E27FC236}">
                <a16:creationId xmlns:a16="http://schemas.microsoft.com/office/drawing/2014/main" id="{0BAE67B7-8BBB-03C0-A774-0F0F36F45BF0}"/>
              </a:ext>
            </a:extLst>
          </p:cNvPr>
          <p:cNvSpPr>
            <a:spLocks noChangeShapeType="1"/>
          </p:cNvSpPr>
          <p:nvPr>
            <p:custDataLst>
              <p:tags r:id="rId25"/>
            </p:custDataLst>
          </p:nvPr>
        </p:nvSpPr>
        <p:spPr bwMode="auto">
          <a:xfrm>
            <a:off x="9146902" y="2734320"/>
            <a:ext cx="1195983"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4" name="Text Box 57">
            <a:extLst>
              <a:ext uri="{FF2B5EF4-FFF2-40B4-BE49-F238E27FC236}">
                <a16:creationId xmlns:a16="http://schemas.microsoft.com/office/drawing/2014/main" id="{DBCA7E32-9D0B-B2D8-919F-6C7829BBE684}"/>
              </a:ext>
            </a:extLst>
          </p:cNvPr>
          <p:cNvSpPr txBox="1">
            <a:spLocks noChangeArrowheads="1"/>
          </p:cNvSpPr>
          <p:nvPr>
            <p:custDataLst>
              <p:tags r:id="rId26"/>
            </p:custDataLst>
          </p:nvPr>
        </p:nvSpPr>
        <p:spPr bwMode="auto">
          <a:xfrm>
            <a:off x="7692433" y="2122188"/>
            <a:ext cx="1124026" cy="320537"/>
          </a:xfrm>
          <a:prstGeom prst="rect">
            <a:avLst/>
          </a:prstGeom>
          <a:noFill/>
          <a:ln w="9525">
            <a:noFill/>
            <a:miter lim="800000"/>
            <a:headEnd/>
            <a:tailEnd/>
          </a:ln>
        </p:spPr>
        <p:txBody>
          <a:bodyPr wrap="none">
            <a:spAutoFit/>
          </a:bodyPr>
          <a:lstStyle/>
          <a:p>
            <a:pPr algn="ctr" defTabSz="1129476" eaLnBrk="0" fontAlgn="base" hangingPunct="0">
              <a:spcBef>
                <a:spcPct val="0"/>
              </a:spcBef>
              <a:spcAft>
                <a:spcPct val="0"/>
              </a:spcAft>
            </a:pPr>
            <a:r>
              <a:rPr lang="en-US" sz="1483" b="1" dirty="0">
                <a:solidFill>
                  <a:srgbClr val="000000"/>
                </a:solidFill>
                <a:latin typeface="Arial" pitchFamily="34" charset="0"/>
              </a:rPr>
              <a:t>Predictors</a:t>
            </a:r>
            <a:endParaRPr lang="en-US" sz="1976" dirty="0">
              <a:solidFill>
                <a:srgbClr val="000000"/>
              </a:solidFill>
              <a:latin typeface="Arial" pitchFamily="34" charset="0"/>
            </a:endParaRPr>
          </a:p>
        </p:txBody>
      </p:sp>
      <p:sp>
        <p:nvSpPr>
          <p:cNvPr id="125" name="Line 60">
            <a:extLst>
              <a:ext uri="{FF2B5EF4-FFF2-40B4-BE49-F238E27FC236}">
                <a16:creationId xmlns:a16="http://schemas.microsoft.com/office/drawing/2014/main" id="{683CA48C-F432-8654-B761-B51591AD5288}"/>
              </a:ext>
            </a:extLst>
          </p:cNvPr>
          <p:cNvSpPr>
            <a:spLocks noChangeShapeType="1"/>
          </p:cNvSpPr>
          <p:nvPr>
            <p:custDataLst>
              <p:tags r:id="rId27"/>
            </p:custDataLst>
          </p:nvPr>
        </p:nvSpPr>
        <p:spPr bwMode="auto">
          <a:xfrm flipH="1" flipV="1">
            <a:off x="3632630" y="4481031"/>
            <a:ext cx="0" cy="467717"/>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6" name="Text Box 70">
            <a:extLst>
              <a:ext uri="{FF2B5EF4-FFF2-40B4-BE49-F238E27FC236}">
                <a16:creationId xmlns:a16="http://schemas.microsoft.com/office/drawing/2014/main" id="{2B55AB44-712A-B3AC-BA61-F0E746D4EC6D}"/>
              </a:ext>
            </a:extLst>
          </p:cNvPr>
          <p:cNvSpPr txBox="1">
            <a:spLocks noChangeArrowheads="1"/>
          </p:cNvSpPr>
          <p:nvPr>
            <p:custDataLst>
              <p:tags r:id="rId28"/>
            </p:custDataLst>
          </p:nvPr>
        </p:nvSpPr>
        <p:spPr bwMode="auto">
          <a:xfrm>
            <a:off x="5580080" y="3028157"/>
            <a:ext cx="351177" cy="3014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lang="de-DE" sz="1359">
                <a:solidFill>
                  <a:srgbClr val="000000"/>
                </a:solidFill>
                <a:latin typeface="Arial" pitchFamily="34" charset="0"/>
              </a:rPr>
              <a:t>^</a:t>
            </a:r>
          </a:p>
        </p:txBody>
      </p:sp>
      <p:sp>
        <p:nvSpPr>
          <p:cNvPr id="127" name="Rectangle 41_">
            <a:extLst>
              <a:ext uri="{FF2B5EF4-FFF2-40B4-BE49-F238E27FC236}">
                <a16:creationId xmlns:a16="http://schemas.microsoft.com/office/drawing/2014/main" id="{D95712FC-C11F-C0B6-C111-2A9AF109FE9E}"/>
              </a:ext>
            </a:extLst>
          </p:cNvPr>
          <p:cNvSpPr>
            <a:spLocks noChangeArrowheads="1"/>
          </p:cNvSpPr>
          <p:nvPr>
            <p:custDataLst>
              <p:tags r:id="rId29"/>
            </p:custDataLst>
          </p:nvPr>
        </p:nvSpPr>
        <p:spPr bwMode="auto">
          <a:xfrm>
            <a:off x="6772600" y="2532224"/>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State of Charge (SoC) [kWh]</a:t>
            </a:r>
            <a:endParaRPr sz="1223" kern="0" baseline="-25000" dirty="0">
              <a:solidFill>
                <a:srgbClr val="000000"/>
              </a:solidFill>
              <a:latin typeface="Arial" pitchFamily="34" charset="0"/>
            </a:endParaRPr>
          </a:p>
        </p:txBody>
      </p:sp>
      <p:sp>
        <p:nvSpPr>
          <p:cNvPr id="129" name="Rectangle 43">
            <a:extLst>
              <a:ext uri="{FF2B5EF4-FFF2-40B4-BE49-F238E27FC236}">
                <a16:creationId xmlns:a16="http://schemas.microsoft.com/office/drawing/2014/main" id="{3A5AA3A5-2D93-6E04-5FC6-E67B02446E1E}"/>
              </a:ext>
            </a:extLst>
          </p:cNvPr>
          <p:cNvSpPr>
            <a:spLocks noChangeArrowheads="1"/>
          </p:cNvSpPr>
          <p:nvPr>
            <p:custDataLst>
              <p:tags r:id="rId30"/>
            </p:custDataLst>
          </p:nvPr>
        </p:nvSpPr>
        <p:spPr bwMode="auto">
          <a:xfrm>
            <a:off x="6763535" y="3507152"/>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sz="1223" kern="0" dirty="0">
                <a:solidFill>
                  <a:srgbClr val="000000"/>
                </a:solidFill>
                <a:latin typeface="Arial" pitchFamily="34" charset="0"/>
              </a:rPr>
              <a:t>State of Health</a:t>
            </a:r>
            <a:r>
              <a:rPr lang="de-DE" sz="1223" kern="0" dirty="0">
                <a:solidFill>
                  <a:srgbClr val="000000"/>
                </a:solidFill>
                <a:latin typeface="Arial" pitchFamily="34" charset="0"/>
              </a:rPr>
              <a:t> (SoH)</a:t>
            </a:r>
            <a:endParaRPr sz="1223" kern="0" dirty="0">
              <a:solidFill>
                <a:srgbClr val="000000"/>
              </a:solidFill>
              <a:latin typeface="Arial" pitchFamily="34" charset="0"/>
            </a:endParaRPr>
          </a:p>
        </p:txBody>
      </p:sp>
      <p:sp>
        <p:nvSpPr>
          <p:cNvPr id="130" name="Line 49">
            <a:extLst>
              <a:ext uri="{FF2B5EF4-FFF2-40B4-BE49-F238E27FC236}">
                <a16:creationId xmlns:a16="http://schemas.microsoft.com/office/drawing/2014/main" id="{03B8145E-A382-F9DA-403B-A53F4E484CE4}"/>
              </a:ext>
            </a:extLst>
          </p:cNvPr>
          <p:cNvSpPr>
            <a:spLocks noChangeShapeType="1"/>
          </p:cNvSpPr>
          <p:nvPr>
            <p:custDataLst>
              <p:tags r:id="rId31"/>
            </p:custDataLst>
          </p:nvPr>
        </p:nvSpPr>
        <p:spPr bwMode="auto">
          <a:xfrm flipV="1">
            <a:off x="9177722" y="3235344"/>
            <a:ext cx="1138064" cy="7577"/>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31" name="Gruppieren 130">
            <a:extLst>
              <a:ext uri="{FF2B5EF4-FFF2-40B4-BE49-F238E27FC236}">
                <a16:creationId xmlns:a16="http://schemas.microsoft.com/office/drawing/2014/main" id="{8C9DBEBD-5A57-72B9-5A35-0B5253E7E03A}"/>
              </a:ext>
            </a:extLst>
          </p:cNvPr>
          <p:cNvGrpSpPr/>
          <p:nvPr/>
        </p:nvGrpSpPr>
        <p:grpSpPr>
          <a:xfrm>
            <a:off x="10358548" y="3582049"/>
            <a:ext cx="648065" cy="486309"/>
            <a:chOff x="10268498" y="1403072"/>
            <a:chExt cx="651260" cy="628928"/>
          </a:xfrm>
        </p:grpSpPr>
        <p:sp>
          <p:nvSpPr>
            <p:cNvPr id="132" name="Rechteck 131">
              <a:extLst>
                <a:ext uri="{FF2B5EF4-FFF2-40B4-BE49-F238E27FC236}">
                  <a16:creationId xmlns:a16="http://schemas.microsoft.com/office/drawing/2014/main" id="{80EB98F3-92CE-EBED-E5BB-62270036DFED}"/>
                </a:ext>
              </a:extLst>
            </p:cNvPr>
            <p:cNvSpPr/>
            <p:nvPr>
              <p:custDataLst>
                <p:tags r:id="rId54"/>
              </p:custDataLst>
            </p:nvPr>
          </p:nvSpPr>
          <p:spPr>
            <a:xfrm>
              <a:off x="10268498" y="1403072"/>
              <a:ext cx="651260" cy="628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1129476">
                <a:defRPr/>
              </a:pPr>
              <a:endParaRPr sz="2224" kern="0">
                <a:solidFill>
                  <a:srgbClr val="FFFFFF"/>
                </a:solidFill>
                <a:latin typeface="Bosch Office Sans"/>
              </a:endParaRPr>
            </a:p>
          </p:txBody>
        </p:sp>
        <p:grpSp>
          <p:nvGrpSpPr>
            <p:cNvPr id="133" name="Group 44">
              <a:extLst>
                <a:ext uri="{FF2B5EF4-FFF2-40B4-BE49-F238E27FC236}">
                  <a16:creationId xmlns:a16="http://schemas.microsoft.com/office/drawing/2014/main" id="{41F7AD05-2A85-8461-E293-AC9E157DA809}"/>
                </a:ext>
              </a:extLst>
            </p:cNvPr>
            <p:cNvGrpSpPr>
              <a:grpSpLocks/>
            </p:cNvGrpSpPr>
            <p:nvPr/>
          </p:nvGrpSpPr>
          <p:grpSpPr bwMode="auto">
            <a:xfrm>
              <a:off x="10345816" y="1450323"/>
              <a:ext cx="496624" cy="518356"/>
              <a:chOff x="4863" y="2371"/>
              <a:chExt cx="389" cy="402"/>
            </a:xfrm>
          </p:grpSpPr>
          <p:sp>
            <p:nvSpPr>
              <p:cNvPr id="134" name="Rectangle 45">
                <a:extLst>
                  <a:ext uri="{FF2B5EF4-FFF2-40B4-BE49-F238E27FC236}">
                    <a16:creationId xmlns:a16="http://schemas.microsoft.com/office/drawing/2014/main" id="{8E8F25F6-5044-8979-3D53-8641FDE2BC5C}"/>
                  </a:ext>
                </a:extLst>
              </p:cNvPr>
              <p:cNvSpPr>
                <a:spLocks noChangeArrowheads="1"/>
              </p:cNvSpPr>
              <p:nvPr>
                <p:custDataLst>
                  <p:tags r:id="rId55"/>
                </p:custDataLst>
              </p:nvPr>
            </p:nvSpPr>
            <p:spPr bwMode="auto">
              <a:xfrm>
                <a:off x="4863" y="2371"/>
                <a:ext cx="389" cy="402"/>
              </a:xfrm>
              <a:prstGeom prst="rect">
                <a:avLst/>
              </a:prstGeom>
              <a:solidFill>
                <a:srgbClr val="DDDDDD"/>
              </a:solidFill>
              <a:ln w="12700">
                <a:solidFill>
                  <a:srgbClr val="B0BBD0">
                    <a:lumMod val="75000"/>
                  </a:srgbClr>
                </a:solidFill>
                <a:miter lim="800000"/>
                <a:headEnd/>
                <a:tailEnd/>
              </a:ln>
            </p:spPr>
            <p:txBody>
              <a:bodyPr wrap="none" anchor="ctr"/>
              <a:lstStyle/>
              <a:p>
                <a:pPr algn="ctr" defTabSz="1129476" eaLnBrk="0" hangingPunct="0">
                  <a:defRPr/>
                </a:pPr>
                <a:endParaRPr lang="en-US" sz="2224" kern="0">
                  <a:solidFill>
                    <a:srgbClr val="0054A0"/>
                  </a:solidFill>
                  <a:latin typeface="Arial" charset="0"/>
                </a:endParaRPr>
              </a:p>
            </p:txBody>
          </p:sp>
          <p:sp>
            <p:nvSpPr>
              <p:cNvPr id="135" name="Oval 46">
                <a:extLst>
                  <a:ext uri="{FF2B5EF4-FFF2-40B4-BE49-F238E27FC236}">
                    <a16:creationId xmlns:a16="http://schemas.microsoft.com/office/drawing/2014/main" id="{BF07BE08-A3A0-613A-59A5-5EB9CE3ECF56}"/>
                  </a:ext>
                </a:extLst>
              </p:cNvPr>
              <p:cNvSpPr>
                <a:spLocks noChangeArrowheads="1"/>
              </p:cNvSpPr>
              <p:nvPr>
                <p:custDataLst>
                  <p:tags r:id="rId56"/>
                </p:custDataLst>
              </p:nvPr>
            </p:nvSpPr>
            <p:spPr bwMode="auto">
              <a:xfrm rot="5400000">
                <a:off x="4882" y="2538"/>
                <a:ext cx="108" cy="89"/>
              </a:xfrm>
              <a:prstGeom prst="ellipse">
                <a:avLst/>
              </a:prstGeom>
              <a:solidFill>
                <a:srgbClr val="66FF66"/>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136" name="Oval 47">
                <a:extLst>
                  <a:ext uri="{FF2B5EF4-FFF2-40B4-BE49-F238E27FC236}">
                    <a16:creationId xmlns:a16="http://schemas.microsoft.com/office/drawing/2014/main" id="{C37620ED-6D95-E145-35BE-6E6FDE9D6E86}"/>
                  </a:ext>
                </a:extLst>
              </p:cNvPr>
              <p:cNvSpPr>
                <a:spLocks noChangeArrowheads="1"/>
              </p:cNvSpPr>
              <p:nvPr>
                <p:custDataLst>
                  <p:tags r:id="rId57"/>
                </p:custDataLst>
              </p:nvPr>
            </p:nvSpPr>
            <p:spPr bwMode="auto">
              <a:xfrm rot="5400000">
                <a:off x="5127" y="2538"/>
                <a:ext cx="108" cy="89"/>
              </a:xfrm>
              <a:prstGeom prst="ellipse">
                <a:avLst/>
              </a:prstGeom>
              <a:solidFill>
                <a:srgbClr val="FF00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137" name="Oval 48">
                <a:extLst>
                  <a:ext uri="{FF2B5EF4-FFF2-40B4-BE49-F238E27FC236}">
                    <a16:creationId xmlns:a16="http://schemas.microsoft.com/office/drawing/2014/main" id="{2B2ED55F-C7F1-C4ED-887B-E54DBFC1AB5A}"/>
                  </a:ext>
                </a:extLst>
              </p:cNvPr>
              <p:cNvSpPr>
                <a:spLocks noChangeArrowheads="1"/>
              </p:cNvSpPr>
              <p:nvPr>
                <p:custDataLst>
                  <p:tags r:id="rId58"/>
                </p:custDataLst>
              </p:nvPr>
            </p:nvSpPr>
            <p:spPr bwMode="auto">
              <a:xfrm rot="5400000">
                <a:off x="5005" y="2538"/>
                <a:ext cx="108" cy="89"/>
              </a:xfrm>
              <a:prstGeom prst="ellipse">
                <a:avLst/>
              </a:prstGeom>
              <a:solidFill>
                <a:srgbClr val="FFFF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grpSp>
      </p:grpSp>
      <p:sp>
        <p:nvSpPr>
          <p:cNvPr id="138" name="Rectangle 36">
            <a:extLst>
              <a:ext uri="{FF2B5EF4-FFF2-40B4-BE49-F238E27FC236}">
                <a16:creationId xmlns:a16="http://schemas.microsoft.com/office/drawing/2014/main" id="{8D7C8E9C-DE6B-17FD-53C8-D4583D4796A0}"/>
              </a:ext>
            </a:extLst>
          </p:cNvPr>
          <p:cNvSpPr>
            <a:spLocks noChangeAspect="1" noChangeArrowheads="1"/>
          </p:cNvSpPr>
          <p:nvPr>
            <p:custDataLst>
              <p:tags r:id="rId32"/>
            </p:custDataLst>
          </p:nvPr>
        </p:nvSpPr>
        <p:spPr bwMode="auto">
          <a:xfrm>
            <a:off x="6942855" y="1190199"/>
            <a:ext cx="2247438" cy="69091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1"/>
          <a:lstStyle/>
          <a:p>
            <a:pPr marL="0" marR="0" lvl="0" indent="0" algn="ctr" defTabSz="1129476" rtl="0" eaLnBrk="0" fontAlgn="auto" latinLnBrk="0" hangingPunct="0">
              <a:lnSpc>
                <a:spcPts val="2000"/>
              </a:lnSpc>
              <a:spcBef>
                <a:spcPct val="50000"/>
              </a:spcBef>
              <a:spcAft>
                <a:spcPts val="0"/>
              </a:spcAft>
              <a:buClrTx/>
              <a:buSzTx/>
              <a:buFontTx/>
              <a:buNone/>
              <a:tabLst/>
              <a:defRPr/>
            </a:pPr>
            <a:r>
              <a:rPr kumimoji="0" lang="en-US" sz="1359" b="1" i="0" u="none" strike="noStrike" kern="0" cap="none" spc="0" normalizeH="0" baseline="0" noProof="0" dirty="0">
                <a:ln>
                  <a:noFill/>
                </a:ln>
                <a:solidFill>
                  <a:srgbClr val="000000"/>
                </a:solidFill>
                <a:effectLst/>
                <a:uLnTx/>
                <a:uFillTx/>
                <a:latin typeface="Arial" charset="0"/>
                <a:ea typeface="+mn-ea"/>
                <a:cs typeface="+mn-cs"/>
              </a:rPr>
              <a:t>Load profiles</a:t>
            </a:r>
            <a:br>
              <a:rPr kumimoji="0" lang="en-US" sz="1359" b="1" i="0" u="none" strike="noStrike" kern="0" cap="none" spc="0" normalizeH="0" baseline="0" noProof="0" dirty="0">
                <a:ln>
                  <a:noFill/>
                </a:ln>
                <a:solidFill>
                  <a:srgbClr val="000000"/>
                </a:solidFill>
                <a:effectLst/>
                <a:uLnTx/>
                <a:uFillTx/>
                <a:latin typeface="Arial" charset="0"/>
                <a:ea typeface="+mn-ea"/>
                <a:cs typeface="+mn-cs"/>
              </a:rPr>
            </a:br>
            <a:r>
              <a:rPr kumimoji="0" lang="en-US" sz="1359" b="0" i="0" u="none" strike="noStrike" kern="0" cap="none" spc="0" normalizeH="0" baseline="0" noProof="0" dirty="0">
                <a:ln>
                  <a:noFill/>
                </a:ln>
                <a:solidFill>
                  <a:srgbClr val="000000"/>
                </a:solidFill>
                <a:effectLst/>
                <a:uLnTx/>
                <a:uFillTx/>
                <a:latin typeface="Arial" charset="0"/>
                <a:ea typeface="+mn-ea"/>
                <a:cs typeface="+mn-cs"/>
              </a:rPr>
              <a:t>e.g. 8+1 brake applications</a:t>
            </a:r>
            <a:endParaRPr kumimoji="0" lang="en-US" sz="1483" b="0" i="0" u="none" strike="noStrike" kern="0" cap="none" spc="0" normalizeH="0" baseline="0" noProof="0" dirty="0">
              <a:ln>
                <a:noFill/>
              </a:ln>
              <a:solidFill>
                <a:srgbClr val="000000"/>
              </a:solidFill>
              <a:effectLst/>
              <a:uLnTx/>
              <a:uFillTx/>
              <a:latin typeface="Arial" charset="0"/>
              <a:ea typeface="+mn-ea"/>
              <a:cs typeface="+mn-cs"/>
            </a:endParaRPr>
          </a:p>
        </p:txBody>
      </p:sp>
      <p:sp>
        <p:nvSpPr>
          <p:cNvPr id="139" name="Line 60">
            <a:extLst>
              <a:ext uri="{FF2B5EF4-FFF2-40B4-BE49-F238E27FC236}">
                <a16:creationId xmlns:a16="http://schemas.microsoft.com/office/drawing/2014/main" id="{5F0514A0-DF2C-31E6-02DD-F85BA1EF904D}"/>
              </a:ext>
            </a:extLst>
          </p:cNvPr>
          <p:cNvSpPr>
            <a:spLocks noChangeShapeType="1"/>
          </p:cNvSpPr>
          <p:nvPr>
            <p:custDataLst>
              <p:tags r:id="rId33"/>
            </p:custDataLst>
          </p:nvPr>
        </p:nvSpPr>
        <p:spPr bwMode="auto">
          <a:xfrm flipH="1" flipV="1">
            <a:off x="3641825" y="3925406"/>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0" name="Line 60">
            <a:extLst>
              <a:ext uri="{FF2B5EF4-FFF2-40B4-BE49-F238E27FC236}">
                <a16:creationId xmlns:a16="http://schemas.microsoft.com/office/drawing/2014/main" id="{1F383853-7A44-8DD1-B288-62898CE1E0B3}"/>
              </a:ext>
            </a:extLst>
          </p:cNvPr>
          <p:cNvSpPr>
            <a:spLocks noChangeShapeType="1"/>
          </p:cNvSpPr>
          <p:nvPr>
            <p:custDataLst>
              <p:tags r:id="rId34"/>
            </p:custDataLst>
          </p:nvPr>
        </p:nvSpPr>
        <p:spPr bwMode="auto">
          <a:xfrm flipH="1">
            <a:off x="3641825" y="3153881"/>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1" name="Freeform 13">
            <a:extLst>
              <a:ext uri="{FF2B5EF4-FFF2-40B4-BE49-F238E27FC236}">
                <a16:creationId xmlns:a16="http://schemas.microsoft.com/office/drawing/2014/main" id="{5CCA5E01-5A89-C608-9018-C683542541E6}"/>
              </a:ext>
            </a:extLst>
          </p:cNvPr>
          <p:cNvSpPr>
            <a:spLocks noChangeAspect="1"/>
          </p:cNvSpPr>
          <p:nvPr>
            <p:custDataLst>
              <p:tags r:id="rId35"/>
            </p:custDataLst>
          </p:nvPr>
        </p:nvSpPr>
        <p:spPr bwMode="auto">
          <a:xfrm flipV="1">
            <a:off x="1987514" y="3738060"/>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oval"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2" name="Rectangle 10__">
            <a:extLst>
              <a:ext uri="{FF2B5EF4-FFF2-40B4-BE49-F238E27FC236}">
                <a16:creationId xmlns:a16="http://schemas.microsoft.com/office/drawing/2014/main" id="{A4852019-A771-7BB7-7832-B9C19A80F1E4}"/>
              </a:ext>
            </a:extLst>
          </p:cNvPr>
          <p:cNvSpPr>
            <a:spLocks noChangeArrowheads="1"/>
          </p:cNvSpPr>
          <p:nvPr>
            <p:custDataLst>
              <p:tags r:id="rId36"/>
            </p:custDataLst>
          </p:nvPr>
        </p:nvSpPr>
        <p:spPr bwMode="auto">
          <a:xfrm>
            <a:off x="1279677" y="4941168"/>
            <a:ext cx="5278810" cy="129699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223" b="1" kern="0">
              <a:solidFill>
                <a:srgbClr val="000000"/>
              </a:solidFill>
              <a:latin typeface="Arial" charset="0"/>
            </a:endParaRPr>
          </a:p>
        </p:txBody>
      </p:sp>
      <p:sp>
        <p:nvSpPr>
          <p:cNvPr id="143" name="Text Box 59">
            <a:extLst>
              <a:ext uri="{FF2B5EF4-FFF2-40B4-BE49-F238E27FC236}">
                <a16:creationId xmlns:a16="http://schemas.microsoft.com/office/drawing/2014/main" id="{CFE121A3-7A0D-2C66-4837-F47B309049AA}"/>
              </a:ext>
            </a:extLst>
          </p:cNvPr>
          <p:cNvSpPr txBox="1">
            <a:spLocks noChangeArrowheads="1"/>
          </p:cNvSpPr>
          <p:nvPr>
            <p:custDataLst>
              <p:tags r:id="rId37"/>
            </p:custDataLst>
          </p:nvPr>
        </p:nvSpPr>
        <p:spPr bwMode="auto">
          <a:xfrm>
            <a:off x="1315617" y="5446965"/>
            <a:ext cx="5278810" cy="646331"/>
          </a:xfrm>
          <a:prstGeom prst="rect">
            <a:avLst/>
          </a:prstGeom>
          <a:noFill/>
          <a:ln w="9525">
            <a:noFill/>
            <a:miter lim="800000"/>
            <a:headEnd/>
            <a:tailEnd/>
          </a:ln>
        </p:spPr>
        <p:txBody>
          <a:bodyPr wrap="square" anchor="ctr">
            <a:spAutoFit/>
          </a:bodyPr>
          <a:lstStyle/>
          <a:p>
            <a:pPr defTabSz="1129476" eaLnBrk="0" fontAlgn="base" hangingPunct="0">
              <a:spcBef>
                <a:spcPct val="0"/>
              </a:spcBef>
              <a:spcAft>
                <a:spcPct val="0"/>
              </a:spcAft>
            </a:pPr>
            <a:r>
              <a:rPr lang="en-US" sz="1200" i="1" dirty="0">
                <a:solidFill>
                  <a:srgbClr val="000000"/>
                </a:solidFill>
                <a:latin typeface="Arial" pitchFamily="34" charset="0"/>
              </a:rPr>
              <a:t>e.g., Discharge Capacity Algorithm, Aging Sub-Algorithms, Capacitance </a:t>
            </a:r>
            <a:br>
              <a:rPr lang="en-US" sz="1200" i="1" dirty="0">
                <a:solidFill>
                  <a:srgbClr val="000000"/>
                </a:solidFill>
                <a:latin typeface="Arial" pitchFamily="34" charset="0"/>
              </a:rPr>
            </a:br>
            <a:r>
              <a:rPr lang="en-US" sz="1200" i="1" dirty="0">
                <a:solidFill>
                  <a:srgbClr val="000000"/>
                </a:solidFill>
                <a:latin typeface="Arial" pitchFamily="34" charset="0"/>
              </a:rPr>
              <a:t>Algorithm, Quiescent Voltage Measurement, Device Off Detection, Internal Resistance  Determination, Device Temperature Model, …</a:t>
            </a:r>
          </a:p>
        </p:txBody>
      </p:sp>
      <p:sp>
        <p:nvSpPr>
          <p:cNvPr id="148" name="Freeform 13">
            <a:extLst>
              <a:ext uri="{FF2B5EF4-FFF2-40B4-BE49-F238E27FC236}">
                <a16:creationId xmlns:a16="http://schemas.microsoft.com/office/drawing/2014/main" id="{AAD0A706-8B77-308A-42C9-A3109CF8806E}"/>
              </a:ext>
            </a:extLst>
          </p:cNvPr>
          <p:cNvSpPr>
            <a:spLocks noChangeAspect="1"/>
          </p:cNvSpPr>
          <p:nvPr>
            <p:custDataLst>
              <p:tags r:id="rId38"/>
            </p:custDataLst>
          </p:nvPr>
        </p:nvSpPr>
        <p:spPr bwMode="auto">
          <a:xfrm>
            <a:off x="1758827" y="2289306"/>
            <a:ext cx="929330" cy="1358192"/>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9" name="Trapezoid 148">
            <a:extLst>
              <a:ext uri="{FF2B5EF4-FFF2-40B4-BE49-F238E27FC236}">
                <a16:creationId xmlns:a16="http://schemas.microsoft.com/office/drawing/2014/main" id="{81976B75-F99C-3227-82ED-507CF8CBC517}"/>
              </a:ext>
            </a:extLst>
          </p:cNvPr>
          <p:cNvSpPr/>
          <p:nvPr/>
        </p:nvSpPr>
        <p:spPr>
          <a:xfrm rot="5400000">
            <a:off x="1129223" y="2344800"/>
            <a:ext cx="115569" cy="451812"/>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1"/>
          </a:p>
        </p:txBody>
      </p:sp>
      <p:cxnSp>
        <p:nvCxnSpPr>
          <p:cNvPr id="150" name="AutoShape 29">
            <a:extLst>
              <a:ext uri="{FF2B5EF4-FFF2-40B4-BE49-F238E27FC236}">
                <a16:creationId xmlns:a16="http://schemas.microsoft.com/office/drawing/2014/main" id="{364439F6-8253-F1CB-089A-22685B7F9140}"/>
              </a:ext>
            </a:extLst>
          </p:cNvPr>
          <p:cNvCxnSpPr>
            <a:cxnSpLocks noChangeAspect="1" noChangeShapeType="1"/>
          </p:cNvCxnSpPr>
          <p:nvPr>
            <p:custDataLst>
              <p:tags r:id="rId39"/>
            </p:custDataLst>
          </p:nvPr>
        </p:nvCxnSpPr>
        <p:spPr bwMode="auto">
          <a:xfrm>
            <a:off x="3642555" y="1785053"/>
            <a:ext cx="0" cy="747171"/>
          </a:xfrm>
          <a:prstGeom prst="straightConnector1">
            <a:avLst/>
          </a:prstGeom>
          <a:noFill/>
          <a:ln w="25400">
            <a:solidFill>
              <a:srgbClr val="000000"/>
            </a:solidFill>
            <a:round/>
            <a:headEnd type="oval" w="med" len="med"/>
            <a:tailEnd type="triangle" w="med" len="med"/>
          </a:ln>
        </p:spPr>
      </p:cxnSp>
      <p:cxnSp>
        <p:nvCxnSpPr>
          <p:cNvPr id="151" name="AutoShape 29">
            <a:extLst>
              <a:ext uri="{FF2B5EF4-FFF2-40B4-BE49-F238E27FC236}">
                <a16:creationId xmlns:a16="http://schemas.microsoft.com/office/drawing/2014/main" id="{6706A93E-9638-BAFB-46E8-BC994DE40E20}"/>
              </a:ext>
            </a:extLst>
          </p:cNvPr>
          <p:cNvCxnSpPr>
            <a:cxnSpLocks noChangeAspect="1" noChangeShapeType="1"/>
          </p:cNvCxnSpPr>
          <p:nvPr>
            <p:custDataLst>
              <p:tags r:id="rId40"/>
            </p:custDataLst>
          </p:nvPr>
        </p:nvCxnSpPr>
        <p:spPr bwMode="auto">
          <a:xfrm>
            <a:off x="9386366" y="2734320"/>
            <a:ext cx="0" cy="1242226"/>
          </a:xfrm>
          <a:prstGeom prst="straightConnector1">
            <a:avLst/>
          </a:prstGeom>
          <a:noFill/>
          <a:ln w="25400">
            <a:solidFill>
              <a:srgbClr val="000000"/>
            </a:solidFill>
            <a:round/>
            <a:headEnd type="oval" w="med" len="med"/>
            <a:tailEnd type="triangle" w="med" len="med"/>
          </a:ln>
        </p:spPr>
      </p:cxnSp>
      <p:cxnSp>
        <p:nvCxnSpPr>
          <p:cNvPr id="152" name="AutoShape 29">
            <a:extLst>
              <a:ext uri="{FF2B5EF4-FFF2-40B4-BE49-F238E27FC236}">
                <a16:creationId xmlns:a16="http://schemas.microsoft.com/office/drawing/2014/main" id="{E9C9F242-3923-8FF1-D26A-17139C39E071}"/>
              </a:ext>
            </a:extLst>
          </p:cNvPr>
          <p:cNvCxnSpPr>
            <a:cxnSpLocks noChangeAspect="1" noChangeShapeType="1"/>
          </p:cNvCxnSpPr>
          <p:nvPr>
            <p:custDataLst>
              <p:tags r:id="rId41"/>
            </p:custDataLst>
          </p:nvPr>
        </p:nvCxnSpPr>
        <p:spPr bwMode="auto">
          <a:xfrm>
            <a:off x="9610302" y="3242921"/>
            <a:ext cx="0" cy="733625"/>
          </a:xfrm>
          <a:prstGeom prst="straightConnector1">
            <a:avLst/>
          </a:prstGeom>
          <a:noFill/>
          <a:ln w="25400">
            <a:solidFill>
              <a:srgbClr val="000000"/>
            </a:solidFill>
            <a:round/>
            <a:headEnd type="oval" w="med" len="med"/>
            <a:tailEnd type="triangle" w="med" len="med"/>
          </a:ln>
        </p:spPr>
      </p:cxnSp>
      <p:sp>
        <p:nvSpPr>
          <p:cNvPr id="154" name="Sprechblase: rechteckig 153">
            <a:extLst>
              <a:ext uri="{FF2B5EF4-FFF2-40B4-BE49-F238E27FC236}">
                <a16:creationId xmlns:a16="http://schemas.microsoft.com/office/drawing/2014/main" id="{69221846-F728-51CE-BE2D-F81DEBF27B0A}"/>
              </a:ext>
            </a:extLst>
          </p:cNvPr>
          <p:cNvSpPr/>
          <p:nvPr/>
        </p:nvSpPr>
        <p:spPr>
          <a:xfrm>
            <a:off x="9697975" y="1060236"/>
            <a:ext cx="1944212" cy="793010"/>
          </a:xfrm>
          <a:prstGeom prst="wedgeRectCallout">
            <a:avLst>
              <a:gd name="adj1" fmla="val -82197"/>
              <a:gd name="adj2" fmla="val 151579"/>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State of charge is proportional to the </a:t>
            </a:r>
            <a:r>
              <a:rPr lang="en-US" sz="1200" i="1" dirty="0"/>
              <a:t>amount of stored Energy </a:t>
            </a:r>
            <a:r>
              <a:rPr lang="en-US" sz="1200" dirty="0" err="1"/>
              <a:t>E</a:t>
            </a:r>
            <a:r>
              <a:rPr lang="en-US" sz="1200" baseline="-25000" dirty="0" err="1"/>
              <a:t>res_e</a:t>
            </a:r>
            <a:endParaRPr lang="en-US" sz="1200" dirty="0"/>
          </a:p>
        </p:txBody>
      </p:sp>
      <p:sp>
        <p:nvSpPr>
          <p:cNvPr id="155" name="Rectangle 43">
            <a:extLst>
              <a:ext uri="{FF2B5EF4-FFF2-40B4-BE49-F238E27FC236}">
                <a16:creationId xmlns:a16="http://schemas.microsoft.com/office/drawing/2014/main" id="{F82322DA-830C-6CDD-D519-ED2EF0AE102C}"/>
              </a:ext>
            </a:extLst>
          </p:cNvPr>
          <p:cNvSpPr>
            <a:spLocks noChangeArrowheads="1"/>
          </p:cNvSpPr>
          <p:nvPr>
            <p:custDataLst>
              <p:tags r:id="rId42"/>
            </p:custDataLst>
          </p:nvPr>
        </p:nvSpPr>
        <p:spPr bwMode="auto">
          <a:xfrm>
            <a:off x="6771276" y="3032930"/>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Inner Resistance</a:t>
            </a:r>
            <a:endParaRPr sz="1223" kern="0" dirty="0">
              <a:solidFill>
                <a:srgbClr val="000000"/>
              </a:solidFill>
              <a:latin typeface="Arial" pitchFamily="34" charset="0"/>
            </a:endParaRPr>
          </a:p>
        </p:txBody>
      </p:sp>
      <p:sp>
        <p:nvSpPr>
          <p:cNvPr id="156" name="Line 49">
            <a:extLst>
              <a:ext uri="{FF2B5EF4-FFF2-40B4-BE49-F238E27FC236}">
                <a16:creationId xmlns:a16="http://schemas.microsoft.com/office/drawing/2014/main" id="{2E368A70-185C-1AF8-6EF5-839AEC86A196}"/>
              </a:ext>
            </a:extLst>
          </p:cNvPr>
          <p:cNvSpPr>
            <a:spLocks noChangeShapeType="1"/>
          </p:cNvSpPr>
          <p:nvPr>
            <p:custDataLst>
              <p:tags r:id="rId43"/>
            </p:custDataLst>
          </p:nvPr>
        </p:nvSpPr>
        <p:spPr bwMode="auto">
          <a:xfrm>
            <a:off x="9177722" y="3715113"/>
            <a:ext cx="1161744" cy="1"/>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cxnSp>
        <p:nvCxnSpPr>
          <p:cNvPr id="157" name="AutoShape 29">
            <a:extLst>
              <a:ext uri="{FF2B5EF4-FFF2-40B4-BE49-F238E27FC236}">
                <a16:creationId xmlns:a16="http://schemas.microsoft.com/office/drawing/2014/main" id="{88B614EC-40CF-C6F0-AF8E-4B8C65E53FBF}"/>
              </a:ext>
            </a:extLst>
          </p:cNvPr>
          <p:cNvCxnSpPr>
            <a:cxnSpLocks noChangeAspect="1" noChangeShapeType="1"/>
          </p:cNvCxnSpPr>
          <p:nvPr>
            <p:custDataLst>
              <p:tags r:id="rId44"/>
            </p:custDataLst>
          </p:nvPr>
        </p:nvCxnSpPr>
        <p:spPr bwMode="auto">
          <a:xfrm>
            <a:off x="9840420" y="3724854"/>
            <a:ext cx="0" cy="251692"/>
          </a:xfrm>
          <a:prstGeom prst="straightConnector1">
            <a:avLst/>
          </a:prstGeom>
          <a:noFill/>
          <a:ln w="25400">
            <a:solidFill>
              <a:srgbClr val="000000"/>
            </a:solidFill>
            <a:round/>
            <a:headEnd type="oval" w="med" len="med"/>
            <a:tailEnd type="triangle" w="med" len="med"/>
          </a:ln>
        </p:spPr>
      </p:cxnSp>
      <p:sp>
        <p:nvSpPr>
          <p:cNvPr id="158" name="Rechteck 157">
            <a:extLst>
              <a:ext uri="{FF2B5EF4-FFF2-40B4-BE49-F238E27FC236}">
                <a16:creationId xmlns:a16="http://schemas.microsoft.com/office/drawing/2014/main" id="{603D415C-E156-F553-AA75-9CE9561D14A8}"/>
              </a:ext>
            </a:extLst>
          </p:cNvPr>
          <p:cNvSpPr/>
          <p:nvPr/>
        </p:nvSpPr>
        <p:spPr>
          <a:xfrm>
            <a:off x="130630" y="1281607"/>
            <a:ext cx="1483955" cy="199720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9" name="Rectangle: Rounded Corners 19">
            <a:extLst>
              <a:ext uri="{FF2B5EF4-FFF2-40B4-BE49-F238E27FC236}">
                <a16:creationId xmlns:a16="http://schemas.microsoft.com/office/drawing/2014/main" id="{108330CA-EB5F-82CB-3D14-0B2809E4E737}"/>
              </a:ext>
            </a:extLst>
          </p:cNvPr>
          <p:cNvSpPr/>
          <p:nvPr/>
        </p:nvSpPr>
        <p:spPr>
          <a:xfrm>
            <a:off x="191345" y="2403490"/>
            <a:ext cx="1358838" cy="724756"/>
          </a:xfrm>
          <a:prstGeom prst="roundRect">
            <a:avLst/>
          </a:prstGeom>
          <a:solidFill>
            <a:srgbClr val="0070C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Reserve of Energy dedicated to the Braking System</a:t>
            </a:r>
          </a:p>
        </p:txBody>
      </p:sp>
      <p:sp>
        <p:nvSpPr>
          <p:cNvPr id="232" name="TextBox 34">
            <a:extLst>
              <a:ext uri="{FF2B5EF4-FFF2-40B4-BE49-F238E27FC236}">
                <a16:creationId xmlns:a16="http://schemas.microsoft.com/office/drawing/2014/main" id="{2B85EAB5-C96E-FAF1-C4D3-99DC11A0CD9A}"/>
              </a:ext>
            </a:extLst>
          </p:cNvPr>
          <p:cNvSpPr txBox="1"/>
          <p:nvPr/>
        </p:nvSpPr>
        <p:spPr>
          <a:xfrm>
            <a:off x="452620" y="1471717"/>
            <a:ext cx="746836" cy="877163"/>
          </a:xfrm>
          <a:prstGeom prst="rect">
            <a:avLst/>
          </a:prstGeom>
          <a:noFill/>
          <a:ln>
            <a:noFill/>
          </a:ln>
        </p:spPr>
        <p:txBody>
          <a:bodyPr wrap="square" rtlCol="0">
            <a:spAutoFit/>
          </a:bodyPr>
          <a:lstStyle/>
          <a:p>
            <a:pPr algn="ctr"/>
            <a:r>
              <a:rPr lang="en-US" dirty="0"/>
              <a:t>ESD</a:t>
            </a:r>
          </a:p>
          <a:p>
            <a:pPr algn="ctr"/>
            <a:r>
              <a:rPr lang="en-US" sz="1100" dirty="0"/>
              <a:t>(</a:t>
            </a:r>
            <a:r>
              <a:rPr lang="en-US" sz="1100" b="1" dirty="0"/>
              <a:t>E</a:t>
            </a:r>
            <a:r>
              <a:rPr lang="en-US" sz="1100" dirty="0"/>
              <a:t>nergy </a:t>
            </a:r>
          </a:p>
          <a:p>
            <a:pPr algn="ctr"/>
            <a:r>
              <a:rPr lang="en-US" sz="1100" dirty="0"/>
              <a:t> </a:t>
            </a:r>
            <a:r>
              <a:rPr lang="en-US" sz="1100" b="1" dirty="0"/>
              <a:t>S</a:t>
            </a:r>
            <a:r>
              <a:rPr lang="en-US" sz="1100" dirty="0"/>
              <a:t>torage </a:t>
            </a:r>
          </a:p>
          <a:p>
            <a:pPr algn="ctr"/>
            <a:r>
              <a:rPr lang="en-US" sz="1100" dirty="0"/>
              <a:t> </a:t>
            </a:r>
            <a:r>
              <a:rPr lang="en-US" sz="1100" b="1" dirty="0"/>
              <a:t>D</a:t>
            </a:r>
            <a:r>
              <a:rPr lang="en-US" sz="1100" dirty="0"/>
              <a:t>evice)</a:t>
            </a:r>
          </a:p>
        </p:txBody>
      </p:sp>
      <p:sp>
        <p:nvSpPr>
          <p:cNvPr id="2" name="Text Box 59">
            <a:extLst>
              <a:ext uri="{FF2B5EF4-FFF2-40B4-BE49-F238E27FC236}">
                <a16:creationId xmlns:a16="http://schemas.microsoft.com/office/drawing/2014/main" id="{E007B372-8418-09A2-C188-A974192CF787}"/>
              </a:ext>
            </a:extLst>
          </p:cNvPr>
          <p:cNvSpPr txBox="1">
            <a:spLocks noChangeArrowheads="1"/>
          </p:cNvSpPr>
          <p:nvPr>
            <p:custDataLst>
              <p:tags r:id="rId45"/>
            </p:custDataLst>
          </p:nvPr>
        </p:nvSpPr>
        <p:spPr bwMode="auto">
          <a:xfrm>
            <a:off x="1355454" y="4988628"/>
            <a:ext cx="5100586" cy="468718"/>
          </a:xfrm>
          <a:prstGeom prst="rect">
            <a:avLst/>
          </a:prstGeom>
          <a:noFill/>
          <a:ln w="9525">
            <a:noFill/>
            <a:miter lim="800000"/>
            <a:headEnd/>
            <a:tailEnd/>
          </a:ln>
        </p:spPr>
        <p:txBody>
          <a:bodyPr wrap="square" anchor="ctr">
            <a:spAutoFit/>
          </a:bodyPr>
          <a:lstStyle/>
          <a:p>
            <a:pPr algn="ctr" defTabSz="1129476" eaLnBrk="0" fontAlgn="base" hangingPunct="0">
              <a:spcBef>
                <a:spcPct val="0"/>
              </a:spcBef>
              <a:spcAft>
                <a:spcPct val="0"/>
              </a:spcAft>
            </a:pPr>
            <a:r>
              <a:rPr lang="de-DE" sz="1223" b="1" dirty="0">
                <a:solidFill>
                  <a:srgbClr val="000000"/>
                </a:solidFill>
                <a:latin typeface="Arial" pitchFamily="34" charset="0"/>
              </a:rPr>
              <a:t>REESS State Parameter</a:t>
            </a:r>
          </a:p>
          <a:p>
            <a:pPr algn="ctr" defTabSz="1129476" eaLnBrk="0" fontAlgn="base" hangingPunct="0">
              <a:spcBef>
                <a:spcPct val="0"/>
              </a:spcBef>
              <a:spcAft>
                <a:spcPct val="0"/>
              </a:spcAft>
            </a:pPr>
            <a:r>
              <a:rPr lang="de-DE" sz="1223" dirty="0">
                <a:solidFill>
                  <a:srgbClr val="000000"/>
                </a:solidFill>
                <a:latin typeface="Arial" pitchFamily="34" charset="0"/>
              </a:rPr>
              <a:t>[ depending on Technology of Storage Device under Type Approval ]</a:t>
            </a:r>
          </a:p>
        </p:txBody>
      </p:sp>
      <p:grpSp>
        <p:nvGrpSpPr>
          <p:cNvPr id="12" name="Gruppieren 11">
            <a:extLst>
              <a:ext uri="{FF2B5EF4-FFF2-40B4-BE49-F238E27FC236}">
                <a16:creationId xmlns:a16="http://schemas.microsoft.com/office/drawing/2014/main" id="{14D37E3F-F3CE-99B1-B290-8E5E3ADCF7CF}"/>
              </a:ext>
            </a:extLst>
          </p:cNvPr>
          <p:cNvGrpSpPr/>
          <p:nvPr/>
        </p:nvGrpSpPr>
        <p:grpSpPr>
          <a:xfrm>
            <a:off x="10407149" y="2521613"/>
            <a:ext cx="514341" cy="412536"/>
            <a:chOff x="9701083" y="777936"/>
            <a:chExt cx="501471" cy="452489"/>
          </a:xfrm>
        </p:grpSpPr>
        <p:sp>
          <p:nvSpPr>
            <p:cNvPr id="13" name="Rechteck 12">
              <a:extLst>
                <a:ext uri="{FF2B5EF4-FFF2-40B4-BE49-F238E27FC236}">
                  <a16:creationId xmlns:a16="http://schemas.microsoft.com/office/drawing/2014/main" id="{668373BC-86E1-87E3-FF88-0BE30F6B7317}"/>
                </a:ext>
              </a:extLst>
            </p:cNvPr>
            <p:cNvSpPr/>
            <p:nvPr>
              <p:custDataLst>
                <p:tags r:id="rId49"/>
              </p:custDataLst>
            </p:nvPr>
          </p:nvSpPr>
          <p:spPr>
            <a:xfrm>
              <a:off x="9703464" y="938115"/>
              <a:ext cx="499090" cy="291194"/>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14" name="Gerader Verbinder 13">
              <a:extLst>
                <a:ext uri="{FF2B5EF4-FFF2-40B4-BE49-F238E27FC236}">
                  <a16:creationId xmlns:a16="http://schemas.microsoft.com/office/drawing/2014/main" id="{0F44962D-FEA1-E942-8EAC-E0120A204C03}"/>
                </a:ext>
              </a:extLst>
            </p:cNvPr>
            <p:cNvCxnSpPr/>
            <p:nvPr>
              <p:custDataLst>
                <p:tags r:id="rId50"/>
              </p:custDataLst>
            </p:nvPr>
          </p:nvCxnSpPr>
          <p:spPr>
            <a:xfrm>
              <a:off x="9701083" y="1230425"/>
              <a:ext cx="501471" cy="0"/>
            </a:xfrm>
            <a:prstGeom prst="line">
              <a:avLst/>
            </a:prstGeom>
          </p:spPr>
          <p:style>
            <a:lnRef idx="1">
              <a:schemeClr val="dk1"/>
            </a:lnRef>
            <a:fillRef idx="0">
              <a:schemeClr val="dk1"/>
            </a:fillRef>
            <a:effectRef idx="0">
              <a:schemeClr val="dk1"/>
            </a:effectRef>
            <a:fontRef idx="minor">
              <a:schemeClr val="tx1"/>
            </a:fontRef>
          </p:style>
        </p:cxnSp>
        <p:cxnSp>
          <p:nvCxnSpPr>
            <p:cNvPr id="15" name="Gerader Verbinder 14">
              <a:extLst>
                <a:ext uri="{FF2B5EF4-FFF2-40B4-BE49-F238E27FC236}">
                  <a16:creationId xmlns:a16="http://schemas.microsoft.com/office/drawing/2014/main" id="{325C0977-D782-58F5-82DE-C906BEB3FCD4}"/>
                </a:ext>
              </a:extLst>
            </p:cNvPr>
            <p:cNvCxnSpPr/>
            <p:nvPr>
              <p:custDataLst>
                <p:tags r:id="rId51"/>
              </p:custDataLst>
            </p:nvPr>
          </p:nvCxnSpPr>
          <p:spPr>
            <a:xfrm>
              <a:off x="9702671"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92133132-3C50-9D95-935F-F81F1E52FFEA}"/>
                </a:ext>
              </a:extLst>
            </p:cNvPr>
            <p:cNvCxnSpPr/>
            <p:nvPr>
              <p:custDataLst>
                <p:tags r:id="rId52"/>
              </p:custDataLst>
            </p:nvPr>
          </p:nvCxnSpPr>
          <p:spPr>
            <a:xfrm>
              <a:off x="10202554"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feil nach unten 84">
              <a:extLst>
                <a:ext uri="{FF2B5EF4-FFF2-40B4-BE49-F238E27FC236}">
                  <a16:creationId xmlns:a16="http://schemas.microsoft.com/office/drawing/2014/main" id="{E9721FF0-AD0D-BA93-BE3A-B83DD97A5FBD}"/>
                </a:ext>
              </a:extLst>
            </p:cNvPr>
            <p:cNvSpPr/>
            <p:nvPr>
              <p:custDataLst>
                <p:tags r:id="rId53"/>
              </p:custDataLst>
            </p:nvPr>
          </p:nvSpPr>
          <p:spPr>
            <a:xfrm rot="16200000">
              <a:off x="9823160" y="773543"/>
              <a:ext cx="257315" cy="339407"/>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grpSp>
      <p:graphicFrame>
        <p:nvGraphicFramePr>
          <p:cNvPr id="18" name="Object 2">
            <a:extLst>
              <a:ext uri="{FF2B5EF4-FFF2-40B4-BE49-F238E27FC236}">
                <a16:creationId xmlns:a16="http://schemas.microsoft.com/office/drawing/2014/main" id="{07FC0A0A-F1CB-4B43-6EF1-236811E247D5}"/>
              </a:ext>
            </a:extLst>
          </p:cNvPr>
          <p:cNvGraphicFramePr>
            <a:graphicFrameLocks noChangeAspect="1"/>
          </p:cNvGraphicFramePr>
          <p:nvPr>
            <p:custDataLst>
              <p:tags r:id="rId46"/>
            </p:custDataLst>
          </p:nvPr>
        </p:nvGraphicFramePr>
        <p:xfrm>
          <a:off x="10435489" y="4170220"/>
          <a:ext cx="557055" cy="482916"/>
        </p:xfrm>
        <a:graphic>
          <a:graphicData uri="http://schemas.openxmlformats.org/presentationml/2006/ole">
            <mc:AlternateContent xmlns:mc="http://schemas.openxmlformats.org/markup-compatibility/2006">
              <mc:Choice xmlns:v="urn:schemas-microsoft-com:vml" Requires="v">
                <p:oleObj name="Visio" r:id="rId66" imgW="799186" imgH="852465" progId="Visio.Drawing.11">
                  <p:embed/>
                </p:oleObj>
              </mc:Choice>
              <mc:Fallback>
                <p:oleObj name="Visio" r:id="rId66" imgW="799186" imgH="852465" progId="Visio.Drawing.11">
                  <p:embed/>
                  <p:pic>
                    <p:nvPicPr>
                      <p:cNvPr id="18" name="Object 2">
                        <a:extLst>
                          <a:ext uri="{FF2B5EF4-FFF2-40B4-BE49-F238E27FC236}">
                            <a16:creationId xmlns:a16="http://schemas.microsoft.com/office/drawing/2014/main" id="{07FC0A0A-F1CB-4B43-6EF1-236811E247D5}"/>
                          </a:ext>
                        </a:extLst>
                      </p:cNvPr>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10435489" y="4170220"/>
                        <a:ext cx="557055" cy="482916"/>
                      </a:xfrm>
                      <a:prstGeom prst="rect">
                        <a:avLst/>
                      </a:prstGeom>
                      <a:noFill/>
                      <a:ln>
                        <a:noFill/>
                      </a:ln>
                      <a:effectLst/>
                    </p:spPr>
                  </p:pic>
                </p:oleObj>
              </mc:Fallback>
            </mc:AlternateContent>
          </a:graphicData>
        </a:graphic>
      </p:graphicFrame>
      <p:sp>
        <p:nvSpPr>
          <p:cNvPr id="20" name="Rectangle 41___">
            <a:extLst>
              <a:ext uri="{FF2B5EF4-FFF2-40B4-BE49-F238E27FC236}">
                <a16:creationId xmlns:a16="http://schemas.microsoft.com/office/drawing/2014/main" id="{645DC8B2-0395-4B26-2D27-2E4DFEA4B002}"/>
              </a:ext>
            </a:extLst>
          </p:cNvPr>
          <p:cNvSpPr>
            <a:spLocks noChangeArrowheads="1"/>
          </p:cNvSpPr>
          <p:nvPr>
            <p:custDataLst>
              <p:tags r:id="rId47"/>
            </p:custDataLst>
          </p:nvPr>
        </p:nvSpPr>
        <p:spPr bwMode="auto">
          <a:xfrm>
            <a:off x="6763535" y="4005064"/>
            <a:ext cx="3251246" cy="615552"/>
          </a:xfrm>
          <a:prstGeom prst="rect">
            <a:avLst/>
          </a:prstGeom>
          <a:solidFill>
            <a:srgbClr val="92D05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en-US" sz="1223" kern="0" dirty="0">
                <a:solidFill>
                  <a:srgbClr val="000000"/>
                </a:solidFill>
                <a:latin typeface="Arial" pitchFamily="34" charset="0"/>
              </a:rPr>
              <a:t>State of Function  (SoF) [kW]</a:t>
            </a:r>
          </a:p>
          <a:p>
            <a:pPr algn="ctr" defTabSz="1229482" eaLnBrk="0" hangingPunct="0">
              <a:defRPr/>
            </a:pPr>
            <a:r>
              <a:rPr lang="en-US" sz="1223" kern="0" dirty="0">
                <a:solidFill>
                  <a:srgbClr val="000000"/>
                </a:solidFill>
                <a:latin typeface="Arial" pitchFamily="34" charset="0"/>
                <a:sym typeface="Wingdings" panose="05000000000000000000" pitchFamily="2" charset="2"/>
              </a:rPr>
              <a:t> Prediction n</a:t>
            </a:r>
            <a:r>
              <a:rPr lang="en-US" sz="1223" kern="0" dirty="0">
                <a:solidFill>
                  <a:srgbClr val="000000"/>
                </a:solidFill>
                <a:latin typeface="Arial" pitchFamily="34" charset="0"/>
              </a:rPr>
              <a:t>umber of </a:t>
            </a:r>
            <a:r>
              <a:rPr lang="en-US" sz="1223" kern="0" dirty="0" err="1">
                <a:solidFill>
                  <a:srgbClr val="000000"/>
                </a:solidFill>
                <a:latin typeface="Arial" pitchFamily="34" charset="0"/>
              </a:rPr>
              <a:t>brakings</a:t>
            </a:r>
            <a:endParaRPr lang="en-US" sz="1223" b="1" kern="0" baseline="-25000" dirty="0">
              <a:solidFill>
                <a:srgbClr val="000000"/>
              </a:solidFill>
              <a:latin typeface="Arial" pitchFamily="34" charset="0"/>
            </a:endParaRPr>
          </a:p>
        </p:txBody>
      </p:sp>
      <p:sp>
        <p:nvSpPr>
          <p:cNvPr id="21" name="Line 49">
            <a:extLst>
              <a:ext uri="{FF2B5EF4-FFF2-40B4-BE49-F238E27FC236}">
                <a16:creationId xmlns:a16="http://schemas.microsoft.com/office/drawing/2014/main" id="{21CEA959-50A7-B51F-165B-DA8FE115341D}"/>
              </a:ext>
            </a:extLst>
          </p:cNvPr>
          <p:cNvSpPr>
            <a:spLocks noChangeShapeType="1"/>
          </p:cNvSpPr>
          <p:nvPr>
            <p:custDataLst>
              <p:tags r:id="rId48"/>
            </p:custDataLst>
          </p:nvPr>
        </p:nvSpPr>
        <p:spPr bwMode="auto">
          <a:xfrm flipV="1">
            <a:off x="10014781" y="4324356"/>
            <a:ext cx="338138"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3" name="Rechteck: gefaltete Ecke 2">
            <a:extLst>
              <a:ext uri="{FF2B5EF4-FFF2-40B4-BE49-F238E27FC236}">
                <a16:creationId xmlns:a16="http://schemas.microsoft.com/office/drawing/2014/main" id="{6B99647E-4137-FE05-283E-B162E2B737C7}"/>
              </a:ext>
            </a:extLst>
          </p:cNvPr>
          <p:cNvSpPr/>
          <p:nvPr/>
        </p:nvSpPr>
        <p:spPr>
          <a:xfrm rot="1009690">
            <a:off x="9654376" y="411738"/>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0" i="0" u="none" baseline="0" dirty="0">
                <a:solidFill>
                  <a:srgbClr val="181818"/>
                </a:solidFill>
                <a:latin typeface="Arial" panose="020B0604020202020204" pitchFamily="34" charset="0"/>
              </a:rPr>
              <a:t>under discussion</a:t>
            </a:r>
          </a:p>
        </p:txBody>
      </p:sp>
      <p:pic>
        <p:nvPicPr>
          <p:cNvPr id="9" name="Grafik 8">
            <a:extLst>
              <a:ext uri="{FF2B5EF4-FFF2-40B4-BE49-F238E27FC236}">
                <a16:creationId xmlns:a16="http://schemas.microsoft.com/office/drawing/2014/main" id="{42F1B586-CD1F-5AD4-F7BC-4BFC5975A907}"/>
              </a:ext>
            </a:extLst>
          </p:cNvPr>
          <p:cNvPicPr>
            <a:picLocks noChangeAspect="1"/>
          </p:cNvPicPr>
          <p:nvPr/>
        </p:nvPicPr>
        <p:blipFill>
          <a:blip r:embed="rId68"/>
          <a:stretch>
            <a:fillRect/>
          </a:stretch>
        </p:blipFill>
        <p:spPr>
          <a:xfrm>
            <a:off x="10427465" y="3068960"/>
            <a:ext cx="493071" cy="407568"/>
          </a:xfrm>
          <a:prstGeom prst="rect">
            <a:avLst/>
          </a:prstGeom>
        </p:spPr>
      </p:pic>
    </p:spTree>
    <p:extLst>
      <p:ext uri="{BB962C8B-B14F-4D97-AF65-F5344CB8AC3E}">
        <p14:creationId xmlns:p14="http://schemas.microsoft.com/office/powerpoint/2010/main" val="354091383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Grafik 108">
            <a:extLst>
              <a:ext uri="{FF2B5EF4-FFF2-40B4-BE49-F238E27FC236}">
                <a16:creationId xmlns:a16="http://schemas.microsoft.com/office/drawing/2014/main" id="{E2A2C80A-3DFC-F74C-43CF-EF4AA41A3EAD}"/>
              </a:ext>
            </a:extLst>
          </p:cNvPr>
          <p:cNvPicPr>
            <a:picLocks noChangeAspect="1"/>
          </p:cNvPicPr>
          <p:nvPr/>
        </p:nvPicPr>
        <p:blipFill>
          <a:blip r:embed="rId76"/>
          <a:stretch>
            <a:fillRect/>
          </a:stretch>
        </p:blipFill>
        <p:spPr>
          <a:xfrm>
            <a:off x="10607434" y="3486216"/>
            <a:ext cx="493071" cy="407568"/>
          </a:xfrm>
          <a:prstGeom prst="rect">
            <a:avLst/>
          </a:prstGeom>
        </p:spPr>
      </p:pic>
      <p:pic>
        <p:nvPicPr>
          <p:cNvPr id="95" name="Grafik 94">
            <a:extLst>
              <a:ext uri="{FF2B5EF4-FFF2-40B4-BE49-F238E27FC236}">
                <a16:creationId xmlns:a16="http://schemas.microsoft.com/office/drawing/2014/main" id="{9A9C8270-CB9A-87CD-F01C-921ECA8263B4}"/>
              </a:ext>
            </a:extLst>
          </p:cNvPr>
          <p:cNvPicPr>
            <a:picLocks noChangeAspect="1"/>
          </p:cNvPicPr>
          <p:nvPr/>
        </p:nvPicPr>
        <p:blipFill rotWithShape="1">
          <a:blip r:embed="rId77" cstate="print">
            <a:extLst>
              <a:ext uri="{28A0092B-C50C-407E-A947-70E740481C1C}">
                <a14:useLocalDpi xmlns:a14="http://schemas.microsoft.com/office/drawing/2010/main" val="0"/>
              </a:ext>
            </a:extLst>
          </a:blip>
          <a:srcRect l="6616" t="12673" r="8864" b="7502"/>
          <a:stretch/>
        </p:blipFill>
        <p:spPr>
          <a:xfrm>
            <a:off x="210961" y="1114498"/>
            <a:ext cx="1220106" cy="1152323"/>
          </a:xfrm>
          <a:prstGeom prst="rect">
            <a:avLst/>
          </a:prstGeom>
        </p:spPr>
      </p:pic>
      <p:sp>
        <p:nvSpPr>
          <p:cNvPr id="8" name="Rectangle 11_">
            <a:extLst>
              <a:ext uri="{FF2B5EF4-FFF2-40B4-BE49-F238E27FC236}">
                <a16:creationId xmlns:a16="http://schemas.microsoft.com/office/drawing/2014/main" id="{C670D34D-82C9-510E-F393-0268D4641768}"/>
              </a:ext>
            </a:extLst>
          </p:cNvPr>
          <p:cNvSpPr>
            <a:spLocks noChangeArrowheads="1"/>
          </p:cNvSpPr>
          <p:nvPr>
            <p:custDataLst>
              <p:tags r:id="rId1"/>
            </p:custDataLst>
          </p:nvPr>
        </p:nvSpPr>
        <p:spPr bwMode="auto">
          <a:xfrm>
            <a:off x="2238232" y="2480442"/>
            <a:ext cx="3096000" cy="2160000"/>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r>
              <a:rPr lang="en-US" sz="1200" b="1" kern="0">
                <a:latin typeface="Arial" charset="0"/>
              </a:rPr>
              <a:t>Estimator of battery states &amp; parameters</a:t>
            </a:r>
          </a:p>
        </p:txBody>
      </p:sp>
      <p:sp>
        <p:nvSpPr>
          <p:cNvPr id="9" name="Rectangle 12">
            <a:extLst>
              <a:ext uri="{FF2B5EF4-FFF2-40B4-BE49-F238E27FC236}">
                <a16:creationId xmlns:a16="http://schemas.microsoft.com/office/drawing/2014/main" id="{93DF60D2-71E6-D06C-93C1-5718F9EEDDAA}"/>
              </a:ext>
            </a:extLst>
          </p:cNvPr>
          <p:cNvSpPr>
            <a:spLocks noChangeAspect="1" noChangeArrowheads="1"/>
          </p:cNvSpPr>
          <p:nvPr>
            <p:custDataLst>
              <p:tags r:id="rId2"/>
            </p:custDataLst>
          </p:nvPr>
        </p:nvSpPr>
        <p:spPr bwMode="auto">
          <a:xfrm>
            <a:off x="2703854" y="3338931"/>
            <a:ext cx="1911270" cy="596690"/>
          </a:xfrm>
          <a:prstGeom prst="rect">
            <a:avLst/>
          </a:prstGeom>
          <a:solidFill>
            <a:srgbClr val="FFC0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Model of the battery </a:t>
            </a:r>
          </a:p>
        </p:txBody>
      </p:sp>
      <p:sp>
        <p:nvSpPr>
          <p:cNvPr id="10" name="Freeform 13">
            <a:extLst>
              <a:ext uri="{FF2B5EF4-FFF2-40B4-BE49-F238E27FC236}">
                <a16:creationId xmlns:a16="http://schemas.microsoft.com/office/drawing/2014/main" id="{A91C94F5-3CD1-EE43-4EA4-9CF6C919AC60}"/>
              </a:ext>
            </a:extLst>
          </p:cNvPr>
          <p:cNvSpPr>
            <a:spLocks noChangeAspect="1"/>
          </p:cNvSpPr>
          <p:nvPr>
            <p:custDataLst>
              <p:tags r:id="rId3"/>
            </p:custDataLst>
          </p:nvPr>
        </p:nvSpPr>
        <p:spPr bwMode="auto">
          <a:xfrm>
            <a:off x="1987514" y="1547310"/>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1" name="Line 14">
            <a:extLst>
              <a:ext uri="{FF2B5EF4-FFF2-40B4-BE49-F238E27FC236}">
                <a16:creationId xmlns:a16="http://schemas.microsoft.com/office/drawing/2014/main" id="{B7561A7D-F310-DEEA-E33A-34B061474E75}"/>
              </a:ext>
            </a:extLst>
          </p:cNvPr>
          <p:cNvSpPr>
            <a:spLocks noChangeAspect="1" noChangeShapeType="1"/>
          </p:cNvSpPr>
          <p:nvPr>
            <p:custDataLst>
              <p:tags r:id="rId4"/>
            </p:custDataLst>
          </p:nvPr>
        </p:nvSpPr>
        <p:spPr bwMode="auto">
          <a:xfrm flipV="1">
            <a:off x="1390826" y="1547309"/>
            <a:ext cx="606229"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2" name="Text Box 15">
            <a:extLst>
              <a:ext uri="{FF2B5EF4-FFF2-40B4-BE49-F238E27FC236}">
                <a16:creationId xmlns:a16="http://schemas.microsoft.com/office/drawing/2014/main" id="{E56116F7-4B4B-F26C-DF2B-7E9F37DD849D}"/>
              </a:ext>
            </a:extLst>
          </p:cNvPr>
          <p:cNvSpPr txBox="1">
            <a:spLocks noChangeAspect="1" noChangeArrowheads="1"/>
          </p:cNvSpPr>
          <p:nvPr>
            <p:custDataLst>
              <p:tags r:id="rId5"/>
            </p:custDataLst>
          </p:nvPr>
        </p:nvSpPr>
        <p:spPr bwMode="auto">
          <a:xfrm>
            <a:off x="1440550" y="1290920"/>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I</a:t>
            </a:r>
            <a:endParaRPr sz="1483" dirty="0">
              <a:solidFill>
                <a:srgbClr val="000000"/>
              </a:solidFill>
              <a:latin typeface="Arial" pitchFamily="34" charset="0"/>
              <a:sym typeface="Symbol" pitchFamily="18" charset="2"/>
            </a:endParaRPr>
          </a:p>
        </p:txBody>
      </p:sp>
      <p:sp>
        <p:nvSpPr>
          <p:cNvPr id="13" name="Line 16">
            <a:extLst>
              <a:ext uri="{FF2B5EF4-FFF2-40B4-BE49-F238E27FC236}">
                <a16:creationId xmlns:a16="http://schemas.microsoft.com/office/drawing/2014/main" id="{F9DC585C-0EE1-8D44-28F3-5B251B754AC6}"/>
              </a:ext>
            </a:extLst>
          </p:cNvPr>
          <p:cNvSpPr>
            <a:spLocks noChangeAspect="1" noChangeShapeType="1"/>
          </p:cNvSpPr>
          <p:nvPr>
            <p:custDataLst>
              <p:tags r:id="rId6"/>
            </p:custDataLst>
          </p:nvPr>
        </p:nvSpPr>
        <p:spPr bwMode="auto">
          <a:xfrm>
            <a:off x="1390826" y="2060089"/>
            <a:ext cx="382254"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4" name="Text Box 17">
            <a:extLst>
              <a:ext uri="{FF2B5EF4-FFF2-40B4-BE49-F238E27FC236}">
                <a16:creationId xmlns:a16="http://schemas.microsoft.com/office/drawing/2014/main" id="{D58CE909-EF2A-F050-3CBD-46C507F3B0FF}"/>
              </a:ext>
            </a:extLst>
          </p:cNvPr>
          <p:cNvSpPr txBox="1">
            <a:spLocks noChangeAspect="1" noChangeArrowheads="1"/>
          </p:cNvSpPr>
          <p:nvPr>
            <p:custDataLst>
              <p:tags r:id="rId7"/>
            </p:custDataLst>
          </p:nvPr>
        </p:nvSpPr>
        <p:spPr bwMode="auto">
          <a:xfrm>
            <a:off x="1390825" y="1761745"/>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T</a:t>
            </a:r>
            <a:endParaRPr sz="1483" dirty="0">
              <a:solidFill>
                <a:srgbClr val="000000"/>
              </a:solidFill>
              <a:latin typeface="Arial" pitchFamily="34" charset="0"/>
              <a:sym typeface="Symbol" pitchFamily="18" charset="2"/>
            </a:endParaRPr>
          </a:p>
        </p:txBody>
      </p:sp>
      <p:sp>
        <p:nvSpPr>
          <p:cNvPr id="15" name="Text Box 18">
            <a:extLst>
              <a:ext uri="{FF2B5EF4-FFF2-40B4-BE49-F238E27FC236}">
                <a16:creationId xmlns:a16="http://schemas.microsoft.com/office/drawing/2014/main" id="{AF3D6D38-E8EE-1A55-8EE5-E118BC264081}"/>
              </a:ext>
            </a:extLst>
          </p:cNvPr>
          <p:cNvSpPr txBox="1">
            <a:spLocks noChangeAspect="1" noChangeArrowheads="1"/>
          </p:cNvSpPr>
          <p:nvPr>
            <p:custDataLst>
              <p:tags r:id="rId8"/>
            </p:custDataLst>
          </p:nvPr>
        </p:nvSpPr>
        <p:spPr bwMode="auto">
          <a:xfrm>
            <a:off x="2086062" y="1457527"/>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U</a:t>
            </a:r>
          </a:p>
        </p:txBody>
      </p:sp>
      <p:sp>
        <p:nvSpPr>
          <p:cNvPr id="16" name="Text Box 19">
            <a:extLst>
              <a:ext uri="{FF2B5EF4-FFF2-40B4-BE49-F238E27FC236}">
                <a16:creationId xmlns:a16="http://schemas.microsoft.com/office/drawing/2014/main" id="{2E64DF8F-2072-061E-9AA8-A6722C5821CF}"/>
              </a:ext>
            </a:extLst>
          </p:cNvPr>
          <p:cNvSpPr txBox="1">
            <a:spLocks noChangeAspect="1" noChangeArrowheads="1"/>
          </p:cNvSpPr>
          <p:nvPr>
            <p:custDataLst>
              <p:tags r:id="rId9"/>
            </p:custDataLst>
          </p:nvPr>
        </p:nvSpPr>
        <p:spPr bwMode="auto">
          <a:xfrm>
            <a:off x="5004827" y="3481601"/>
            <a:ext cx="1911270" cy="615233"/>
          </a:xfrm>
          <a:prstGeom prst="rect">
            <a:avLst/>
          </a:prstGeom>
          <a:noFill/>
          <a:ln w="9525">
            <a:noFill/>
            <a:miter lim="800000"/>
            <a:headEnd/>
            <a:tailEnd/>
          </a:ln>
        </p:spPr>
        <p:txBody>
          <a:bodyPr>
            <a:spAutoFit/>
          </a:bodyPr>
          <a:lstStyle/>
          <a:p>
            <a:pPr defTabSz="1129476" eaLnBrk="0" fontAlgn="base" hangingPunct="0">
              <a:spcBef>
                <a:spcPct val="7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state variables</a:t>
            </a:r>
          </a:p>
        </p:txBody>
      </p:sp>
      <p:cxnSp>
        <p:nvCxnSpPr>
          <p:cNvPr id="17" name="AutoShape 20">
            <a:extLst>
              <a:ext uri="{FF2B5EF4-FFF2-40B4-BE49-F238E27FC236}">
                <a16:creationId xmlns:a16="http://schemas.microsoft.com/office/drawing/2014/main" id="{CFD11747-1D65-3EEF-E528-D7250E794B40}"/>
              </a:ext>
            </a:extLst>
          </p:cNvPr>
          <p:cNvCxnSpPr>
            <a:cxnSpLocks noChangeShapeType="1"/>
          </p:cNvCxnSpPr>
          <p:nvPr>
            <p:custDataLst>
              <p:tags r:id="rId10"/>
            </p:custDataLst>
          </p:nvPr>
        </p:nvCxnSpPr>
        <p:spPr bwMode="auto">
          <a:xfrm>
            <a:off x="4615123" y="3777872"/>
            <a:ext cx="1984933" cy="0"/>
          </a:xfrm>
          <a:prstGeom prst="straightConnector1">
            <a:avLst/>
          </a:prstGeom>
          <a:noFill/>
          <a:ln w="25400">
            <a:solidFill>
              <a:srgbClr val="000000"/>
            </a:solidFill>
            <a:round/>
            <a:headEnd/>
            <a:tailEnd type="triangle" w="med" len="med"/>
          </a:ln>
        </p:spPr>
      </p:cxnSp>
      <p:sp>
        <p:nvSpPr>
          <p:cNvPr id="18" name="Rectangle 21">
            <a:extLst>
              <a:ext uri="{FF2B5EF4-FFF2-40B4-BE49-F238E27FC236}">
                <a16:creationId xmlns:a16="http://schemas.microsoft.com/office/drawing/2014/main" id="{2D351195-EB29-4E2D-2B1E-94EB1701F25B}"/>
              </a:ext>
            </a:extLst>
          </p:cNvPr>
          <p:cNvSpPr>
            <a:spLocks noChangeAspect="1" noChangeArrowheads="1"/>
          </p:cNvSpPr>
          <p:nvPr>
            <p:custDataLst>
              <p:tags r:id="rId11"/>
            </p:custDataLst>
          </p:nvPr>
        </p:nvSpPr>
        <p:spPr bwMode="auto">
          <a:xfrm>
            <a:off x="2703854" y="4114317"/>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Adaption of parameters</a:t>
            </a:r>
          </a:p>
        </p:txBody>
      </p:sp>
      <p:sp>
        <p:nvSpPr>
          <p:cNvPr id="21" name="Text Box 24">
            <a:extLst>
              <a:ext uri="{FF2B5EF4-FFF2-40B4-BE49-F238E27FC236}">
                <a16:creationId xmlns:a16="http://schemas.microsoft.com/office/drawing/2014/main" id="{6145AF86-2216-B16F-52A7-09E08DD0B48D}"/>
              </a:ext>
            </a:extLst>
          </p:cNvPr>
          <p:cNvSpPr txBox="1">
            <a:spLocks noChangeAspect="1" noChangeArrowheads="1"/>
          </p:cNvSpPr>
          <p:nvPr>
            <p:custDataLst>
              <p:tags r:id="rId12"/>
            </p:custDataLst>
          </p:nvPr>
        </p:nvSpPr>
        <p:spPr bwMode="auto">
          <a:xfrm>
            <a:off x="5555219" y="3116726"/>
            <a:ext cx="433533"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a:solidFill>
                  <a:srgbClr val="000000"/>
                </a:solidFill>
                <a:latin typeface="Arial" pitchFamily="34" charset="0"/>
                <a:sym typeface="Symbol" pitchFamily="18" charset="2"/>
              </a:rPr>
              <a:t>U</a:t>
            </a:r>
            <a:endParaRPr sz="1483">
              <a:solidFill>
                <a:srgbClr val="000000"/>
              </a:solidFill>
              <a:latin typeface="Arial" pitchFamily="34" charset="0"/>
              <a:sym typeface="Symbol" pitchFamily="18" charset="2"/>
            </a:endParaRPr>
          </a:p>
        </p:txBody>
      </p:sp>
      <p:cxnSp>
        <p:nvCxnSpPr>
          <p:cNvPr id="22" name="AutoShape 25">
            <a:extLst>
              <a:ext uri="{FF2B5EF4-FFF2-40B4-BE49-F238E27FC236}">
                <a16:creationId xmlns:a16="http://schemas.microsoft.com/office/drawing/2014/main" id="{67BBF5AE-C68B-6C67-2CDF-9816AA0D15D1}"/>
              </a:ext>
            </a:extLst>
          </p:cNvPr>
          <p:cNvCxnSpPr>
            <a:cxnSpLocks noChangeAspect="1" noChangeShapeType="1"/>
            <a:endCxn id="25" idx="4"/>
          </p:cNvCxnSpPr>
          <p:nvPr>
            <p:custDataLst>
              <p:tags r:id="rId13"/>
            </p:custDataLst>
          </p:nvPr>
        </p:nvCxnSpPr>
        <p:spPr bwMode="auto">
          <a:xfrm flipV="1">
            <a:off x="4613569" y="3053017"/>
            <a:ext cx="957190" cy="467718"/>
          </a:xfrm>
          <a:prstGeom prst="bentConnector2">
            <a:avLst/>
          </a:prstGeom>
          <a:noFill/>
          <a:ln w="25400">
            <a:solidFill>
              <a:srgbClr val="000000"/>
            </a:solidFill>
            <a:miter lim="800000"/>
            <a:headEnd/>
            <a:tailEnd type="triangle" w="med" len="med"/>
          </a:ln>
        </p:spPr>
      </p:cxnSp>
      <p:sp>
        <p:nvSpPr>
          <p:cNvPr id="23" name="Rectangle 26">
            <a:extLst>
              <a:ext uri="{FF2B5EF4-FFF2-40B4-BE49-F238E27FC236}">
                <a16:creationId xmlns:a16="http://schemas.microsoft.com/office/drawing/2014/main" id="{6B1E5BA7-9BB0-603F-9D48-805FC6B86AFD}"/>
              </a:ext>
            </a:extLst>
          </p:cNvPr>
          <p:cNvSpPr>
            <a:spLocks noChangeAspect="1" noChangeArrowheads="1"/>
          </p:cNvSpPr>
          <p:nvPr>
            <p:custDataLst>
              <p:tags r:id="rId14"/>
            </p:custDataLst>
          </p:nvPr>
        </p:nvSpPr>
        <p:spPr bwMode="auto">
          <a:xfrm>
            <a:off x="2703854" y="2796628"/>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Unit of feedback</a:t>
            </a:r>
          </a:p>
        </p:txBody>
      </p:sp>
      <p:sp>
        <p:nvSpPr>
          <p:cNvPr id="25" name="Oval 28">
            <a:extLst>
              <a:ext uri="{FF2B5EF4-FFF2-40B4-BE49-F238E27FC236}">
                <a16:creationId xmlns:a16="http://schemas.microsoft.com/office/drawing/2014/main" id="{371CCE42-C3FB-4B44-EBAC-799793326FF7}"/>
              </a:ext>
            </a:extLst>
          </p:cNvPr>
          <p:cNvSpPr>
            <a:spLocks noChangeAspect="1" noChangeArrowheads="1"/>
          </p:cNvSpPr>
          <p:nvPr>
            <p:custDataLst>
              <p:tags r:id="rId15"/>
            </p:custDataLst>
          </p:nvPr>
        </p:nvSpPr>
        <p:spPr bwMode="auto">
          <a:xfrm>
            <a:off x="5510156" y="2919384"/>
            <a:ext cx="121202" cy="121202"/>
          </a:xfrm>
          <a:prstGeom prst="ellipse">
            <a:avLst/>
          </a:prstGeom>
          <a:noFill/>
          <a:ln w="25400">
            <a:solidFill>
              <a:srgbClr val="000000"/>
            </a:solidFill>
            <a:round/>
            <a:headEnd/>
            <a:tailEnd/>
          </a:ln>
        </p:spPr>
        <p:txBody>
          <a:bodyPr wrap="none" anchor="ctr"/>
          <a:lstStyle/>
          <a:p>
            <a:pPr algn="ctr" defTabSz="1129476" eaLnBrk="0" hangingPunct="0">
              <a:defRPr/>
            </a:pPr>
            <a:endParaRPr lang="en-US" sz="1976" kern="0">
              <a:solidFill>
                <a:srgbClr val="000000"/>
              </a:solidFill>
              <a:latin typeface="Arial" pitchFamily="34" charset="0"/>
            </a:endParaRPr>
          </a:p>
        </p:txBody>
      </p:sp>
      <p:cxnSp>
        <p:nvCxnSpPr>
          <p:cNvPr id="26" name="AutoShape 29">
            <a:extLst>
              <a:ext uri="{FF2B5EF4-FFF2-40B4-BE49-F238E27FC236}">
                <a16:creationId xmlns:a16="http://schemas.microsoft.com/office/drawing/2014/main" id="{1BCD16F6-6B56-7F98-AC34-AC91C33F2FAB}"/>
              </a:ext>
            </a:extLst>
          </p:cNvPr>
          <p:cNvCxnSpPr>
            <a:cxnSpLocks noChangeAspect="1" noChangeShapeType="1"/>
            <a:endCxn id="25" idx="0"/>
          </p:cNvCxnSpPr>
          <p:nvPr>
            <p:custDataLst>
              <p:tags r:id="rId16"/>
            </p:custDataLst>
          </p:nvPr>
        </p:nvCxnSpPr>
        <p:spPr bwMode="auto">
          <a:xfrm>
            <a:off x="5569203" y="1785053"/>
            <a:ext cx="1554" cy="1121901"/>
          </a:xfrm>
          <a:prstGeom prst="straightConnector1">
            <a:avLst/>
          </a:prstGeom>
          <a:noFill/>
          <a:ln w="25400">
            <a:solidFill>
              <a:srgbClr val="000000"/>
            </a:solidFill>
            <a:round/>
            <a:headEnd type="none" w="med" len="med"/>
            <a:tailEnd type="triangle" w="med" len="med"/>
          </a:ln>
        </p:spPr>
      </p:cxnSp>
      <p:cxnSp>
        <p:nvCxnSpPr>
          <p:cNvPr id="27" name="AutoShape 30">
            <a:extLst>
              <a:ext uri="{FF2B5EF4-FFF2-40B4-BE49-F238E27FC236}">
                <a16:creationId xmlns:a16="http://schemas.microsoft.com/office/drawing/2014/main" id="{518D0C3C-340B-3C7D-3493-953AF9EDA632}"/>
              </a:ext>
            </a:extLst>
          </p:cNvPr>
          <p:cNvCxnSpPr>
            <a:cxnSpLocks noChangeAspect="1" noChangeShapeType="1"/>
            <a:stCxn id="25" idx="2"/>
            <a:endCxn id="23" idx="3"/>
          </p:cNvCxnSpPr>
          <p:nvPr>
            <p:custDataLst>
              <p:tags r:id="rId17"/>
            </p:custDataLst>
          </p:nvPr>
        </p:nvCxnSpPr>
        <p:spPr bwMode="auto">
          <a:xfrm flipH="1">
            <a:off x="4615122" y="2979985"/>
            <a:ext cx="885711" cy="0"/>
          </a:xfrm>
          <a:prstGeom prst="straightConnector1">
            <a:avLst/>
          </a:prstGeom>
          <a:noFill/>
          <a:ln w="25400">
            <a:solidFill>
              <a:srgbClr val="000000"/>
            </a:solidFill>
            <a:round/>
            <a:headEnd/>
            <a:tailEnd type="triangle" w="med" len="med"/>
          </a:ln>
        </p:spPr>
      </p:cxnSp>
      <p:sp>
        <p:nvSpPr>
          <p:cNvPr id="28" name="Text Box 31">
            <a:extLst>
              <a:ext uri="{FF2B5EF4-FFF2-40B4-BE49-F238E27FC236}">
                <a16:creationId xmlns:a16="http://schemas.microsoft.com/office/drawing/2014/main" id="{F1537FB7-2DD3-6993-F08B-60CBAB69719F}"/>
              </a:ext>
            </a:extLst>
          </p:cNvPr>
          <p:cNvSpPr txBox="1">
            <a:spLocks noChangeAspect="1" noChangeArrowheads="1"/>
          </p:cNvSpPr>
          <p:nvPr>
            <p:custDataLst>
              <p:tags r:id="rId18"/>
            </p:custDataLst>
          </p:nvPr>
        </p:nvSpPr>
        <p:spPr bwMode="auto">
          <a:xfrm>
            <a:off x="5336882" y="2737362"/>
            <a:ext cx="295273"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29" name="Text Box 32">
            <a:extLst>
              <a:ext uri="{FF2B5EF4-FFF2-40B4-BE49-F238E27FC236}">
                <a16:creationId xmlns:a16="http://schemas.microsoft.com/office/drawing/2014/main" id="{C74EF765-31FC-0252-5A52-7CB388D9D76B}"/>
              </a:ext>
            </a:extLst>
          </p:cNvPr>
          <p:cNvSpPr txBox="1">
            <a:spLocks noChangeAspect="1" noChangeArrowheads="1"/>
          </p:cNvSpPr>
          <p:nvPr>
            <p:custDataLst>
              <p:tags r:id="rId19"/>
            </p:custDataLst>
          </p:nvPr>
        </p:nvSpPr>
        <p:spPr bwMode="auto">
          <a:xfrm>
            <a:off x="5362829" y="2894304"/>
            <a:ext cx="248786"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30" name="Text Box 33">
            <a:extLst>
              <a:ext uri="{FF2B5EF4-FFF2-40B4-BE49-F238E27FC236}">
                <a16:creationId xmlns:a16="http://schemas.microsoft.com/office/drawing/2014/main" id="{8E730399-D46F-BBA6-7BB3-4EA838EC8D25}"/>
              </a:ext>
            </a:extLst>
          </p:cNvPr>
          <p:cNvSpPr txBox="1">
            <a:spLocks noChangeAspect="1" noChangeArrowheads="1"/>
          </p:cNvSpPr>
          <p:nvPr>
            <p:custDataLst>
              <p:tags r:id="rId20"/>
            </p:custDataLst>
          </p:nvPr>
        </p:nvSpPr>
        <p:spPr bwMode="auto">
          <a:xfrm>
            <a:off x="5031585" y="4021719"/>
            <a:ext cx="1911270" cy="8243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model </a:t>
            </a:r>
            <a:br>
              <a:rPr lang="de-DE" sz="1359" dirty="0">
                <a:solidFill>
                  <a:srgbClr val="000000"/>
                </a:solidFill>
                <a:latin typeface="Arial" pitchFamily="34" charset="0"/>
                <a:sym typeface="Symbol" pitchFamily="18" charset="2"/>
              </a:rPr>
            </a:br>
            <a:r>
              <a:rPr sz="1359" dirty="0">
                <a:solidFill>
                  <a:srgbClr val="000000"/>
                </a:solidFill>
                <a:latin typeface="Arial" pitchFamily="34" charset="0"/>
                <a:sym typeface="Symbol" pitchFamily="18" charset="2"/>
              </a:rPr>
              <a:t>parameters</a:t>
            </a:r>
          </a:p>
        </p:txBody>
      </p:sp>
      <p:cxnSp>
        <p:nvCxnSpPr>
          <p:cNvPr id="31" name="AutoShape 34">
            <a:extLst>
              <a:ext uri="{FF2B5EF4-FFF2-40B4-BE49-F238E27FC236}">
                <a16:creationId xmlns:a16="http://schemas.microsoft.com/office/drawing/2014/main" id="{A21BB509-4052-1FEA-F6C1-E962C6F252FA}"/>
              </a:ext>
            </a:extLst>
          </p:cNvPr>
          <p:cNvCxnSpPr>
            <a:cxnSpLocks noChangeShapeType="1"/>
          </p:cNvCxnSpPr>
          <p:nvPr>
            <p:custDataLst>
              <p:tags r:id="rId21"/>
            </p:custDataLst>
          </p:nvPr>
        </p:nvCxnSpPr>
        <p:spPr bwMode="auto">
          <a:xfrm>
            <a:off x="4615123" y="4345986"/>
            <a:ext cx="1984933" cy="0"/>
          </a:xfrm>
          <a:prstGeom prst="straightConnector1">
            <a:avLst/>
          </a:prstGeom>
          <a:noFill/>
          <a:ln w="25400">
            <a:solidFill>
              <a:srgbClr val="000000"/>
            </a:solidFill>
            <a:round/>
            <a:headEnd/>
            <a:tailEnd type="triangle" w="med" len="med"/>
          </a:ln>
        </p:spPr>
      </p:cxnSp>
      <p:sp>
        <p:nvSpPr>
          <p:cNvPr id="32" name="Rectangle 35">
            <a:extLst>
              <a:ext uri="{FF2B5EF4-FFF2-40B4-BE49-F238E27FC236}">
                <a16:creationId xmlns:a16="http://schemas.microsoft.com/office/drawing/2014/main" id="{FA290947-D426-BDE0-1769-8FC301755A9E}"/>
              </a:ext>
            </a:extLst>
          </p:cNvPr>
          <p:cNvSpPr>
            <a:spLocks noChangeArrowheads="1"/>
          </p:cNvSpPr>
          <p:nvPr>
            <p:custDataLst>
              <p:tags r:id="rId22"/>
            </p:custDataLst>
          </p:nvPr>
        </p:nvSpPr>
        <p:spPr bwMode="auto">
          <a:xfrm>
            <a:off x="6594427" y="1690660"/>
            <a:ext cx="3595013" cy="3048079"/>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483" b="1" kern="0">
              <a:solidFill>
                <a:srgbClr val="000000"/>
              </a:solidFill>
              <a:latin typeface="Arial" charset="0"/>
            </a:endParaRPr>
          </a:p>
        </p:txBody>
      </p:sp>
      <p:sp>
        <p:nvSpPr>
          <p:cNvPr id="37" name="Line 40">
            <a:extLst>
              <a:ext uri="{FF2B5EF4-FFF2-40B4-BE49-F238E27FC236}">
                <a16:creationId xmlns:a16="http://schemas.microsoft.com/office/drawing/2014/main" id="{FA52473B-D01E-5033-E1A2-F83A3114CE97}"/>
              </a:ext>
            </a:extLst>
          </p:cNvPr>
          <p:cNvSpPr>
            <a:spLocks noChangeAspect="1" noChangeShapeType="1"/>
          </p:cNvSpPr>
          <p:nvPr>
            <p:custDataLst>
              <p:tags r:id="rId23"/>
            </p:custDataLst>
          </p:nvPr>
        </p:nvSpPr>
        <p:spPr bwMode="auto">
          <a:xfrm>
            <a:off x="1440550" y="1780593"/>
            <a:ext cx="4139530"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11" name="Group 110">
            <a:extLst>
              <a:ext uri="{FF2B5EF4-FFF2-40B4-BE49-F238E27FC236}">
                <a16:creationId xmlns:a16="http://schemas.microsoft.com/office/drawing/2014/main" id="{CF1D6CFD-5B1A-3A10-0619-52414B50EF72}"/>
              </a:ext>
            </a:extLst>
          </p:cNvPr>
          <p:cNvGrpSpPr/>
          <p:nvPr/>
        </p:nvGrpSpPr>
        <p:grpSpPr>
          <a:xfrm>
            <a:off x="6176432" y="1168319"/>
            <a:ext cx="788573" cy="1230625"/>
            <a:chOff x="6990905" y="1106944"/>
            <a:chExt cx="788573" cy="1230625"/>
          </a:xfrm>
        </p:grpSpPr>
        <p:sp>
          <p:nvSpPr>
            <p:cNvPr id="38" name="Line 50">
              <a:extLst>
                <a:ext uri="{FF2B5EF4-FFF2-40B4-BE49-F238E27FC236}">
                  <a16:creationId xmlns:a16="http://schemas.microsoft.com/office/drawing/2014/main" id="{E0110947-107E-2CB0-569A-D4078A69A58E}"/>
                </a:ext>
              </a:extLst>
            </p:cNvPr>
            <p:cNvSpPr>
              <a:spLocks noChangeShapeType="1"/>
            </p:cNvSpPr>
            <p:nvPr>
              <p:custDataLst>
                <p:tags r:id="rId71"/>
              </p:custDataLst>
            </p:nvPr>
          </p:nvSpPr>
          <p:spPr bwMode="auto">
            <a:xfrm>
              <a:off x="6990905" y="2014940"/>
              <a:ext cx="0" cy="322629"/>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39" name="Line 52">
              <a:extLst>
                <a:ext uri="{FF2B5EF4-FFF2-40B4-BE49-F238E27FC236}">
                  <a16:creationId xmlns:a16="http://schemas.microsoft.com/office/drawing/2014/main" id="{C6F21DB8-76B7-35BB-7C2C-A8A6B1C311B2}"/>
                </a:ext>
              </a:extLst>
            </p:cNvPr>
            <p:cNvSpPr>
              <a:spLocks noChangeShapeType="1"/>
            </p:cNvSpPr>
            <p:nvPr>
              <p:custDataLst>
                <p:tags r:id="rId72"/>
              </p:custDataLst>
            </p:nvPr>
          </p:nvSpPr>
          <p:spPr bwMode="auto">
            <a:xfrm flipH="1">
              <a:off x="6990905" y="1119644"/>
              <a:ext cx="788573" cy="0"/>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40" name="Line 53">
              <a:extLst>
                <a:ext uri="{FF2B5EF4-FFF2-40B4-BE49-F238E27FC236}">
                  <a16:creationId xmlns:a16="http://schemas.microsoft.com/office/drawing/2014/main" id="{20E313DF-510C-08F7-40D9-B845845C8F73}"/>
                </a:ext>
              </a:extLst>
            </p:cNvPr>
            <p:cNvSpPr>
              <a:spLocks noChangeShapeType="1"/>
            </p:cNvSpPr>
            <p:nvPr>
              <p:custDataLst>
                <p:tags r:id="rId73"/>
              </p:custDataLst>
            </p:nvPr>
          </p:nvSpPr>
          <p:spPr bwMode="auto">
            <a:xfrm>
              <a:off x="6990905" y="1106944"/>
              <a:ext cx="0" cy="1044206"/>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41" name="Line 54">
              <a:extLst>
                <a:ext uri="{FF2B5EF4-FFF2-40B4-BE49-F238E27FC236}">
                  <a16:creationId xmlns:a16="http://schemas.microsoft.com/office/drawing/2014/main" id="{57F8061A-2F4B-511E-0867-D8C479D52804}"/>
                </a:ext>
              </a:extLst>
            </p:cNvPr>
            <p:cNvSpPr>
              <a:spLocks noChangeShapeType="1"/>
            </p:cNvSpPr>
            <p:nvPr>
              <p:custDataLst>
                <p:tags r:id="rId74"/>
              </p:custDataLst>
            </p:nvPr>
          </p:nvSpPr>
          <p:spPr bwMode="auto">
            <a:xfrm>
              <a:off x="6990906" y="2334307"/>
              <a:ext cx="372929" cy="0"/>
            </a:xfrm>
            <a:prstGeom prst="line">
              <a:avLst/>
            </a:prstGeom>
            <a:noFill/>
            <a:ln w="2540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sp>
        <p:nvSpPr>
          <p:cNvPr id="43" name="Line 56">
            <a:extLst>
              <a:ext uri="{FF2B5EF4-FFF2-40B4-BE49-F238E27FC236}">
                <a16:creationId xmlns:a16="http://schemas.microsoft.com/office/drawing/2014/main" id="{85DFA258-B9D8-1D73-4E4D-782999E3EEF8}"/>
              </a:ext>
            </a:extLst>
          </p:cNvPr>
          <p:cNvSpPr>
            <a:spLocks noChangeShapeType="1"/>
          </p:cNvSpPr>
          <p:nvPr>
            <p:custDataLst>
              <p:tags r:id="rId24"/>
            </p:custDataLst>
          </p:nvPr>
        </p:nvSpPr>
        <p:spPr bwMode="auto">
          <a:xfrm>
            <a:off x="9146902" y="2258269"/>
            <a:ext cx="1195983"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44" name="Text Box 57">
            <a:extLst>
              <a:ext uri="{FF2B5EF4-FFF2-40B4-BE49-F238E27FC236}">
                <a16:creationId xmlns:a16="http://schemas.microsoft.com/office/drawing/2014/main" id="{B7BB6CDA-6140-0326-BDA1-C9B12A320A97}"/>
              </a:ext>
            </a:extLst>
          </p:cNvPr>
          <p:cNvSpPr txBox="1">
            <a:spLocks noChangeArrowheads="1"/>
          </p:cNvSpPr>
          <p:nvPr>
            <p:custDataLst>
              <p:tags r:id="rId25"/>
            </p:custDataLst>
          </p:nvPr>
        </p:nvSpPr>
        <p:spPr bwMode="auto">
          <a:xfrm>
            <a:off x="6818186" y="1721731"/>
            <a:ext cx="2295821" cy="320537"/>
          </a:xfrm>
          <a:prstGeom prst="rect">
            <a:avLst/>
          </a:prstGeom>
          <a:noFill/>
          <a:ln w="9525">
            <a:noFill/>
            <a:miter lim="800000"/>
            <a:headEnd/>
            <a:tailEnd/>
          </a:ln>
        </p:spPr>
        <p:txBody>
          <a:bodyPr wrap="none">
            <a:spAutoFit/>
          </a:bodyPr>
          <a:lstStyle/>
          <a:p>
            <a:pPr algn="ctr" defTabSz="1129476" eaLnBrk="0" fontAlgn="base" hangingPunct="0">
              <a:spcBef>
                <a:spcPct val="0"/>
              </a:spcBef>
              <a:spcAft>
                <a:spcPct val="0"/>
              </a:spcAft>
            </a:pPr>
            <a:r>
              <a:rPr lang="en-US" sz="1483" b="1">
                <a:solidFill>
                  <a:srgbClr val="000000"/>
                </a:solidFill>
                <a:latin typeface="Arial" pitchFamily="34" charset="0"/>
              </a:rPr>
              <a:t>Examples of Predictors</a:t>
            </a:r>
            <a:endParaRPr lang="en-US" sz="1976">
              <a:solidFill>
                <a:srgbClr val="000000"/>
              </a:solidFill>
              <a:latin typeface="Arial" pitchFamily="34" charset="0"/>
            </a:endParaRPr>
          </a:p>
        </p:txBody>
      </p:sp>
      <p:sp>
        <p:nvSpPr>
          <p:cNvPr id="47" name="Line 60">
            <a:extLst>
              <a:ext uri="{FF2B5EF4-FFF2-40B4-BE49-F238E27FC236}">
                <a16:creationId xmlns:a16="http://schemas.microsoft.com/office/drawing/2014/main" id="{5A913B19-56CD-2D23-8A28-D351921ABB9D}"/>
              </a:ext>
            </a:extLst>
          </p:cNvPr>
          <p:cNvSpPr>
            <a:spLocks noChangeShapeType="1"/>
          </p:cNvSpPr>
          <p:nvPr>
            <p:custDataLst>
              <p:tags r:id="rId26"/>
            </p:custDataLst>
          </p:nvPr>
        </p:nvSpPr>
        <p:spPr bwMode="auto">
          <a:xfrm flipH="1" flipV="1">
            <a:off x="3632630" y="4481031"/>
            <a:ext cx="0" cy="467717"/>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53" name="Text Box 70">
            <a:extLst>
              <a:ext uri="{FF2B5EF4-FFF2-40B4-BE49-F238E27FC236}">
                <a16:creationId xmlns:a16="http://schemas.microsoft.com/office/drawing/2014/main" id="{EE184C49-70A4-93FA-6F5F-92D9C52E1AB8}"/>
              </a:ext>
            </a:extLst>
          </p:cNvPr>
          <p:cNvSpPr txBox="1">
            <a:spLocks noChangeArrowheads="1"/>
          </p:cNvSpPr>
          <p:nvPr>
            <p:custDataLst>
              <p:tags r:id="rId27"/>
            </p:custDataLst>
          </p:nvPr>
        </p:nvSpPr>
        <p:spPr bwMode="auto">
          <a:xfrm>
            <a:off x="5580080" y="3028157"/>
            <a:ext cx="351177" cy="3014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lang="de-DE" sz="1359">
                <a:solidFill>
                  <a:srgbClr val="000000"/>
                </a:solidFill>
                <a:latin typeface="Arial" pitchFamily="34" charset="0"/>
              </a:rPr>
              <a:t>^</a:t>
            </a:r>
          </a:p>
        </p:txBody>
      </p:sp>
      <p:sp>
        <p:nvSpPr>
          <p:cNvPr id="63" name="Rectangle 58________">
            <a:extLst>
              <a:ext uri="{FF2B5EF4-FFF2-40B4-BE49-F238E27FC236}">
                <a16:creationId xmlns:a16="http://schemas.microsoft.com/office/drawing/2014/main" id="{3EB41B0B-903D-E163-9DAB-6D592056B835}"/>
              </a:ext>
            </a:extLst>
          </p:cNvPr>
          <p:cNvSpPr>
            <a:spLocks noChangeArrowheads="1"/>
          </p:cNvSpPr>
          <p:nvPr>
            <p:custDataLst>
              <p:tags r:id="rId28"/>
            </p:custDataLst>
          </p:nvPr>
        </p:nvSpPr>
        <p:spPr bwMode="auto">
          <a:xfrm>
            <a:off x="6758781" y="2542429"/>
            <a:ext cx="2419497" cy="421902"/>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fontAlgn="base" hangingPunct="0">
              <a:spcBef>
                <a:spcPct val="0"/>
              </a:spcBef>
              <a:spcAft>
                <a:spcPct val="0"/>
              </a:spcAft>
            </a:pPr>
            <a:r>
              <a:rPr sz="1223" kern="0" dirty="0">
                <a:solidFill>
                  <a:srgbClr val="000000"/>
                </a:solidFill>
                <a:latin typeface="Arial" pitchFamily="34" charset="0"/>
              </a:rPr>
              <a:t>Charge-Acceptance</a:t>
            </a:r>
          </a:p>
        </p:txBody>
      </p:sp>
      <p:sp>
        <p:nvSpPr>
          <p:cNvPr id="69" name="Rectangle 41_">
            <a:extLst>
              <a:ext uri="{FF2B5EF4-FFF2-40B4-BE49-F238E27FC236}">
                <a16:creationId xmlns:a16="http://schemas.microsoft.com/office/drawing/2014/main" id="{36299EAA-4030-4D00-89A8-8F03BB92D2AA}"/>
              </a:ext>
            </a:extLst>
          </p:cNvPr>
          <p:cNvSpPr>
            <a:spLocks noChangeArrowheads="1"/>
          </p:cNvSpPr>
          <p:nvPr>
            <p:custDataLst>
              <p:tags r:id="rId29"/>
            </p:custDataLst>
          </p:nvPr>
        </p:nvSpPr>
        <p:spPr bwMode="auto">
          <a:xfrm>
            <a:off x="6747871" y="2047616"/>
            <a:ext cx="2410783"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State </a:t>
            </a:r>
            <a:r>
              <a:rPr lang="de-DE" sz="1223" kern="0" dirty="0" err="1">
                <a:solidFill>
                  <a:srgbClr val="000000"/>
                </a:solidFill>
                <a:latin typeface="Arial" pitchFamily="34" charset="0"/>
              </a:rPr>
              <a:t>of</a:t>
            </a:r>
            <a:r>
              <a:rPr lang="de-DE" sz="1223" kern="0" dirty="0">
                <a:solidFill>
                  <a:srgbClr val="000000"/>
                </a:solidFill>
                <a:latin typeface="Arial" pitchFamily="34" charset="0"/>
              </a:rPr>
              <a:t> Charge (SoC) </a:t>
            </a:r>
            <a:r>
              <a:rPr lang="de-DE" sz="1223" b="1" kern="0" dirty="0">
                <a:solidFill>
                  <a:srgbClr val="000000"/>
                </a:solidFill>
                <a:latin typeface="Arial" pitchFamily="34" charset="0"/>
              </a:rPr>
              <a:t>Q</a:t>
            </a:r>
            <a:endParaRPr sz="1223" b="1" kern="0" baseline="-25000" dirty="0">
              <a:solidFill>
                <a:srgbClr val="000000"/>
              </a:solidFill>
              <a:latin typeface="Arial" pitchFamily="34" charset="0"/>
            </a:endParaRPr>
          </a:p>
        </p:txBody>
      </p:sp>
      <p:sp>
        <p:nvSpPr>
          <p:cNvPr id="71" name="Rectangle 41___">
            <a:extLst>
              <a:ext uri="{FF2B5EF4-FFF2-40B4-BE49-F238E27FC236}">
                <a16:creationId xmlns:a16="http://schemas.microsoft.com/office/drawing/2014/main" id="{18829C24-205D-BF50-578A-F274DE0E0FEF}"/>
              </a:ext>
            </a:extLst>
          </p:cNvPr>
          <p:cNvSpPr>
            <a:spLocks noChangeArrowheads="1"/>
          </p:cNvSpPr>
          <p:nvPr>
            <p:custDataLst>
              <p:tags r:id="rId30"/>
            </p:custDataLst>
          </p:nvPr>
        </p:nvSpPr>
        <p:spPr bwMode="auto">
          <a:xfrm>
            <a:off x="6763535" y="3995169"/>
            <a:ext cx="3251246" cy="615552"/>
          </a:xfrm>
          <a:prstGeom prst="rect">
            <a:avLst/>
          </a:prstGeom>
          <a:solidFill>
            <a:srgbClr val="92D05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err="1">
                <a:solidFill>
                  <a:srgbClr val="000000"/>
                </a:solidFill>
                <a:latin typeface="Arial" pitchFamily="34" charset="0"/>
              </a:rPr>
              <a:t>Voltage</a:t>
            </a:r>
            <a:r>
              <a:rPr lang="de-DE" sz="1223" kern="0" dirty="0">
                <a:solidFill>
                  <a:srgbClr val="000000"/>
                </a:solidFill>
                <a:latin typeface="Arial" pitchFamily="34" charset="0"/>
              </a:rPr>
              <a:t> after </a:t>
            </a:r>
            <a:r>
              <a:rPr lang="de-DE" sz="1223" kern="0" dirty="0" err="1">
                <a:solidFill>
                  <a:srgbClr val="000000"/>
                </a:solidFill>
                <a:latin typeface="Arial" pitchFamily="34" charset="0"/>
              </a:rPr>
              <a:t>safe</a:t>
            </a:r>
            <a:r>
              <a:rPr lang="de-DE" sz="1223" kern="0" dirty="0">
                <a:solidFill>
                  <a:srgbClr val="000000"/>
                </a:solidFill>
                <a:latin typeface="Arial" pitchFamily="34" charset="0"/>
              </a:rPr>
              <a:t> </a:t>
            </a:r>
            <a:r>
              <a:rPr lang="de-DE" sz="1223" kern="0" dirty="0" err="1">
                <a:solidFill>
                  <a:srgbClr val="000000"/>
                </a:solidFill>
                <a:latin typeface="Arial" pitchFamily="34" charset="0"/>
              </a:rPr>
              <a:t>stop</a:t>
            </a:r>
            <a:r>
              <a:rPr lang="de-DE" sz="1223" kern="0" dirty="0">
                <a:solidFill>
                  <a:srgbClr val="000000"/>
                </a:solidFill>
                <a:latin typeface="Arial" pitchFamily="34" charset="0"/>
              </a:rPr>
              <a:t> </a:t>
            </a:r>
            <a:br>
              <a:rPr lang="de-DE" sz="1223" kern="0" dirty="0">
                <a:solidFill>
                  <a:srgbClr val="000000"/>
                </a:solidFill>
                <a:latin typeface="Arial" pitchFamily="34" charset="0"/>
              </a:rPr>
            </a:br>
            <a:r>
              <a:rPr lang="de-DE" sz="1223" kern="0" dirty="0">
                <a:solidFill>
                  <a:srgbClr val="000000"/>
                </a:solidFill>
                <a:latin typeface="Arial" pitchFamily="34" charset="0"/>
              </a:rPr>
              <a:t>(</a:t>
            </a:r>
            <a:r>
              <a:rPr lang="de-DE" sz="1223" kern="0" dirty="0" err="1">
                <a:solidFill>
                  <a:srgbClr val="000000"/>
                </a:solidFill>
                <a:latin typeface="Arial" pitchFamily="34" charset="0"/>
              </a:rPr>
              <a:t>state</a:t>
            </a:r>
            <a:r>
              <a:rPr lang="de-DE" sz="1223" kern="0" dirty="0">
                <a:solidFill>
                  <a:srgbClr val="000000"/>
                </a:solidFill>
                <a:latin typeface="Arial" pitchFamily="34" charset="0"/>
              </a:rPr>
              <a:t> </a:t>
            </a:r>
            <a:r>
              <a:rPr lang="de-DE" sz="1223" kern="0" dirty="0" err="1">
                <a:solidFill>
                  <a:srgbClr val="000000"/>
                </a:solidFill>
                <a:latin typeface="Arial" pitchFamily="34" charset="0"/>
              </a:rPr>
              <a:t>of</a:t>
            </a:r>
            <a:r>
              <a:rPr lang="de-DE" sz="1223" kern="0" dirty="0">
                <a:solidFill>
                  <a:srgbClr val="000000"/>
                </a:solidFill>
                <a:latin typeface="Arial" pitchFamily="34" charset="0"/>
              </a:rPr>
              <a:t> </a:t>
            </a:r>
            <a:r>
              <a:rPr lang="de-DE" sz="1223" kern="0" dirty="0" err="1">
                <a:solidFill>
                  <a:srgbClr val="000000"/>
                </a:solidFill>
                <a:latin typeface="Arial" pitchFamily="34" charset="0"/>
              </a:rPr>
              <a:t>function</a:t>
            </a:r>
            <a:r>
              <a:rPr lang="de-DE" sz="1223" kern="0" dirty="0">
                <a:solidFill>
                  <a:srgbClr val="000000"/>
                </a:solidFill>
                <a:latin typeface="Arial" pitchFamily="34" charset="0"/>
              </a:rPr>
              <a:t> (</a:t>
            </a:r>
            <a:r>
              <a:rPr lang="de-DE" sz="1223" kern="0" dirty="0" err="1">
                <a:solidFill>
                  <a:srgbClr val="000000"/>
                </a:solidFill>
                <a:latin typeface="Arial" pitchFamily="34" charset="0"/>
              </a:rPr>
              <a:t>SoF</a:t>
            </a:r>
            <a:r>
              <a:rPr lang="de-DE" sz="1223" kern="0" dirty="0">
                <a:solidFill>
                  <a:srgbClr val="000000"/>
                </a:solidFill>
                <a:latin typeface="Arial" pitchFamily="34" charset="0"/>
              </a:rPr>
              <a:t>) -&gt; </a:t>
            </a:r>
            <a:r>
              <a:rPr lang="de-DE" sz="1223" b="1" kern="0" dirty="0" err="1">
                <a:solidFill>
                  <a:srgbClr val="000000"/>
                </a:solidFill>
                <a:latin typeface="Arial" pitchFamily="34" charset="0"/>
              </a:rPr>
              <a:t>U</a:t>
            </a:r>
            <a:r>
              <a:rPr lang="de-DE" sz="1223" b="1" kern="0" baseline="-25000" dirty="0" err="1">
                <a:solidFill>
                  <a:srgbClr val="000000"/>
                </a:solidFill>
                <a:latin typeface="Arial" pitchFamily="34" charset="0"/>
              </a:rPr>
              <a:t>pred</a:t>
            </a:r>
            <a:r>
              <a:rPr lang="de-DE" sz="1223" kern="0" dirty="0">
                <a:solidFill>
                  <a:srgbClr val="000000"/>
                </a:solidFill>
                <a:latin typeface="Arial" pitchFamily="34" charset="0"/>
              </a:rPr>
              <a:t>)</a:t>
            </a:r>
            <a:endParaRPr sz="1223" b="1" kern="0" baseline="-25000" dirty="0">
              <a:solidFill>
                <a:srgbClr val="000000"/>
              </a:solidFill>
              <a:latin typeface="Arial" pitchFamily="34" charset="0"/>
            </a:endParaRPr>
          </a:p>
        </p:txBody>
      </p:sp>
      <p:sp>
        <p:nvSpPr>
          <p:cNvPr id="73" name="Rectangle 43">
            <a:extLst>
              <a:ext uri="{FF2B5EF4-FFF2-40B4-BE49-F238E27FC236}">
                <a16:creationId xmlns:a16="http://schemas.microsoft.com/office/drawing/2014/main" id="{31B6BCBD-FE1C-7077-DD48-D3397DB3FC54}"/>
              </a:ext>
            </a:extLst>
          </p:cNvPr>
          <p:cNvSpPr>
            <a:spLocks noChangeArrowheads="1"/>
          </p:cNvSpPr>
          <p:nvPr>
            <p:custDataLst>
              <p:tags r:id="rId31"/>
            </p:custDataLst>
          </p:nvPr>
        </p:nvSpPr>
        <p:spPr bwMode="auto">
          <a:xfrm>
            <a:off x="6772600" y="3015750"/>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sz="1223" kern="0" dirty="0">
                <a:solidFill>
                  <a:srgbClr val="000000"/>
                </a:solidFill>
                <a:latin typeface="Arial" pitchFamily="34" charset="0"/>
              </a:rPr>
              <a:t>Ageing State of Health</a:t>
            </a:r>
            <a:r>
              <a:rPr lang="de-DE" sz="1223" kern="0" dirty="0">
                <a:solidFill>
                  <a:srgbClr val="000000"/>
                </a:solidFill>
                <a:latin typeface="Arial" pitchFamily="34" charset="0"/>
              </a:rPr>
              <a:t> (</a:t>
            </a:r>
            <a:r>
              <a:rPr lang="de-DE" sz="1223" kern="0" dirty="0" err="1">
                <a:solidFill>
                  <a:srgbClr val="000000"/>
                </a:solidFill>
                <a:latin typeface="Arial" pitchFamily="34" charset="0"/>
              </a:rPr>
              <a:t>SoH</a:t>
            </a:r>
            <a:r>
              <a:rPr lang="de-DE" sz="1223" kern="0" dirty="0">
                <a:solidFill>
                  <a:srgbClr val="000000"/>
                </a:solidFill>
                <a:latin typeface="Arial" pitchFamily="34" charset="0"/>
              </a:rPr>
              <a:t>)</a:t>
            </a:r>
            <a:endParaRPr sz="1223" kern="0" dirty="0">
              <a:solidFill>
                <a:srgbClr val="000000"/>
              </a:solidFill>
              <a:latin typeface="Arial" pitchFamily="34" charset="0"/>
            </a:endParaRPr>
          </a:p>
        </p:txBody>
      </p:sp>
      <p:sp>
        <p:nvSpPr>
          <p:cNvPr id="74" name="Line 49">
            <a:extLst>
              <a:ext uri="{FF2B5EF4-FFF2-40B4-BE49-F238E27FC236}">
                <a16:creationId xmlns:a16="http://schemas.microsoft.com/office/drawing/2014/main" id="{004FDC8F-0D0A-00FD-0746-0C5C404B9001}"/>
              </a:ext>
            </a:extLst>
          </p:cNvPr>
          <p:cNvSpPr>
            <a:spLocks noChangeShapeType="1"/>
          </p:cNvSpPr>
          <p:nvPr>
            <p:custDataLst>
              <p:tags r:id="rId32"/>
            </p:custDataLst>
          </p:nvPr>
        </p:nvSpPr>
        <p:spPr bwMode="auto">
          <a:xfrm>
            <a:off x="9143484" y="3336945"/>
            <a:ext cx="117230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75" name="Gruppieren 74">
            <a:extLst>
              <a:ext uri="{FF2B5EF4-FFF2-40B4-BE49-F238E27FC236}">
                <a16:creationId xmlns:a16="http://schemas.microsoft.com/office/drawing/2014/main" id="{AAD68AB1-FD94-0031-76D0-5A41F3B93F16}"/>
              </a:ext>
            </a:extLst>
          </p:cNvPr>
          <p:cNvGrpSpPr/>
          <p:nvPr/>
        </p:nvGrpSpPr>
        <p:grpSpPr>
          <a:xfrm>
            <a:off x="10417149" y="2976025"/>
            <a:ext cx="621063" cy="488783"/>
            <a:chOff x="10268498" y="1403072"/>
            <a:chExt cx="651260" cy="628928"/>
          </a:xfrm>
        </p:grpSpPr>
        <p:sp>
          <p:nvSpPr>
            <p:cNvPr id="76" name="Rechteck 75">
              <a:extLst>
                <a:ext uri="{FF2B5EF4-FFF2-40B4-BE49-F238E27FC236}">
                  <a16:creationId xmlns:a16="http://schemas.microsoft.com/office/drawing/2014/main" id="{1CA3A8DC-57E6-26F7-ABC9-674C13B1DFC6}"/>
                </a:ext>
              </a:extLst>
            </p:cNvPr>
            <p:cNvSpPr/>
            <p:nvPr>
              <p:custDataLst>
                <p:tags r:id="rId66"/>
              </p:custDataLst>
            </p:nvPr>
          </p:nvSpPr>
          <p:spPr>
            <a:xfrm>
              <a:off x="10268498" y="1403072"/>
              <a:ext cx="651260" cy="628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1129476">
                <a:defRPr/>
              </a:pPr>
              <a:endParaRPr sz="2224" kern="0">
                <a:solidFill>
                  <a:srgbClr val="FFFFFF"/>
                </a:solidFill>
                <a:latin typeface="Bosch Office Sans"/>
              </a:endParaRPr>
            </a:p>
          </p:txBody>
        </p:sp>
        <p:grpSp>
          <p:nvGrpSpPr>
            <p:cNvPr id="77" name="Group 44">
              <a:extLst>
                <a:ext uri="{FF2B5EF4-FFF2-40B4-BE49-F238E27FC236}">
                  <a16:creationId xmlns:a16="http://schemas.microsoft.com/office/drawing/2014/main" id="{2A34F7D2-56FD-DE1B-9B97-D149ADEC3360}"/>
                </a:ext>
              </a:extLst>
            </p:cNvPr>
            <p:cNvGrpSpPr>
              <a:grpSpLocks/>
            </p:cNvGrpSpPr>
            <p:nvPr/>
          </p:nvGrpSpPr>
          <p:grpSpPr bwMode="auto">
            <a:xfrm>
              <a:off x="10345816" y="1450323"/>
              <a:ext cx="496624" cy="518356"/>
              <a:chOff x="4863" y="2371"/>
              <a:chExt cx="389" cy="402"/>
            </a:xfrm>
          </p:grpSpPr>
          <p:sp>
            <p:nvSpPr>
              <p:cNvPr id="78" name="Rectangle 45">
                <a:extLst>
                  <a:ext uri="{FF2B5EF4-FFF2-40B4-BE49-F238E27FC236}">
                    <a16:creationId xmlns:a16="http://schemas.microsoft.com/office/drawing/2014/main" id="{B1205EC6-83D1-6987-A858-217BAEF5995D}"/>
                  </a:ext>
                </a:extLst>
              </p:cNvPr>
              <p:cNvSpPr>
                <a:spLocks noChangeArrowheads="1"/>
              </p:cNvSpPr>
              <p:nvPr>
                <p:custDataLst>
                  <p:tags r:id="rId67"/>
                </p:custDataLst>
              </p:nvPr>
            </p:nvSpPr>
            <p:spPr bwMode="auto">
              <a:xfrm>
                <a:off x="4863" y="2371"/>
                <a:ext cx="389" cy="402"/>
              </a:xfrm>
              <a:prstGeom prst="rect">
                <a:avLst/>
              </a:prstGeom>
              <a:solidFill>
                <a:srgbClr val="DDDDDD"/>
              </a:solidFill>
              <a:ln w="12700">
                <a:solidFill>
                  <a:srgbClr val="B0BBD0">
                    <a:lumMod val="75000"/>
                  </a:srgbClr>
                </a:solidFill>
                <a:miter lim="800000"/>
                <a:headEnd/>
                <a:tailEnd/>
              </a:ln>
            </p:spPr>
            <p:txBody>
              <a:bodyPr wrap="none" anchor="ctr"/>
              <a:lstStyle/>
              <a:p>
                <a:pPr algn="ctr" defTabSz="1129476" eaLnBrk="0" hangingPunct="0">
                  <a:defRPr/>
                </a:pPr>
                <a:endParaRPr lang="en-US" sz="2224" kern="0">
                  <a:solidFill>
                    <a:srgbClr val="0054A0"/>
                  </a:solidFill>
                  <a:latin typeface="Arial" charset="0"/>
                </a:endParaRPr>
              </a:p>
            </p:txBody>
          </p:sp>
          <p:sp>
            <p:nvSpPr>
              <p:cNvPr id="79" name="Oval 46">
                <a:extLst>
                  <a:ext uri="{FF2B5EF4-FFF2-40B4-BE49-F238E27FC236}">
                    <a16:creationId xmlns:a16="http://schemas.microsoft.com/office/drawing/2014/main" id="{E08132EF-47A2-BB20-F830-CBBA241978EC}"/>
                  </a:ext>
                </a:extLst>
              </p:cNvPr>
              <p:cNvSpPr>
                <a:spLocks noChangeArrowheads="1"/>
              </p:cNvSpPr>
              <p:nvPr>
                <p:custDataLst>
                  <p:tags r:id="rId68"/>
                </p:custDataLst>
              </p:nvPr>
            </p:nvSpPr>
            <p:spPr bwMode="auto">
              <a:xfrm rot="5400000">
                <a:off x="4882" y="2538"/>
                <a:ext cx="108" cy="89"/>
              </a:xfrm>
              <a:prstGeom prst="ellipse">
                <a:avLst/>
              </a:prstGeom>
              <a:solidFill>
                <a:srgbClr val="66FF66"/>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80" name="Oval 47">
                <a:extLst>
                  <a:ext uri="{FF2B5EF4-FFF2-40B4-BE49-F238E27FC236}">
                    <a16:creationId xmlns:a16="http://schemas.microsoft.com/office/drawing/2014/main" id="{FCFD2ECA-7C2D-6B8B-5A59-46E622220037}"/>
                  </a:ext>
                </a:extLst>
              </p:cNvPr>
              <p:cNvSpPr>
                <a:spLocks noChangeArrowheads="1"/>
              </p:cNvSpPr>
              <p:nvPr>
                <p:custDataLst>
                  <p:tags r:id="rId69"/>
                </p:custDataLst>
              </p:nvPr>
            </p:nvSpPr>
            <p:spPr bwMode="auto">
              <a:xfrm rot="5400000">
                <a:off x="5127" y="2538"/>
                <a:ext cx="108" cy="89"/>
              </a:xfrm>
              <a:prstGeom prst="ellipse">
                <a:avLst/>
              </a:prstGeom>
              <a:solidFill>
                <a:srgbClr val="FF00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81" name="Oval 48">
                <a:extLst>
                  <a:ext uri="{FF2B5EF4-FFF2-40B4-BE49-F238E27FC236}">
                    <a16:creationId xmlns:a16="http://schemas.microsoft.com/office/drawing/2014/main" id="{490476B6-5076-A01F-5974-B68AD5B9BB46}"/>
                  </a:ext>
                </a:extLst>
              </p:cNvPr>
              <p:cNvSpPr>
                <a:spLocks noChangeArrowheads="1"/>
              </p:cNvSpPr>
              <p:nvPr>
                <p:custDataLst>
                  <p:tags r:id="rId70"/>
                </p:custDataLst>
              </p:nvPr>
            </p:nvSpPr>
            <p:spPr bwMode="auto">
              <a:xfrm rot="5400000">
                <a:off x="5005" y="2538"/>
                <a:ext cx="108" cy="89"/>
              </a:xfrm>
              <a:prstGeom prst="ellipse">
                <a:avLst/>
              </a:prstGeom>
              <a:solidFill>
                <a:srgbClr val="FFFF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grpSp>
      </p:grpSp>
      <p:grpSp>
        <p:nvGrpSpPr>
          <p:cNvPr id="82" name="Gruppieren 81">
            <a:extLst>
              <a:ext uri="{FF2B5EF4-FFF2-40B4-BE49-F238E27FC236}">
                <a16:creationId xmlns:a16="http://schemas.microsoft.com/office/drawing/2014/main" id="{0CAE4946-65AD-D9B6-6110-2518A7137773}"/>
              </a:ext>
            </a:extLst>
          </p:cNvPr>
          <p:cNvGrpSpPr/>
          <p:nvPr/>
        </p:nvGrpSpPr>
        <p:grpSpPr>
          <a:xfrm>
            <a:off x="10458730" y="1855442"/>
            <a:ext cx="543664" cy="490561"/>
            <a:chOff x="9701083" y="777936"/>
            <a:chExt cx="501471" cy="452489"/>
          </a:xfrm>
        </p:grpSpPr>
        <p:sp>
          <p:nvSpPr>
            <p:cNvPr id="83" name="Rechteck 82">
              <a:extLst>
                <a:ext uri="{FF2B5EF4-FFF2-40B4-BE49-F238E27FC236}">
                  <a16:creationId xmlns:a16="http://schemas.microsoft.com/office/drawing/2014/main" id="{5D50E591-D04B-EA64-ED9F-290AFEE4CBC4}"/>
                </a:ext>
              </a:extLst>
            </p:cNvPr>
            <p:cNvSpPr/>
            <p:nvPr>
              <p:custDataLst>
                <p:tags r:id="rId61"/>
              </p:custDataLst>
            </p:nvPr>
          </p:nvSpPr>
          <p:spPr>
            <a:xfrm>
              <a:off x="9703464" y="938115"/>
              <a:ext cx="499090" cy="291194"/>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84" name="Gerader Verbinder 83">
              <a:extLst>
                <a:ext uri="{FF2B5EF4-FFF2-40B4-BE49-F238E27FC236}">
                  <a16:creationId xmlns:a16="http://schemas.microsoft.com/office/drawing/2014/main" id="{C0C85890-2B80-C7E9-DE45-02BFF9CADDEA}"/>
                </a:ext>
              </a:extLst>
            </p:cNvPr>
            <p:cNvCxnSpPr/>
            <p:nvPr>
              <p:custDataLst>
                <p:tags r:id="rId62"/>
              </p:custDataLst>
            </p:nvPr>
          </p:nvCxnSpPr>
          <p:spPr>
            <a:xfrm>
              <a:off x="9701083" y="1230425"/>
              <a:ext cx="501471" cy="0"/>
            </a:xfrm>
            <a:prstGeom prst="line">
              <a:avLst/>
            </a:prstGeom>
          </p:spPr>
          <p:style>
            <a:lnRef idx="1">
              <a:schemeClr val="dk1"/>
            </a:lnRef>
            <a:fillRef idx="0">
              <a:schemeClr val="dk1"/>
            </a:fillRef>
            <a:effectRef idx="0">
              <a:schemeClr val="dk1"/>
            </a:effectRef>
            <a:fontRef idx="minor">
              <a:schemeClr val="tx1"/>
            </a:fontRef>
          </p:style>
        </p:cxnSp>
        <p:cxnSp>
          <p:nvCxnSpPr>
            <p:cNvPr id="85" name="Gerader Verbinder 84">
              <a:extLst>
                <a:ext uri="{FF2B5EF4-FFF2-40B4-BE49-F238E27FC236}">
                  <a16:creationId xmlns:a16="http://schemas.microsoft.com/office/drawing/2014/main" id="{F89EB6ED-F65C-1323-A1C6-0D89C8662C20}"/>
                </a:ext>
              </a:extLst>
            </p:cNvPr>
            <p:cNvCxnSpPr/>
            <p:nvPr>
              <p:custDataLst>
                <p:tags r:id="rId63"/>
              </p:custDataLst>
            </p:nvPr>
          </p:nvCxnSpPr>
          <p:spPr>
            <a:xfrm>
              <a:off x="9702671"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r Verbinder 85">
              <a:extLst>
                <a:ext uri="{FF2B5EF4-FFF2-40B4-BE49-F238E27FC236}">
                  <a16:creationId xmlns:a16="http://schemas.microsoft.com/office/drawing/2014/main" id="{ED224993-9098-44F5-E37B-680EBC714B65}"/>
                </a:ext>
              </a:extLst>
            </p:cNvPr>
            <p:cNvCxnSpPr/>
            <p:nvPr>
              <p:custDataLst>
                <p:tags r:id="rId64"/>
              </p:custDataLst>
            </p:nvPr>
          </p:nvCxnSpPr>
          <p:spPr>
            <a:xfrm>
              <a:off x="10202554"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Pfeil nach unten 84">
              <a:extLst>
                <a:ext uri="{FF2B5EF4-FFF2-40B4-BE49-F238E27FC236}">
                  <a16:creationId xmlns:a16="http://schemas.microsoft.com/office/drawing/2014/main" id="{CCE735E5-3293-1637-4930-7A48DF296473}"/>
                </a:ext>
              </a:extLst>
            </p:cNvPr>
            <p:cNvSpPr/>
            <p:nvPr>
              <p:custDataLst>
                <p:tags r:id="rId65"/>
              </p:custDataLst>
            </p:nvPr>
          </p:nvSpPr>
          <p:spPr>
            <a:xfrm rot="16200000">
              <a:off x="9823160" y="773543"/>
              <a:ext cx="257315" cy="339407"/>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grpSp>
      <p:sp>
        <p:nvSpPr>
          <p:cNvPr id="94" name="Line 56_">
            <a:extLst>
              <a:ext uri="{FF2B5EF4-FFF2-40B4-BE49-F238E27FC236}">
                <a16:creationId xmlns:a16="http://schemas.microsoft.com/office/drawing/2014/main" id="{B0CE10E6-99B2-581B-C116-8437D122A107}"/>
              </a:ext>
            </a:extLst>
          </p:cNvPr>
          <p:cNvSpPr>
            <a:spLocks noChangeShapeType="1"/>
          </p:cNvSpPr>
          <p:nvPr>
            <p:custDataLst>
              <p:tags r:id="rId33"/>
            </p:custDataLst>
          </p:nvPr>
        </p:nvSpPr>
        <p:spPr bwMode="auto">
          <a:xfrm>
            <a:off x="9146903" y="2782275"/>
            <a:ext cx="117230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34" name="Group 33">
            <a:extLst>
              <a:ext uri="{FF2B5EF4-FFF2-40B4-BE49-F238E27FC236}">
                <a16:creationId xmlns:a16="http://schemas.microsoft.com/office/drawing/2014/main" id="{931865AB-2E13-FB98-3362-4F80E5A23C43}"/>
              </a:ext>
            </a:extLst>
          </p:cNvPr>
          <p:cNvGrpSpPr/>
          <p:nvPr/>
        </p:nvGrpSpPr>
        <p:grpSpPr>
          <a:xfrm>
            <a:off x="10458730" y="2416491"/>
            <a:ext cx="543664" cy="490561"/>
            <a:chOff x="10609732" y="2421522"/>
            <a:chExt cx="543664" cy="490561"/>
          </a:xfrm>
        </p:grpSpPr>
        <p:sp>
          <p:nvSpPr>
            <p:cNvPr id="89" name="Rechteck 88">
              <a:extLst>
                <a:ext uri="{FF2B5EF4-FFF2-40B4-BE49-F238E27FC236}">
                  <a16:creationId xmlns:a16="http://schemas.microsoft.com/office/drawing/2014/main" id="{81576227-EC1C-F929-E761-4F0DA924D9DC}"/>
                </a:ext>
              </a:extLst>
            </p:cNvPr>
            <p:cNvSpPr/>
            <p:nvPr>
              <p:custDataLst>
                <p:tags r:id="rId56"/>
              </p:custDataLst>
            </p:nvPr>
          </p:nvSpPr>
          <p:spPr>
            <a:xfrm>
              <a:off x="10612313" y="2728920"/>
              <a:ext cx="541083" cy="179871"/>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91" name="Gerader Verbinder 90">
              <a:extLst>
                <a:ext uri="{FF2B5EF4-FFF2-40B4-BE49-F238E27FC236}">
                  <a16:creationId xmlns:a16="http://schemas.microsoft.com/office/drawing/2014/main" id="{0E872859-9DE6-8F5E-DF79-5C3729016F15}"/>
                </a:ext>
              </a:extLst>
            </p:cNvPr>
            <p:cNvCxnSpPr/>
            <p:nvPr>
              <p:custDataLst>
                <p:tags r:id="rId57"/>
              </p:custDataLst>
            </p:nvPr>
          </p:nvCxnSpPr>
          <p:spPr>
            <a:xfrm>
              <a:off x="10611454" y="2421522"/>
              <a:ext cx="0" cy="487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AE3FE72-4BD7-43C0-2EDC-7D3B0F4810B9}"/>
                </a:ext>
              </a:extLst>
            </p:cNvPr>
            <p:cNvCxnSpPr>
              <a:cxnSpLocks/>
            </p:cNvCxnSpPr>
            <p:nvPr/>
          </p:nvCxnSpPr>
          <p:spPr>
            <a:xfrm>
              <a:off x="10611170" y="2638423"/>
              <a:ext cx="53890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Gerader Verbinder 91">
              <a:extLst>
                <a:ext uri="{FF2B5EF4-FFF2-40B4-BE49-F238E27FC236}">
                  <a16:creationId xmlns:a16="http://schemas.microsoft.com/office/drawing/2014/main" id="{DC994539-2573-F34A-CC01-4F10CF70F14B}"/>
                </a:ext>
              </a:extLst>
            </p:cNvPr>
            <p:cNvCxnSpPr/>
            <p:nvPr>
              <p:custDataLst>
                <p:tags r:id="rId58"/>
              </p:custDataLst>
            </p:nvPr>
          </p:nvCxnSpPr>
          <p:spPr>
            <a:xfrm>
              <a:off x="11153396" y="2421522"/>
              <a:ext cx="0" cy="487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Pfeil nach unten 90">
              <a:extLst>
                <a:ext uri="{FF2B5EF4-FFF2-40B4-BE49-F238E27FC236}">
                  <a16:creationId xmlns:a16="http://schemas.microsoft.com/office/drawing/2014/main" id="{B40CB590-FDDF-A141-1BFE-7E4913009783}"/>
                </a:ext>
              </a:extLst>
            </p:cNvPr>
            <p:cNvSpPr/>
            <p:nvPr>
              <p:custDataLst>
                <p:tags r:id="rId59"/>
              </p:custDataLst>
            </p:nvPr>
          </p:nvSpPr>
          <p:spPr>
            <a:xfrm rot="10800000">
              <a:off x="10742078" y="2439573"/>
              <a:ext cx="278965" cy="404212"/>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cxnSp>
          <p:nvCxnSpPr>
            <p:cNvPr id="90" name="Gerader Verbinder 89">
              <a:extLst>
                <a:ext uri="{FF2B5EF4-FFF2-40B4-BE49-F238E27FC236}">
                  <a16:creationId xmlns:a16="http://schemas.microsoft.com/office/drawing/2014/main" id="{F2A6B75B-2AE1-0137-F6FE-12C89E730B04}"/>
                </a:ext>
              </a:extLst>
            </p:cNvPr>
            <p:cNvCxnSpPr/>
            <p:nvPr>
              <p:custDataLst>
                <p:tags r:id="rId60"/>
              </p:custDataLst>
            </p:nvPr>
          </p:nvCxnSpPr>
          <p:spPr>
            <a:xfrm>
              <a:off x="10609732" y="2912083"/>
              <a:ext cx="543664" cy="0"/>
            </a:xfrm>
            <a:prstGeom prst="line">
              <a:avLst/>
            </a:prstGeom>
          </p:spPr>
          <p:style>
            <a:lnRef idx="1">
              <a:schemeClr val="dk1"/>
            </a:lnRef>
            <a:fillRef idx="0">
              <a:schemeClr val="dk1"/>
            </a:fillRef>
            <a:effectRef idx="0">
              <a:schemeClr val="dk1"/>
            </a:effectRef>
            <a:fontRef idx="minor">
              <a:schemeClr val="tx1"/>
            </a:fontRef>
          </p:style>
        </p:cxnSp>
      </p:grpSp>
      <p:graphicFrame>
        <p:nvGraphicFramePr>
          <p:cNvPr id="56" name="Object 2">
            <a:extLst>
              <a:ext uri="{FF2B5EF4-FFF2-40B4-BE49-F238E27FC236}">
                <a16:creationId xmlns:a16="http://schemas.microsoft.com/office/drawing/2014/main" id="{2F8B2737-8E90-F5CB-8C11-986E556044C9}"/>
              </a:ext>
            </a:extLst>
          </p:cNvPr>
          <p:cNvGraphicFramePr>
            <a:graphicFrameLocks noChangeAspect="1"/>
          </p:cNvGraphicFramePr>
          <p:nvPr>
            <p:custDataLst>
              <p:tags r:id="rId34"/>
            </p:custDataLst>
          </p:nvPr>
        </p:nvGraphicFramePr>
        <p:xfrm>
          <a:off x="10529267" y="4015406"/>
          <a:ext cx="597025" cy="637380"/>
        </p:xfrm>
        <a:graphic>
          <a:graphicData uri="http://schemas.openxmlformats.org/presentationml/2006/ole">
            <mc:AlternateContent xmlns:mc="http://schemas.openxmlformats.org/markup-compatibility/2006">
              <mc:Choice xmlns:v="urn:schemas-microsoft-com:vml" Requires="v">
                <p:oleObj name="Visio" r:id="rId78" imgW="799186" imgH="852465" progId="Visio.Drawing.11">
                  <p:embed/>
                </p:oleObj>
              </mc:Choice>
              <mc:Fallback>
                <p:oleObj name="Visio" r:id="rId78" imgW="799186" imgH="852465" progId="Visio.Drawing.11">
                  <p:embed/>
                  <p:pic>
                    <p:nvPicPr>
                      <p:cNvPr id="56" name="Object 2">
                        <a:extLst>
                          <a:ext uri="{FF2B5EF4-FFF2-40B4-BE49-F238E27FC236}">
                            <a16:creationId xmlns:a16="http://schemas.microsoft.com/office/drawing/2014/main" id="{2F8B2737-8E90-F5CB-8C11-986E556044C9}"/>
                          </a:ext>
                        </a:extLst>
                      </p:cNvPr>
                      <p:cNvPicPr>
                        <a:picLocks noChangeAspect="1" noChangeArrowheads="1"/>
                      </p:cNvPicPr>
                      <p:nvPr/>
                    </p:nvPicPr>
                    <p:blipFill>
                      <a:blip r:embed="rId79">
                        <a:extLst>
                          <a:ext uri="{28A0092B-C50C-407E-A947-70E740481C1C}">
                            <a14:useLocalDpi xmlns:a14="http://schemas.microsoft.com/office/drawing/2010/main" val="0"/>
                          </a:ext>
                        </a:extLst>
                      </a:blip>
                      <a:srcRect/>
                      <a:stretch>
                        <a:fillRect/>
                      </a:stretch>
                    </p:blipFill>
                    <p:spPr bwMode="auto">
                      <a:xfrm>
                        <a:off x="10529267" y="4015406"/>
                        <a:ext cx="597025" cy="637380"/>
                      </a:xfrm>
                      <a:prstGeom prst="rect">
                        <a:avLst/>
                      </a:prstGeom>
                      <a:noFill/>
                      <a:ln>
                        <a:noFill/>
                      </a:ln>
                      <a:effectLst/>
                    </p:spPr>
                  </p:pic>
                </p:oleObj>
              </mc:Fallback>
            </mc:AlternateContent>
          </a:graphicData>
        </a:graphic>
      </p:graphicFrame>
      <p:sp>
        <p:nvSpPr>
          <p:cNvPr id="115" name="Rectangle 36">
            <a:extLst>
              <a:ext uri="{FF2B5EF4-FFF2-40B4-BE49-F238E27FC236}">
                <a16:creationId xmlns:a16="http://schemas.microsoft.com/office/drawing/2014/main" id="{BE5EF55B-C9A4-8395-72C2-DD38EA16361C}"/>
              </a:ext>
            </a:extLst>
          </p:cNvPr>
          <p:cNvSpPr>
            <a:spLocks noChangeAspect="1" noChangeArrowheads="1"/>
          </p:cNvSpPr>
          <p:nvPr>
            <p:custDataLst>
              <p:tags r:id="rId35"/>
            </p:custDataLst>
          </p:nvPr>
        </p:nvSpPr>
        <p:spPr bwMode="auto">
          <a:xfrm>
            <a:off x="6980467" y="817561"/>
            <a:ext cx="2247438" cy="69091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1"/>
          <a:lstStyle/>
          <a:p>
            <a:pPr marL="0" marR="0" lvl="0" indent="0" algn="ctr" defTabSz="1129476" rtl="0" eaLnBrk="0" fontAlgn="auto" latinLnBrk="0" hangingPunct="0">
              <a:lnSpc>
                <a:spcPts val="2000"/>
              </a:lnSpc>
              <a:spcBef>
                <a:spcPct val="50000"/>
              </a:spcBef>
              <a:spcAft>
                <a:spcPts val="0"/>
              </a:spcAft>
              <a:buClrTx/>
              <a:buSzTx/>
              <a:buFontTx/>
              <a:buNone/>
              <a:tabLst/>
              <a:defRPr/>
            </a:pPr>
            <a:r>
              <a:rPr kumimoji="0" lang="en-US" sz="1359" b="1" i="0" u="none" strike="noStrike" kern="0" cap="none" spc="0" normalizeH="0" baseline="0" noProof="0">
                <a:ln>
                  <a:noFill/>
                </a:ln>
                <a:solidFill>
                  <a:srgbClr val="000000"/>
                </a:solidFill>
                <a:effectLst/>
                <a:uLnTx/>
                <a:uFillTx/>
                <a:latin typeface="Arial" charset="0"/>
                <a:ea typeface="+mn-ea"/>
                <a:cs typeface="+mn-cs"/>
              </a:rPr>
              <a:t>Load profiles</a:t>
            </a:r>
            <a:br>
              <a:rPr kumimoji="0" lang="en-US" sz="1359" b="1" i="0" u="none" strike="noStrike" kern="0" cap="none" spc="0" normalizeH="0" baseline="0" noProof="0">
                <a:ln>
                  <a:noFill/>
                </a:ln>
                <a:solidFill>
                  <a:srgbClr val="000000"/>
                </a:solidFill>
                <a:effectLst/>
                <a:uLnTx/>
                <a:uFillTx/>
                <a:latin typeface="Arial" charset="0"/>
                <a:ea typeface="+mn-ea"/>
                <a:cs typeface="+mn-cs"/>
              </a:rPr>
            </a:br>
            <a:r>
              <a:rPr kumimoji="0" lang="en-US" sz="1359" b="0" i="0" u="none" strike="noStrike" kern="0" cap="none" spc="0" normalizeH="0" baseline="0" noProof="0">
                <a:ln>
                  <a:noFill/>
                </a:ln>
                <a:solidFill>
                  <a:srgbClr val="000000"/>
                </a:solidFill>
                <a:effectLst/>
                <a:uLnTx/>
                <a:uFillTx/>
                <a:latin typeface="Arial" charset="0"/>
                <a:ea typeface="+mn-ea"/>
                <a:cs typeface="+mn-cs"/>
              </a:rPr>
              <a:t>e.g. 8+1 brake applications</a:t>
            </a:r>
            <a:endParaRPr kumimoji="0" lang="en-US" sz="1483" b="0" i="0" u="none" strike="noStrike" kern="0" cap="none" spc="0" normalizeH="0" baseline="0" noProof="0">
              <a:ln>
                <a:noFill/>
              </a:ln>
              <a:solidFill>
                <a:srgbClr val="000000"/>
              </a:solidFill>
              <a:effectLst/>
              <a:uLnTx/>
              <a:uFillTx/>
              <a:latin typeface="Arial" charset="0"/>
              <a:ea typeface="+mn-ea"/>
              <a:cs typeface="+mn-cs"/>
            </a:endParaRPr>
          </a:p>
        </p:txBody>
      </p:sp>
      <p:sp>
        <p:nvSpPr>
          <p:cNvPr id="116" name="Line 60">
            <a:extLst>
              <a:ext uri="{FF2B5EF4-FFF2-40B4-BE49-F238E27FC236}">
                <a16:creationId xmlns:a16="http://schemas.microsoft.com/office/drawing/2014/main" id="{EA13182E-DE81-6D9D-4526-B3F045F367C4}"/>
              </a:ext>
            </a:extLst>
          </p:cNvPr>
          <p:cNvSpPr>
            <a:spLocks noChangeShapeType="1"/>
          </p:cNvSpPr>
          <p:nvPr>
            <p:custDataLst>
              <p:tags r:id="rId36"/>
            </p:custDataLst>
          </p:nvPr>
        </p:nvSpPr>
        <p:spPr bwMode="auto">
          <a:xfrm flipH="1" flipV="1">
            <a:off x="3641825" y="3925406"/>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17" name="Line 60">
            <a:extLst>
              <a:ext uri="{FF2B5EF4-FFF2-40B4-BE49-F238E27FC236}">
                <a16:creationId xmlns:a16="http://schemas.microsoft.com/office/drawing/2014/main" id="{F948E7C8-93D5-4490-F169-88BA0F5362A7}"/>
              </a:ext>
            </a:extLst>
          </p:cNvPr>
          <p:cNvSpPr>
            <a:spLocks noChangeShapeType="1"/>
          </p:cNvSpPr>
          <p:nvPr>
            <p:custDataLst>
              <p:tags r:id="rId37"/>
            </p:custDataLst>
          </p:nvPr>
        </p:nvSpPr>
        <p:spPr bwMode="auto">
          <a:xfrm flipH="1">
            <a:off x="3641825" y="3153881"/>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0" name="Freeform 13">
            <a:extLst>
              <a:ext uri="{FF2B5EF4-FFF2-40B4-BE49-F238E27FC236}">
                <a16:creationId xmlns:a16="http://schemas.microsoft.com/office/drawing/2014/main" id="{441DDE58-62DA-8219-CF6E-88B87E54C8E3}"/>
              </a:ext>
            </a:extLst>
          </p:cNvPr>
          <p:cNvSpPr>
            <a:spLocks noChangeAspect="1"/>
          </p:cNvSpPr>
          <p:nvPr>
            <p:custDataLst>
              <p:tags r:id="rId38"/>
            </p:custDataLst>
          </p:nvPr>
        </p:nvSpPr>
        <p:spPr bwMode="auto">
          <a:xfrm flipV="1">
            <a:off x="1987514" y="3738060"/>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oval"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21" name="Group 120">
            <a:extLst>
              <a:ext uri="{FF2B5EF4-FFF2-40B4-BE49-F238E27FC236}">
                <a16:creationId xmlns:a16="http://schemas.microsoft.com/office/drawing/2014/main" id="{33D08AB2-EA61-4DCD-31AD-3EEDD3F80BF5}"/>
              </a:ext>
            </a:extLst>
          </p:cNvPr>
          <p:cNvGrpSpPr/>
          <p:nvPr/>
        </p:nvGrpSpPr>
        <p:grpSpPr>
          <a:xfrm>
            <a:off x="1279677" y="4961180"/>
            <a:ext cx="6336000" cy="1281411"/>
            <a:chOff x="1256692" y="4856405"/>
            <a:chExt cx="6336000" cy="1281411"/>
          </a:xfrm>
        </p:grpSpPr>
        <p:sp>
          <p:nvSpPr>
            <p:cNvPr id="7" name="Rectangle 10__">
              <a:extLst>
                <a:ext uri="{FF2B5EF4-FFF2-40B4-BE49-F238E27FC236}">
                  <a16:creationId xmlns:a16="http://schemas.microsoft.com/office/drawing/2014/main" id="{260AB596-3DE3-3609-C08E-D3FC4FD7B8C7}"/>
                </a:ext>
              </a:extLst>
            </p:cNvPr>
            <p:cNvSpPr>
              <a:spLocks noChangeArrowheads="1"/>
            </p:cNvSpPr>
            <p:nvPr>
              <p:custDataLst>
                <p:tags r:id="rId47"/>
              </p:custDataLst>
            </p:nvPr>
          </p:nvSpPr>
          <p:spPr bwMode="auto">
            <a:xfrm>
              <a:off x="1256692" y="4856405"/>
              <a:ext cx="6336000" cy="1281411"/>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223" b="1" kern="0">
                <a:solidFill>
                  <a:srgbClr val="000000"/>
                </a:solidFill>
                <a:latin typeface="Arial" charset="0"/>
              </a:endParaRPr>
            </a:p>
          </p:txBody>
        </p:sp>
        <p:sp>
          <p:nvSpPr>
            <p:cNvPr id="46" name="Text Box 59">
              <a:extLst>
                <a:ext uri="{FF2B5EF4-FFF2-40B4-BE49-F238E27FC236}">
                  <a16:creationId xmlns:a16="http://schemas.microsoft.com/office/drawing/2014/main" id="{A1086C65-C12A-83EF-D069-A5AE5BF6555E}"/>
                </a:ext>
              </a:extLst>
            </p:cNvPr>
            <p:cNvSpPr txBox="1">
              <a:spLocks noChangeArrowheads="1"/>
            </p:cNvSpPr>
            <p:nvPr>
              <p:custDataLst>
                <p:tags r:id="rId48"/>
              </p:custDataLst>
            </p:nvPr>
          </p:nvSpPr>
          <p:spPr bwMode="auto">
            <a:xfrm>
              <a:off x="1292633" y="5598629"/>
              <a:ext cx="1362874" cy="468718"/>
            </a:xfrm>
            <a:prstGeom prst="rect">
              <a:avLst/>
            </a:prstGeom>
            <a:noFill/>
            <a:ln w="9525">
              <a:noFill/>
              <a:miter lim="800000"/>
              <a:headEnd/>
              <a:tailEnd/>
            </a:ln>
          </p:spPr>
          <p:txBody>
            <a:bodyPr wrap="none">
              <a:spAutoFit/>
            </a:bodyPr>
            <a:lstStyle/>
            <a:p>
              <a:pPr defTabSz="1129476" eaLnBrk="0" fontAlgn="base" hangingPunct="0">
                <a:spcBef>
                  <a:spcPct val="0"/>
                </a:spcBef>
                <a:spcAft>
                  <a:spcPct val="0"/>
                </a:spcAft>
              </a:pPr>
              <a:r>
                <a:rPr lang="en-US" sz="1223" b="1">
                  <a:solidFill>
                    <a:srgbClr val="000000"/>
                  </a:solidFill>
                  <a:latin typeface="Arial" pitchFamily="34" charset="0"/>
                </a:rPr>
                <a:t>Examples for</a:t>
              </a:r>
              <a:br>
                <a:rPr lang="de-DE" sz="1223" b="1">
                  <a:solidFill>
                    <a:srgbClr val="000000"/>
                  </a:solidFill>
                  <a:latin typeface="Arial" pitchFamily="34" charset="0"/>
                </a:rPr>
              </a:br>
              <a:r>
                <a:rPr sz="1223" b="1">
                  <a:solidFill>
                    <a:srgbClr val="000000"/>
                  </a:solidFill>
                  <a:latin typeface="Arial" pitchFamily="34" charset="0"/>
                </a:rPr>
                <a:t>Sub-Algorithms</a:t>
              </a:r>
              <a:endParaRPr sz="1556">
                <a:solidFill>
                  <a:srgbClr val="000000"/>
                </a:solidFill>
                <a:latin typeface="Arial" pitchFamily="34" charset="0"/>
              </a:endParaRPr>
            </a:p>
          </p:txBody>
        </p:sp>
        <p:sp>
          <p:nvSpPr>
            <p:cNvPr id="48" name="Rectangle 61">
              <a:extLst>
                <a:ext uri="{FF2B5EF4-FFF2-40B4-BE49-F238E27FC236}">
                  <a16:creationId xmlns:a16="http://schemas.microsoft.com/office/drawing/2014/main" id="{AC12A5A4-055E-2AE6-D288-2B9E24B43A37}"/>
                </a:ext>
              </a:extLst>
            </p:cNvPr>
            <p:cNvSpPr>
              <a:spLocks noChangeArrowheads="1"/>
            </p:cNvSpPr>
            <p:nvPr>
              <p:custDataLst>
                <p:tags r:id="rId49"/>
              </p:custDataLst>
            </p:nvPr>
          </p:nvSpPr>
          <p:spPr bwMode="auto">
            <a:xfrm>
              <a:off x="4442946" y="557094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Battery Off </a:t>
              </a:r>
            </a:p>
            <a:p>
              <a:pPr algn="ctr" defTabSz="1129476" eaLnBrk="0" hangingPunct="0">
                <a:defRPr/>
              </a:pPr>
              <a:r>
                <a:rPr lang="en-US" sz="1223" kern="0">
                  <a:solidFill>
                    <a:srgbClr val="000000"/>
                  </a:solidFill>
                  <a:latin typeface="Arial" charset="0"/>
                </a:rPr>
                <a:t>Detection</a:t>
              </a:r>
              <a:endParaRPr lang="en-US" sz="1223" kern="0" baseline="-25000">
                <a:solidFill>
                  <a:srgbClr val="000000"/>
                </a:solidFill>
                <a:latin typeface="Arial" charset="0"/>
              </a:endParaRPr>
            </a:p>
          </p:txBody>
        </p:sp>
        <p:sp>
          <p:nvSpPr>
            <p:cNvPr id="57" name="Rectangle 58_">
              <a:extLst>
                <a:ext uri="{FF2B5EF4-FFF2-40B4-BE49-F238E27FC236}">
                  <a16:creationId xmlns:a16="http://schemas.microsoft.com/office/drawing/2014/main" id="{300ACE39-C167-E326-AA52-8F86F10BBD41}"/>
                </a:ext>
              </a:extLst>
            </p:cNvPr>
            <p:cNvSpPr>
              <a:spLocks noChangeArrowheads="1"/>
            </p:cNvSpPr>
            <p:nvPr>
              <p:custDataLst>
                <p:tags r:id="rId50"/>
              </p:custDataLst>
            </p:nvPr>
          </p:nvSpPr>
          <p:spPr bwMode="auto">
            <a:xfrm>
              <a:off x="4433849" y="5005577"/>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223" kern="0">
                  <a:solidFill>
                    <a:srgbClr val="000000"/>
                  </a:solidFill>
                  <a:latin typeface="Arial" charset="0"/>
                </a:rPr>
                <a:t>Quiescent Voltage</a:t>
              </a:r>
            </a:p>
            <a:p>
              <a:pPr algn="ctr" defTabSz="1129476" eaLnBrk="0" hangingPunct="0">
                <a:defRPr/>
              </a:pPr>
              <a:r>
                <a:rPr sz="1223" kern="0">
                  <a:solidFill>
                    <a:srgbClr val="000000"/>
                  </a:solidFill>
                  <a:latin typeface="Arial" charset="0"/>
                </a:rPr>
                <a:t>Measurement</a:t>
              </a:r>
            </a:p>
          </p:txBody>
        </p:sp>
        <p:sp>
          <p:nvSpPr>
            <p:cNvPr id="58" name="Rectangle 58__">
              <a:extLst>
                <a:ext uri="{FF2B5EF4-FFF2-40B4-BE49-F238E27FC236}">
                  <a16:creationId xmlns:a16="http://schemas.microsoft.com/office/drawing/2014/main" id="{1F70A24A-4578-09FE-61E8-84D7DAA23155}"/>
                </a:ext>
              </a:extLst>
            </p:cNvPr>
            <p:cNvSpPr>
              <a:spLocks noChangeArrowheads="1"/>
            </p:cNvSpPr>
            <p:nvPr>
              <p:custDataLst>
                <p:tags r:id="rId51"/>
              </p:custDataLst>
            </p:nvPr>
          </p:nvSpPr>
          <p:spPr bwMode="auto">
            <a:xfrm>
              <a:off x="2901077" y="499802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Ageing Sub-</a:t>
              </a:r>
            </a:p>
            <a:p>
              <a:pPr algn="ctr" defTabSz="1129476" eaLnBrk="0" hangingPunct="0">
                <a:defRPr/>
              </a:pPr>
              <a:r>
                <a:rPr lang="en-US" sz="1223" kern="0">
                  <a:solidFill>
                    <a:srgbClr val="000000"/>
                  </a:solidFill>
                  <a:latin typeface="Arial" charset="0"/>
                </a:rPr>
                <a:t>Algorithms</a:t>
              </a:r>
            </a:p>
          </p:txBody>
        </p:sp>
        <p:sp>
          <p:nvSpPr>
            <p:cNvPr id="59" name="Rectangle 58___">
              <a:extLst>
                <a:ext uri="{FF2B5EF4-FFF2-40B4-BE49-F238E27FC236}">
                  <a16:creationId xmlns:a16="http://schemas.microsoft.com/office/drawing/2014/main" id="{77692B8E-9DA0-356A-9E16-A2761418EEE4}"/>
                </a:ext>
              </a:extLst>
            </p:cNvPr>
            <p:cNvSpPr>
              <a:spLocks noChangeArrowheads="1"/>
            </p:cNvSpPr>
            <p:nvPr>
              <p:custDataLst>
                <p:tags r:id="rId52"/>
              </p:custDataLst>
            </p:nvPr>
          </p:nvSpPr>
          <p:spPr bwMode="auto">
            <a:xfrm>
              <a:off x="1357897" y="4998102"/>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de-DE" sz="1223" kern="0" dirty="0" err="1">
                  <a:solidFill>
                    <a:srgbClr val="000000"/>
                  </a:solidFill>
                  <a:latin typeface="Arial" charset="0"/>
                </a:rPr>
                <a:t>Discharge</a:t>
              </a:r>
              <a:r>
                <a:rPr lang="de-DE" sz="1223" kern="0" dirty="0">
                  <a:solidFill>
                    <a:srgbClr val="000000"/>
                  </a:solidFill>
                  <a:latin typeface="Arial" charset="0"/>
                </a:rPr>
                <a:t> </a:t>
              </a:r>
              <a:r>
                <a:rPr lang="de-DE" sz="1223" kern="0" dirty="0" err="1">
                  <a:solidFill>
                    <a:srgbClr val="000000"/>
                  </a:solidFill>
                  <a:latin typeface="Arial" charset="0"/>
                </a:rPr>
                <a:t>Capacity</a:t>
              </a:r>
              <a:r>
                <a:rPr sz="1223" kern="0" dirty="0">
                  <a:solidFill>
                    <a:srgbClr val="000000"/>
                  </a:solidFill>
                  <a:latin typeface="Arial" charset="0"/>
                </a:rPr>
                <a:t> </a:t>
              </a:r>
            </a:p>
            <a:p>
              <a:pPr algn="ctr" defTabSz="1129476" eaLnBrk="0" hangingPunct="0">
                <a:defRPr/>
              </a:pPr>
              <a:r>
                <a:rPr sz="1223" kern="0" dirty="0">
                  <a:solidFill>
                    <a:srgbClr val="000000"/>
                  </a:solidFill>
                  <a:latin typeface="Arial" charset="0"/>
                </a:rPr>
                <a:t>Algorithm</a:t>
              </a:r>
            </a:p>
          </p:txBody>
        </p:sp>
        <p:sp>
          <p:nvSpPr>
            <p:cNvPr id="60" name="Rectangle 58____">
              <a:extLst>
                <a:ext uri="{FF2B5EF4-FFF2-40B4-BE49-F238E27FC236}">
                  <a16:creationId xmlns:a16="http://schemas.microsoft.com/office/drawing/2014/main" id="{93748D5D-D662-DDF5-9CE9-16C587D7DEC5}"/>
                </a:ext>
              </a:extLst>
            </p:cNvPr>
            <p:cNvSpPr>
              <a:spLocks noChangeArrowheads="1"/>
            </p:cNvSpPr>
            <p:nvPr>
              <p:custDataLst>
                <p:tags r:id="rId53"/>
              </p:custDataLst>
            </p:nvPr>
          </p:nvSpPr>
          <p:spPr bwMode="auto">
            <a:xfrm>
              <a:off x="5966621" y="4996107"/>
              <a:ext cx="1512000"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223" kern="0" dirty="0">
                  <a:solidFill>
                    <a:srgbClr val="000000"/>
                  </a:solidFill>
                  <a:latin typeface="Arial" charset="0"/>
                </a:rPr>
                <a:t>Internal Resistance</a:t>
              </a:r>
            </a:p>
            <a:p>
              <a:pPr algn="ctr" defTabSz="1129476" eaLnBrk="0" hangingPunct="0">
                <a:defRPr/>
              </a:pPr>
              <a:r>
                <a:rPr sz="1223" kern="0" dirty="0">
                  <a:solidFill>
                    <a:srgbClr val="000000"/>
                  </a:solidFill>
                  <a:latin typeface="Arial" charset="0"/>
                </a:rPr>
                <a:t> Determination</a:t>
              </a:r>
            </a:p>
          </p:txBody>
        </p:sp>
        <p:sp>
          <p:nvSpPr>
            <p:cNvPr id="62" name="Rectangle 58______">
              <a:extLst>
                <a:ext uri="{FF2B5EF4-FFF2-40B4-BE49-F238E27FC236}">
                  <a16:creationId xmlns:a16="http://schemas.microsoft.com/office/drawing/2014/main" id="{A5D4CCF8-0738-261A-7D81-4FD12086BAA8}"/>
                </a:ext>
              </a:extLst>
            </p:cNvPr>
            <p:cNvSpPr>
              <a:spLocks noChangeArrowheads="1"/>
            </p:cNvSpPr>
            <p:nvPr>
              <p:custDataLst>
                <p:tags r:id="rId54"/>
              </p:custDataLst>
            </p:nvPr>
          </p:nvSpPr>
          <p:spPr bwMode="auto">
            <a:xfrm>
              <a:off x="2901077" y="557094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Capacitance </a:t>
              </a:r>
              <a:br>
                <a:rPr lang="en-US" sz="1223" kern="0">
                  <a:solidFill>
                    <a:srgbClr val="000000"/>
                  </a:solidFill>
                  <a:latin typeface="Arial" charset="0"/>
                </a:rPr>
              </a:br>
              <a:r>
                <a:rPr lang="en-US" sz="1223" kern="0">
                  <a:solidFill>
                    <a:srgbClr val="000000"/>
                  </a:solidFill>
                  <a:latin typeface="Arial" charset="0"/>
                </a:rPr>
                <a:t>Algorithm</a:t>
              </a:r>
            </a:p>
          </p:txBody>
        </p:sp>
        <p:sp>
          <p:nvSpPr>
            <p:cNvPr id="64" name="Rectangle 58_________">
              <a:extLst>
                <a:ext uri="{FF2B5EF4-FFF2-40B4-BE49-F238E27FC236}">
                  <a16:creationId xmlns:a16="http://schemas.microsoft.com/office/drawing/2014/main" id="{CE5EA17F-46AE-3921-BC32-51C1053E5859}"/>
                </a:ext>
              </a:extLst>
            </p:cNvPr>
            <p:cNvSpPr>
              <a:spLocks noChangeArrowheads="1"/>
            </p:cNvSpPr>
            <p:nvPr>
              <p:custDataLst>
                <p:tags r:id="rId55"/>
              </p:custDataLst>
            </p:nvPr>
          </p:nvSpPr>
          <p:spPr bwMode="auto">
            <a:xfrm>
              <a:off x="5984816" y="5576836"/>
              <a:ext cx="1512000"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dirty="0">
                  <a:solidFill>
                    <a:srgbClr val="000000"/>
                  </a:solidFill>
                  <a:latin typeface="Arial" charset="0"/>
                </a:rPr>
                <a:t>Battery Temperature</a:t>
              </a:r>
            </a:p>
            <a:p>
              <a:pPr algn="ctr" defTabSz="1129476" eaLnBrk="0" hangingPunct="0">
                <a:defRPr/>
              </a:pPr>
              <a:r>
                <a:rPr lang="en-US" sz="1223" kern="0" dirty="0">
                  <a:solidFill>
                    <a:srgbClr val="000000"/>
                  </a:solidFill>
                  <a:latin typeface="Arial" charset="0"/>
                </a:rPr>
                <a:t>Model</a:t>
              </a:r>
            </a:p>
          </p:txBody>
        </p:sp>
      </p:grpSp>
      <p:sp>
        <p:nvSpPr>
          <p:cNvPr id="5" name="Freeform 13">
            <a:extLst>
              <a:ext uri="{FF2B5EF4-FFF2-40B4-BE49-F238E27FC236}">
                <a16:creationId xmlns:a16="http://schemas.microsoft.com/office/drawing/2014/main" id="{75460362-6A18-7130-4E5A-B8B265AECAC3}"/>
              </a:ext>
            </a:extLst>
          </p:cNvPr>
          <p:cNvSpPr>
            <a:spLocks noChangeAspect="1"/>
          </p:cNvSpPr>
          <p:nvPr>
            <p:custDataLst>
              <p:tags r:id="rId39"/>
            </p:custDataLst>
          </p:nvPr>
        </p:nvSpPr>
        <p:spPr bwMode="auto">
          <a:xfrm>
            <a:off x="1773079" y="2047616"/>
            <a:ext cx="897003" cy="1586902"/>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4" name="Foliennummernplatzhalter 3">
            <a:extLst>
              <a:ext uri="{FF2B5EF4-FFF2-40B4-BE49-F238E27FC236}">
                <a16:creationId xmlns:a16="http://schemas.microsoft.com/office/drawing/2014/main" id="{CF171498-B118-5D7D-80B4-46C53C8E61DB}"/>
              </a:ext>
            </a:extLst>
          </p:cNvPr>
          <p:cNvSpPr>
            <a:spLocks noGrp="1"/>
          </p:cNvSpPr>
          <p:nvPr>
            <p:ph type="sldNum" sz="quarter" idx="12"/>
          </p:nvPr>
        </p:nvSpPr>
        <p:spPr/>
        <p:txBody>
          <a:bodyPr/>
          <a:lstStyle/>
          <a:p>
            <a:fld id="{4898AEC0-503E-4FA4-859C-D0F72D6E3F79}" type="slidenum">
              <a:rPr lang="en-US" noProof="1" smtClean="0"/>
              <a:pPr/>
              <a:t>7</a:t>
            </a:fld>
            <a:endParaRPr lang="en-US" noProof="1"/>
          </a:p>
        </p:txBody>
      </p:sp>
      <p:pic>
        <p:nvPicPr>
          <p:cNvPr id="36" name="Grafik 35">
            <a:extLst>
              <a:ext uri="{FF2B5EF4-FFF2-40B4-BE49-F238E27FC236}">
                <a16:creationId xmlns:a16="http://schemas.microsoft.com/office/drawing/2014/main" id="{30357152-98CD-F526-C606-76B5D1B02949}"/>
              </a:ext>
            </a:extLst>
          </p:cNvPr>
          <p:cNvPicPr>
            <a:picLocks noChangeAspect="1"/>
          </p:cNvPicPr>
          <p:nvPr/>
        </p:nvPicPr>
        <p:blipFill>
          <a:blip r:embed="rId80">
            <a:clrChange>
              <a:clrFrom>
                <a:srgbClr val="FFFFFF"/>
              </a:clrFrom>
              <a:clrTo>
                <a:srgbClr val="FFFFFF">
                  <a:alpha val="0"/>
                </a:srgbClr>
              </a:clrTo>
            </a:clrChange>
          </a:blip>
          <a:stretch>
            <a:fillRect/>
          </a:stretch>
        </p:blipFill>
        <p:spPr>
          <a:xfrm>
            <a:off x="86851" y="2055881"/>
            <a:ext cx="1611580" cy="1240767"/>
          </a:xfrm>
          <a:prstGeom prst="rect">
            <a:avLst/>
          </a:prstGeom>
        </p:spPr>
      </p:pic>
      <p:sp>
        <p:nvSpPr>
          <p:cNvPr id="45" name="Trapezoid 44">
            <a:extLst>
              <a:ext uri="{FF2B5EF4-FFF2-40B4-BE49-F238E27FC236}">
                <a16:creationId xmlns:a16="http://schemas.microsoft.com/office/drawing/2014/main" id="{F3CCD47A-9013-1763-0411-A9E50E987802}"/>
              </a:ext>
            </a:extLst>
          </p:cNvPr>
          <p:cNvSpPr/>
          <p:nvPr/>
        </p:nvSpPr>
        <p:spPr>
          <a:xfrm rot="5400000">
            <a:off x="1129223" y="2344800"/>
            <a:ext cx="115569" cy="451812"/>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1"/>
          </a:p>
        </p:txBody>
      </p:sp>
      <p:cxnSp>
        <p:nvCxnSpPr>
          <p:cNvPr id="61" name="AutoShape 29">
            <a:extLst>
              <a:ext uri="{FF2B5EF4-FFF2-40B4-BE49-F238E27FC236}">
                <a16:creationId xmlns:a16="http://schemas.microsoft.com/office/drawing/2014/main" id="{D3478301-EF39-2072-9DC2-638C50B24E3F}"/>
              </a:ext>
            </a:extLst>
          </p:cNvPr>
          <p:cNvCxnSpPr>
            <a:cxnSpLocks noChangeAspect="1" noChangeShapeType="1"/>
          </p:cNvCxnSpPr>
          <p:nvPr>
            <p:custDataLst>
              <p:tags r:id="rId40"/>
            </p:custDataLst>
          </p:nvPr>
        </p:nvCxnSpPr>
        <p:spPr bwMode="auto">
          <a:xfrm flipH="1">
            <a:off x="3643357" y="1775729"/>
            <a:ext cx="10915" cy="704713"/>
          </a:xfrm>
          <a:prstGeom prst="straightConnector1">
            <a:avLst/>
          </a:prstGeom>
          <a:noFill/>
          <a:ln w="25400">
            <a:solidFill>
              <a:srgbClr val="000000"/>
            </a:solidFill>
            <a:round/>
            <a:headEnd type="oval" w="med" len="med"/>
            <a:tailEnd type="triangle" w="med" len="med"/>
          </a:ln>
        </p:spPr>
      </p:cxnSp>
      <p:cxnSp>
        <p:nvCxnSpPr>
          <p:cNvPr id="24" name="AutoShape 29">
            <a:extLst>
              <a:ext uri="{FF2B5EF4-FFF2-40B4-BE49-F238E27FC236}">
                <a16:creationId xmlns:a16="http://schemas.microsoft.com/office/drawing/2014/main" id="{E98B556E-2789-81D7-7DEB-8036176FB141}"/>
              </a:ext>
            </a:extLst>
          </p:cNvPr>
          <p:cNvCxnSpPr>
            <a:cxnSpLocks noChangeAspect="1" noChangeShapeType="1"/>
          </p:cNvCxnSpPr>
          <p:nvPr>
            <p:custDataLst>
              <p:tags r:id="rId41"/>
            </p:custDataLst>
          </p:nvPr>
        </p:nvCxnSpPr>
        <p:spPr bwMode="auto">
          <a:xfrm>
            <a:off x="9386366" y="2261378"/>
            <a:ext cx="0" cy="1715168"/>
          </a:xfrm>
          <a:prstGeom prst="straightConnector1">
            <a:avLst/>
          </a:prstGeom>
          <a:noFill/>
          <a:ln w="25400">
            <a:solidFill>
              <a:srgbClr val="000000"/>
            </a:solidFill>
            <a:round/>
            <a:headEnd type="oval" w="med" len="med"/>
            <a:tailEnd type="triangle" w="med" len="med"/>
          </a:ln>
        </p:spPr>
      </p:cxnSp>
      <p:cxnSp>
        <p:nvCxnSpPr>
          <p:cNvPr id="49" name="AutoShape 29">
            <a:extLst>
              <a:ext uri="{FF2B5EF4-FFF2-40B4-BE49-F238E27FC236}">
                <a16:creationId xmlns:a16="http://schemas.microsoft.com/office/drawing/2014/main" id="{1014A5F2-D608-DDFE-1BCF-363548186EEA}"/>
              </a:ext>
            </a:extLst>
          </p:cNvPr>
          <p:cNvCxnSpPr>
            <a:cxnSpLocks noChangeAspect="1" noChangeShapeType="1"/>
          </p:cNvCxnSpPr>
          <p:nvPr>
            <p:custDataLst>
              <p:tags r:id="rId42"/>
            </p:custDataLst>
          </p:nvPr>
        </p:nvCxnSpPr>
        <p:spPr bwMode="auto">
          <a:xfrm>
            <a:off x="9610302" y="3329650"/>
            <a:ext cx="0" cy="646896"/>
          </a:xfrm>
          <a:prstGeom prst="straightConnector1">
            <a:avLst/>
          </a:prstGeom>
          <a:noFill/>
          <a:ln w="25400">
            <a:solidFill>
              <a:srgbClr val="000000"/>
            </a:solidFill>
            <a:round/>
            <a:headEnd type="oval" w="med" len="med"/>
            <a:tailEnd type="triangle" w="med" len="med"/>
          </a:ln>
        </p:spPr>
      </p:cxnSp>
      <p:sp>
        <p:nvSpPr>
          <p:cNvPr id="51" name="Line 49">
            <a:extLst>
              <a:ext uri="{FF2B5EF4-FFF2-40B4-BE49-F238E27FC236}">
                <a16:creationId xmlns:a16="http://schemas.microsoft.com/office/drawing/2014/main" id="{D3738AB7-D93F-7548-1111-2DAB12517D2F}"/>
              </a:ext>
            </a:extLst>
          </p:cNvPr>
          <p:cNvSpPr>
            <a:spLocks noChangeShapeType="1"/>
          </p:cNvSpPr>
          <p:nvPr>
            <p:custDataLst>
              <p:tags r:id="rId43"/>
            </p:custDataLst>
          </p:nvPr>
        </p:nvSpPr>
        <p:spPr bwMode="auto">
          <a:xfrm flipV="1">
            <a:off x="10014781" y="4423812"/>
            <a:ext cx="338138"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55" name="Sprechblase: rechteckig 54">
            <a:extLst>
              <a:ext uri="{FF2B5EF4-FFF2-40B4-BE49-F238E27FC236}">
                <a16:creationId xmlns:a16="http://schemas.microsoft.com/office/drawing/2014/main" id="{3DC6599C-B029-1F55-BED0-4E36ED2BCCFE}"/>
              </a:ext>
            </a:extLst>
          </p:cNvPr>
          <p:cNvSpPr/>
          <p:nvPr/>
        </p:nvSpPr>
        <p:spPr>
          <a:xfrm>
            <a:off x="9840420" y="382409"/>
            <a:ext cx="1944212" cy="793010"/>
          </a:xfrm>
          <a:prstGeom prst="wedgeRectCallout">
            <a:avLst>
              <a:gd name="adj1" fmla="val -82197"/>
              <a:gd name="adj2" fmla="val 1515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State of charge is proportional to the </a:t>
            </a:r>
            <a:r>
              <a:rPr lang="en-US" sz="1200" i="1" dirty="0"/>
              <a:t>amount of stored Energy </a:t>
            </a:r>
            <a:r>
              <a:rPr lang="en-US" sz="1200" dirty="0" err="1"/>
              <a:t>E</a:t>
            </a:r>
            <a:r>
              <a:rPr lang="en-US" sz="1200" baseline="-25000" dirty="0" err="1"/>
              <a:t>res_e</a:t>
            </a:r>
            <a:endParaRPr lang="en-US" sz="1200" dirty="0"/>
          </a:p>
        </p:txBody>
      </p:sp>
      <p:sp>
        <p:nvSpPr>
          <p:cNvPr id="65" name="Sprechblase: rechteckig 64">
            <a:extLst>
              <a:ext uri="{FF2B5EF4-FFF2-40B4-BE49-F238E27FC236}">
                <a16:creationId xmlns:a16="http://schemas.microsoft.com/office/drawing/2014/main" id="{B1E8B1D9-BC24-D059-50DC-71461DCF138A}"/>
              </a:ext>
            </a:extLst>
          </p:cNvPr>
          <p:cNvSpPr/>
          <p:nvPr/>
        </p:nvSpPr>
        <p:spPr>
          <a:xfrm>
            <a:off x="7896200" y="5320968"/>
            <a:ext cx="3840891" cy="1176952"/>
          </a:xfrm>
          <a:prstGeom prst="wedgeRectCallout">
            <a:avLst>
              <a:gd name="adj1" fmla="val -18225"/>
              <a:gd name="adj2" fmla="val -1187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t>Voltage after Safe Stop</a:t>
            </a:r>
            <a:r>
              <a:rPr lang="en-US" sz="1200" dirty="0"/>
              <a:t> calculates the minimum Voltage for a defined (worst case) load profile. It takes into account the power output capability (R</a:t>
            </a:r>
            <a:r>
              <a:rPr lang="en-US" sz="1200" baseline="-25000" dirty="0"/>
              <a:t>i </a:t>
            </a:r>
            <a:r>
              <a:rPr lang="en-US" sz="1200" dirty="0"/>
              <a:t>, </a:t>
            </a:r>
            <a:r>
              <a:rPr lang="en-US" sz="1200" dirty="0" err="1"/>
              <a:t>P</a:t>
            </a:r>
            <a:r>
              <a:rPr lang="en-US" sz="1200" baseline="-25000" dirty="0" err="1"/>
              <a:t>res_e</a:t>
            </a:r>
            <a:r>
              <a:rPr lang="en-US" sz="1200" dirty="0"/>
              <a:t>) and the stored Energy (</a:t>
            </a:r>
            <a:r>
              <a:rPr lang="en-US" sz="1200" dirty="0" err="1"/>
              <a:t>E</a:t>
            </a:r>
            <a:r>
              <a:rPr lang="en-US" sz="1200" baseline="-25000" dirty="0" err="1"/>
              <a:t>res_e</a:t>
            </a:r>
            <a:r>
              <a:rPr lang="en-US" sz="1200" dirty="0"/>
              <a:t>) of the reserve. </a:t>
            </a:r>
          </a:p>
          <a:p>
            <a:pPr algn="ctr"/>
            <a:r>
              <a:rPr lang="en-US" sz="1200" b="1" i="1" dirty="0"/>
              <a:t>Voltage after Safe Stop </a:t>
            </a:r>
            <a:r>
              <a:rPr lang="en-US" sz="1200" b="1" dirty="0"/>
              <a:t>indicates that the energy and power supply for the 8+1 brake applications is ensured.</a:t>
            </a:r>
          </a:p>
        </p:txBody>
      </p:sp>
      <p:sp>
        <p:nvSpPr>
          <p:cNvPr id="68" name="Rectangle 43">
            <a:extLst>
              <a:ext uri="{FF2B5EF4-FFF2-40B4-BE49-F238E27FC236}">
                <a16:creationId xmlns:a16="http://schemas.microsoft.com/office/drawing/2014/main" id="{F823134C-57F3-970E-8117-C7B279DEF627}"/>
              </a:ext>
            </a:extLst>
          </p:cNvPr>
          <p:cNvSpPr>
            <a:spLocks noChangeArrowheads="1"/>
          </p:cNvSpPr>
          <p:nvPr>
            <p:custDataLst>
              <p:tags r:id="rId44"/>
            </p:custDataLst>
          </p:nvPr>
        </p:nvSpPr>
        <p:spPr bwMode="auto">
          <a:xfrm>
            <a:off x="6763535" y="3504358"/>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Internal Resistance (R</a:t>
            </a:r>
            <a:r>
              <a:rPr lang="de-DE" sz="1223" kern="0" baseline="-25000" dirty="0">
                <a:solidFill>
                  <a:srgbClr val="000000"/>
                </a:solidFill>
                <a:latin typeface="Arial" pitchFamily="34" charset="0"/>
              </a:rPr>
              <a:t>i</a:t>
            </a:r>
            <a:r>
              <a:rPr lang="de-DE" sz="1223" kern="0" dirty="0">
                <a:solidFill>
                  <a:srgbClr val="000000"/>
                </a:solidFill>
                <a:latin typeface="Arial" pitchFamily="34" charset="0"/>
              </a:rPr>
              <a:t>)</a:t>
            </a:r>
            <a:endParaRPr sz="1223" kern="0" dirty="0">
              <a:solidFill>
                <a:srgbClr val="000000"/>
              </a:solidFill>
              <a:latin typeface="Arial" pitchFamily="34" charset="0"/>
            </a:endParaRPr>
          </a:p>
        </p:txBody>
      </p:sp>
      <p:sp>
        <p:nvSpPr>
          <p:cNvPr id="72" name="Line 49">
            <a:extLst>
              <a:ext uri="{FF2B5EF4-FFF2-40B4-BE49-F238E27FC236}">
                <a16:creationId xmlns:a16="http://schemas.microsoft.com/office/drawing/2014/main" id="{32B13DEF-F5C8-6702-035F-ECEFEBCBF62A}"/>
              </a:ext>
            </a:extLst>
          </p:cNvPr>
          <p:cNvSpPr>
            <a:spLocks noChangeShapeType="1"/>
          </p:cNvSpPr>
          <p:nvPr>
            <p:custDataLst>
              <p:tags r:id="rId45"/>
            </p:custDataLst>
          </p:nvPr>
        </p:nvSpPr>
        <p:spPr bwMode="auto">
          <a:xfrm>
            <a:off x="9143484" y="3715114"/>
            <a:ext cx="119598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cxnSp>
        <p:nvCxnSpPr>
          <p:cNvPr id="88" name="AutoShape 29">
            <a:extLst>
              <a:ext uri="{FF2B5EF4-FFF2-40B4-BE49-F238E27FC236}">
                <a16:creationId xmlns:a16="http://schemas.microsoft.com/office/drawing/2014/main" id="{C0C0DCB5-653C-8344-9F23-3A14F2762BE1}"/>
              </a:ext>
            </a:extLst>
          </p:cNvPr>
          <p:cNvCxnSpPr>
            <a:cxnSpLocks noChangeAspect="1" noChangeShapeType="1"/>
          </p:cNvCxnSpPr>
          <p:nvPr>
            <p:custDataLst>
              <p:tags r:id="rId46"/>
            </p:custDataLst>
          </p:nvPr>
        </p:nvCxnSpPr>
        <p:spPr bwMode="auto">
          <a:xfrm>
            <a:off x="9840420" y="3724854"/>
            <a:ext cx="0" cy="251692"/>
          </a:xfrm>
          <a:prstGeom prst="straightConnector1">
            <a:avLst/>
          </a:prstGeom>
          <a:noFill/>
          <a:ln w="25400">
            <a:solidFill>
              <a:srgbClr val="000000"/>
            </a:solidFill>
            <a:round/>
            <a:headEnd type="oval" w="med" len="med"/>
            <a:tailEnd type="triangle" w="med" len="med"/>
          </a:ln>
        </p:spPr>
      </p:cxnSp>
      <p:sp>
        <p:nvSpPr>
          <p:cNvPr id="19" name="Rechteck 18">
            <a:extLst>
              <a:ext uri="{FF2B5EF4-FFF2-40B4-BE49-F238E27FC236}">
                <a16:creationId xmlns:a16="http://schemas.microsoft.com/office/drawing/2014/main" id="{D34EBF97-7040-D4E6-21CD-E9D470DC99B8}"/>
              </a:ext>
            </a:extLst>
          </p:cNvPr>
          <p:cNvSpPr/>
          <p:nvPr/>
        </p:nvSpPr>
        <p:spPr>
          <a:xfrm>
            <a:off x="130630" y="1052736"/>
            <a:ext cx="1483955" cy="22260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Titel 1">
            <a:extLst>
              <a:ext uri="{FF2B5EF4-FFF2-40B4-BE49-F238E27FC236}">
                <a16:creationId xmlns:a16="http://schemas.microsoft.com/office/drawing/2014/main" id="{267BAA58-6487-B043-FF73-82BC254E9A37}"/>
              </a:ext>
            </a:extLst>
          </p:cNvPr>
          <p:cNvSpPr txBox="1">
            <a:spLocks/>
          </p:cNvSpPr>
          <p:nvPr/>
        </p:nvSpPr>
        <p:spPr>
          <a:xfrm>
            <a:off x="119336" y="34365"/>
            <a:ext cx="11065042" cy="16311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prstClr val="black"/>
                </a:solidFill>
                <a:latin typeface="Calibri Light" panose="020F0302020204030204"/>
              </a:rPr>
              <a:t>Rechargeable Electrical Energy Storage System(REESS)</a:t>
            </a:r>
          </a:p>
          <a:p>
            <a:r>
              <a:rPr lang="en-US" sz="2800" dirty="0">
                <a:solidFill>
                  <a:prstClr val="black"/>
                </a:solidFill>
                <a:latin typeface="Calibri Light" panose="020F0302020204030204"/>
              </a:rPr>
              <a:t>(Example: Lead acid battery state detection)</a:t>
            </a:r>
            <a:br>
              <a:rPr lang="en-US" sz="2800" b="1" dirty="0">
                <a:solidFill>
                  <a:prstClr val="black"/>
                </a:solidFill>
                <a:latin typeface="Calibri Light" panose="020F0302020204030204"/>
              </a:rPr>
            </a:br>
            <a:r>
              <a:rPr lang="en-US" sz="3600" dirty="0">
                <a:solidFill>
                  <a:prstClr val="black"/>
                </a:solidFill>
                <a:latin typeface="Calibri Light" panose="020F0302020204030204"/>
              </a:rPr>
              <a:t> </a:t>
            </a:r>
            <a:endParaRPr lang="de-DE" sz="3600" dirty="0"/>
          </a:p>
        </p:txBody>
      </p:sp>
    </p:spTree>
    <p:extLst>
      <p:ext uri="{BB962C8B-B14F-4D97-AF65-F5344CB8AC3E}">
        <p14:creationId xmlns:p14="http://schemas.microsoft.com/office/powerpoint/2010/main" val="3980281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descr="Ein Bild, das Grafiken, Schwarz, Design enthält.&#10;&#10;Automatisch generierte Beschreibung">
            <a:extLst>
              <a:ext uri="{FF2B5EF4-FFF2-40B4-BE49-F238E27FC236}">
                <a16:creationId xmlns:a16="http://schemas.microsoft.com/office/drawing/2014/main" id="{318A88E1-B875-D7EC-982B-176519DDE2BE}"/>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flipH="1">
            <a:off x="407368" y="1583242"/>
            <a:ext cx="11543984" cy="4582062"/>
          </a:xfrm>
          <a:prstGeom prst="rect">
            <a:avLst/>
          </a:prstGeom>
        </p:spPr>
      </p:pic>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8</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186607"/>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Interaction</a:t>
            </a:r>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lang="en-US" sz="3600" b="0" dirty="0">
                <a:solidFill>
                  <a:prstClr val="black"/>
                </a:solidFill>
                <a:latin typeface="Calibri Light" panose="020F0302020204030204"/>
                <a:cs typeface="+mj-cs"/>
              </a:rPr>
              <a:t>REESS to Braking System</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4" name="Rechteck: abgerundete Ecken 13">
            <a:extLst>
              <a:ext uri="{FF2B5EF4-FFF2-40B4-BE49-F238E27FC236}">
                <a16:creationId xmlns:a16="http://schemas.microsoft.com/office/drawing/2014/main" id="{96F97123-52D9-A1F9-C1B7-D66757993196}"/>
              </a:ext>
            </a:extLst>
          </p:cNvPr>
          <p:cNvSpPr/>
          <p:nvPr/>
        </p:nvSpPr>
        <p:spPr>
          <a:xfrm>
            <a:off x="7809195" y="3403170"/>
            <a:ext cx="997175" cy="1955800"/>
          </a:xfrm>
          <a:prstGeom prst="roundRect">
            <a:avLst/>
          </a:prstGeom>
          <a:solidFill>
            <a:schemeClr val="accent1"/>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t"/>
          <a:lstStyle/>
          <a:p>
            <a:pPr algn="ctr" rtl="0" eaLnBrk="1" fontAlgn="auto" hangingPunct="1">
              <a:lnSpc>
                <a:spcPct val="100000"/>
              </a:lnSpc>
              <a:spcBef>
                <a:spcPts val="0"/>
              </a:spcBef>
              <a:spcAft>
                <a:spcPts val="0"/>
              </a:spcAft>
            </a:pPr>
            <a:r>
              <a:rPr lang="de-DE" sz="1400" b="1" i="0" u="none" baseline="0" dirty="0">
                <a:solidFill>
                  <a:srgbClr val="181818"/>
                </a:solidFill>
                <a:latin typeface="Arial" panose="020B0604020202020204" pitchFamily="34" charset="0"/>
              </a:rPr>
              <a:t>Braking System </a:t>
            </a:r>
          </a:p>
        </p:txBody>
      </p:sp>
      <p:sp>
        <p:nvSpPr>
          <p:cNvPr id="24" name="Rechteck: abgerundete Ecken 23">
            <a:extLst>
              <a:ext uri="{FF2B5EF4-FFF2-40B4-BE49-F238E27FC236}">
                <a16:creationId xmlns:a16="http://schemas.microsoft.com/office/drawing/2014/main" id="{9B909C01-1F48-0B46-95B5-C7462DB91F7C}"/>
              </a:ext>
            </a:extLst>
          </p:cNvPr>
          <p:cNvSpPr/>
          <p:nvPr/>
        </p:nvSpPr>
        <p:spPr>
          <a:xfrm>
            <a:off x="877516" y="3356992"/>
            <a:ext cx="1059098" cy="1656184"/>
          </a:xfrm>
          <a:prstGeom prst="roundRect">
            <a:avLst/>
          </a:prstGeom>
          <a:solidFill>
            <a:srgbClr val="00B0F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ESD</a:t>
            </a:r>
          </a:p>
        </p:txBody>
      </p:sp>
      <p:sp>
        <p:nvSpPr>
          <p:cNvPr id="7" name="Rechteck: abgerundete Ecken 6">
            <a:extLst>
              <a:ext uri="{FF2B5EF4-FFF2-40B4-BE49-F238E27FC236}">
                <a16:creationId xmlns:a16="http://schemas.microsoft.com/office/drawing/2014/main" id="{C09691A3-0114-0088-4666-B63A2C89346A}"/>
              </a:ext>
            </a:extLst>
          </p:cNvPr>
          <p:cNvSpPr/>
          <p:nvPr/>
        </p:nvSpPr>
        <p:spPr>
          <a:xfrm>
            <a:off x="3828615" y="3319614"/>
            <a:ext cx="2532090" cy="2039355"/>
          </a:xfrm>
          <a:prstGeom prst="roundRect">
            <a:avLst/>
          </a:prstGeom>
          <a:solidFill>
            <a:srgbClr val="00B0F0"/>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t"/>
          <a:lstStyle/>
          <a:p>
            <a:pPr algn="ctr" rtl="0" eaLnBrk="1" fontAlgn="auto" hangingPunct="1">
              <a:lnSpc>
                <a:spcPct val="100000"/>
              </a:lnSpc>
              <a:spcBef>
                <a:spcPts val="0"/>
              </a:spcBef>
              <a:spcAft>
                <a:spcPts val="0"/>
              </a:spcAft>
            </a:pPr>
            <a:r>
              <a:rPr lang="de-DE" sz="1400" b="1" dirty="0">
                <a:solidFill>
                  <a:srgbClr val="181818"/>
                </a:solidFill>
                <a:latin typeface="Arial" panose="020B0604020202020204" pitchFamily="34" charset="0"/>
              </a:rPr>
              <a:t>REESS</a:t>
            </a:r>
          </a:p>
          <a:p>
            <a:pPr algn="ctr" rtl="0" eaLnBrk="1" fontAlgn="auto" hangingPunct="1">
              <a:lnSpc>
                <a:spcPct val="100000"/>
              </a:lnSpc>
              <a:spcBef>
                <a:spcPts val="0"/>
              </a:spcBef>
              <a:spcAft>
                <a:spcPts val="0"/>
              </a:spcAft>
            </a:pPr>
            <a:r>
              <a:rPr lang="de-DE" sz="1200" i="0" u="none" baseline="0" dirty="0">
                <a:solidFill>
                  <a:srgbClr val="181818"/>
                </a:solidFill>
                <a:latin typeface="Arial" panose="020B0604020202020204" pitchFamily="34" charset="0"/>
              </a:rPr>
              <a:t>(</a:t>
            </a:r>
            <a:r>
              <a:rPr lang="en-US" sz="1200" i="0" u="none" baseline="0" dirty="0">
                <a:solidFill>
                  <a:srgbClr val="181818"/>
                </a:solidFill>
                <a:latin typeface="Arial" panose="020B0604020202020204" pitchFamily="34" charset="0"/>
              </a:rPr>
              <a:t>related to the reserve of energy dedicated to the braking system system)</a:t>
            </a:r>
          </a:p>
        </p:txBody>
      </p:sp>
      <p:pic>
        <p:nvPicPr>
          <p:cNvPr id="3" name="Grafik 2">
            <a:extLst>
              <a:ext uri="{FF2B5EF4-FFF2-40B4-BE49-F238E27FC236}">
                <a16:creationId xmlns:a16="http://schemas.microsoft.com/office/drawing/2014/main" id="{B2EA2D21-2E91-6EDE-E206-B4233F8503EA}"/>
              </a:ext>
            </a:extLst>
          </p:cNvPr>
          <p:cNvPicPr>
            <a:picLocks noChangeAspect="1"/>
          </p:cNvPicPr>
          <p:nvPr/>
        </p:nvPicPr>
        <p:blipFill>
          <a:blip r:embed="rId4"/>
          <a:stretch>
            <a:fillRect/>
          </a:stretch>
        </p:blipFill>
        <p:spPr>
          <a:xfrm>
            <a:off x="4007768" y="4221088"/>
            <a:ext cx="2199439" cy="1026302"/>
          </a:xfrm>
          <a:prstGeom prst="rect">
            <a:avLst/>
          </a:prstGeom>
        </p:spPr>
      </p:pic>
      <p:sp>
        <p:nvSpPr>
          <p:cNvPr id="21" name="Pfeil: nach rechts 20">
            <a:extLst>
              <a:ext uri="{FF2B5EF4-FFF2-40B4-BE49-F238E27FC236}">
                <a16:creationId xmlns:a16="http://schemas.microsoft.com/office/drawing/2014/main" id="{BC69BA88-9709-F7CC-590B-A333449EF44F}"/>
              </a:ext>
            </a:extLst>
          </p:cNvPr>
          <p:cNvSpPr/>
          <p:nvPr/>
        </p:nvSpPr>
        <p:spPr>
          <a:xfrm>
            <a:off x="2010347" y="3573016"/>
            <a:ext cx="1781397" cy="301610"/>
          </a:xfrm>
          <a:prstGeom prst="rightArrow">
            <a:avLst>
              <a:gd name="adj1" fmla="val 100000"/>
              <a:gd name="adj2" fmla="val 53164"/>
            </a:avLst>
          </a:prstGeom>
          <a:solidFill>
            <a:srgbClr val="00B0F0"/>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de-DE" sz="1100" b="1" i="0" u="none" baseline="0" dirty="0">
                <a:solidFill>
                  <a:srgbClr val="181818"/>
                </a:solidFill>
                <a:latin typeface="Arial" panose="020B0604020202020204" pitchFamily="34" charset="0"/>
              </a:rPr>
              <a:t>I, U, T</a:t>
            </a:r>
          </a:p>
        </p:txBody>
      </p:sp>
      <p:sp>
        <p:nvSpPr>
          <p:cNvPr id="25" name="Pfeil: nach rechts 24">
            <a:extLst>
              <a:ext uri="{FF2B5EF4-FFF2-40B4-BE49-F238E27FC236}">
                <a16:creationId xmlns:a16="http://schemas.microsoft.com/office/drawing/2014/main" id="{31CF48AF-CBE8-1E61-9739-AFE65C764279}"/>
              </a:ext>
            </a:extLst>
          </p:cNvPr>
          <p:cNvSpPr/>
          <p:nvPr/>
        </p:nvSpPr>
        <p:spPr>
          <a:xfrm>
            <a:off x="6456040" y="3919478"/>
            <a:ext cx="1265516" cy="301610"/>
          </a:xfrm>
          <a:prstGeom prst="rightArrow">
            <a:avLst>
              <a:gd name="adj1" fmla="val 100000"/>
              <a:gd name="adj2" fmla="val 53164"/>
            </a:avLst>
          </a:prstGeom>
          <a:solidFill>
            <a:srgbClr val="00B0F0"/>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de-DE" sz="1100" b="1" i="0" u="none" baseline="0" dirty="0">
                <a:solidFill>
                  <a:srgbClr val="181818"/>
                </a:solidFill>
                <a:latin typeface="Arial" panose="020B0604020202020204" pitchFamily="34" charset="0"/>
              </a:rPr>
              <a:t>   SOF </a:t>
            </a:r>
            <a:endParaRPr lang="de-DE" sz="1100" i="0" u="none" baseline="0" dirty="0">
              <a:solidFill>
                <a:srgbClr val="181818"/>
              </a:solidFill>
              <a:latin typeface="Arial" panose="020B0604020202020204" pitchFamily="34" charset="0"/>
            </a:endParaRPr>
          </a:p>
        </p:txBody>
      </p:sp>
      <p:sp>
        <p:nvSpPr>
          <p:cNvPr id="26" name="Pfeil: nach rechts 25">
            <a:extLst>
              <a:ext uri="{FF2B5EF4-FFF2-40B4-BE49-F238E27FC236}">
                <a16:creationId xmlns:a16="http://schemas.microsoft.com/office/drawing/2014/main" id="{236DF4AE-EEB3-53AE-4394-BB027EC62893}"/>
              </a:ext>
            </a:extLst>
          </p:cNvPr>
          <p:cNvSpPr/>
          <p:nvPr/>
        </p:nvSpPr>
        <p:spPr>
          <a:xfrm flipH="1">
            <a:off x="6456040" y="3573016"/>
            <a:ext cx="1265517" cy="301610"/>
          </a:xfrm>
          <a:prstGeom prst="rightArrow">
            <a:avLst>
              <a:gd name="adj1" fmla="val 100000"/>
              <a:gd name="adj2" fmla="val 53164"/>
            </a:avLst>
          </a:prstGeom>
          <a:solidFill>
            <a:schemeClr val="accent1"/>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de-DE" sz="1100" b="1" i="0" u="none" baseline="0" dirty="0">
                <a:solidFill>
                  <a:srgbClr val="181818"/>
                </a:solidFill>
                <a:latin typeface="Arial" panose="020B0604020202020204" pitchFamily="34" charset="0"/>
              </a:rPr>
              <a:t>Request Status SOF </a:t>
            </a:r>
          </a:p>
        </p:txBody>
      </p:sp>
      <p:grpSp>
        <p:nvGrpSpPr>
          <p:cNvPr id="30" name="Gruppieren 29">
            <a:extLst>
              <a:ext uri="{FF2B5EF4-FFF2-40B4-BE49-F238E27FC236}">
                <a16:creationId xmlns:a16="http://schemas.microsoft.com/office/drawing/2014/main" id="{10B181C1-0F4E-0E86-EBB8-297F43C0056C}"/>
              </a:ext>
            </a:extLst>
          </p:cNvPr>
          <p:cNvGrpSpPr/>
          <p:nvPr/>
        </p:nvGrpSpPr>
        <p:grpSpPr>
          <a:xfrm rot="16200000">
            <a:off x="8013130" y="4544620"/>
            <a:ext cx="606702" cy="377353"/>
            <a:chOff x="9920671" y="3417318"/>
            <a:chExt cx="997175" cy="605059"/>
          </a:xfrm>
          <a:solidFill>
            <a:schemeClr val="accent1">
              <a:lumMod val="40000"/>
              <a:lumOff val="60000"/>
            </a:schemeClr>
          </a:solidFill>
        </p:grpSpPr>
        <p:sp>
          <p:nvSpPr>
            <p:cNvPr id="27" name="Rechteck: abgerundete Ecken 26">
              <a:extLst>
                <a:ext uri="{FF2B5EF4-FFF2-40B4-BE49-F238E27FC236}">
                  <a16:creationId xmlns:a16="http://schemas.microsoft.com/office/drawing/2014/main" id="{0CBA7A53-40EA-9B18-15C3-3A034BBBBF97}"/>
                </a:ext>
              </a:extLst>
            </p:cNvPr>
            <p:cNvSpPr/>
            <p:nvPr/>
          </p:nvSpPr>
          <p:spPr>
            <a:xfrm>
              <a:off x="9920671" y="3417318"/>
              <a:ext cx="997175" cy="605059"/>
            </a:xfrm>
            <a:prstGeom prst="roundRect">
              <a:avLst/>
            </a:prstGeom>
            <a:grpFill/>
            <a:ln w="2857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400" b="1" i="0" u="none" baseline="0" dirty="0">
                <a:solidFill>
                  <a:srgbClr val="181818"/>
                </a:solidFill>
                <a:latin typeface="Arial" panose="020B0604020202020204" pitchFamily="34" charset="0"/>
              </a:endParaRPr>
            </a:p>
          </p:txBody>
        </p:sp>
        <p:sp>
          <p:nvSpPr>
            <p:cNvPr id="23" name="Ellipse 22">
              <a:extLst>
                <a:ext uri="{FF2B5EF4-FFF2-40B4-BE49-F238E27FC236}">
                  <a16:creationId xmlns:a16="http://schemas.microsoft.com/office/drawing/2014/main" id="{105E09ED-506A-DB0F-E5B9-BEA5CAB70EA5}"/>
                </a:ext>
              </a:extLst>
            </p:cNvPr>
            <p:cNvSpPr/>
            <p:nvPr/>
          </p:nvSpPr>
          <p:spPr>
            <a:xfrm>
              <a:off x="10086941" y="3586537"/>
              <a:ext cx="288032" cy="277912"/>
            </a:xfrm>
            <a:prstGeom prst="ellipse">
              <a:avLst/>
            </a:prstGeom>
            <a:solidFill>
              <a:srgbClr val="FF0000"/>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
          <p:nvSpPr>
            <p:cNvPr id="28" name="Ellipse 27">
              <a:extLst>
                <a:ext uri="{FF2B5EF4-FFF2-40B4-BE49-F238E27FC236}">
                  <a16:creationId xmlns:a16="http://schemas.microsoft.com/office/drawing/2014/main" id="{D748F456-6434-244C-EED5-774CA2169095}"/>
                </a:ext>
              </a:extLst>
            </p:cNvPr>
            <p:cNvSpPr/>
            <p:nvPr/>
          </p:nvSpPr>
          <p:spPr>
            <a:xfrm>
              <a:off x="10502393" y="3580372"/>
              <a:ext cx="288033" cy="277911"/>
            </a:xfrm>
            <a:prstGeom prst="ellipse">
              <a:avLst/>
            </a:prstGeom>
            <a:solidFill>
              <a:srgbClr val="FFFF00"/>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grpSp>
      <p:sp>
        <p:nvSpPr>
          <p:cNvPr id="8" name="Rechteck: gefaltete Ecke 7">
            <a:extLst>
              <a:ext uri="{FF2B5EF4-FFF2-40B4-BE49-F238E27FC236}">
                <a16:creationId xmlns:a16="http://schemas.microsoft.com/office/drawing/2014/main" id="{FC4AEF55-D60E-043F-BFDD-6AFE7C382346}"/>
              </a:ext>
            </a:extLst>
          </p:cNvPr>
          <p:cNvSpPr/>
          <p:nvPr/>
        </p:nvSpPr>
        <p:spPr>
          <a:xfrm rot="1009690">
            <a:off x="9343981" y="1443581"/>
            <a:ext cx="2343930" cy="955065"/>
          </a:xfrm>
          <a:prstGeom prst="foldedCorner">
            <a:avLst/>
          </a:prstGeom>
          <a:solidFill>
            <a:srgbClr val="FFFF00">
              <a:alpha val="68000"/>
            </a:srgbClr>
          </a:solidFill>
          <a:ln w="9525">
            <a:no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r>
              <a:rPr lang="en-US" sz="1600" b="1" i="0" u="none" baseline="0" dirty="0">
                <a:solidFill>
                  <a:srgbClr val="181818"/>
                </a:solidFill>
                <a:latin typeface="Arial" panose="020B0604020202020204" pitchFamily="34" charset="0"/>
              </a:rPr>
              <a:t>NEW</a:t>
            </a:r>
          </a:p>
        </p:txBody>
      </p:sp>
      <p:sp>
        <p:nvSpPr>
          <p:cNvPr id="2" name="Legende: mit gebogener Linie 1">
            <a:extLst>
              <a:ext uri="{FF2B5EF4-FFF2-40B4-BE49-F238E27FC236}">
                <a16:creationId xmlns:a16="http://schemas.microsoft.com/office/drawing/2014/main" id="{ABA15A3C-9BAE-1D3C-4639-C186DB0313E7}"/>
              </a:ext>
            </a:extLst>
          </p:cNvPr>
          <p:cNvSpPr/>
          <p:nvPr/>
        </p:nvSpPr>
        <p:spPr>
          <a:xfrm>
            <a:off x="5015880" y="5788501"/>
            <a:ext cx="3888432" cy="664835"/>
          </a:xfrm>
          <a:prstGeom prst="borderCallout2">
            <a:avLst>
              <a:gd name="adj1" fmla="val -2684"/>
              <a:gd name="adj2" fmla="val 4485"/>
              <a:gd name="adj3" fmla="val -10215"/>
              <a:gd name="adj4" fmla="val 32274"/>
              <a:gd name="adj5" fmla="val -115396"/>
              <a:gd name="adj6" fmla="val 8010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The setting of trigger conditions to issue the warning signal is done else ware ( e.g., REESS, EMB</a:t>
            </a:r>
            <a:r>
              <a:rPr lang="en-US"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59509643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4,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9</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Scenarios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to proof the concept of </a:t>
            </a:r>
            <a:r>
              <a:rPr lang="en-US" sz="3600" b="0" dirty="0">
                <a:solidFill>
                  <a:prstClr val="black"/>
                </a:solidFill>
                <a:latin typeface="Calibri Light" panose="020F0302020204030204"/>
                <a:cs typeface="+mj-cs"/>
              </a:rPr>
              <a:t>REESS</a:t>
            </a:r>
            <a:endParaRPr lang="de-DE" sz="360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825625"/>
            <a:ext cx="107762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Low t</a:t>
            </a:r>
            <a:r>
              <a:rPr lang="en-US" dirty="0">
                <a:solidFill>
                  <a:sysClr val="windowText" lastClr="000000"/>
                </a:solidFill>
                <a:latin typeface="Calibri" panose="020F0502020204030204"/>
              </a:rPr>
              <a:t>emperature</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 </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sym typeface="Wingdings" panose="05000000000000000000" pitchFamily="2" charset="2"/>
              </a:rPr>
              <a:t></a:t>
            </a: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High temperature </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sym typeface="Wingdings" panose="05000000000000000000" pitchFamily="2" charset="2"/>
              </a:rPr>
              <a:t></a:t>
            </a:r>
            <a:endParaRPr lang="en-US" dirty="0">
              <a:solidFill>
                <a:sysClr val="windowText" lastClr="000000"/>
              </a:solidFill>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Exchange of a battery </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sym typeface="Wingdings" panose="05000000000000000000" pitchFamily="2" charset="2"/>
              </a:rPr>
              <a:t></a:t>
            </a: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Aging </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sym typeface="Wingdings" panose="05000000000000000000" pitchFamily="2" charset="2"/>
              </a:rPr>
              <a:t></a:t>
            </a: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Type Approval Test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Long Time Parking </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sym typeface="Wingdings" panose="05000000000000000000" pitchFamily="2" charset="2"/>
              </a:rPr>
              <a:t></a:t>
            </a: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6112212"/>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MIO_CHANGETRACKING" val="true"/>
  <p:tag name="UNDO_REDO_REVISION" val="0"/>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wMBAQEBAQEBAQEBAQEBAQIAAAAAAAAAAwAAAAMAAAAA/////wQA0wsAAAAAAAAAAAAAIAD///////////////8AAAD///////////////8DAAAAAgD///////8DAAAAAgD///////8DAAAAAgD///////8DAAAAAgD///////8DAAAAAgD///////8DAAAAAgD///////8DAAAAAgD///////8DAAAAAgD///////8DAAAAAgD///////8DAAAAAgD///////8DAAAAAgD///////////////////////////////////////////////////////////////////////////////////////////////////////////////////////////////////////////////////////////////////////////////////////////////////////////////////////////////////////////////////////////////////////////////////////////////////////////////////////////////////////////////8BACAA////////////////AAAO////////AwAAAAMA////////////////////////////////////////////////////////////////////////////////////////////////////////////////////////////////////////////////////////////////////////////////////////////////////////////////////////////////////////////////////////////////////////////////////////////////////////////////////////////////////////////////////////////////////////////////////////////////////////////////////////////////////////////////////////////////////////////////////////////////////////////////////////AgALAP///////wQAAAACABAAC+OZMivCpvdPiM/sKBaFslUFAAAAAAADAAAAAAADAAAAAwADAAAAAAD///////8DAAAAAAD///////8DAAAAAAD///////8DAAAAAAD///////8DAAAAAAD///////8DAAAAAAD///////8DAAAAAAD///////8DAAAAAAD///////8DAAAAAAD///////8DAAAAAAD///////8DAAEA////////BAAAAAMAEAALJ791aQfSmEmWsI2G/t5Z8A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BQMAAAAAAAAAAAAACAB////////////////AAAA////////////////BAAAAAMA////////BAAAAAIA////////BAAAAAIA////////////////////////////////////////////////////////////////////////////////////////////////////////////////////////////////////////////////////////////////////////////////////////////////////////////////////////////////////////////////////////////////////////////////////////////////////////////////////////////////////////////////////////////////////////////////////////////////////////////////////////////////////////////////////////////////////////////////AQAgAf///////////////wAADv///////wQAAAACAP///////////////////////////////////////////////////////////////////////////////////////////////////////////////////////////////////////////////////////////////////////////////////////////////////////////////////////////////////////////////////////////////////////////////////////////////////////////////////////////////////////////////////////////////////////////////////////////////////////////////////////////////////////////////////////////////////////////////////////////////////////////////////////wIAAwEDAAAAAgD///////8aAAZMaW5rZWRTaGFwZXNEYXRhUHJvcGVydHlfMAUAAAAAAAQAAAADAAQAAAABAAQAAAAAAP///////wQAAAAAAP///////wMAAQEDAAAAAwD///////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OOZMivCpvdPiM/sKBaFslUDRGF0YQAbAAAABExpbmtlZFNoYXBlRGF0YQAFAAAAAAACTmFtZQAZAAAATGlua2VkU2hhcGVzRGF0YVByb3BlcnR5ABBWZXJzaW9uAAAAAAAJTGFzdFdyaXRlANFb6Ph3AQAAAAEA/////50AnQAAAAVfaWQAEAAAAAQnv3VpB9KYSZawjYb+3lnwA0RhdGEAKgAAAAhQcmVzZW50YXRpb25TY2FubmVkRm9yTGlua2VkU2hhcGVzAAEAAk5hbWUAJAAAAExpbmtlZFNoYXBlUHJlc2VudGF0aW9uU2V0dGluZ3NEYXRhABBWZXJzaW9uAAAAAAAJTGFzdFdyaXRlAPxb6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 name="MIO_PRESENTATION_LANGUAGE" val="1033"/>
</p:tagLst>
</file>

<file path=ppt/tags/tag10.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10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0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04.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0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6.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0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110.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11.xml><?xml version="1.0" encoding="utf-8"?>
<p:tagLst xmlns:a="http://schemas.openxmlformats.org/drawingml/2006/main" xmlns:r="http://schemas.openxmlformats.org/officeDocument/2006/relationships" xmlns:p="http://schemas.openxmlformats.org/presentationml/2006/main">
  <p:tag name="COLORSETCLASSNAME" val="ColorSet2"/>
  <p:tag name="COLORS" val="-1;-1;-1;-1;-1;Black"/>
</p:tagLst>
</file>

<file path=ppt/tags/tag112.xml><?xml version="1.0" encoding="utf-8"?>
<p:tagLst xmlns:a="http://schemas.openxmlformats.org/drawingml/2006/main" xmlns:r="http://schemas.openxmlformats.org/officeDocument/2006/relationships" xmlns:p="http://schemas.openxmlformats.org/presentationml/2006/main">
  <p:tag name="COLORSETCLASSNAME" val="ColorSet1"/>
  <p:tag name="COLORS" val="Gray3;White;Gray2;White;-1;-2"/>
</p:tagLst>
</file>

<file path=ppt/tags/tag113.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4.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5.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21.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2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3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3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1.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4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7.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48.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4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5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54.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5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6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6.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6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68.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69.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0.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1.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2.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3.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4.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5.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7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7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78.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7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0.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8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4.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85.xml><?xml version="1.0" encoding="utf-8"?>
<p:tagLst xmlns:a="http://schemas.openxmlformats.org/drawingml/2006/main" xmlns:r="http://schemas.openxmlformats.org/officeDocument/2006/relationships" xmlns:p="http://schemas.openxmlformats.org/presentationml/2006/main">
  <p:tag name="COLORSETCLASSNAME" val="ColorSet2"/>
  <p:tag name="COLORS" val="-1;-1;-1;-1;-1;Black"/>
</p:tagLst>
</file>

<file path=ppt/tags/tag186.xml><?xml version="1.0" encoding="utf-8"?>
<p:tagLst xmlns:a="http://schemas.openxmlformats.org/drawingml/2006/main" xmlns:r="http://schemas.openxmlformats.org/officeDocument/2006/relationships" xmlns:p="http://schemas.openxmlformats.org/presentationml/2006/main">
  <p:tag name="COLORSETCLASSNAME" val="ColorSet1"/>
  <p:tag name="COLORS" val="Gray3;White;Gray2;White;-1;-2"/>
</p:tagLst>
</file>

<file path=ppt/tags/tag187.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88.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89.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2.xml><?xml version="1.0" encoding="utf-8"?>
<p:tagLst xmlns:a="http://schemas.openxmlformats.org/drawingml/2006/main" xmlns:r="http://schemas.openxmlformats.org/officeDocument/2006/relationships" xmlns:p="http://schemas.openxmlformats.org/presentationml/2006/main">
  <p:tag name="MIO_BULLET_IMAGE_BINARY_DATA" val="R0lGODlh4AHgAeZ/AP+WAf/Mk/2YAP+vOP3guf+rMf716vz///6cAP725f/VqP6aBP2rMP/fvP/Upfz++//nxf7q0P6YBf/69f+yQv+uMP+1TP/8/f+wOP3s0fyYAv6wOv768v/Tqfv//fvVpv6yRfyZAP+YBv388vyqMP6aBv/UqfyaA/+WBeGaAP/fwP/q0/+ZCP+0Rf/6+OKYAv7KkfyuMP/s1P6cBP/29f+4U/6ZAP6ZAf+YAf+aAP/+/////f+aAv+ZAv2aAP7///+YAP+sMP6bAP7+/v6sMP6sMf6aAP6ZA/+YA/2aAf/9/v7+/P+tMP+bAP6bAv/9///+/P7//f7+//7/+v//+/2tMP+bAfybAP/++v//+v+aBP2wOv3++fyaAf+bBP7/+/39/f/+/f2ZBf/n1v79///8///9+P2bBvnXp/v/+v3Xqv/37P39//78//2vOP/Xpv79+//Vqv2bBP+XA/+xOv+aAf/++/+3T/+ZBP2bAPqbAf/Ur//QmP////+ZAP///yH5BAEAAH8ALAAAAADgAeABAAf/gH+Cg4SFhoeIiYqLjI2Oj5CRkpOUlZaXmJmam5ydnp+goaKjpKWmp6ipqqusra6vsLGys7S1tre4ubq7vL2+v8DBwsPExcbHyMnKy8zNzs/Q0dLT1NXW19jZ2tvc3d7f4OHi4+Tl5ufopRQFBUEFRCDs8vP09fb0TAxERen9/v+CiggcOJCJDT85gPDwc6Ohw4cQI0p8iKTHgg1MCugjwoRCkA0AQ4qUxg5DlSJBBhCxwbKljRs9fPDoouWGy5s4c+p06SdJDh9GfPgI8TNHAQpEBrBLOrKpU14MKtTYV6AIjhA4gCDAoRPJkRw4klxZuLOsWZZ+DiK84afHERta//wIwPGThxEeQTDkdfe0r99U74hUJWLET1g/iG8cORJCLeLHfowI6GFDAEMeODJr3sy5s+fNTnLcuPvSDxDGPkRoeMlVy1sgSG5UGRCEY4G/uHNfUhqESRDHkIMLH068uPHjyJMHD8K8wAAGuqNLL4RhaYUbTSrjUM69u/fv3ZsAUbpuwPTzTgVGLfDyRogbQngkAU+/vn3uThD6EZKDSJUgVViA3oDmUBBDAb4Z0cMNom2HWUNc3SfhhBLiYIQQfhzRgxE51MREBUWYR+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flppI7behUMoEE/Fla+659y3UA11NGBFEEc6BKy8mHymLGRJdoKvvvspRBukROMzQQ6j+UTDvwY9UkE8QCeVHI78QRxwcEGck4UP/bAjFdGFS0CHssSFEUFBEmqBihsMVeLgq8cr6+oCHH1YAWVMXlAGhhQ3ddvzxwW4wUICXmDHkoh8zsGy0vndpAeqYC4UgxJg2LMBVbUzs/O07RWzgL48H5dcEdgIccfTY2MKIg0x2JoaDCC0ixAMSGRFhdaZMEFGBD2TnrTd3yc5dZIgperr34IQT546Ifk+3DhNATKnFs4VHHrkQQaCYuG6+MeGHFlfOOqbkoO/Npw1FVGDw5U9tMEARQtjAw7ZACIFE6LSTvYAYVuSQw7uIo/4PBky0kINdo2bWpA141648yxYSzRYTRejsOzrsANHrHCw9m/YCkC/v/b6x56Do/3aQUj29ORsUcJ2CNsx3AxJAMI3n9/SfKxNCdDU6PNzvnB8OipqrnwBr1zf/bcMC7WjSABdIu3cZMBsYYMBCpsTACkruXUF4IDWCsA62wKd7Fgxh3sSXvtNpsBntqMKLDpIEGwBBhDAkGw4qwgMQnZAZITrIW7YjhLPF8IcsuwEC/jSeFkjrhsRAShB8cASbjElXVQKiFPl1kJvJYVYYMCESg2ESwySkBz/hkQDQMsUynis+c8hBmsQWIultcRfJMqMcCZedKmjxjbhAyRz3uDcRPKo2dMDjLfIxAD4akmw5mAOTbsAUQc6CAUyA0SEnybImJA9GGHTkK1KCAZuIjf+SoOQXEuCSlSO0rgq30eQqKhCEmPhhAS8MpSzPxSMM9QABfkDCHDKnSlSEqAfvocssh5kt17HkCp9qiB+S1EtSvKMCrkuIH3RFzGouywZXekkO8DAaP4hAABZwYzM5YZLCWPOcLCvgODdRBAoADJ3wXFle1pkJSg1ACF+Lpz4hVgW50bMSeVGQGvdJUH31ACVH/KcjUAIXT/WwoBDNlhqZ0DuFKmIAGNEd/oQY0Y4uKyxiq4pFF6E+I8gKfziYgzk9ylItwciJDLjUSA2xgRiwZZQ2aGKT5tfSnlLIhS1pQhWqNlNC/IeMPk1qs9wBgqL+AV4o8IFllEpVZmVtpkX/IAGknrWAqnqVUHzioEKTVIAchMCh2/mqWm2EAy8VoQr0HJcfUGDMJuZnrXiV0E9i185xWmpKK8rBEazgqLwatj5cSQgOPtJL6CGAMpb5kexAeNjKJqdXyAtNEZrqSAT5wC2IkZoTHsVTy5q2OHjgEVgOUoCE3hBBnSrBaWdLIXZkEIl3qAIPfNAEYNL2t/W5QRJQ8toqDGxd1gOucr3DA0f1RoMIKpkPboCDTy73usfh0LogacBxnc2VusMQdsdLHBH0RFfMOd9fedAEHDCIScAhr3zTEqokDIy4qHNsD0owMGGuaL4AZsgQESKEJMQrcZ4FbWNMOboAz7chNhDB/12oW4GKegy2PJDttbQAhD+9CFIO7mh/iPqx3O62t0xq1op6mIMr+CTEEbUvOz6WpONmJb6vel9OgSAHGIsYAQLw58Giq5DpVvdas0OADXrQNB8XlLpeUMnBvPtZvIX3WnhjcpR06uR9xih2tZHXetv73rSU7Vc2wXGXrWkEsflACwXAwLf0y98/Peu/zfrRAkTAgzHVYc36VJARXGiFKnC2WAkW24JbB+JmiUABUCCArUoDaHiOMj+KOgITXGukKqRFzdlCwgd28AMqEIC6PBCAFqzgIpuYeSGiqbQs+YIpqEoVYj6Iww6U8AQp9GEFPsCe63SFhBxQ5gZzAEJoZP8dyoOm0khZ3eorIWaCKeygD32IwhP6EIGwQKrYPcDDimTiQmaDcj4Z6XRZz5qDh+4rBwqYwg/KUOowDGEI3K6IEWKDsrTM4HXmpmQTwHLbEdGGrjCyK79y4AAdRKEPO9gBvn8QhR/82gmMPsi/lRbwSfIgNBaAK4FqAM3ADraw+7rBHg4QcR3oYAdTGIIOLtAHi4/hCEm4WYe9AOqOT3GUh6pCIAeEgbREFj7F5lcPHHDtH7jc4lHYARR0IAWKT0EGbY3MT3xuyBfmQAM9CBl6aKMW0ZKWX0bQtQ4OAIWIS2HbfVACxK+thB9EgAU8Ki3Xy6iFLuABUjcQyHRM9L7/sd3ABNhOvOIXr4Ql6CALfciACF6kalYzxNUHgbXe987AeeqGOWE0POIXT/rE/8DXT/jBDjIQbJbsdobGfkmyl815GMr0L3Lik5mPdvjSl14HU+jDAbTNBR1w29sxMra461Lu2otQTrlhghHiIljR+570S7C40yEOhXvne0P8fpkN/r155wsQCFWowF9+6Sn3Wv/6it+BDpbwcChQ4QA1r/jFM040HnDc/BbkE0xwaE2RRfwBFmnFe6MHf9gmc0sgdcD3BDE3czXXBzeXcy4EBDwHgBYUEzlweyKRJEfQBALwI3OwEArIgIrnAUpwAKrXB1CQbRBYdVFwdVnHIcnD/4ELhCg4gCROQRjuhwMIYFLvp4JYYHwy1wdDoARvh21yF3FxZ3d45346uEAWggRCMCQjUTqR03sq+IWK13iPF3mTl2qr1moHkXlrUYWEcxArcgTBEhIV1nMpCIZ2WHOop3qsJ2yvB26yp2yUxYZj4xNGUCc8IGT9wBxM1oULeIcMCHzCR3zG120+kXzhNm4wEkuCmDe68joJsQ7/MADAFIh544WOyIDZV3PGJ3XeFwH6Fn7+BnCbmDfG80KKIVLpwAAYMF2aODimeIrXJ3/0B4P3l38WtwIY12Abh4KzODZU0gM1USUWNg7jwhYJSDi/CIyl54AQOAUSKHM0Z3M4p/9zGkiHzbhwWLEdn1UFLYAOEhQ1W1c42aiNpMeCLnhtMRh1U0eDNpgfOHiOY3MVs9MeLyF25ZBDR/BC17g380iPiXeESoiETAh3T0h3Uph3AHk0BxEC1mM91OUH0+gN1lI7DemQjiiGkCd5lHeGl5eGChRrGYku2wGK46AsylOSJnmHp9cHqbd6rTdssHdss0eKMcksjwIErCQOvrE8OJmTXwiJw/cExXd8lQhuy0duvViU11I8AgCC3OAGFOA9TemUqKh9q9h9+OaK4HcD/TZ+sqiV2HIVaqQR4MA4YtmIZHmHwlh/xUhxx5iMILaMcJktN8YSQUCA2uAz3zOWeen/e9w4dd44geFogeOYgRs4mNeCFlxhBF6JDQZhjr6Il40Jhvb4gvk4g1aHdf4Yj5jJLDHyOnThQNtQABaAAObFlKI5mgwIkUm4hE0Yd3MXhXeHka2ZmbrnA+JUDSLTVuXHiLr5nHHneCk5eZP3NTGRPz8hYTBZnDYSZtlQAAoyVbgJnc+5kz2ZAe41JrLiBQJgjXwSO/PBnTaiF9iAAaJ4BUewUiSZm+TpkFApiUsQAXhSfV+CFdbDjPI5ITggZ9cQBIciAgl5l/3ZmKm4fVInd09gADDgBGM0GtUHTKCZoNyRAwxQcNMQLEnwUNa1nxOal3tJjPjXB3DgdAYQAMbj/0TtFqIimhxjhCDU8A4M4gNdFZ83yZ8teoqPGYFSsAMHkAU6AAU/kAAw4BWjtSIIuqOIFRQkFg0VsC6q9h4rSjuMeaSk2YKm6XI68AAwuARKAAdS6gdNsBifg6X2cSFws6XOgBFiwwNMojIsSqYmyZsSSQVDIHUuCAX69wM1yhZESafckRWOInLQYJMLNKaASpZUIIM7oKESlgQAMxpckSva2ZxYyhgNUQQM6gyzUUGWeqk5aXFU8HRLIKXbMSN+gAdEmFjw6ajE0RhG8GzNQAR3ValG6qqNKX/XFpw7kAABwBJzwCAFemNXyquacRBJ2Qxkx6rFaqxkuQMPt4ouh/9vHqChXSBYHio2IMqrwmEZfIoDd5QMILAApFqk3DqhZPCA2dYHaxd31zYEGgoWDLFkOaquwbEQ22EDwsIMvTGv9Fqv5PmAO7AEHhAFOmBx8qcDShBxGkqljTM8BPsY2JQDscEjiIgMRAAqFtSqDnuKFfutShCDP+B4D9cHbCAFbgoDcCqnH5sYVAIWMJJuyVAV2BGm9aOyK6uNbdcHU+B4pAZxxqd9i6ofO5sYiFGIPlCyxUABYOQ62nq0R5upUbepMNCpn1qI2ZMaHMKwWil4xyAkeCAEXEasXruysCqrtOoHtoqr7skiRJqgRoEMRbBaG9K1c1uvyIptULiszWr/A88KsFZgoFy7oz0Ykr4gGNPETWobOkZbuC76rU6rA+JKrubKIejaGFjaEHgaDBSgWi7JQJvLuU55r9f2rfiXsUr4r9uBo62DpS60acSwD2lhSn9CuLB7qRArsRRrsS6XsWLLsVaKpaBiBVjrC3ZZiE1gF8RbvGTasvr6sjUns9hWszebsxqCpfEjAAOgfsEgJE6APZDTtwL0utrrlEm7tC+nvBWoqAHAqLxbiDeQurxAqTEkv/M7oWCrsWNrBJ7qXmYrqmkLkNWlEMgCDKgkRQRcwORZtxU7qzBQq2yht4bxngV2jtYzRB8IDBgwO0B0wRj8nIerrMzqrNAKM5A7/61VSF1A0AQGpr68oBIp9kMs3MKj6a36+rmhCwPl2kSkayU6uncUhEtC4Aa+MACTYcHbKsSXKrv5uq+2668wALC628Rc9xLrsh08vAtFMKdAfMVYTKbHO7EV+7nMu7GB0rE2rIMLIhTCBSCaUgBwa8VtPLfci7EwC740a7NvGqfl24w9ywMvIwbAigtMYF5iLKGBzLn1y7T4C7X7K7Wz+EnZAwTDogsAwhV3nL2XLMQHLLZky8BcgQM/QipCMCocCMCzELjTNUVBnMpkqsExe7d5awROIBN/QhlqXHszhgsroVqAzMtY/MKJG8OMSyOu0xDKtpCclwRnTAvx4DbYHP9Cu+zME0rE4Aq6fTCuSFx9PoAo3oQEOWh+Q2cLBWBKntTM4ozBWky7/Hq7X6whRbYgldxlOZB+tnASPtQj9nzP8/vGySvHGssHaNIDoxI2OogHkjoLAyACOZAEdTAUCa3QxTvI3huzDhe+UqADE/AG7JK5siYrtuwKRJAd1BUjHw3S85vJ9+u0iNsHHPAGIkCF5pcDC0BrsjCSchTONu2w8pcFSzoBDjA7dCEUYJGQTuATkEKEXZYVu0MLAmxGSJ3U9foE1/YEURAFIxAHx4YEsCwTYPETUL1mZ3UDBxYLXV1GXw3WrupwMcuTShAFSkADcSAACoIVSLBGY5Kia/b/IDZw0a7wH3x013h9qTtABUvga31wAUy6BC7w1LPTOjjwtiyBS1ltUjYQya3AAIYE2ZF9pDvwBPSHsfhW0kyY0hgiWM11nYDGOU7wXLBQAanNxqtdvFmgf8b3gE7n1xC3BBNgAhyGPM+iYU7GI2JzBKnaChSA2o8N3MGNyYi7BBAXBVTwADsQBix3bTvAAQpwA6wmAu8MY2yhZFv9CkVwSKq93RmsA3AQrtpHBXQXd7H9AxygBoUtXl3WQku2BaadCgbx2/Zt30vd1E/tRVIdwVWtO1Tiak2SPwHtUSxBXXLtCkjB0imr3Q2eymLNk2V91mm91u3n1oaBGCyy4R41/yt3wRDTewpFYARzwOAlvtp67d1P0Nd/HdiDPUOG3ROtcxAvhFSGxbp8WmGt4GnfrMsk3uNtPNmVjW2YfQCazdn7wSOgbQNA9izSJuMQ9Tlq3RAJXgpCIknZbeWR3dqvrQSx/XCz/Qa1fQS3rSvWsyIpZuYFxUS3BB9NYKKoUFbxw+NwntTDbXHFTWoO94TKzdx9/txy4UKhCugEpWzvsUIvPQoVkHWKvuggHYPJ/d3hPd7lDXHord4CwN54414hoCiavk8lcCVgkQQCQNSnAD0xMuU1TerO7HT5Dbr73d90rq8ALuAl6EJzkQJJkFyH9TguyRU3LgpMMNMijsrC3v/j8kcFEI4ESPACKcAa26FsVn3hlXXtoVAAQNYWo97tPf4DTxDHUfAFI4AGL/AC7CUAw9ziF/Pih5U+gIEQVnAC8S7vDS4FDwcHjqcDHvAEgD0aPZAmhS1Yh03geWUD2zwKICB9KXXMXl3lCi/OPzAES4BvvtZ4fr3Z75OiYJ7kom1YTkC5n1AFaaJkp7zCJF/yvJzfFOdyShhx9MbTCoBLtv001FRZ1U0KRMAgqkbfPe/zlzwF+sd9yBqrZL0Dy93c/wXdhkUBiCkKA2ATXjBJ9U31c7sDZPByyBp1GfvwFHve6b3e7b1WZtWZnzAAVdBe4lbrlqz2221xcKAETyv/BUNAcXG3pPhXsQE+4JWl5qagOWD0IlIv+IL/4Fwf4VG9IhSe7ljtUQLQ9KGQ40UTFzu/xpgv+CdO1maN1i+h1kLA1lH91h7FIK1VCkVAZueb8Ksv7D/O134N2IINTEaO8UjOUht9wqOwARggWLGhEL7/+6SO5Za95V0u7l/+2TLfUgux5pzABKvlA1awW9NP/VYu5xSb7LItBbSNEHqu9MAeTzOCBx3vCRsgsPOhBfMPCH6Cg4SFhoeIiYqLjIg3Jn2RkpOUlZaXmJmam5ydnp+goaJZUT99On1LOz86UUp9O0sTJlpANj45fiWNvL2+v8DBiTc3A3/HyMnKy8zN/0FCfjZneDw2wtfY2YqPot3e3+Dh4uOZUJGxsFFUDzthBzs7sBwKN1YCIj7a+vv8wFY4TogUaUawYDMmN3j0AOLDCI9+ECMOg0SuosWLGDNuYgVHh44hpn5QifdKyZBTPzioQSIAmsSXMLNdQWKNicGbBoMEickzJjeNQIMKHXox3pQ+WKI0EGGjhw8etnAAuSGEWDQbOHpqlZijRw4kFXCKZUZkq1l+P4mqXcu2LSUwfX4MQTWFQI8btprcOCJIQI8mPaydHZyNRw4BSIiMXYyMAuHHwdK6nUy5sjgdB3QoQfUFVpsGPZzYEHLLSQ8cQqbyhcyal48bOWzYZLy4QP/r24skW97Nu3emKKfMwTm5REoDvn9t5LjRY0E03NAP2QAg5AgRCrTH2o7OXZBu3+DDU0Yld9IPLDpU9SGQFUk0IThwNOnevUmOEDySzM5uEMR2+tB9J96ABAYFhRnxwLJKJFHsgIoOO6hwQxM8GOFHbAByZwMefnhhDH8GFZFPhrgJWOCJKIoz1wFzLfHgAUrEAw88P6igHA9HaEEidHqchsB+IDrz0I6tmZjikUh6EgUUqCzByjt9KAFcXJpRAVIDOChHZGs4GOFUMUEWhIFgWz5mZJJopumNUUgpxZRTUGE1VVU3XJVVmfzYYINoPhDxYZjLMDAfnoSdqeahiG7/ApdcdNmFlw16reYXYGQSqg0QeNziFQaAMoOBe5aeZWiipJZ6Smab9dHZDp+FNlppp6W2V6jaOAEECz7wVUWnylAwABC0mjWqqcQeCpwOwhFnHHJNKMecc5UGCwxUAsR2g2K8IlMBftJqNWyx4KZI3kmSnJdePOz54d5o8Q3abTA5HPEUEAVkiwwIOSTxLk/fhuvvgAcmSCODDp4S4YQVXhjtvo1MCBAOAlhg7zE73cmwRP3+q3FvK7b4YowK0mhjDjjqeHEveDThZQ54MDDxH0EYdjLGFG1sM4pLNvkkSVOyooSVP2Cp5cyN5FJdNFX8yesArxENUcY3R10gm0kt/9XUvHJSZZWeFjsdxMREYOg0WjVLbfahi87VR1135TWrH5MGNvYgX9tLAQ4azL0P1Gf3vRtmmnHmGWiikeaDaaippnfdvG5QwD1668O335RTdmyyqSzrR3LLNffc3Ix3GkQuI0aOzeSVp07UuOahp16668In3+J2+6BFCKZng7rqvGsU8DkL9tHggwdTaKHYY4cOKBOxrZa7MLv3Ln1FHaf3sYwz1nhjjrRnS0QIRwD7PPRlT28+WzmnsnOUPVd5ZZa5gG5vEDjw0PX4vkR//v5BUe3m1XGSitbqxDVLBQFbnaoAD0KwMPw1rHz8iyBv0taotkHqbXFrIJEQCCgQyP9Hgw7cBgQlSEK3AC5Vq2pV4WCVuLcRioNhGgAexBfC/I2whDhcy+X6MJzMHWdzzeoctEIFwyBVwAYnKF0NH5jDJrKFdeVyHbra8552ETFbBUjIEm3oxC4O5XcKMoXwCgYhCRlPYVfsVAGYkIQbmGyLjNCfF+eYieq56FQgm9EqRlayNC4PCTkgGRyZSMdCViR9TsIMzyLhM6AJLX4v5FUWCzjI3NzQkJjUiP+WIggt7MUGN2hKEo6QJUHo6zZF5M8ksVJJS2bylUSh4NoIgAcjAMEIFgICDgLpBxzg4Sm4SWV2Vnm/VhZCjrBMJiZOKLgn6AAC8amFFeyXBCQsgJT/kGSNMGlDTGNORJngxMgO4QCHWPwgArFxQhLwwEscKREy22RMN715CGSG855QjIQOpNAHKvQBChngUIWcEBsatiaetQklK+lpCHveE5xgpNEU2CSSIaxgcznIQ1dAaBaEakehxWSoQx+aTDuiop9PcEV6lhCJCIjgPp4MpiRBytCGXpKkOP0Nk9SHGSno4AdR+MgP4NGgJURACxzt6EwpWdNBjDSnUJXER55AhVZkQAJGwMENLFQn2PjhBg2xgS5fUi810rSpTr1pVNcKClVEYQoQGgIVZDAhEeirB3DDBRL4AsqXeFQs80TrV9XK1sJuwkEXWFsfniBGGWTpCL+0/0E1mFONU0YEAwMBVGDR+lTDPlQHHogLLOKyBA9ISQamiUYSvJKlTMEESCDabFM769l7guEJE+1DGMToTCzsIAJz6JAPhOADJHALYy7T7FkFS9vaKvMoQ3DQAYCDBVigYgjvWIEInCAAIByhCSGVHGxVuVzOEta56D1FFE7CjlLMiElTsIMBAuAwPBzBJRLpwV9vItuaNje9mYzRDpQgBShshgpPgEJQDQADJMAGNkbQU50kkoSwKJep5gUwgNHTB7UNgcBPiMQr4HGA6s43B0LIZk+KAAKzYni259UwTk17gKH+c4xMkgJQh5AA+uIAAaU0i/JiW14Yyxi9LdoBfP9xO5fEmmIMTQBAPgRA0PC+RGlB6q9IY3zkcDpoCcCBAhUOEJdS9GEFToAPD1LcEgFYWSLYcfFCmcvlLivTSVSCBRSGcJIIIKEHRnBwYGw5hyBvZcjkfbF/62xnWOrgKNN9AhdQEQEcJCE2gATCV3yQBKYkFSJYJrKit9xoz/6An4zdQQZ8MAc98cAHOEDCQ2wgASGobDDjTfScM1xqtirBRVnoQwZEkBABaMEeX60TZKMi2bOEmj9FSMhWBesdRvf6fBz2MIhFrKAonZMFWJkwgPZ7Eybgwc14pfZ/r30zGtvYHA3KMVCn4Fgn+MEIOXgnd8htkALsyQYCoPZg2V3/yCQveQpNFu0YjpAEpAIBCF74NDx5RQSAu5DXBPfil8M85jKbAs2kwdAMeKCFIY17aSKohYoXnfE54pkVeuZzH/wMaAdfgUM2GLm46cPvghSgCIEJuLqt3XLVPboPkZ70zC2N6a78Mt/VMGh3ei4m97gL40Vv4qkXO9RVt1qysAZkYG4wByAQlERUJ0gQqCFxOK4768X6tQ6CPexiHzvgxLCGNR6yHLRnqwh6EvjA4V65bF9321HqthK+He6LlbVTgG+724lOeFO5Ox7wVvI+513ve+fb8X8PvMDfXnnxGPzRTNaBk/uw8IaLFeKS31HamxF5wZO+9ODZ+D87DtSP/6dZOdYYeckZFoTHA6r2o6c87g/1clQoWeY0D/QNbh4NnRPfXsgf+vLPdvSkU5rpNhD7058i1uuHPvZLvP32ebP1VHvd1WHfKNnNvnJaIRpE2afz+qUmd7oTmwfGhmx59xx8t3PScn/8AQJVkFXJt3+HYngdhngjRhKMp1WRUyE+AAQ9wAM3kGtG1ANCp38OqCaXd2Pxtnlv1Xn4pm8zI1l4cAbWIAQIyB9H5DxYN4JHcnpTkHqr13oOB3uRgwM6cmmBsQETMzroF0Lqh4PjoHtiRma9d2a/J3IkZ3Jj8xRW4ANYkQMeCCJMEIIiyIRH0nwx12d/Jn3Ul3MceIFTsf9XOYABRmgvDPB52ieGR9J9USBp33dp4ed0uEB+Ukc0fjEV8pFZ9jIAyHODdlgg7dd1rAZ/sSZ/ZXd2evMQOjIDRmCI2cIEBWCFRraIKNJ/wvZ/AYh3oUSAF2KATsOBXeEHXWhElqWIoEgU8KBPi8dSAqYqFBgB4GaBxpQDzrFafrArL0ME6RaGs6gWO+BMjAVXDtJx/sRP9AYQnseCSxQYDCECODCDXqiKpJaMa0FgNQYHkfAE/LRYWDASEcBwPxhx3lQtCeEDFRBnE8MA3khPSwiOHbYDVOBbJ6EO5LIDK6BQVDh8xqQneoIHrxgkTGB7yqePobAZ5Ehg0cUKQ6D/Am7mB22UhtZnTEBGE0DwbJCHAQ0IkUNRYD4jBfCgAwQwXLngBHjQA+MXdd5kBMRADJzyMsdQFnVokkHhIh6QUnPRAH6ggQJQJ0glifTnTUiQKQmxkFlWkj4JFD8lCSpgafkBBA9BExiyd6noTfmSA7FGjDr5H7I4lZxQi6eweNflEdEVD6xAADRhP4J3CPaDbxsAlbEllWjpCcuoA80IIaaQBXDJT1BgF1rQI8dVl4SAAz5wGhKjkzvJl33JCeL4A+S4WKhwAFIQVEHTS0U5Q3DDmIVQQJr4MgWwE8hYmZsQXf24A/8oF+RCALERcGKZVQhwjKTZS3chBGQpmap5/5asaQkSGSVSEF2SIJfxMRqhdASBFAKgspsK80vGp5PB+YnDuQkoqRkqCQ/skWI3AD+75AS4YHbSKQjACARFoJdBcp0sl52bAJRCqQOg4QekJFmxUXahlC+kcZ69dGmztxg6sZrwaQlVGQlXeWmh5AQPFg1HoHen6J+BkQPcuDS2IFn140352GVqqRkwNxcfUYtxOZdv5p+GIATwYWGSiQwFsABZEica+pDL95eBuSCEGReGiZiK6Ykmqgi6xAQksKLJ0AKchhU8wCHGtKEydpmZ6UxI15k/RZRZgSnAAoY9qghaWJ0rygRbqCkxWpmu6Y/CI5uRQJsAdyFd8mO6ef+liZAVp7mibkABWDEH/ZmkMop7xUmRCbIeSLCcVWEDznkf0cmmiXBfOSmkyFAEOHAFN7CYlaSkGradBDYj37kc4pkD5JkD5kmoipAETVChmwhrWqAFJYo/kApg8rle9IlX92kYNqCfypEEdcqpiIADMdBiiIoMRFAF1mCTX9qXB9oHCboce9KggAqhSXieOCCSW0oTfmBvdsqEHcqWHeaWIsqSJEqr4pWrysAAeDU0rXSqXsaMP+CMg1mY/6SjPeCo2ioMBaCliEoEC6Av91hD4gpOTFqOmwmlnzmlomml7QoM8IqoRbABuWAh0TqCYQqbYypz61GbaIqbaxqwvwD/qi/DBLjAo1t0r8qUp8e5p8qZJX8aqNBJsdcwsIhaADaZrGPDsckkqd25A5UansoxnuUJrSZbsYfKrcjAAPlQr0p4p0eWqkPJqi+an1MRq7Oas71gscVYBRM7eTgYrMO6oMb6oNEQoUzrC057sV/1q9dmkQJzCtUaonCJrRi6tfogFSVgk05QBG/Ks39QADMAsBsrtDgFBbgVCUxyrjiarj2QmOuqsWr7C5I1iLIht8wwAAWAs4+Ktw9VVaGlBFOQh/vqmVIamlVauNngHuHpBwqpuMxgAaU6Pi4rQUOwBE9AHD8ABWT6sGd6m2rKudggL5tjA1XQtTpZBFc3SKcb/0GYgV0OUgYg26ci25zPOai0+wtZQay6q5MUwABg22tjVos/pQoze6mZuqnLCwxNIAQCUAI2oKKiqwzuKbXsNmAQwkj12apIu5+yyrLLiwfE4AMDEIflqwxFML2lJldOMg+2QqwM2nfHmrXyu7x6IQg7m7/IsAFVEEg9gAS4kH6Q60TI4gGmQC6Z0WGpsAMTNQEKYLsI270wYW84cAQxwMDMoEC1QBoLALRz87tS8wSZgR5hcBIxogp76gIdAEhfBYAk7BN+wANFQI8qrKsPmoEPQbiRI8Nmw1Kp4E9K8AQ7ACNLwMN4JQRaEHBHwMRBXCt1sgVHvAxMICJy48V64//EN6MDaYAsQyUjx9kHsyAAnKYybVQN9ffF+sAhIcCecvsrIQAffmGvFZxD1rO+F+BPOzABHZAEMsMD7iGWyuEcehwRWolZY7wM6+lJU0rInqUZQ3As+8QBHeBmCKAXYIUDIjAVz2q3lVwYAvCbmcyiQwwbyvs8ahw18QBaE/AGExoCp0EVONIh0ZChr9wPWIGyR0wBESYaMNyyhYxDQ7BnTzACbzAHsXHCpbQctjADfkCqSVC6x9wLFEq+s3wMFNCJNuhAuZwmF5zBkbDBxOHBixzC+TDC4/wSQOBJXrUhfhC35zwA0JAD3hy0sETDOmDDOBwLatkHPOzDxZbPMaH/BY8ZntVgAwxgxOeMDMUHZHncxNFcOVC8BFJMxVaMxX6gxVyMxhJ9Oj1wBVBhqea80cjAPCcgzjPTzknCxm5cizsQx3Ncx0Zwx+Da0k+TEF2QBBeaXDStDAMgAAhwwMGi00hyyPGQyLDAyI6cC5CMppNs1FwhFUnAQEQsy039B1vAqyztNFR9hyYhylJAyqaMyrC2ynXCXWAtEYZhCzThx0cMAqLhycm0yx7Qy78czEIwzF5QzGud174gYZJlA4x71syQl8/M1iHdN9M8BNV8zdl8n6nYzd9saTjt2I2QKVkCG8rc1PvrWsvhRoGY05ldKu/MwUh3XR38wfZ8b6b9/xhsliVE4NdjHL2uplVO8UbQLEEIrdBRwtA73MO5ENG9PRhIoBdAIAIzTdnJUAFapak8cAV3AdIlNNIlXcW/htIqbZ+NPd1ooQFIQBpmrd09qydAkARdwIGXLS1tPRk87bo+DdQmQMeeOtQJUdTs3ROBpJVMwKzaXQVFUA0hoNS7JN7A6yKIrMha/ciRDD+UfOBaIQYCMANAEKBHzKUgKUgUzj+gDNdy/WN0rcqsjNcerhX20QQDkN3yzaIDENkKleIRRNiGrRzArFWJzReLbaQzrhU+QL8LnOPLUADE2lo+fj6b3dnYjBWgzc05N9rhnOQ9UQsUgONOfgwDQARmN/+AaTzb4lHbGozbqqDbIuzl3BEbAD3muspKeDHlNrPcOnDDza3DkvDQ0Q3Ecg4dPBAETG3nzFB8NpBVYqDnN0PeUWLS590BWbzF6l3o0JEYit5vuZCImM19bezfcHwSQT3gRP3Rmm4WTCDc2q0TCwrpGmPVfYDVi9zIGu7VwLjqt7HanQ4zCACaac59b30Ko1zKLl6/MH7XrszrWnFAv24QjtO2sr4xQO7LQo7Yis3Yzg4Zz+vkA8CAw242VW7NV67N1qDl3gzOpd3t+6AT0X4TAxAEBaR3OYDc3bLfnBBiP5AqwaqSpnABHPAGmdIEsejut2Gpr3YD3z7mJAk34dz/FSGwCwyj75lwdKvAUhZ5EsTRBwbgABogyV+L8AFiwjxQBbga7wZRAxUQYfgdArZyMRaPCXPxBUH1VkMAF2WwWFywBjDQA0yBIXRI8gkPgtXg6p0+7997A7lpuxWv5kLBKB1xDnIBDwzWJSHwnLEhjER/GwH3cFVA4mOeReEJKlFLKzN/CamyA1EQWj6lAz5/Jy4KBNWiacbc9azBEE2wBb6u8slw4/hRs1IdIFDfPy7iIBCiA/OV9QhQHTagBxfiB2KQEL2L99R9C/Ht9wVBBHVSIQwh84UPFAewgw+AGQkAA1+VKcrRA0bepZFv+ZCRA0YwAE2u+T6nqD0O+qUi/wWl32MakCUUbUH+/KCvWgJnD/s9kRW1b/s+p1VHkN9botP87u9i1AcAnxk9BkpCgKTIDx3A5/i4YwNBwODMvwxl7gespuqEkssY/wMa/xEcnwoeHwDV1Evt3v0x8XliqYG7AAgYf4OEhYaHiImKi4yNjEUMQj1+lJWWl5iZmpucnZk3Jn2io6SlpqeoqalDOl9ROlFTQ2B9ZX1PXGswSDd+NjZCTb2exMXGx8jJysvMzc7ENn4hOTc4TTwVNY7b3N3e3ExJfk7P5c6gqunq66g/rHA6ojvuOzsGMDhGPjk+NkBAOKKZG0iwoMGDCJcJyZHDj48ePgoM+EaxokVHFf8G5BCXsKMldOxCikSlJN6OKB76SNGhQxcOSguMNOkhwUeTIzw86tzJs2fPIzhu+OABhAeTi0iTJmXSzydCkCOjjtyxRMcOllcNBJiGQMgRGzdsaMlBFM8Rp2jTql27yR+OHkB6VCmgtK5dbhYK5GRbDqrUv+oOTHnyQMeBBDD83MDzK0ePr15wCAnBw4cVvpgzazYYokeToVXu3B1NOlGVIJuZ+QXMGpWUwgkCaAio5eENIL/8COiBY46Pt6mDCx/eqQQPHDnoll7OnAhZGzmA7BNIHNPq1uqe9PlRso+OH6OkzDugIzZYIXiqq1/P/pOfJEWKMJ9PukARh0Js5KP/3v46dlQ6TNHHPEtsp8MQQ/SRYIFaJYGEHzi81N6EFAq3AFBAVEDfhndtgdoNSQiBgwAV+vefKay4AosstNiCiy68+AKMMBXWaONaAgjhwwBBcOijUnpV8luJoZyYjjs6wCMPPfbgow8//gDE341UVokQAkAQQcGPXF5kAQNhvTTleiYaOUp3J6W0Ukv4wCQTTTbhZOWcdBKUgyBd5kkRBnrZABGRZqpClVVY6aAVV16BJRZZQJhV56OQJgMEBvLpaWk3FNzwVUMUlhmoYIQZhphijEH3mA2RTVbZZZG26qomFRBx6azbBFGFYpN0WmSgrsEmG2224RbNbr39luur/8i6GsRRtDbLCAa3JsGYH9TcoAUQxHnKjnbcxfNdeOOVF8B56SVr7rmUTAMEP37g6ey7iRTQRBK/HHcDRFpku6tUAQ74Q4E/HJjggn00+GCE6CaM7BHUOJFPFczCK3EhdxTA2w3R8XBFD8MIp206Kb4Syyy13JLLLr38EkzHCrdc5w08HAHEAG5MbHMhGMTwCxBJdMHDDSyn9rEqSCrp7xD13JPPPv38E5DLUM8J3RFO+BDxzTdTUAQPNoSQBECcerxvVGiipBJLLrk5U0037RX12zVGZ4UTW0yE9d1M2ICEP2RVN3Qqg15F6KE5dPVVWGOVdRbcjE/ow4NMtHD35P8S2cB1WGNq9jcqoBZ2WGKLNXZqqpRZ1vjp6+VgAwVVTO56AUyEaUO5Yrf2mriziRVsbsT6BhzqwHucnOvEV0BBEk4Ao68pVID3w1VY9BHFEAEXiDR55t2AXvDcr/eL3k3kIEITfhhPPPFBENEDOcuXkmA8fVzQxxJksCSKHQgaDKGE3fcvHGUB8cEccGO+8xGPAUZwwhzaV4qrxGIHoqACBBU0BK3ESGU08p8GNdMDYORrGlXYkgGJNwAMIIeBZ+LODsIQsHpE4QdR0EW+mBalp23whmzJjYSCIMIREq8IQQhbcK7zAy4ETAoDY0UGEkMUK7yJbXLCoRTRcoONFeX/BrLyoQExwAQUiuIJ9XAeeVbAgnFoSnWIY5SjpshGnjAEAV8hAh20OEIPDYeIA9KBEn4QgR4kgWuKcUhASLeqNhrSI9MSQhDsRkcDoqZ2DTRQBCLkA4f4AQk+EBElemesQ3ryIDBDAhEq1UhHYgAYORDGgzAThx0oYQdTOMAesbCCCO3mk7jUCXSA8ZUQUOIG6SulFplAgegIAQhBS0sT3iAKKARMBysAQD78gAABuC2X2LRTJXOAg7iUAAdEYKQwR5g+ogQDMz7owBME1Icx9AIHIdAk/7JJz3JEYxrVuIYTlDNOLRKhCkQRolqAoAYo9GEFNnDCDYwQs8vlYHH1/4woMxbSkIf8Boj9bCQRnCMEzNjABDKwwREQQC+ivOQ2OeioRFeaDKAIhShGcVdGtcjDzDkFBzmhBg4UCIQZUIIoSBAoS4fKCbfARS78nCkdmYABzDDEBzcgRyZ9gKWXrA9bRM0qJzrzGR6ERqnjfGQO3wIQ7eEhqL/5Cli0ylZNGAcHTEgqWOm4gQL4AjkBoV1b9+pR1SXKl0eASFzn2k8QFCEHVbNBE2zK18b2hF3c9GYPEFCEqxG2lBsIQjdVN0/HerYn99TpNXxQBJleVphaO+Y+PsvanlDUIRCBq2VPK8wqFGGnnW2tbg3i0qEUZbC0VSoFgsjY3Rq3GUaNy/9cgjvXDdznuNAdCFdBIxrmzhUEdo2udp3xVuBat7kVsCYlcqCF4m53t7v8qx8CazW5flepQWiqBPjBzfPal1rb7GYPSjDZyr6XthADixasYN77fja0+axMaf8b3CDYlTcFNrBjX2tR2TKYuVWoQBGSIFQJ67a3MPXuhYNLqQh7eK/JReqI31uBLp74uNP1anVX/N3Mvvi43XUvjYNbABNa8sZZ7VoHMYaHXoQAdlvY8YWJUIFqKMbEQG6j5X5xBdVxrYBKvrBEgOCwSkZZovrp6GQvGYMNZJnGG6ADA77M0r1poZtHEAIRenTmHWOACGyW6Gd+aoMgkLLONB5lnuv/mYM5+BKL4gQ0jQsg1kHjUgTrSt8cFX3mIDTa0YdcbAgprWgiMGFrfjACMAKCBBHlYJWYfltOnEAvuIiDh5zmdHx9IAI/aOGPuDLCsVINNXEI4DaWK8AoYx3rTwtABAH0QjV4YARev+0lOIjJDYqQaGIregNMwHNYwjKHezk7anvLgQBsMIAZW5vYTAhvD0SAWB6Q6NsuC11c/3xuYnPRCL3QdW7hba4mCIECPax3vSlAhAIAB8r8plNEdCxwaw+ACAKYVsLRZWkGNPzihJAIEYLyldoYQa8TV096ewmhbfMgBwygN8YvHtcQ0CgoHAs5eyCr3xJUQw42KMKcV85z/0JgIH2UKAEQroBwmacFwdbgQU6aMIAk9/zpg2AAE7hJDlQbfTgUjq1sLQ71rrsBiL++unpAXJQcfL3raCcED8knduKkeC50TnvaCwCxtg8nxl+Vu94HkdlL2x0zxoEdw/fedQpsoZLItNxCw2QEjvxdGUDQAtAaMjt/iCGh+YhQOAdPeLQzIQgb8MG4RRrzojyeGbXhGE5/ATTkRKMERoBd52dvCAwMoArIyQ9jznl6ZdzrCgGtRr4VgwCJmJb2tLd0D/CAg30ApcO97wTQeNCFr/3CYdCxtJmRz/1CaMk5ELKBqKOPjMgmIQSKx00BGN399hvCuQUQyALJf4yT4/8m3BuNu/v3PwgtFYHL9GcMrDdlAyAR/HeAhuBpeBaAxMAYAXEDIoaAEvgHmTUAyTMMX5EEPUAZvoRVzqYFQvcQNlBJlod5RnBSTVAFwzaBLEgIKhgEC3Ab4fMSTrAuPANvORACTnAW3QQW1aA6fgB7pbV+LViEhTAAIMAEP1NfxzEDtAZvftIZ1CJqw3cDxVdCRpiFhpA+RZBAQREUXoaDVrg3P4N9OaB9WpiGhlAABCcAJeAHk8B2zqYfrZcTPbh++qeGevgHNZBtqNED+QJvfyQENxACQJN/e5iIh1AEEON4vDYiinUDsWKAiliJhlAFPOJ3eRYNRuBg1WaJoDj/CMMVBD0gbsPQfLAFVXoDU+8WZGIiAg+SBFalH92Wc8TEdaGYi4cwF/+EAxy2LtjXUVAiIriWVUjAbEhAdA2BBDWYE0bgaceni9JYCEzwaX5QLgmEBE7DEOOwbxG1Sx3UAwIQEMjxT0UQcNOYjofABJgYBFOmGNwUFtxUdIbEEFVmBPhUBBVQANunjv64CMPFVCBCIjgwA18BUUMVEDkAAFpwB542W/8YkaYxZ0wgAGJAUdBXTz9DbTEgORL5kdzAAHRQAAwQj1kVBPsYjSC5ks9SBRvwcytlaZbGkjRpEQUHMV+BJUBzST4gDtwUFECDBF+IMb5ACdHgbpURENek/xb3Ui8L8GvDEg355gTUwFBrpVjRAITAZB/UVpNeiRQWYGkl9GQcczEYox8+MB1hsS4gEiE5ARc8oAXMlhn7gBxxATQ3oI3UcBxFSS29MAk3IAI8MABMFR9feZh2MQBFUAD7SAcnBFVD4Qf/8GYSwAMcgzFHYC3IdBl4EIZrgQOSdwR/NA3l9T2L9RXvwQ/6QFoDUAEVYAGIGZvLsQEbBUQMhUwaszdUWUk+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
  <p:tag name="MIO_PRESI_FIRST_SLIDENUMBER" val="1"/>
  <p:tag name="MIO_FALLBACK_LAYOUT" val="15"/>
  <p:tag name="MIO_SHOW_DATE" val="True"/>
  <p:tag name="MIO_SHOW_FOOTER" val="True"/>
  <p:tag name="MIO_SHOW_PAGENUMBER" val="True"/>
  <p:tag name="MIO_AVOID_BLANK_LAYOUT" val="False"/>
  <p:tag name="MIO_NUMBER_OF_VALID_LAYOUTS" val="20"/>
  <p:tag name="MIO_MST_COLOR_1" val="0,0,0,Dunkel 1"/>
  <p:tag name="MIO_MST_COLOR_2" val="255,255,255,Hell 1"/>
  <p:tag name="MIO_MST_COLOR_3" val="255,255,255,Dunkel 2"/>
  <p:tag name="MIO_MST_COLOR_4" val="235,235,235,Hell 2"/>
  <p:tag name="MIO_MST_COLOR_5" val="255,165,0,Akzent 1"/>
  <p:tag name="MIO_MST_COLOR_6" val="191,115,0,Akzent 2"/>
  <p:tag name="MIO_MST_COLOR_7" val="226,135,0,Akzent 3"/>
  <p:tag name="MIO_MST_COLOR_8" val="255,194,102,Akzent 4"/>
  <p:tag name="MIO_MST_COLOR_9" val="95,95,95,Akzent 5"/>
  <p:tag name="MIO_MST_COLOR_10" val="38,38,38,Akzent 6"/>
  <p:tag name="MIO_MST_COLOR_11" val="255,165,0,"/>
  <p:tag name="MIO_MST_COLOR_12" val="119,119,119,"/>
  <p:tag name="MIO_HDS" val="True"/>
  <p:tag name="MIO_EK" val="10308"/>
  <p:tag name="MIO_UPDATE" val="True"/>
  <p:tag name="MIO_VERSION" val="30.06.2017 15:02:37"/>
  <p:tag name="MIO_DBID" val="ED9FF2F2-6643-46BA-B685-7D49126FFAFF"/>
  <p:tag name="MIO_LASTDOWNLOADED" val="10.07.2017 14:27:11"/>
  <p:tag name="MIO_OBJECTNAME" val="Corporate, 16x9"/>
  <p:tag name="MIO_LASTEDITORNAME" val="Leon Kirchner_ext"/>
</p:tagLst>
</file>

<file path=ppt/tags/tag2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5.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6.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7.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8.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9.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xml><?xml version="1.0" encoding="utf-8"?>
<p:tagLst xmlns:a="http://schemas.openxmlformats.org/drawingml/2006/main" xmlns:r="http://schemas.openxmlformats.org/officeDocument/2006/relationships" xmlns:p="http://schemas.openxmlformats.org/presentationml/2006/main">
  <p:tag name="MIO_MST_COLOR_1" val="0,0,0,Dunkel 1"/>
  <p:tag name="MIO_MST_COLOR_2" val="255,255,255,Hell 1"/>
  <p:tag name="MIO_MST_COLOR_3" val="255,255,255,Dunkel 2"/>
  <p:tag name="MIO_MST_COLOR_4" val="235,235,235,Hell 2"/>
  <p:tag name="MIO_MST_COLOR_5" val="255,165,0,Akzent 1"/>
  <p:tag name="MIO_MST_COLOR_6" val="191,115,0,Akzent 2"/>
  <p:tag name="MIO_MST_COLOR_7" val="226,135,0,Akzent 3"/>
  <p:tag name="MIO_MST_COLOR_8" val="255,194,102,Akzent 4"/>
  <p:tag name="MIO_MST_COLOR_9" val="95,95,95,Akzent 5"/>
  <p:tag name="MIO_MST_COLOR_10" val="38,38,38,Akzent 6"/>
  <p:tag name="MIO_MST_COLOR_11" val="255,165,0,"/>
  <p:tag name="MIO_MST_COLOR_12" val="119,119,119,"/>
  <p:tag name="MIO_EK" val="19201"/>
  <p:tag name="MIO_FALLBACK_LAYOUT" val="16"/>
  <p:tag name="MIO_SHOW_DATE" val="True"/>
  <p:tag name="MIO_SHOW_FOOTER" val="True"/>
  <p:tag name="MIO_SHOW_PAGENUMBER" val="True"/>
  <p:tag name="MIO_AVOID_BLANK_LAYOUT" val="False"/>
  <p:tag name="MIO_CD_LAYOUT_VALID_AREA" val="False"/>
  <p:tag name="MIO_NUMBER_OF_VALID_LAYOUTS" val="25"/>
  <p:tag name="MIO_HDS" val="True"/>
  <p:tag name="MIO_SKIPVERSION" val="01.01.0001 00:00:00"/>
  <p:tag name="MIO_EKGUID" val="e3e9ceb7-7c78-4334-8bc0-c31cd70564f0"/>
  <p:tag name="MIO_UPDATE" val="True"/>
  <p:tag name="MIO_VERSION" val="30.03.2023 07:25:23"/>
  <p:tag name="MIO_DBID" val="28AD0E67-88F4-4826-B6CB-8EA6DE4EF11B"/>
  <p:tag name="MIO_LASTDOWNLOADED" val="30.03.2023 14:32:05.565"/>
  <p:tag name="MIO_OBJECTNAME" val="Automotive 16x9"/>
  <p:tag name="MIO_CDID" val="d446ddb0-4ccd-4ae3-96db-87dda6130c44"/>
</p:tagLst>
</file>

<file path=ppt/tags/tag30.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5.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6.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4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9.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0.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6.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6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6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7.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7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2.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7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8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6.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7.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9.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9.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9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9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9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heme/theme1.xml><?xml version="1.0" encoding="utf-8"?>
<a:theme xmlns:a="http://schemas.openxmlformats.org/drawingml/2006/main" name="Continental AG 2023, 16x9">
  <a:themeElements>
    <a:clrScheme name="Continental 2013-06-21">
      <a:dk1>
        <a:srgbClr val="000000"/>
      </a:dk1>
      <a:lt1>
        <a:srgbClr val="FFFFFF"/>
      </a:lt1>
      <a:dk2>
        <a:srgbClr val="FFFFFF"/>
      </a:dk2>
      <a:lt2>
        <a:srgbClr val="EBEBEB"/>
      </a:lt2>
      <a:accent1>
        <a:srgbClr val="FFA500"/>
      </a:accent1>
      <a:accent2>
        <a:srgbClr val="BF7300"/>
      </a:accent2>
      <a:accent3>
        <a:srgbClr val="E28700"/>
      </a:accent3>
      <a:accent4>
        <a:srgbClr val="FFC266"/>
      </a:accent4>
      <a:accent5>
        <a:srgbClr val="5F5F5F"/>
      </a:accent5>
      <a:accent6>
        <a:srgbClr val="262626"/>
      </a:accent6>
      <a:hlink>
        <a:srgbClr val="FFA500"/>
      </a:hlink>
      <a:folHlink>
        <a:srgbClr val="777777"/>
      </a:folHlink>
    </a:clrScheme>
    <a:fontScheme name="Continental AG">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tx1"/>
          </a:solidFill>
        </a:ln>
      </a:spPr>
      <a:bodyPr rtlCol="0" anchor="ctr"/>
      <a:lstStyle>
        <a:defPPr algn="ctr" rtl="0" eaLnBrk="1" fontAlgn="auto" hangingPunct="1">
          <a:lnSpc>
            <a:spcPct val="100000"/>
          </a:lnSpc>
          <a:spcBef>
            <a:spcPts val="0"/>
          </a:spcBef>
          <a:spcAft>
            <a:spcPts val="0"/>
          </a:spcAft>
          <a:defRPr sz="1600" b="0" i="0" u="none" baseline="0" dirty="0">
            <a:solidFill>
              <a:srgbClr val="181818"/>
            </a:solidFill>
            <a:latin typeface="Arial" panose="020B0604020202020204" pitchFamily="34" charset="0"/>
          </a:defRPr>
        </a:defPPr>
      </a:lstStyle>
      <a:style>
        <a:lnRef idx="1">
          <a:schemeClr val="accent1"/>
        </a:lnRef>
        <a:fillRef idx="0">
          <a:schemeClr val="accent1"/>
        </a:fillRef>
        <a:effectRef idx="0">
          <a:schemeClr val="accent1"/>
        </a:effectRef>
        <a:fontRef idx="minor">
          <a:schemeClr val="tx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2400" b="0" i="0" u="none" baseline="0" dirty="0">
            <a:solidFill>
              <a:srgbClr val="000000"/>
            </a:solidFill>
            <a:latin typeface="Arial" panose="020B0604020202020204" pitchFamily="34" charset="0"/>
          </a:defRPr>
        </a:defPPr>
      </a:lstStyle>
    </a:txDef>
  </a:objectDefaults>
  <a:extraClrSchemeLst/>
  <a:extLst>
    <a:ext uri="{05A4C25C-085E-4340-85A3-A5531E510DB2}">
      <thm15:themeFamily xmlns:thm15="http://schemas.microsoft.com/office/thememl/2012/main" name="Default Theme.pptx" id="{EEA7E982-46E7-42C9-B4F6-3DCAD0C5A75A}" vid="{7D1FCD33-8F5F-40D7-81F3-6F8DEA5EE26C}"/>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8ba6b24-17fa-432b-86cc-f98858b9f786}" enabled="1" method="Privileged" siteId="{8d4b558f-7b2e-40ba-ad1f-e04d79e6265a}" contentBits="2" removed="0"/>
</clbl:labelList>
</file>

<file path=docProps/app.xml><?xml version="1.0" encoding="utf-8"?>
<Properties xmlns="http://schemas.openxmlformats.org/officeDocument/2006/extended-properties" xmlns:vt="http://schemas.openxmlformats.org/officeDocument/2006/docPropsVTypes">
  <Template>Default Theme</Template>
  <TotalTime>0</TotalTime>
  <Words>2912</Words>
  <Application>Microsoft Office PowerPoint</Application>
  <PresentationFormat>Breitbild</PresentationFormat>
  <Paragraphs>329</Paragraphs>
  <Slides>21</Slides>
  <Notes>1</Notes>
  <HiddenSlides>0</HiddenSlides>
  <MMClips>0</MMClips>
  <ScaleCrop>false</ScaleCrop>
  <HeadingPairs>
    <vt:vector size="8" baseType="variant">
      <vt:variant>
        <vt:lpstr>Verwendete Schriftarten</vt:lpstr>
      </vt:variant>
      <vt:variant>
        <vt:i4>8</vt:i4>
      </vt:variant>
      <vt:variant>
        <vt:lpstr>Design</vt:lpstr>
      </vt:variant>
      <vt:variant>
        <vt:i4>2</vt:i4>
      </vt:variant>
      <vt:variant>
        <vt:lpstr>Eingebettete OLE-Server</vt:lpstr>
      </vt:variant>
      <vt:variant>
        <vt:i4>2</vt:i4>
      </vt:variant>
      <vt:variant>
        <vt:lpstr>Folientitel</vt:lpstr>
      </vt:variant>
      <vt:variant>
        <vt:i4>21</vt:i4>
      </vt:variant>
    </vt:vector>
  </HeadingPairs>
  <TitlesOfParts>
    <vt:vector size="33" baseType="lpstr">
      <vt:lpstr>Arial</vt:lpstr>
      <vt:lpstr>Bosch Office Sans</vt:lpstr>
      <vt:lpstr>Bosch Sans Global</vt:lpstr>
      <vt:lpstr>Calibri</vt:lpstr>
      <vt:lpstr>Calibri Light</vt:lpstr>
      <vt:lpstr>Courier New</vt:lpstr>
      <vt:lpstr>Symbol</vt:lpstr>
      <vt:lpstr>Wingdings</vt:lpstr>
      <vt:lpstr>Continental AG 2023, 16x9</vt:lpstr>
      <vt:lpstr>Office-téma</vt:lpstr>
      <vt:lpstr>think-cell Folie</vt:lpstr>
      <vt:lpstr>Visio</vt:lpstr>
      <vt:lpstr>EBSIG I Specialist sub-group to address the energy question Meeting # 3 I 8th of August 2023    </vt:lpstr>
      <vt:lpstr>EBSIG I Specialist sub-group to address the energy question Summary </vt:lpstr>
      <vt:lpstr>EBSIG I Specialist sub-group to address the energy question Justification statement (3) Measurement Reserve of Energy ( pneumatic EBS vs. EMB )  </vt:lpstr>
      <vt:lpstr>EBSIG I Specialist sub-group to address the energy question Conclusions (1)  </vt:lpstr>
      <vt:lpstr>EBSIG I Specialist sub-group to address the energy question Conclusions (2)  </vt:lpstr>
      <vt:lpstr>Rechargeable Electrical Energy Storage System(REESS) ( Energy Storage Device with a Reserve of Energy dedicated to the Braking System)</vt:lpstr>
      <vt:lpstr>PowerPoint-Präsentation</vt:lpstr>
      <vt:lpstr>EBSIG I Specialist sub-group to address the energy question Interaction REESS to Braking System </vt:lpstr>
      <vt:lpstr>EBSIG I Specialist sub-group to address the energy question Scenarios  to proof the concept of REESS</vt:lpstr>
      <vt:lpstr>EBSIG I Specialist sub-group to address the energy question Scenarios to proof the concept of REESS based on a  lead-acid battery </vt:lpstr>
      <vt:lpstr>EBSIG I Specialist sub-group to address the energy question Scenarios to proof the concept of REESS based on a  lead-acid battery </vt:lpstr>
      <vt:lpstr>EBSIG I Specialist sub-group to address the energy question Scenarios to proof the concept of REESS based on a  lead-acid battery </vt:lpstr>
      <vt:lpstr>EBSIG I Specialist sub-group to address the energy question Scenarios to proof the concept of REESS based on a  lead-acid battery </vt:lpstr>
      <vt:lpstr>EBSIG I Specialist sub-group to address the energy question Attachments </vt:lpstr>
      <vt:lpstr>EBSIG I Specialist sub-group to address the energy question Tasks given by GRVA SIG on Electromechanical Braking </vt:lpstr>
      <vt:lpstr>PowerPoint-Präsentation</vt:lpstr>
      <vt:lpstr>PowerPoint-Präsentation</vt:lpstr>
      <vt:lpstr>PowerPoint-Präsentation</vt:lpstr>
      <vt:lpstr>Technology insight : Battery Sensor (EBS)</vt:lpstr>
      <vt:lpstr>PowerPoint-Präsentation</vt:lpstr>
      <vt:lpstr>EBSIG I Specialist sub-group to address the energy question Proposal Definition REESS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Hunold, Heiner</dc:creator>
  <cp:lastModifiedBy>Hunold, Heinrich</cp:lastModifiedBy>
  <cp:revision>47</cp:revision>
  <dcterms:created xsi:type="dcterms:W3CDTF">2023-07-14T13:35:18Z</dcterms:created>
  <dcterms:modified xsi:type="dcterms:W3CDTF">2023-08-04T13:16:48Z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Continental AG 2023, 16x9:10\Office-téma:11</vt:lpwstr>
  </property>
  <property fmtid="{D5CDD505-2E9C-101B-9397-08002B2CF9AE}" pid="3" name="ClassificationContentMarkingFooterText">
    <vt:lpwstr>Public</vt:lpwstr>
  </property>
</Properties>
</file>