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80" r:id="rId1"/>
  </p:sldMasterIdLst>
  <p:notesMasterIdLst>
    <p:notesMasterId r:id="rId7"/>
  </p:notesMasterIdLst>
  <p:sldIdLst>
    <p:sldId id="2147472976" r:id="rId2"/>
    <p:sldId id="2147478417" r:id="rId3"/>
    <p:sldId id="1177" r:id="rId4"/>
    <p:sldId id="1162" r:id="rId5"/>
    <p:sldId id="1163" r:id="rId6"/>
  </p:sldIdLst>
  <p:sldSz cx="12192000" cy="6858000"/>
  <p:notesSz cx="6797675" cy="9926638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F21"/>
    <a:srgbClr val="DFDA00"/>
    <a:srgbClr val="FFF915"/>
    <a:srgbClr val="ECEC28"/>
    <a:srgbClr val="FFFFFF"/>
    <a:srgbClr val="F61238"/>
    <a:srgbClr val="A6A6A6"/>
    <a:srgbClr val="5F5F5F"/>
    <a:srgbClr val="747474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C369B8-E2F4-4856-BBD6-7F372EC1113A}" v="3" dt="2023-10-06T13:45:52.968"/>
    <p1510:client id="{116DDEB3-81AD-4936-8A77-0F4E049DB851}" v="1" dt="2023-10-06T14:31:37.6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0" autoAdjust="0"/>
  </p:normalViewPr>
  <p:slideViewPr>
    <p:cSldViewPr snapToObjects="1" showGuides="1">
      <p:cViewPr varScale="1">
        <p:scale>
          <a:sx n="114" d="100"/>
          <a:sy n="114" d="100"/>
        </p:scale>
        <p:origin x="300" y="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glö, Fredrik" userId="8835c3e3-86c9-419f-b28d-d9d412ebd6a6" providerId="ADAL" clId="{00C369B8-E2F4-4856-BBD6-7F372EC1113A}"/>
    <pc:docChg chg="undo custSel delSld modSld">
      <pc:chgData name="Seglö, Fredrik" userId="8835c3e3-86c9-419f-b28d-d9d412ebd6a6" providerId="ADAL" clId="{00C369B8-E2F4-4856-BBD6-7F372EC1113A}" dt="2023-10-06T14:11:37.759" v="1351" actId="47"/>
      <pc:docMkLst>
        <pc:docMk/>
      </pc:docMkLst>
      <pc:sldChg chg="del">
        <pc:chgData name="Seglö, Fredrik" userId="8835c3e3-86c9-419f-b28d-d9d412ebd6a6" providerId="ADAL" clId="{00C369B8-E2F4-4856-BBD6-7F372EC1113A}" dt="2023-10-06T12:54:01.360" v="10" actId="47"/>
        <pc:sldMkLst>
          <pc:docMk/>
          <pc:sldMk cId="3540913835" sldId="2147472965"/>
        </pc:sldMkLst>
      </pc:sldChg>
      <pc:sldChg chg="modSp mod">
        <pc:chgData name="Seglö, Fredrik" userId="8835c3e3-86c9-419f-b28d-d9d412ebd6a6" providerId="ADAL" clId="{00C369B8-E2F4-4856-BBD6-7F372EC1113A}" dt="2023-10-06T13:47:25.525" v="413" actId="20577"/>
        <pc:sldMkLst>
          <pc:docMk/>
          <pc:sldMk cId="1556564646" sldId="2147472976"/>
        </pc:sldMkLst>
        <pc:spChg chg="mod">
          <ac:chgData name="Seglö, Fredrik" userId="8835c3e3-86c9-419f-b28d-d9d412ebd6a6" providerId="ADAL" clId="{00C369B8-E2F4-4856-BBD6-7F372EC1113A}" dt="2023-10-06T13:47:25.525" v="413" actId="20577"/>
          <ac:spMkLst>
            <pc:docMk/>
            <pc:sldMk cId="1556564646" sldId="2147472976"/>
            <ac:spMk id="2" creationId="{F4325C3C-4414-BC29-ED8C-56C3BA3CFFC0}"/>
          </ac:spMkLst>
        </pc:spChg>
      </pc:sldChg>
      <pc:sldChg chg="del">
        <pc:chgData name="Seglö, Fredrik" userId="8835c3e3-86c9-419f-b28d-d9d412ebd6a6" providerId="ADAL" clId="{00C369B8-E2F4-4856-BBD6-7F372EC1113A}" dt="2023-10-06T14:11:37.759" v="1351" actId="47"/>
        <pc:sldMkLst>
          <pc:docMk/>
          <pc:sldMk cId="3213054311" sldId="2147472986"/>
        </pc:sldMkLst>
      </pc:sldChg>
      <pc:sldChg chg="del">
        <pc:chgData name="Seglö, Fredrik" userId="8835c3e3-86c9-419f-b28d-d9d412ebd6a6" providerId="ADAL" clId="{00C369B8-E2F4-4856-BBD6-7F372EC1113A}" dt="2023-10-06T12:53:53.707" v="8" actId="47"/>
        <pc:sldMkLst>
          <pc:docMk/>
          <pc:sldMk cId="692392288" sldId="2147472987"/>
        </pc:sldMkLst>
      </pc:sldChg>
      <pc:sldChg chg="del">
        <pc:chgData name="Seglö, Fredrik" userId="8835c3e3-86c9-419f-b28d-d9d412ebd6a6" providerId="ADAL" clId="{00C369B8-E2F4-4856-BBD6-7F372EC1113A}" dt="2023-10-06T12:53:57.433" v="9" actId="47"/>
        <pc:sldMkLst>
          <pc:docMk/>
          <pc:sldMk cId="1184775155" sldId="2147472988"/>
        </pc:sldMkLst>
      </pc:sldChg>
      <pc:sldChg chg="modSp mod">
        <pc:chgData name="Seglö, Fredrik" userId="8835c3e3-86c9-419f-b28d-d9d412ebd6a6" providerId="ADAL" clId="{00C369B8-E2F4-4856-BBD6-7F372EC1113A}" dt="2023-10-06T14:11:21.333" v="1350" actId="6549"/>
        <pc:sldMkLst>
          <pc:docMk/>
          <pc:sldMk cId="1905215685" sldId="2147478417"/>
        </pc:sldMkLst>
        <pc:spChg chg="mod">
          <ac:chgData name="Seglö, Fredrik" userId="8835c3e3-86c9-419f-b28d-d9d412ebd6a6" providerId="ADAL" clId="{00C369B8-E2F4-4856-BBD6-7F372EC1113A}" dt="2023-10-06T13:47:19.531" v="412" actId="20577"/>
          <ac:spMkLst>
            <pc:docMk/>
            <pc:sldMk cId="1905215685" sldId="2147478417"/>
            <ac:spMk id="15" creationId="{0CAC9052-BBC6-EDB4-6F9C-976B79888E07}"/>
          </ac:spMkLst>
        </pc:spChg>
        <pc:spChg chg="mod">
          <ac:chgData name="Seglö, Fredrik" userId="8835c3e3-86c9-419f-b28d-d9d412ebd6a6" providerId="ADAL" clId="{00C369B8-E2F4-4856-BBD6-7F372EC1113A}" dt="2023-10-06T14:11:21.333" v="1350" actId="6549"/>
          <ac:spMkLst>
            <pc:docMk/>
            <pc:sldMk cId="1905215685" sldId="2147478417"/>
            <ac:spMk id="17" creationId="{AFCA0CDC-F5A5-9ED6-787C-6ACE3BEC3113}"/>
          </ac:spMkLst>
        </pc:spChg>
      </pc:sldChg>
    </pc:docChg>
  </pc:docChgLst>
  <pc:docChgLst>
    <pc:chgData name="Sébastien Paternotte" userId="785d72ca52dc58c7" providerId="LiveId" clId="{116DDEB3-81AD-4936-8A77-0F4E049DB851}"/>
    <pc:docChg chg="modSld">
      <pc:chgData name="Sébastien Paternotte" userId="785d72ca52dc58c7" providerId="LiveId" clId="{116DDEB3-81AD-4936-8A77-0F4E049DB851}" dt="2023-10-06T14:31:43.423" v="13" actId="20577"/>
      <pc:docMkLst>
        <pc:docMk/>
      </pc:docMkLst>
      <pc:sldChg chg="addSp modSp mod">
        <pc:chgData name="Sébastien Paternotte" userId="785d72ca52dc58c7" providerId="LiveId" clId="{116DDEB3-81AD-4936-8A77-0F4E049DB851}" dt="2023-10-06T14:31:43.423" v="13" actId="20577"/>
        <pc:sldMkLst>
          <pc:docMk/>
          <pc:sldMk cId="1556564646" sldId="2147472976"/>
        </pc:sldMkLst>
        <pc:spChg chg="add mod">
          <ac:chgData name="Sébastien Paternotte" userId="785d72ca52dc58c7" providerId="LiveId" clId="{116DDEB3-81AD-4936-8A77-0F4E049DB851}" dt="2023-10-06T14:31:43.423" v="13" actId="20577"/>
          <ac:spMkLst>
            <pc:docMk/>
            <pc:sldMk cId="1556564646" sldId="2147472976"/>
            <ac:spMk id="3" creationId="{629AD47D-54AC-94B6-49CD-0D0EB6F540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568D1-65C2-4CDE-9B8E-4F04E333B056}" type="datetimeFigureOut">
              <a:rPr lang="en-US"/>
              <a:pPr/>
              <a:t>10/6/2023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7575" y="4714875"/>
            <a:ext cx="4962525" cy="4467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D5AE8-B077-49EA-8F01-5B4042BFAB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498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89693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249363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622425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BBF6D6-E8BB-A8E3-A18C-2979BF6747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7036C7C-9F09-5397-0C93-03F63ABFD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3D301C5-E714-FCF4-A079-84641A3D9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3383-0058-4109-BB0E-317C604DA52A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C3F1287-3896-F64A-1FD6-76DDFD49E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CAC9E64-4F47-E239-5694-552833632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718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1FEE2B-8865-01ED-97AF-DE3A40B5F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6B3750E8-BE0B-F93D-EF7A-C3D11B87E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C9FFA39-A061-B150-21A7-FDD9330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56291-F356-4B35-9603-5055C8E62DCE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5EE4D88-7FC8-FDEC-9F52-FCE00FE2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8EBE238-3379-0482-A5DA-4AA67E26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970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CE9B905C-8B3E-A8F2-FED7-32D08873C8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9FA714F-A784-A91E-0B37-8A51C0FD9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0C3C52B-CFFF-0506-D79C-0243400C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0D0CD-F6EB-449C-9C7A-FB3AFDE3F147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2896659-48C6-21F4-03A0-704F52E52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445CA46-768C-660E-7AB1-24E0531A4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265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white">
            <a:extLst>
              <a:ext uri="{FF2B5EF4-FFF2-40B4-BE49-F238E27FC236}">
                <a16:creationId xmlns:a16="http://schemas.microsoft.com/office/drawing/2014/main" id="{9F660214-6D16-4201-B4A9-CD0E25BF0D3C}"/>
              </a:ext>
            </a:extLst>
          </p:cNvPr>
          <p:cNvSpPr/>
          <p:nvPr/>
        </p:nvSpPr>
        <p:spPr>
          <a:xfrm>
            <a:off x="192088" y="188913"/>
            <a:ext cx="11807825" cy="64801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77F38C49-D815-4386-B542-AB1FE19DE431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6DFA53-C115-4C27-AAB1-B1BD38BC3B2C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D5A187FE-9F8E-489A-BAC3-39CB67AD41B6}" type="datetime4">
              <a:rPr lang="en-US" smtClean="0"/>
              <a:pPr/>
              <a:t>October 6, 2023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B37DD6-747B-42BB-89A7-DEEA243E703F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Heiner Hunold © Continental AG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DFDFC4-6AB9-476C-85C8-5E032E9D369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9340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>
          <p15:clr>
            <a:srgbClr val="FBAE40"/>
          </p15:clr>
        </p15:guide>
        <p15:guide id="2" pos="257">
          <p15:clr>
            <a:srgbClr val="FBAE40"/>
          </p15:clr>
        </p15:guide>
        <p15:guide id="3" orient="horz" pos="959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FB5E5C0-F52A-D6A0-8753-6347A8AD7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7C3B62A-CC88-8163-8ED0-B2DF1E95E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FF90762-AEB0-83B8-C676-B10EBF613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2B0FF-1944-4E90-B16A-F860BC244837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75BB4F0-AD44-CCA2-064F-D6CC4CD6B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09EA1DB-AE06-F8D5-7BC5-DDF58746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044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D418664-9BB0-3A1D-0988-2895AEF84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17AE83D-1A7C-836C-F2BE-992F1BF14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348216A-9C8B-B31D-59C7-7B510E98F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E1D77-0B81-48EB-BD0E-CA03C5CF7A1F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92DDA96-336D-88F3-4408-3C857D096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7A2CE21-4406-B326-2F51-206249A98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08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F0DDCC-BE96-3BAE-7DC5-278D7C9A2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6D4CD76-5550-D9A7-FDF5-A5CE93B8AF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432DD6B-C755-A862-2D73-58C5827C5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44C4885-1DE7-9385-F4E6-6932788F6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B13A-6DC3-4085-8413-6AC3A64FFA86}" type="datetime1">
              <a:rPr lang="hu-HU" smtClean="0"/>
              <a:t>2023. 10. 06.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729B73-1328-9E2C-DFFF-675F8572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764DFE7-8851-CAD5-92C1-536059B2B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776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470D5E5-ED92-FF43-954E-AC9C03356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764DD1B-2132-7EBF-9702-08E83182C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BCBE838-1A69-6024-B5EE-54E393B8E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908934DD-7AE5-ED21-3508-FF3C99B777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4B5BA354-FA67-B388-841B-98D0491A47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37AC45F0-0976-62CF-884B-14CB81B70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7D7A-7598-4EF3-8C55-E90F0F4C7841}" type="datetime1">
              <a:rPr lang="hu-HU" smtClean="0"/>
              <a:t>2023. 10. 06.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5C2F1E51-83AF-C3D9-9E41-CBAB2078A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EEF260AD-DDF2-BDC3-BB0F-EB8094AD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6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B66945-4B64-2F2B-8F35-5C867BDA5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339347B9-1230-DC0A-1E28-9078781A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553E3-26C7-46A5-83A2-69EBA0877417}" type="datetime1">
              <a:rPr lang="hu-HU" smtClean="0"/>
              <a:t>2023. 10. 06.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61D2226-EA35-611D-42AD-7D44A5A72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491DBE3-EEEF-83AD-6D7D-01ED4C1F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018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D5EEFB6-207E-4835-0436-7C486DB84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B33D-16AD-4B41-B7E6-1EEC2C135632}" type="datetime1">
              <a:rPr lang="hu-HU" smtClean="0"/>
              <a:t>2023. 10. 06.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32F0922-9557-FB2C-EDAD-1B09E4CC0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3B2558C-AFAC-FB4E-826A-35A3BF33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446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1ACE044-2839-9BD4-9AC1-2D1DCE4B7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D8CBD4D-1E50-BD54-2445-38DD1160D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69D89FE-872D-E85B-65CA-63487413F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48DCA72-E82F-3ACE-607A-E42CABCB8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9508-A1C0-4B62-B077-A38ED4596D52}" type="datetime1">
              <a:rPr lang="hu-HU" smtClean="0"/>
              <a:t>2023. 10. 06.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4AFFB92-7556-6986-F091-676F9C9F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7F12BB3-9E82-6A7C-3A77-A5628FD54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189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DE458C-83EE-6C97-519E-7E950A91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3827152-50EF-8747-60EE-E70FC650A5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545AB09-75EC-A541-9AE5-086330B5C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C27F8C8-BBAF-C7F8-FFBE-AA0775500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52DC-6F79-4D60-B41A-6EC3C46C5C07}" type="datetime1">
              <a:rPr lang="hu-HU" smtClean="0"/>
              <a:t>2023. 10. 06.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A8BA53E-D0F6-C6E9-7E8C-86DEC091E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E1A0802-B63C-6A85-3EF0-2DB7B3A01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417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0A3B5E2-11E2-F06F-B9AF-2741D97E7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E162B3D-BD98-0B7E-0698-3B80B53AF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311B3B-7D9A-4120-D44C-EE265C86F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814C-0CF5-4E0C-81E2-870C4CD99715}" type="datetime1">
              <a:rPr lang="hu-HU" smtClean="0"/>
              <a:t>2023. 10. 06.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F6D704B-D45C-AF42-409E-3591CD040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EBSIG Industry Group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A2F86B0-8362-0F9E-7C73-69CC7DCD6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8B700-C0FD-4DC8-B888-023394F279E4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A0AD389-C28C-60D3-70B5-C980CA52838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57062" y="6736080"/>
            <a:ext cx="3063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3424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publicdomainpictures.net/view-image.php?image=109279&amp;picture=&amp;jazyk=J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publicdomainpictures.net/view-image.php?image=109279&amp;picture=&amp;jazyk=J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publicdomainpictures.net/view-image.php?image=109279&amp;picture=&amp;jazyk=J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25C3C-4414-BC29-ED8C-56C3BA3CF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448" y="692696"/>
            <a:ext cx="9937104" cy="3816424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r>
              <a:rPr lang="de-DE" dirty="0"/>
              <a:t>SIG EMB I</a:t>
            </a:r>
            <a:r>
              <a:rPr lang="en-US" sz="6000" dirty="0"/>
              <a:t> Sub-Group Annex 7</a:t>
            </a:r>
            <a:br>
              <a:rPr lang="en-US" sz="6000" dirty="0"/>
            </a:br>
            <a:r>
              <a:rPr lang="en-US" sz="3600" b="1" dirty="0"/>
              <a:t>Part D, Section 2 - update</a:t>
            </a:r>
            <a:br>
              <a:rPr lang="en-US" sz="6000" dirty="0"/>
            </a:br>
            <a:br>
              <a:rPr lang="en-US" sz="6000" dirty="0"/>
            </a:br>
            <a:r>
              <a:rPr lang="en-US" sz="3200" dirty="0"/>
              <a:t>Preparation for the </a:t>
            </a:r>
            <a:br>
              <a:rPr lang="en-US" sz="6000" dirty="0"/>
            </a:br>
            <a:r>
              <a:rPr lang="en-US" sz="3200" dirty="0"/>
              <a:t>EBSIG Meeting in Brussels with participation of CP´s I 10th-12th Oct 2023</a:t>
            </a:r>
            <a:endParaRPr lang="de-DE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9AD47D-54AC-94B6-49CD-0D0EB6F5407F}"/>
              </a:ext>
            </a:extLst>
          </p:cNvPr>
          <p:cNvSpPr txBox="1"/>
          <p:nvPr/>
        </p:nvSpPr>
        <p:spPr>
          <a:xfrm>
            <a:off x="9912424" y="4046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/>
              <a:t>EBSIG-03-06</a:t>
            </a:r>
          </a:p>
        </p:txBody>
      </p:sp>
    </p:spTree>
    <p:extLst>
      <p:ext uri="{BB962C8B-B14F-4D97-AF65-F5344CB8AC3E}">
        <p14:creationId xmlns:p14="http://schemas.microsoft.com/office/powerpoint/2010/main" val="155656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32ACC3-5BA2-16A5-8BBE-D46E91129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7B625-A320-4691-917D-ECE7CF909137}" type="datetime4">
              <a:rPr lang="en-US" smtClean="0"/>
              <a:pPr/>
              <a:t>October 6, 2023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B2D379-CFF0-6677-02F6-082DEB85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/>
              <a:t>Heiner Hunold © Continental AG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775D70-2D4C-3596-EB07-566A69EEA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CAC9052-BBC6-EDB4-6F9C-976B79888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40" y="296712"/>
            <a:ext cx="11881320" cy="540000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Annex 7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Part D, Section 2 - update</a:t>
            </a:r>
            <a:endParaRPr lang="de-DE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AFCA0CDC-F5A5-9ED6-787C-6ACE3BEC3113}"/>
              </a:ext>
            </a:extLst>
          </p:cNvPr>
          <p:cNvSpPr txBox="1">
            <a:spLocks/>
          </p:cNvSpPr>
          <p:nvPr/>
        </p:nvSpPr>
        <p:spPr>
          <a:xfrm>
            <a:off x="407368" y="1196752"/>
            <a:ext cx="10946432" cy="5661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Annex 7, Part D, Section 2 addresses the ability of the Energy Supply to maintain the electrical reserves of the braking system.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Since electrical energy storage device (</a:t>
            </a:r>
            <a:r>
              <a:rPr lang="en-US" sz="2000" b="1" dirty="0" err="1">
                <a:solidFill>
                  <a:prstClr val="black"/>
                </a:solidFill>
                <a:latin typeface="Calibri Light" panose="020F0302020204030204"/>
                <a:cs typeface="+mj-cs"/>
              </a:rPr>
              <a:t>e.g</a:t>
            </a: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 batteries) cannot be completely depleted like pneumatic or hydraulic energy reservoirs and behave fundamentally differently than these energy storage devices, the test requirements for this Section 2 has to be formulated differently. However, with a similar effect in ensuring that brake energy is maintained at the vehicle. </a:t>
            </a:r>
          </a:p>
          <a:p>
            <a:pPr marL="514350" lvl="0" indent="-51435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The current drafted test requirements (</a:t>
            </a:r>
            <a:r>
              <a:rPr lang="en-US" sz="2000" b="1" i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informal document GRVA 15-17</a:t>
            </a: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) for the capacity of the Energy Supply are based on the Type-I test which is a very large energy-consuming test procedure and therefore gives a good representation of the amount of energy expected to be available by the use of the braking system in normal driving. </a:t>
            </a:r>
          </a:p>
          <a:p>
            <a:pPr marL="514350" lvl="0" indent="-51435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000" b="1" dirty="0">
                <a:solidFill>
                  <a:prstClr val="black"/>
                </a:solidFill>
                <a:latin typeface="Calibri Light" panose="020F0302020204030204"/>
                <a:cs typeface="+mj-cs"/>
              </a:rPr>
              <a:t>When reviewing the GRVA-15-17 Annex 7, Part D, Sec. 2 against the principal target layouts (slide 3-5), the proposed amendment text is still valid in its current state*. The proposal from the expert group and the industry is therefore to use the current Sec. 2 amendment as a base and to update/complete those few paragraphs which still are open. 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/>
              </a:rPr>
              <a:t>* Disclaimer: Some parts of the Sec. 2 amendment are still open and needs to be completed (2.2.3) and some part might need to be updated after a final review.      </a:t>
            </a:r>
          </a:p>
        </p:txBody>
      </p:sp>
    </p:spTree>
    <p:extLst>
      <p:ext uri="{BB962C8B-B14F-4D97-AF65-F5344CB8AC3E}">
        <p14:creationId xmlns:p14="http://schemas.microsoft.com/office/powerpoint/2010/main" val="190521568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Gewinkelter Verbinder 18"/>
          <p:cNvCxnSpPr>
            <a:stCxn id="120" idx="2"/>
            <a:endCxn id="175" idx="2"/>
          </p:cNvCxnSpPr>
          <p:nvPr/>
        </p:nvCxnSpPr>
        <p:spPr>
          <a:xfrm rot="16200000" flipH="1">
            <a:off x="1619497" y="2698957"/>
            <a:ext cx="195987" cy="2149449"/>
          </a:xfrm>
          <a:prstGeom prst="bentConnector3">
            <a:avLst>
              <a:gd name="adj1" fmla="val 21664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9DD8301B-63C3-466B-A67D-FDE78626EA88}"/>
              </a:ext>
            </a:extLst>
          </p:cNvPr>
          <p:cNvSpPr/>
          <p:nvPr/>
        </p:nvSpPr>
        <p:spPr>
          <a:xfrm>
            <a:off x="8329184" y="2173587"/>
            <a:ext cx="1110701" cy="104018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3C004962-7505-4D68-9DB7-4F95C4EE0AB2}"/>
              </a:ext>
            </a:extLst>
          </p:cNvPr>
          <p:cNvCxnSpPr>
            <a:cxnSpLocks/>
          </p:cNvCxnSpPr>
          <p:nvPr/>
        </p:nvCxnSpPr>
        <p:spPr>
          <a:xfrm>
            <a:off x="9655912" y="2282933"/>
            <a:ext cx="1266203" cy="28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58978C2-12DA-4329-9942-E07B09121D3D}"/>
              </a:ext>
            </a:extLst>
          </p:cNvPr>
          <p:cNvCxnSpPr>
            <a:cxnSpLocks/>
          </p:cNvCxnSpPr>
          <p:nvPr/>
        </p:nvCxnSpPr>
        <p:spPr>
          <a:xfrm flipV="1">
            <a:off x="9655912" y="3137583"/>
            <a:ext cx="1344672" cy="386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pieren 140">
            <a:extLst>
              <a:ext uri="{FF2B5EF4-FFF2-40B4-BE49-F238E27FC236}">
                <a16:creationId xmlns:a16="http://schemas.microsoft.com/office/drawing/2014/main" id="{ED56ACF1-E5D7-4425-BF1F-1C4BC7B1D370}"/>
              </a:ext>
            </a:extLst>
          </p:cNvPr>
          <p:cNvGrpSpPr/>
          <p:nvPr/>
        </p:nvGrpSpPr>
        <p:grpSpPr>
          <a:xfrm>
            <a:off x="6134641" y="2352619"/>
            <a:ext cx="789886" cy="485199"/>
            <a:chOff x="7924934" y="4094659"/>
            <a:chExt cx="789886" cy="485199"/>
          </a:xfrm>
        </p:grpSpPr>
        <p:sp>
          <p:nvSpPr>
            <p:cNvPr id="137" name="Rechteck 136">
              <a:extLst>
                <a:ext uri="{FF2B5EF4-FFF2-40B4-BE49-F238E27FC236}">
                  <a16:creationId xmlns:a16="http://schemas.microsoft.com/office/drawing/2014/main" id="{CE02361B-7918-49C8-AAD7-B0BEC1C2D3CE}"/>
                </a:ext>
              </a:extLst>
            </p:cNvPr>
            <p:cNvSpPr/>
            <p:nvPr/>
          </p:nvSpPr>
          <p:spPr>
            <a:xfrm>
              <a:off x="7924934" y="4237162"/>
              <a:ext cx="418138" cy="342696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BE79AA3F-3768-43D6-B839-78426CE35656}"/>
                </a:ext>
              </a:extLst>
            </p:cNvPr>
            <p:cNvSpPr/>
            <p:nvPr/>
          </p:nvSpPr>
          <p:spPr>
            <a:xfrm>
              <a:off x="8100321" y="4094659"/>
              <a:ext cx="90999" cy="145337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pic>
          <p:nvPicPr>
            <p:cNvPr id="139" name="Picture 2" descr="Parking brake free icon">
              <a:extLst>
                <a:ext uri="{FF2B5EF4-FFF2-40B4-BE49-F238E27FC236}">
                  <a16:creationId xmlns:a16="http://schemas.microsoft.com/office/drawing/2014/main" id="{BBAA33A1-7842-437E-A1CE-8F8DA28AF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0546" y="4274193"/>
              <a:ext cx="279483" cy="292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0" name="Gerader Verbinder 139">
              <a:extLst>
                <a:ext uri="{FF2B5EF4-FFF2-40B4-BE49-F238E27FC236}">
                  <a16:creationId xmlns:a16="http://schemas.microsoft.com/office/drawing/2014/main" id="{15C66963-8C2F-4467-81C7-CEEE1B0E8799}"/>
                </a:ext>
              </a:extLst>
            </p:cNvPr>
            <p:cNvCxnSpPr>
              <a:cxnSpLocks/>
            </p:cNvCxnSpPr>
            <p:nvPr/>
          </p:nvCxnSpPr>
          <p:spPr>
            <a:xfrm>
              <a:off x="8357769" y="4426765"/>
              <a:ext cx="357051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Gerade Verbindung mit Pfeil 141">
            <a:extLst>
              <a:ext uri="{FF2B5EF4-FFF2-40B4-BE49-F238E27FC236}">
                <a16:creationId xmlns:a16="http://schemas.microsoft.com/office/drawing/2014/main" id="{88CF8091-C805-44FC-8A13-257A29CBA8F1}"/>
              </a:ext>
            </a:extLst>
          </p:cNvPr>
          <p:cNvCxnSpPr>
            <a:cxnSpLocks/>
          </p:cNvCxnSpPr>
          <p:nvPr/>
        </p:nvCxnSpPr>
        <p:spPr>
          <a:xfrm flipV="1">
            <a:off x="8926345" y="1767028"/>
            <a:ext cx="0" cy="385893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9437D731-2D00-45B5-A6BF-C1969AD99F85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6802952" y="1549999"/>
            <a:ext cx="2010" cy="260154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31F293A-48A6-4F6F-AB32-03317346A2DF}"/>
              </a:ext>
            </a:extLst>
          </p:cNvPr>
          <p:cNvCxnSpPr>
            <a:cxnSpLocks/>
          </p:cNvCxnSpPr>
          <p:nvPr/>
        </p:nvCxnSpPr>
        <p:spPr>
          <a:xfrm>
            <a:off x="1723547" y="1830737"/>
            <a:ext cx="468844" cy="319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hteck: abgerundete Ecken 159">
            <a:extLst>
              <a:ext uri="{FF2B5EF4-FFF2-40B4-BE49-F238E27FC236}">
                <a16:creationId xmlns:a16="http://schemas.microsoft.com/office/drawing/2014/main" id="{892C9717-1F55-429B-B1CF-BBD795986AC8}"/>
              </a:ext>
            </a:extLst>
          </p:cNvPr>
          <p:cNvSpPr/>
          <p:nvPr/>
        </p:nvSpPr>
        <p:spPr>
          <a:xfrm>
            <a:off x="2855908" y="3141451"/>
            <a:ext cx="1217254" cy="7274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Rechteck: abgerundete Ecken 158">
            <a:extLst>
              <a:ext uri="{FF2B5EF4-FFF2-40B4-BE49-F238E27FC236}">
                <a16:creationId xmlns:a16="http://schemas.microsoft.com/office/drawing/2014/main" id="{A80FEE11-BB8A-47FF-A99C-593CBE7B0DCA}"/>
              </a:ext>
            </a:extLst>
          </p:cNvPr>
          <p:cNvSpPr/>
          <p:nvPr/>
        </p:nvSpPr>
        <p:spPr>
          <a:xfrm>
            <a:off x="2862338" y="1387909"/>
            <a:ext cx="1217769" cy="7274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10DF500B-EA43-497C-BD63-CD8980451935}"/>
              </a:ext>
            </a:extLst>
          </p:cNvPr>
          <p:cNvCxnSpPr>
            <a:cxnSpLocks/>
          </p:cNvCxnSpPr>
          <p:nvPr/>
        </p:nvCxnSpPr>
        <p:spPr>
          <a:xfrm>
            <a:off x="3361108" y="3509759"/>
            <a:ext cx="3968334" cy="13877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AF1F3820-51C5-45C2-9450-0A044EA6D184}"/>
              </a:ext>
            </a:extLst>
          </p:cNvPr>
          <p:cNvSpPr/>
          <p:nvPr/>
        </p:nvSpPr>
        <p:spPr>
          <a:xfrm>
            <a:off x="335680" y="1410740"/>
            <a:ext cx="1406541" cy="2463979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Traction Battery (HV)</a:t>
            </a: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AA86A1AB-FCC2-427D-B3C1-89A0F62E16C6}"/>
              </a:ext>
            </a:extLst>
          </p:cNvPr>
          <p:cNvGrpSpPr/>
          <p:nvPr/>
        </p:nvGrpSpPr>
        <p:grpSpPr>
          <a:xfrm>
            <a:off x="3594479" y="1720091"/>
            <a:ext cx="314920" cy="150916"/>
            <a:chOff x="2579832" y="2332659"/>
            <a:chExt cx="314920" cy="150916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AB6137A2-EC35-4B30-8581-ED28F1F7A0FF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A7F2F95D-583B-4937-A33A-BB5029CB4E61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D2F32E1F-B70D-40C4-B2E1-BEEAC3C8946F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3962567F-F5E4-46D3-A28A-5CBAD7C2192B}"/>
              </a:ext>
            </a:extLst>
          </p:cNvPr>
          <p:cNvCxnSpPr>
            <a:cxnSpLocks/>
          </p:cNvCxnSpPr>
          <p:nvPr/>
        </p:nvCxnSpPr>
        <p:spPr>
          <a:xfrm>
            <a:off x="3376059" y="1800950"/>
            <a:ext cx="95163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7921924C-C943-4A7D-A5D4-6DFFBD9A4293}"/>
              </a:ext>
            </a:extLst>
          </p:cNvPr>
          <p:cNvCxnSpPr>
            <a:cxnSpLocks/>
          </p:cNvCxnSpPr>
          <p:nvPr/>
        </p:nvCxnSpPr>
        <p:spPr>
          <a:xfrm flipV="1">
            <a:off x="3909399" y="1782638"/>
            <a:ext cx="5016946" cy="385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Ein Bild, das Text, Schild, Himmel, draußen enthält.&#10;&#10;Automatisch generierte Beschreibung">
            <a:extLst>
              <a:ext uri="{FF2B5EF4-FFF2-40B4-BE49-F238E27FC236}">
                <a16:creationId xmlns:a16="http://schemas.microsoft.com/office/drawing/2014/main" id="{4CB47414-229E-40FC-99AF-E694396697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7723" y="1590532"/>
            <a:ext cx="488160" cy="488160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0D14394B-CD0E-4AC1-99A2-BE6B3342C553}"/>
              </a:ext>
            </a:extLst>
          </p:cNvPr>
          <p:cNvCxnSpPr>
            <a:cxnSpLocks/>
          </p:cNvCxnSpPr>
          <p:nvPr/>
        </p:nvCxnSpPr>
        <p:spPr>
          <a:xfrm>
            <a:off x="2615732" y="580249"/>
            <a:ext cx="2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AFE30FE1-EDD4-4507-9D3D-9EC894E5A7A3}"/>
              </a:ext>
            </a:extLst>
          </p:cNvPr>
          <p:cNvSpPr/>
          <p:nvPr/>
        </p:nvSpPr>
        <p:spPr>
          <a:xfrm>
            <a:off x="6115429" y="765542"/>
            <a:ext cx="1379066" cy="784457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LV-Battery</a:t>
            </a:r>
          </a:p>
          <a:p>
            <a:pPr algn="ctr"/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A89BC8F1-812B-4696-85BD-469C81F68BCF}"/>
              </a:ext>
            </a:extLst>
          </p:cNvPr>
          <p:cNvGrpSpPr/>
          <p:nvPr/>
        </p:nvGrpSpPr>
        <p:grpSpPr>
          <a:xfrm rot="10800000" flipH="1">
            <a:off x="10536530" y="921876"/>
            <a:ext cx="714574" cy="1374908"/>
            <a:chOff x="9357293" y="3389020"/>
            <a:chExt cx="444342" cy="942682"/>
          </a:xfrm>
        </p:grpSpPr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106DE6E0-AAAC-4FF7-8822-A5AD8F64C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293" y="3866071"/>
              <a:ext cx="444342" cy="465631"/>
            </a:xfrm>
            <a:prstGeom prst="rect">
              <a:avLst/>
            </a:prstGeom>
          </p:spPr>
        </p:pic>
        <p:cxnSp>
          <p:nvCxnSpPr>
            <p:cNvPr id="107" name="Gerade Verbindung mit Pfeil 106">
              <a:extLst>
                <a:ext uri="{FF2B5EF4-FFF2-40B4-BE49-F238E27FC236}">
                  <a16:creationId xmlns:a16="http://schemas.microsoft.com/office/drawing/2014/main" id="{513F9CC4-F7DC-4765-B7D9-53793F688BA3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9588564" y="3389020"/>
              <a:ext cx="0" cy="476586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4BC3EBA2-2707-4DB3-8A5D-D9528DC42D4C}"/>
              </a:ext>
            </a:extLst>
          </p:cNvPr>
          <p:cNvGrpSpPr/>
          <p:nvPr/>
        </p:nvGrpSpPr>
        <p:grpSpPr>
          <a:xfrm>
            <a:off x="11073582" y="1419230"/>
            <a:ext cx="714579" cy="1173683"/>
            <a:chOff x="11452268" y="301635"/>
            <a:chExt cx="714579" cy="1173683"/>
          </a:xfrm>
        </p:grpSpPr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52215435-2F8E-4783-A30C-41C25B46CF2C}"/>
                </a:ext>
              </a:extLst>
            </p:cNvPr>
            <p:cNvGrpSpPr/>
            <p:nvPr/>
          </p:nvGrpSpPr>
          <p:grpSpPr>
            <a:xfrm rot="10800000">
              <a:off x="11452268" y="301635"/>
              <a:ext cx="714579" cy="1173683"/>
              <a:chOff x="9357293" y="3526986"/>
              <a:chExt cx="444342" cy="804716"/>
            </a:xfrm>
          </p:grpSpPr>
          <p:pic>
            <p:nvPicPr>
              <p:cNvPr id="108" name="Grafik 107">
                <a:extLst>
                  <a:ext uri="{FF2B5EF4-FFF2-40B4-BE49-F238E27FC236}">
                    <a16:creationId xmlns:a16="http://schemas.microsoft.com/office/drawing/2014/main" id="{D871D474-857C-40E5-8047-D277CEA7B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6F6F6"/>
                  </a:clrFrom>
                  <a:clrTo>
                    <a:srgbClr val="F6F6F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57293" y="3866071"/>
                <a:ext cx="444342" cy="465631"/>
              </a:xfrm>
              <a:prstGeom prst="rect">
                <a:avLst/>
              </a:prstGeom>
            </p:spPr>
          </p:pic>
          <p:cxnSp>
            <p:nvCxnSpPr>
              <p:cNvPr id="109" name="Gerade Verbindung mit Pfeil 108">
                <a:extLst>
                  <a:ext uri="{FF2B5EF4-FFF2-40B4-BE49-F238E27FC236}">
                    <a16:creationId xmlns:a16="http://schemas.microsoft.com/office/drawing/2014/main" id="{8AA77B95-2E91-4FDC-BA7E-8EB4735A69D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588564" y="3526986"/>
                <a:ext cx="0" cy="33861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4A842991-6122-4AFC-A010-AB15C4D4B0B0}"/>
                </a:ext>
              </a:extLst>
            </p:cNvPr>
            <p:cNvSpPr/>
            <p:nvPr/>
          </p:nvSpPr>
          <p:spPr>
            <a:xfrm rot="10800000">
              <a:off x="11868863" y="773850"/>
              <a:ext cx="135920" cy="1424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pic>
        <p:nvPicPr>
          <p:cNvPr id="37" name="Grafik 36">
            <a:extLst>
              <a:ext uri="{FF2B5EF4-FFF2-40B4-BE49-F238E27FC236}">
                <a16:creationId xmlns:a16="http://schemas.microsoft.com/office/drawing/2014/main" id="{2EDD1093-A229-4C51-ACE0-9C389EA01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316" y="4080455"/>
            <a:ext cx="714579" cy="679126"/>
          </a:xfrm>
          <a:prstGeom prst="rect">
            <a:avLst/>
          </a:prstGeom>
        </p:spPr>
      </p:pic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E935146E-E1A6-4095-9E88-75DC416A2FCD}"/>
              </a:ext>
            </a:extLst>
          </p:cNvPr>
          <p:cNvCxnSpPr>
            <a:cxnSpLocks/>
          </p:cNvCxnSpPr>
          <p:nvPr/>
        </p:nvCxnSpPr>
        <p:spPr>
          <a:xfrm>
            <a:off x="10977004" y="3145106"/>
            <a:ext cx="0" cy="934671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fik 83">
            <a:extLst>
              <a:ext uri="{FF2B5EF4-FFF2-40B4-BE49-F238E27FC236}">
                <a16:creationId xmlns:a16="http://schemas.microsoft.com/office/drawing/2014/main" id="{FF52600F-A591-4477-89A7-A727640BB2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09625" y="3494711"/>
            <a:ext cx="714574" cy="679126"/>
          </a:xfrm>
          <a:prstGeom prst="rect">
            <a:avLst/>
          </a:prstGeom>
        </p:spPr>
      </p:pic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AA73D3C1-A824-44E9-B9AD-E6B9C7E95D97}"/>
              </a:ext>
            </a:extLst>
          </p:cNvPr>
          <p:cNvCxnSpPr>
            <a:cxnSpLocks/>
          </p:cNvCxnSpPr>
          <p:nvPr/>
        </p:nvCxnSpPr>
        <p:spPr>
          <a:xfrm>
            <a:off x="11452268" y="2825026"/>
            <a:ext cx="10" cy="669007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Ellipse 110">
            <a:extLst>
              <a:ext uri="{FF2B5EF4-FFF2-40B4-BE49-F238E27FC236}">
                <a16:creationId xmlns:a16="http://schemas.microsoft.com/office/drawing/2014/main" id="{402B4D50-B903-44AB-95E7-017DA07CE80A}"/>
              </a:ext>
            </a:extLst>
          </p:cNvPr>
          <p:cNvSpPr/>
          <p:nvPr/>
        </p:nvSpPr>
        <p:spPr>
          <a:xfrm>
            <a:off x="10711457" y="4184427"/>
            <a:ext cx="135920" cy="142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2844185-7C9E-4949-9F4A-23A7DA9F7B13}"/>
              </a:ext>
            </a:extLst>
          </p:cNvPr>
          <p:cNvCxnSpPr>
            <a:cxnSpLocks/>
          </p:cNvCxnSpPr>
          <p:nvPr/>
        </p:nvCxnSpPr>
        <p:spPr>
          <a:xfrm>
            <a:off x="9655912" y="2845995"/>
            <a:ext cx="1768807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feld 135">
            <a:extLst>
              <a:ext uri="{FF2B5EF4-FFF2-40B4-BE49-F238E27FC236}">
                <a16:creationId xmlns:a16="http://schemas.microsoft.com/office/drawing/2014/main" id="{3F090409-21C2-4D24-A6F6-F55E2E5FCB15}"/>
              </a:ext>
            </a:extLst>
          </p:cNvPr>
          <p:cNvSpPr txBox="1"/>
          <p:nvPr/>
        </p:nvSpPr>
        <p:spPr>
          <a:xfrm>
            <a:off x="6991969" y="2296786"/>
            <a:ext cx="1311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1 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1123B6E7-163C-4081-8292-F14374B6D5C2}"/>
              </a:ext>
            </a:extLst>
          </p:cNvPr>
          <p:cNvCxnSpPr>
            <a:cxnSpLocks/>
          </p:cNvCxnSpPr>
          <p:nvPr/>
        </p:nvCxnSpPr>
        <p:spPr>
          <a:xfrm>
            <a:off x="8909862" y="3213806"/>
            <a:ext cx="8916" cy="1065409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 Verbindung mit Pfeil 142">
            <a:extLst>
              <a:ext uri="{FF2B5EF4-FFF2-40B4-BE49-F238E27FC236}">
                <a16:creationId xmlns:a16="http://schemas.microsoft.com/office/drawing/2014/main" id="{C3BB4D1A-775C-49A5-AB6A-329AA86BD0BB}"/>
              </a:ext>
            </a:extLst>
          </p:cNvPr>
          <p:cNvCxnSpPr>
            <a:cxnSpLocks/>
          </p:cNvCxnSpPr>
          <p:nvPr/>
        </p:nvCxnSpPr>
        <p:spPr>
          <a:xfrm flipV="1">
            <a:off x="7325656" y="3223314"/>
            <a:ext cx="0" cy="305440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7CD0585-DD55-40FD-873D-CF50D5C55EC0}"/>
              </a:ext>
            </a:extLst>
          </p:cNvPr>
          <p:cNvSpPr txBox="1"/>
          <p:nvPr/>
        </p:nvSpPr>
        <p:spPr>
          <a:xfrm>
            <a:off x="668091" y="402336"/>
            <a:ext cx="5293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R13H Targeted layouts – layout 1a # (electro-mechanical-brake)</a:t>
            </a:r>
          </a:p>
        </p:txBody>
      </p:sp>
      <p:sp>
        <p:nvSpPr>
          <p:cNvPr id="104" name="Rechteck: abgerundete Ecken 103">
            <a:extLst>
              <a:ext uri="{FF2B5EF4-FFF2-40B4-BE49-F238E27FC236}">
                <a16:creationId xmlns:a16="http://schemas.microsoft.com/office/drawing/2014/main" id="{17304189-6C9F-4ADE-A480-9ACB060D6DE8}"/>
              </a:ext>
            </a:extLst>
          </p:cNvPr>
          <p:cNvSpPr/>
          <p:nvPr/>
        </p:nvSpPr>
        <p:spPr>
          <a:xfrm>
            <a:off x="7059190" y="2178204"/>
            <a:ext cx="1132735" cy="104018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B7CDF19B-EBD9-40FE-8CEB-1268BBD11AA3}"/>
              </a:ext>
            </a:extLst>
          </p:cNvPr>
          <p:cNvSpPr txBox="1"/>
          <p:nvPr/>
        </p:nvSpPr>
        <p:spPr>
          <a:xfrm>
            <a:off x="8261963" y="2282933"/>
            <a:ext cx="1226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2 </a:t>
            </a: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D7D281BB-D8AD-4F0D-8B66-6F838D336C79}"/>
              </a:ext>
            </a:extLst>
          </p:cNvPr>
          <p:cNvCxnSpPr>
            <a:cxnSpLocks/>
          </p:cNvCxnSpPr>
          <p:nvPr/>
        </p:nvCxnSpPr>
        <p:spPr>
          <a:xfrm>
            <a:off x="7584456" y="3230839"/>
            <a:ext cx="8916" cy="948228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B3EB0DA1-8C8D-438E-B1E3-386FD3891503}"/>
              </a:ext>
            </a:extLst>
          </p:cNvPr>
          <p:cNvCxnSpPr>
            <a:cxnSpLocks/>
          </p:cNvCxnSpPr>
          <p:nvPr/>
        </p:nvCxnSpPr>
        <p:spPr>
          <a:xfrm>
            <a:off x="9692856" y="2581888"/>
            <a:ext cx="1723381" cy="20119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eck: abgerundete Ecken 113">
            <a:extLst>
              <a:ext uri="{FF2B5EF4-FFF2-40B4-BE49-F238E27FC236}">
                <a16:creationId xmlns:a16="http://schemas.microsoft.com/office/drawing/2014/main" id="{981E32B1-114E-43C4-BDEE-256EB47C42A9}"/>
              </a:ext>
            </a:extLst>
          </p:cNvPr>
          <p:cNvSpPr/>
          <p:nvPr/>
        </p:nvSpPr>
        <p:spPr>
          <a:xfrm>
            <a:off x="6916026" y="1991918"/>
            <a:ext cx="2739886" cy="1409309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CAD25D62-19A5-40B5-8FAC-98946BC0C684}"/>
              </a:ext>
            </a:extLst>
          </p:cNvPr>
          <p:cNvGrpSpPr/>
          <p:nvPr/>
        </p:nvGrpSpPr>
        <p:grpSpPr>
          <a:xfrm>
            <a:off x="5784164" y="3933208"/>
            <a:ext cx="3125710" cy="693562"/>
            <a:chOff x="6225262" y="4654450"/>
            <a:chExt cx="3125710" cy="693562"/>
          </a:xfrm>
        </p:grpSpPr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1C15DABF-38BD-4255-992F-38E2C3185E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0886" y="4981890"/>
              <a:ext cx="2020086" cy="858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3E619A6D-14A4-4A17-812D-AFD50DB6919F}"/>
                </a:ext>
              </a:extLst>
            </p:cNvPr>
            <p:cNvCxnSpPr>
              <a:cxnSpLocks/>
            </p:cNvCxnSpPr>
            <p:nvPr/>
          </p:nvCxnSpPr>
          <p:spPr>
            <a:xfrm>
              <a:off x="7330886" y="4878774"/>
              <a:ext cx="694680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3466A446-E20D-4772-95FA-9065C48A6F1C}"/>
                </a:ext>
              </a:extLst>
            </p:cNvPr>
            <p:cNvGrpSpPr>
              <a:grpSpLocks noChangeAspect="1"/>
            </p:cNvGrpSpPr>
            <p:nvPr/>
          </p:nvGrpSpPr>
          <p:grpSpPr>
            <a:xfrm rot="156621" flipH="1">
              <a:off x="6341673" y="4853191"/>
              <a:ext cx="353696" cy="421451"/>
              <a:chOff x="4110773" y="4259412"/>
              <a:chExt cx="609379" cy="719318"/>
            </a:xfrm>
          </p:grpSpPr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6C95B86D-FEA8-4704-B266-D17C3C99A280}"/>
                  </a:ext>
                </a:extLst>
              </p:cNvPr>
              <p:cNvSpPr/>
              <p:nvPr/>
            </p:nvSpPr>
            <p:spPr>
              <a:xfrm>
                <a:off x="4144152" y="4297961"/>
                <a:ext cx="569925" cy="589053"/>
              </a:xfrm>
              <a:custGeom>
                <a:avLst/>
                <a:gdLst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345989 w 654908"/>
                  <a:gd name="connsiteY4" fmla="*/ 420130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58456 w 654908"/>
                  <a:gd name="connsiteY4" fmla="*/ 591275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70724 w 654908"/>
                  <a:gd name="connsiteY3" fmla="*/ 602772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654908 w 654908"/>
                  <a:gd name="connsiteY2" fmla="*/ 729049 h 756075"/>
                  <a:gd name="connsiteX3" fmla="*/ 570724 w 654908"/>
                  <a:gd name="connsiteY3" fmla="*/ 602772 h 756075"/>
                  <a:gd name="connsiteX4" fmla="*/ 485350 w 654908"/>
                  <a:gd name="connsiteY4" fmla="*/ 647508 h 756075"/>
                  <a:gd name="connsiteX5" fmla="*/ 61784 w 654908"/>
                  <a:gd name="connsiteY5" fmla="*/ 0 h 756075"/>
                  <a:gd name="connsiteX6" fmla="*/ 0 w 654908"/>
                  <a:gd name="connsiteY6" fmla="*/ 49427 h 75607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511517 w 654908"/>
                  <a:gd name="connsiteY2" fmla="*/ 752507 h 756075"/>
                  <a:gd name="connsiteX3" fmla="*/ 654908 w 654908"/>
                  <a:gd name="connsiteY3" fmla="*/ 729049 h 756075"/>
                  <a:gd name="connsiteX4" fmla="*/ 570724 w 654908"/>
                  <a:gd name="connsiteY4" fmla="*/ 602772 h 756075"/>
                  <a:gd name="connsiteX5" fmla="*/ 485350 w 654908"/>
                  <a:gd name="connsiteY5" fmla="*/ 647508 h 756075"/>
                  <a:gd name="connsiteX6" fmla="*/ 61784 w 654908"/>
                  <a:gd name="connsiteY6" fmla="*/ 0 h 756075"/>
                  <a:gd name="connsiteX7" fmla="*/ 0 w 654908"/>
                  <a:gd name="connsiteY7" fmla="*/ 49427 h 756075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485350 w 654908"/>
                  <a:gd name="connsiteY5" fmla="*/ 647508 h 752507"/>
                  <a:gd name="connsiteX6" fmla="*/ 61784 w 654908"/>
                  <a:gd name="connsiteY6" fmla="*/ 0 h 752507"/>
                  <a:gd name="connsiteX7" fmla="*/ 0 w 654908"/>
                  <a:gd name="connsiteY7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85350 w 654908"/>
                  <a:gd name="connsiteY6" fmla="*/ 647508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24978 w 654908"/>
                  <a:gd name="connsiteY8" fmla="*/ 31255 h 752507"/>
                  <a:gd name="connsiteX9" fmla="*/ 0 w 654908"/>
                  <a:gd name="connsiteY9" fmla="*/ 49427 h 752507"/>
                  <a:gd name="connsiteX0" fmla="*/ 0 w 654908"/>
                  <a:gd name="connsiteY0" fmla="*/ 49956 h 753036"/>
                  <a:gd name="connsiteX1" fmla="*/ 444844 w 654908"/>
                  <a:gd name="connsiteY1" fmla="*/ 724820 h 753036"/>
                  <a:gd name="connsiteX2" fmla="*/ 511517 w 654908"/>
                  <a:gd name="connsiteY2" fmla="*/ 753036 h 753036"/>
                  <a:gd name="connsiteX3" fmla="*/ 654908 w 654908"/>
                  <a:gd name="connsiteY3" fmla="*/ 729578 h 753036"/>
                  <a:gd name="connsiteX4" fmla="*/ 570724 w 654908"/>
                  <a:gd name="connsiteY4" fmla="*/ 603301 h 753036"/>
                  <a:gd name="connsiteX5" fmla="*/ 518852 w 654908"/>
                  <a:gd name="connsiteY5" fmla="*/ 625900 h 753036"/>
                  <a:gd name="connsiteX6" fmla="*/ 460900 w 654908"/>
                  <a:gd name="connsiteY6" fmla="*/ 611363 h 753036"/>
                  <a:gd name="connsiteX7" fmla="*/ 61784 w 654908"/>
                  <a:gd name="connsiteY7" fmla="*/ 529 h 753036"/>
                  <a:gd name="connsiteX8" fmla="*/ 2974 w 654908"/>
                  <a:gd name="connsiteY8" fmla="*/ 0 h 753036"/>
                  <a:gd name="connsiteX9" fmla="*/ 0 w 654908"/>
                  <a:gd name="connsiteY9" fmla="*/ 49956 h 753036"/>
                  <a:gd name="connsiteX0" fmla="*/ 34293 w 689201"/>
                  <a:gd name="connsiteY0" fmla="*/ 96747 h 799827"/>
                  <a:gd name="connsiteX1" fmla="*/ 479137 w 689201"/>
                  <a:gd name="connsiteY1" fmla="*/ 771611 h 799827"/>
                  <a:gd name="connsiteX2" fmla="*/ 545810 w 689201"/>
                  <a:gd name="connsiteY2" fmla="*/ 799827 h 799827"/>
                  <a:gd name="connsiteX3" fmla="*/ 689201 w 689201"/>
                  <a:gd name="connsiteY3" fmla="*/ 776369 h 799827"/>
                  <a:gd name="connsiteX4" fmla="*/ 605017 w 689201"/>
                  <a:gd name="connsiteY4" fmla="*/ 650092 h 799827"/>
                  <a:gd name="connsiteX5" fmla="*/ 553145 w 689201"/>
                  <a:gd name="connsiteY5" fmla="*/ 672691 h 799827"/>
                  <a:gd name="connsiteX6" fmla="*/ 495193 w 689201"/>
                  <a:gd name="connsiteY6" fmla="*/ 658154 h 799827"/>
                  <a:gd name="connsiteX7" fmla="*/ 96077 w 689201"/>
                  <a:gd name="connsiteY7" fmla="*/ 47320 h 799827"/>
                  <a:gd name="connsiteX8" fmla="*/ 37267 w 689201"/>
                  <a:gd name="connsiteY8" fmla="*/ 46791 h 799827"/>
                  <a:gd name="connsiteX9" fmla="*/ 34293 w 689201"/>
                  <a:gd name="connsiteY9" fmla="*/ 96747 h 799827"/>
                  <a:gd name="connsiteX0" fmla="*/ 34293 w 689201"/>
                  <a:gd name="connsiteY0" fmla="*/ 67834 h 770914"/>
                  <a:gd name="connsiteX1" fmla="*/ 479137 w 689201"/>
                  <a:gd name="connsiteY1" fmla="*/ 742698 h 770914"/>
                  <a:gd name="connsiteX2" fmla="*/ 545810 w 689201"/>
                  <a:gd name="connsiteY2" fmla="*/ 770914 h 770914"/>
                  <a:gd name="connsiteX3" fmla="*/ 689201 w 689201"/>
                  <a:gd name="connsiteY3" fmla="*/ 747456 h 770914"/>
                  <a:gd name="connsiteX4" fmla="*/ 605017 w 689201"/>
                  <a:gd name="connsiteY4" fmla="*/ 621179 h 770914"/>
                  <a:gd name="connsiteX5" fmla="*/ 553145 w 689201"/>
                  <a:gd name="connsiteY5" fmla="*/ 643778 h 770914"/>
                  <a:gd name="connsiteX6" fmla="*/ 495193 w 689201"/>
                  <a:gd name="connsiteY6" fmla="*/ 629241 h 770914"/>
                  <a:gd name="connsiteX7" fmla="*/ 96077 w 689201"/>
                  <a:gd name="connsiteY7" fmla="*/ 18407 h 770914"/>
                  <a:gd name="connsiteX8" fmla="*/ 37267 w 689201"/>
                  <a:gd name="connsiteY8" fmla="*/ 17878 h 770914"/>
                  <a:gd name="connsiteX9" fmla="*/ 34293 w 689201"/>
                  <a:gd name="connsiteY9" fmla="*/ 67834 h 770914"/>
                  <a:gd name="connsiteX0" fmla="*/ 7337 w 662245"/>
                  <a:gd name="connsiteY0" fmla="*/ 60112 h 763192"/>
                  <a:gd name="connsiteX1" fmla="*/ 452181 w 662245"/>
                  <a:gd name="connsiteY1" fmla="*/ 734976 h 763192"/>
                  <a:gd name="connsiteX2" fmla="*/ 518854 w 662245"/>
                  <a:gd name="connsiteY2" fmla="*/ 763192 h 763192"/>
                  <a:gd name="connsiteX3" fmla="*/ 662245 w 662245"/>
                  <a:gd name="connsiteY3" fmla="*/ 739734 h 763192"/>
                  <a:gd name="connsiteX4" fmla="*/ 578061 w 662245"/>
                  <a:gd name="connsiteY4" fmla="*/ 613457 h 763192"/>
                  <a:gd name="connsiteX5" fmla="*/ 526189 w 662245"/>
                  <a:gd name="connsiteY5" fmla="*/ 636056 h 763192"/>
                  <a:gd name="connsiteX6" fmla="*/ 468237 w 662245"/>
                  <a:gd name="connsiteY6" fmla="*/ 621519 h 763192"/>
                  <a:gd name="connsiteX7" fmla="*/ 69121 w 662245"/>
                  <a:gd name="connsiteY7" fmla="*/ 10685 h 763192"/>
                  <a:gd name="connsiteX8" fmla="*/ 10311 w 662245"/>
                  <a:gd name="connsiteY8" fmla="*/ 10156 h 763192"/>
                  <a:gd name="connsiteX9" fmla="*/ 7337 w 662245"/>
                  <a:gd name="connsiteY9" fmla="*/ 60112 h 76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245" h="763192">
                    <a:moveTo>
                      <a:pt x="7337" y="60112"/>
                    </a:moveTo>
                    <a:lnTo>
                      <a:pt x="452181" y="734976"/>
                    </a:lnTo>
                    <a:lnTo>
                      <a:pt x="518854" y="763192"/>
                    </a:lnTo>
                    <a:lnTo>
                      <a:pt x="662245" y="739734"/>
                    </a:lnTo>
                    <a:lnTo>
                      <a:pt x="578061" y="613457"/>
                    </a:lnTo>
                    <a:lnTo>
                      <a:pt x="526189" y="636056"/>
                    </a:lnTo>
                    <a:lnTo>
                      <a:pt x="468237" y="621519"/>
                    </a:lnTo>
                    <a:lnTo>
                      <a:pt x="69121" y="10685"/>
                    </a:lnTo>
                    <a:cubicBezTo>
                      <a:pt x="46588" y="-8082"/>
                      <a:pt x="20608" y="1918"/>
                      <a:pt x="10311" y="10156"/>
                    </a:cubicBezTo>
                    <a:cubicBezTo>
                      <a:pt x="14" y="18394"/>
                      <a:pt x="-5185" y="39551"/>
                      <a:pt x="7337" y="6011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hteck 94">
                <a:extLst>
                  <a:ext uri="{FF2B5EF4-FFF2-40B4-BE49-F238E27FC236}">
                    <a16:creationId xmlns:a16="http://schemas.microsoft.com/office/drawing/2014/main" id="{5C76CF71-53ED-4A94-8134-3ADCEBF6B8E7}"/>
                  </a:ext>
                </a:extLst>
              </p:cNvPr>
              <p:cNvSpPr/>
              <p:nvPr/>
            </p:nvSpPr>
            <p:spPr>
              <a:xfrm rot="19701715">
                <a:off x="4658810" y="4654694"/>
                <a:ext cx="61342" cy="3240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D716AFCF-436A-4C72-963F-AA978A376E27}"/>
                  </a:ext>
                </a:extLst>
              </p:cNvPr>
              <p:cNvSpPr/>
              <p:nvPr/>
            </p:nvSpPr>
            <p:spPr>
              <a:xfrm>
                <a:off x="4110773" y="4259412"/>
                <a:ext cx="229656" cy="2384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44FB009E-DD2A-413B-8C5F-D258C76C28EF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686824" y="4932145"/>
              <a:ext cx="455271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D25A9D9F-1F9A-4A04-A542-EE53F4540B8B}"/>
                </a:ext>
              </a:extLst>
            </p:cNvPr>
            <p:cNvSpPr/>
            <p:nvPr/>
          </p:nvSpPr>
          <p:spPr>
            <a:xfrm>
              <a:off x="7130952" y="4791338"/>
              <a:ext cx="113211" cy="3011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hteck 92">
              <a:extLst>
                <a:ext uri="{FF2B5EF4-FFF2-40B4-BE49-F238E27FC236}">
                  <a16:creationId xmlns:a16="http://schemas.microsoft.com/office/drawing/2014/main" id="{C363C6F1-F4B2-4225-8821-EABF74317D8B}"/>
                </a:ext>
              </a:extLst>
            </p:cNvPr>
            <p:cNvSpPr/>
            <p:nvPr/>
          </p:nvSpPr>
          <p:spPr>
            <a:xfrm>
              <a:off x="6225262" y="4654450"/>
              <a:ext cx="1079863" cy="693562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E71E8701-5916-462A-8D62-5519940763E0}"/>
              </a:ext>
            </a:extLst>
          </p:cNvPr>
          <p:cNvCxnSpPr>
            <a:cxnSpLocks/>
          </p:cNvCxnSpPr>
          <p:nvPr/>
        </p:nvCxnSpPr>
        <p:spPr>
          <a:xfrm flipH="1">
            <a:off x="5441083" y="1791691"/>
            <a:ext cx="5353" cy="242750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A2D5B6CA-DCDF-468B-B697-DBA09E9DB7AC}"/>
              </a:ext>
            </a:extLst>
          </p:cNvPr>
          <p:cNvCxnSpPr>
            <a:cxnSpLocks/>
          </p:cNvCxnSpPr>
          <p:nvPr/>
        </p:nvCxnSpPr>
        <p:spPr>
          <a:xfrm>
            <a:off x="6369623" y="3927431"/>
            <a:ext cx="0" cy="683605"/>
          </a:xfrm>
          <a:prstGeom prst="line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1" name="Textfeld 130">
            <a:extLst>
              <a:ext uri="{FF2B5EF4-FFF2-40B4-BE49-F238E27FC236}">
                <a16:creationId xmlns:a16="http://schemas.microsoft.com/office/drawing/2014/main" id="{D712C087-828A-4377-83D1-7837770BAFAB}"/>
              </a:ext>
            </a:extLst>
          </p:cNvPr>
          <p:cNvSpPr txBox="1"/>
          <p:nvPr/>
        </p:nvSpPr>
        <p:spPr>
          <a:xfrm>
            <a:off x="6057174" y="4281617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1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3B0DFED8-2B36-44D8-837A-458AE86327D7}"/>
              </a:ext>
            </a:extLst>
          </p:cNvPr>
          <p:cNvSpPr txBox="1"/>
          <p:nvPr/>
        </p:nvSpPr>
        <p:spPr>
          <a:xfrm>
            <a:off x="6495897" y="4286228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2</a:t>
            </a:r>
          </a:p>
        </p:txBody>
      </p:sp>
      <p:sp>
        <p:nvSpPr>
          <p:cNvPr id="144" name="Ellipse 143">
            <a:extLst>
              <a:ext uri="{FF2B5EF4-FFF2-40B4-BE49-F238E27FC236}">
                <a16:creationId xmlns:a16="http://schemas.microsoft.com/office/drawing/2014/main" id="{F0D5E7C5-1491-4FFB-B7E4-BC17ADD1B336}"/>
              </a:ext>
            </a:extLst>
          </p:cNvPr>
          <p:cNvSpPr/>
          <p:nvPr/>
        </p:nvSpPr>
        <p:spPr>
          <a:xfrm>
            <a:off x="5363790" y="1754315"/>
            <a:ext cx="157487" cy="1308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88E93D6-890B-4ACF-BCA8-1564C597853D}"/>
              </a:ext>
            </a:extLst>
          </p:cNvPr>
          <p:cNvSpPr txBox="1"/>
          <p:nvPr/>
        </p:nvSpPr>
        <p:spPr>
          <a:xfrm>
            <a:off x="4227361" y="1469915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KL 30.1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11077625-2209-438B-81F4-28B3AFB8A134}"/>
              </a:ext>
            </a:extLst>
          </p:cNvPr>
          <p:cNvSpPr txBox="1"/>
          <p:nvPr/>
        </p:nvSpPr>
        <p:spPr>
          <a:xfrm>
            <a:off x="4202236" y="3157005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KL 30.2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4613855-607E-46B4-87C3-00A110197F5E}"/>
              </a:ext>
            </a:extLst>
          </p:cNvPr>
          <p:cNvCxnSpPr>
            <a:cxnSpLocks/>
            <a:stCxn id="114" idx="3"/>
          </p:cNvCxnSpPr>
          <p:nvPr/>
        </p:nvCxnSpPr>
        <p:spPr>
          <a:xfrm>
            <a:off x="9655912" y="2696573"/>
            <a:ext cx="2132249" cy="82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feld 112">
            <a:extLst>
              <a:ext uri="{FF2B5EF4-FFF2-40B4-BE49-F238E27FC236}">
                <a16:creationId xmlns:a16="http://schemas.microsoft.com/office/drawing/2014/main" id="{BA10B135-EE05-4ABA-9C7A-5CF75ADF6CAD}"/>
              </a:ext>
            </a:extLst>
          </p:cNvPr>
          <p:cNvSpPr txBox="1"/>
          <p:nvPr/>
        </p:nvSpPr>
        <p:spPr>
          <a:xfrm>
            <a:off x="9696400" y="1979548"/>
            <a:ext cx="114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1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CA92EDE9-5617-4B65-9713-5E7E2B18AEED}"/>
              </a:ext>
            </a:extLst>
          </p:cNvPr>
          <p:cNvSpPr txBox="1"/>
          <p:nvPr/>
        </p:nvSpPr>
        <p:spPr>
          <a:xfrm>
            <a:off x="9696400" y="3068960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2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8CDA05E3-4157-41C2-849B-A4F8B7E69828}"/>
              </a:ext>
            </a:extLst>
          </p:cNvPr>
          <p:cNvCxnSpPr>
            <a:cxnSpLocks/>
          </p:cNvCxnSpPr>
          <p:nvPr/>
        </p:nvCxnSpPr>
        <p:spPr>
          <a:xfrm flipH="1">
            <a:off x="6580029" y="2547968"/>
            <a:ext cx="30069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FD07E70-9A9C-44C7-9313-F08C2140BB8D}"/>
              </a:ext>
            </a:extLst>
          </p:cNvPr>
          <p:cNvGrpSpPr/>
          <p:nvPr/>
        </p:nvGrpSpPr>
        <p:grpSpPr>
          <a:xfrm>
            <a:off x="337013" y="4626770"/>
            <a:ext cx="3549562" cy="2023980"/>
            <a:chOff x="337013" y="4626770"/>
            <a:chExt cx="3549562" cy="202398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6324AD8-3EA4-5EF5-450D-FF686B2EC4F1}"/>
                </a:ext>
              </a:extLst>
            </p:cNvPr>
            <p:cNvGrpSpPr/>
            <p:nvPr/>
          </p:nvGrpSpPr>
          <p:grpSpPr>
            <a:xfrm>
              <a:off x="394162" y="4985384"/>
              <a:ext cx="3383850" cy="280750"/>
              <a:chOff x="983046" y="4853318"/>
              <a:chExt cx="3383850" cy="280750"/>
            </a:xfrm>
          </p:grpSpPr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AB23552F-9A9E-437C-ADC5-02047436855B}"/>
                  </a:ext>
                </a:extLst>
              </p:cNvPr>
              <p:cNvSpPr txBox="1"/>
              <p:nvPr/>
            </p:nvSpPr>
            <p:spPr>
              <a:xfrm>
                <a:off x="1057806" y="4853318"/>
                <a:ext cx="3309090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Calibri" panose="020F0502020204030204"/>
                  </a:rPr>
                  <a:t> Energy Reserve</a:t>
                </a:r>
                <a:endParaRPr kumimoji="0" lang="en-US" sz="1200" b="1" i="0" u="none" strike="sng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3" name="Gleichschenkliges Dreieck 152">
                <a:extLst>
                  <a:ext uri="{FF2B5EF4-FFF2-40B4-BE49-F238E27FC236}">
                    <a16:creationId xmlns:a16="http://schemas.microsoft.com/office/drawing/2014/main" id="{186AF1D4-0D8C-40B0-8829-72F1871E1DEA}"/>
                  </a:ext>
                </a:extLst>
              </p:cNvPr>
              <p:cNvSpPr/>
              <p:nvPr/>
            </p:nvSpPr>
            <p:spPr>
              <a:xfrm>
                <a:off x="983046" y="4879380"/>
                <a:ext cx="167735" cy="147305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CAD6E17-F1FC-BC65-C35E-D5F768E5C917}"/>
                </a:ext>
              </a:extLst>
            </p:cNvPr>
            <p:cNvGrpSpPr/>
            <p:nvPr/>
          </p:nvGrpSpPr>
          <p:grpSpPr>
            <a:xfrm>
              <a:off x="400946" y="5241757"/>
              <a:ext cx="1191675" cy="280750"/>
              <a:chOff x="989830" y="5109691"/>
              <a:chExt cx="1191675" cy="280750"/>
            </a:xfrm>
          </p:grpSpPr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1EE2CBF1-068C-4F22-B2BE-6019557376F3}"/>
                  </a:ext>
                </a:extLst>
              </p:cNvPr>
              <p:cNvSpPr txBox="1"/>
              <p:nvPr/>
            </p:nvSpPr>
            <p:spPr>
              <a:xfrm>
                <a:off x="1014044" y="5109691"/>
                <a:ext cx="1167461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Transmission </a:t>
                </a:r>
              </a:p>
            </p:txBody>
          </p:sp>
          <p:sp>
            <p:nvSpPr>
              <p:cNvPr id="154" name="Gleichschenkliges Dreieck 153">
                <a:extLst>
                  <a:ext uri="{FF2B5EF4-FFF2-40B4-BE49-F238E27FC236}">
                    <a16:creationId xmlns:a16="http://schemas.microsoft.com/office/drawing/2014/main" id="{DD99FCC6-EB87-4960-92FE-08A34092A014}"/>
                  </a:ext>
                </a:extLst>
              </p:cNvPr>
              <p:cNvSpPr/>
              <p:nvPr/>
            </p:nvSpPr>
            <p:spPr>
              <a:xfrm>
                <a:off x="989830" y="5150248"/>
                <a:ext cx="167735" cy="147305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32B6AF7-9FB1-9CCA-4C46-E261CEDD00CF}"/>
                </a:ext>
              </a:extLst>
            </p:cNvPr>
            <p:cNvGrpSpPr/>
            <p:nvPr/>
          </p:nvGrpSpPr>
          <p:grpSpPr>
            <a:xfrm>
              <a:off x="394162" y="5480817"/>
              <a:ext cx="1882528" cy="280750"/>
              <a:chOff x="983046" y="5348751"/>
              <a:chExt cx="1882528" cy="280750"/>
            </a:xfrm>
          </p:grpSpPr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5AD84520-0E0E-4B5C-8CD1-AA1A710F9F5C}"/>
                  </a:ext>
                </a:extLst>
              </p:cNvPr>
              <p:cNvSpPr txBox="1"/>
              <p:nvPr/>
            </p:nvSpPr>
            <p:spPr>
              <a:xfrm>
                <a:off x="1005337" y="5348751"/>
                <a:ext cx="186023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 Transmission</a:t>
                </a:r>
              </a:p>
            </p:txBody>
          </p:sp>
          <p:sp>
            <p:nvSpPr>
              <p:cNvPr id="155" name="Gleichschenkliges Dreieck 154">
                <a:extLst>
                  <a:ext uri="{FF2B5EF4-FFF2-40B4-BE49-F238E27FC236}">
                    <a16:creationId xmlns:a16="http://schemas.microsoft.com/office/drawing/2014/main" id="{38AC0345-CAB3-44E2-8319-B3FC2578E7CC}"/>
                  </a:ext>
                </a:extLst>
              </p:cNvPr>
              <p:cNvSpPr/>
              <p:nvPr/>
            </p:nvSpPr>
            <p:spPr>
              <a:xfrm>
                <a:off x="983046" y="5390441"/>
                <a:ext cx="167735" cy="147305"/>
              </a:xfrm>
              <a:prstGeom prst="triangl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7E13A31-FE0B-C148-B337-55FD70B01035}"/>
                </a:ext>
              </a:extLst>
            </p:cNvPr>
            <p:cNvGrpSpPr/>
            <p:nvPr/>
          </p:nvGrpSpPr>
          <p:grpSpPr>
            <a:xfrm>
              <a:off x="400531" y="5972048"/>
              <a:ext cx="3161307" cy="678702"/>
              <a:chOff x="989415" y="5839982"/>
              <a:chExt cx="3161307" cy="678702"/>
            </a:xfrm>
          </p:grpSpPr>
          <p:sp>
            <p:nvSpPr>
              <p:cNvPr id="61" name="Textfeld 60">
                <a:extLst>
                  <a:ext uri="{FF2B5EF4-FFF2-40B4-BE49-F238E27FC236}">
                    <a16:creationId xmlns:a16="http://schemas.microsoft.com/office/drawing/2014/main" id="{FD8B1C85-86C1-4CCE-8F54-F550C600A882}"/>
                  </a:ext>
                </a:extLst>
              </p:cNvPr>
              <p:cNvSpPr txBox="1"/>
              <p:nvPr/>
            </p:nvSpPr>
            <p:spPr>
              <a:xfrm>
                <a:off x="1018400" y="5839982"/>
                <a:ext cx="742275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</a:t>
                </a:r>
              </a:p>
            </p:txBody>
          </p:sp>
          <p:sp>
            <p:nvSpPr>
              <p:cNvPr id="157" name="Gleichschenkliges Dreieck 156">
                <a:extLst>
                  <a:ext uri="{FF2B5EF4-FFF2-40B4-BE49-F238E27FC236}">
                    <a16:creationId xmlns:a16="http://schemas.microsoft.com/office/drawing/2014/main" id="{038BDB79-5B07-45AF-AF8A-26EF9C84C821}"/>
                  </a:ext>
                </a:extLst>
              </p:cNvPr>
              <p:cNvSpPr/>
              <p:nvPr/>
            </p:nvSpPr>
            <p:spPr>
              <a:xfrm>
                <a:off x="989415" y="5882875"/>
                <a:ext cx="167735" cy="147305"/>
              </a:xfrm>
              <a:prstGeom prst="triangl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8" name="Textfeld 167">
                <a:extLst>
                  <a:ext uri="{FF2B5EF4-FFF2-40B4-BE49-F238E27FC236}">
                    <a16:creationId xmlns:a16="http://schemas.microsoft.com/office/drawing/2014/main" id="{FD8B1C85-86C1-4CCE-8F54-F550C600A882}"/>
                  </a:ext>
                </a:extLst>
              </p:cNvPr>
              <p:cNvSpPr txBox="1"/>
              <p:nvPr/>
            </p:nvSpPr>
            <p:spPr>
              <a:xfrm>
                <a:off x="1094395" y="6057019"/>
                <a:ext cx="3056327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Calibri" panose="020F0502020204030204"/>
                  </a:rPr>
                  <a:t>Not exclusively used by braking system, but total vehicle functions, e.g. Steering</a:t>
                </a: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9" name="Gleichschenkliges Dreieck 168">
                <a:extLst>
                  <a:ext uri="{FF2B5EF4-FFF2-40B4-BE49-F238E27FC236}">
                    <a16:creationId xmlns:a16="http://schemas.microsoft.com/office/drawing/2014/main" id="{038BDB79-5B07-45AF-AF8A-26EF9C84C821}"/>
                  </a:ext>
                </a:extLst>
              </p:cNvPr>
              <p:cNvSpPr/>
              <p:nvPr/>
            </p:nvSpPr>
            <p:spPr>
              <a:xfrm>
                <a:off x="989415" y="6179452"/>
                <a:ext cx="167735" cy="147305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62" name="Rechteck: abgerundete Ecken 161">
              <a:extLst>
                <a:ext uri="{FF2B5EF4-FFF2-40B4-BE49-F238E27FC236}">
                  <a16:creationId xmlns:a16="http://schemas.microsoft.com/office/drawing/2014/main" id="{C1F48FDC-32F0-42EE-AA9D-F0CAD84192EC}"/>
                </a:ext>
              </a:extLst>
            </p:cNvPr>
            <p:cNvSpPr/>
            <p:nvPr/>
          </p:nvSpPr>
          <p:spPr>
            <a:xfrm>
              <a:off x="337013" y="4626770"/>
              <a:ext cx="3399462" cy="1994123"/>
            </a:xfrm>
            <a:prstGeom prst="roundRect">
              <a:avLst>
                <a:gd name="adj" fmla="val 11566"/>
              </a:avLst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FA7A982-38DC-B9B8-1181-2431BB0BAD9D}"/>
                </a:ext>
              </a:extLst>
            </p:cNvPr>
            <p:cNvGrpSpPr/>
            <p:nvPr/>
          </p:nvGrpSpPr>
          <p:grpSpPr>
            <a:xfrm>
              <a:off x="400531" y="4692487"/>
              <a:ext cx="3486044" cy="276999"/>
              <a:chOff x="400531" y="4692487"/>
              <a:chExt cx="3486044" cy="276999"/>
            </a:xfrm>
          </p:grpSpPr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30A7AC48-7851-4780-982C-18EE72467FB8}"/>
                  </a:ext>
                </a:extLst>
              </p:cNvPr>
              <p:cNvSpPr txBox="1"/>
              <p:nvPr/>
            </p:nvSpPr>
            <p:spPr>
              <a:xfrm>
                <a:off x="434689" y="4692487"/>
                <a:ext cx="345188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Energy Supply  (</a:t>
                </a:r>
                <a:r>
                  <a:rPr kumimoji="0" lang="en-US" sz="1200" b="1" i="0" u="non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including energy source, if any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12BB306-028E-52B5-BA0A-CC567AE0C9F0}"/>
                  </a:ext>
                </a:extLst>
              </p:cNvPr>
              <p:cNvGrpSpPr/>
              <p:nvPr/>
            </p:nvGrpSpPr>
            <p:grpSpPr>
              <a:xfrm>
                <a:off x="400531" y="4726054"/>
                <a:ext cx="2713765" cy="206406"/>
                <a:chOff x="989415" y="4593988"/>
                <a:chExt cx="2713765" cy="206406"/>
              </a:xfrm>
            </p:grpSpPr>
            <p:sp>
              <p:nvSpPr>
                <p:cNvPr id="151" name="Gleichschenkliges Dreieck 150">
                  <a:extLst>
                    <a:ext uri="{FF2B5EF4-FFF2-40B4-BE49-F238E27FC236}">
                      <a16:creationId xmlns:a16="http://schemas.microsoft.com/office/drawing/2014/main" id="{10241DD8-D45F-4172-ABF2-C18DB1716897}"/>
                    </a:ext>
                  </a:extLst>
                </p:cNvPr>
                <p:cNvSpPr/>
                <p:nvPr/>
              </p:nvSpPr>
              <p:spPr>
                <a:xfrm>
                  <a:off x="989415" y="4593988"/>
                  <a:ext cx="167735" cy="147305"/>
                </a:xfrm>
                <a:prstGeom prst="triangl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DA0F12F-FAEE-F309-3078-488CB6822D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2827" y="4800394"/>
                  <a:ext cx="89035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2339365B-8EE6-60B4-146C-D0027FF279E6}"/>
                    </a:ext>
                  </a:extLst>
                </p:cNvPr>
                <p:cNvCxnSpPr/>
                <p:nvPr/>
              </p:nvCxnSpPr>
              <p:spPr>
                <a:xfrm>
                  <a:off x="1176292" y="4800394"/>
                  <a:ext cx="93508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362A925-6BC8-8230-8C42-FCA7637852D8}"/>
                </a:ext>
              </a:extLst>
            </p:cNvPr>
            <p:cNvCxnSpPr>
              <a:cxnSpLocks/>
            </p:cNvCxnSpPr>
            <p:nvPr/>
          </p:nvCxnSpPr>
          <p:spPr>
            <a:xfrm>
              <a:off x="3629424" y="625092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F1E134D-205C-209B-C9DE-E8238681DFD4}"/>
                </a:ext>
              </a:extLst>
            </p:cNvPr>
            <p:cNvGrpSpPr/>
            <p:nvPr/>
          </p:nvGrpSpPr>
          <p:grpSpPr>
            <a:xfrm>
              <a:off x="402388" y="5737942"/>
              <a:ext cx="2810587" cy="286289"/>
              <a:chOff x="402388" y="5737942"/>
              <a:chExt cx="2810587" cy="286289"/>
            </a:xfrm>
          </p:grpSpPr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01607887-5A66-4559-88E6-C1F1F5207B48}"/>
                  </a:ext>
                </a:extLst>
              </p:cNvPr>
              <p:cNvSpPr txBox="1"/>
              <p:nvPr/>
            </p:nvSpPr>
            <p:spPr>
              <a:xfrm>
                <a:off x="435500" y="5743481"/>
                <a:ext cx="171790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Energy Transmission  I</a:t>
                </a:r>
              </a:p>
            </p:txBody>
          </p:sp>
          <p:sp>
            <p:nvSpPr>
              <p:cNvPr id="156" name="Gleichschenkliges Dreieck 155">
                <a:extLst>
                  <a:ext uri="{FF2B5EF4-FFF2-40B4-BE49-F238E27FC236}">
                    <a16:creationId xmlns:a16="http://schemas.microsoft.com/office/drawing/2014/main" id="{2ED422CE-133C-4BF4-9A7E-6A2D9789F6F7}"/>
                  </a:ext>
                </a:extLst>
              </p:cNvPr>
              <p:cNvSpPr/>
              <p:nvPr/>
            </p:nvSpPr>
            <p:spPr>
              <a:xfrm>
                <a:off x="402388" y="5782204"/>
                <a:ext cx="167735" cy="147305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68" name="Gruppieren 67">
                <a:extLst>
                  <a:ext uri="{FF2B5EF4-FFF2-40B4-BE49-F238E27FC236}">
                    <a16:creationId xmlns:a16="http://schemas.microsoft.com/office/drawing/2014/main" id="{EB2EA5DC-B29F-4CE9-8345-C9D09660989F}"/>
                  </a:ext>
                </a:extLst>
              </p:cNvPr>
              <p:cNvGrpSpPr/>
              <p:nvPr/>
            </p:nvGrpSpPr>
            <p:grpSpPr>
              <a:xfrm>
                <a:off x="1929843" y="5756195"/>
                <a:ext cx="705662" cy="246221"/>
                <a:chOff x="9649216" y="4894463"/>
                <a:chExt cx="705662" cy="246221"/>
              </a:xfrm>
            </p:grpSpPr>
            <p:cxnSp>
              <p:nvCxnSpPr>
                <p:cNvPr id="164" name="Gerader Verbinder 163">
                  <a:extLst>
                    <a:ext uri="{FF2B5EF4-FFF2-40B4-BE49-F238E27FC236}">
                      <a16:creationId xmlns:a16="http://schemas.microsoft.com/office/drawing/2014/main" id="{04DC4FCA-1B7A-4226-ADD8-8C86467658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41610" y="5095331"/>
                  <a:ext cx="381126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5" name="Textfeld 164">
                  <a:extLst>
                    <a:ext uri="{FF2B5EF4-FFF2-40B4-BE49-F238E27FC236}">
                      <a16:creationId xmlns:a16="http://schemas.microsoft.com/office/drawing/2014/main" id="{9C9BDCB2-451C-464D-9A04-7B3360A99B5A}"/>
                    </a:ext>
                  </a:extLst>
                </p:cNvPr>
                <p:cNvSpPr txBox="1"/>
                <p:nvPr/>
              </p:nvSpPr>
              <p:spPr>
                <a:xfrm>
                  <a:off x="9649216" y="4894463"/>
                  <a:ext cx="70566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Electric </a:t>
                  </a:r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F56D2625-9CFB-C4F6-6658-01E6EE6D61C9}"/>
                  </a:ext>
                </a:extLst>
              </p:cNvPr>
              <p:cNvGrpSpPr/>
              <p:nvPr/>
            </p:nvGrpSpPr>
            <p:grpSpPr>
              <a:xfrm>
                <a:off x="2369084" y="5737942"/>
                <a:ext cx="843891" cy="276999"/>
                <a:chOff x="2369084" y="5737942"/>
                <a:chExt cx="843891" cy="276999"/>
              </a:xfrm>
            </p:grpSpPr>
            <p:cxnSp>
              <p:nvCxnSpPr>
                <p:cNvPr id="35" name="Gerader Verbinder 184">
                  <a:extLst>
                    <a:ext uri="{FF2B5EF4-FFF2-40B4-BE49-F238E27FC236}">
                      <a16:creationId xmlns:a16="http://schemas.microsoft.com/office/drawing/2014/main" id="{3079F3FB-E68F-4BD3-BA7C-6C4DD59436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65456" y="5961725"/>
                  <a:ext cx="515225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feld 185">
                  <a:extLst>
                    <a:ext uri="{FF2B5EF4-FFF2-40B4-BE49-F238E27FC236}">
                      <a16:creationId xmlns:a16="http://schemas.microsoft.com/office/drawing/2014/main" id="{ED0C1A98-046D-E918-07AA-6FA4E0902DF2}"/>
                    </a:ext>
                  </a:extLst>
                </p:cNvPr>
                <p:cNvSpPr txBox="1"/>
                <p:nvPr/>
              </p:nvSpPr>
              <p:spPr>
                <a:xfrm>
                  <a:off x="2369084" y="5737942"/>
                  <a:ext cx="84389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I</a:t>
                  </a:r>
                  <a:r>
                    <a:rPr lang="de-DE" sz="1000" b="1" dirty="0"/>
                    <a:t>  Hydraulic</a:t>
                  </a:r>
                </a:p>
              </p:txBody>
            </p:sp>
          </p:grpSp>
        </p:grpSp>
      </p:grpSp>
      <p:sp>
        <p:nvSpPr>
          <p:cNvPr id="121" name="Rechteck: abgerundete Ecken 35">
            <a:extLst>
              <a:ext uri="{FF2B5EF4-FFF2-40B4-BE49-F238E27FC236}">
                <a16:creationId xmlns:a16="http://schemas.microsoft.com/office/drawing/2014/main" id="{D65501CC-D24B-477A-ACC7-55BB59748420}"/>
              </a:ext>
            </a:extLst>
          </p:cNvPr>
          <p:cNvSpPr/>
          <p:nvPr/>
        </p:nvSpPr>
        <p:spPr>
          <a:xfrm>
            <a:off x="4942911" y="4923073"/>
            <a:ext cx="961430" cy="485376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Other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consumers</a:t>
            </a:r>
          </a:p>
        </p:txBody>
      </p:sp>
      <p:sp>
        <p:nvSpPr>
          <p:cNvPr id="125" name="Rechteck: abgerundete Ecken 35">
            <a:extLst>
              <a:ext uri="{FF2B5EF4-FFF2-40B4-BE49-F238E27FC236}">
                <a16:creationId xmlns:a16="http://schemas.microsoft.com/office/drawing/2014/main" id="{3F688D6F-C084-4764-9A68-16DDE4129B84}"/>
              </a:ext>
            </a:extLst>
          </p:cNvPr>
          <p:cNvSpPr/>
          <p:nvPr/>
        </p:nvSpPr>
        <p:spPr>
          <a:xfrm>
            <a:off x="3900266" y="4921726"/>
            <a:ext cx="961430" cy="485376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Steering System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BACC9A9B-8AAB-4400-990A-1BEAF1DE5791}"/>
              </a:ext>
            </a:extLst>
          </p:cNvPr>
          <p:cNvCxnSpPr>
            <a:cxnSpLocks/>
          </p:cNvCxnSpPr>
          <p:nvPr/>
        </p:nvCxnSpPr>
        <p:spPr>
          <a:xfrm>
            <a:off x="4231778" y="1817350"/>
            <a:ext cx="0" cy="311511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F0586E3A-92FD-4D8F-9147-C6256010554E}"/>
              </a:ext>
            </a:extLst>
          </p:cNvPr>
          <p:cNvCxnSpPr>
            <a:cxnSpLocks/>
          </p:cNvCxnSpPr>
          <p:nvPr/>
        </p:nvCxnSpPr>
        <p:spPr>
          <a:xfrm>
            <a:off x="4523945" y="3505932"/>
            <a:ext cx="0" cy="1426528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Ellipse 127">
            <a:extLst>
              <a:ext uri="{FF2B5EF4-FFF2-40B4-BE49-F238E27FC236}">
                <a16:creationId xmlns:a16="http://schemas.microsoft.com/office/drawing/2014/main" id="{B22A883A-FDC7-4F31-A690-EF15973B55C6}"/>
              </a:ext>
            </a:extLst>
          </p:cNvPr>
          <p:cNvSpPr/>
          <p:nvPr/>
        </p:nvSpPr>
        <p:spPr>
          <a:xfrm>
            <a:off x="4440755" y="3465552"/>
            <a:ext cx="157487" cy="1308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C2663F42-6AC4-48AA-AAA1-B35464E2B7FC}"/>
              </a:ext>
            </a:extLst>
          </p:cNvPr>
          <p:cNvSpPr/>
          <p:nvPr/>
        </p:nvSpPr>
        <p:spPr>
          <a:xfrm>
            <a:off x="4142610" y="1754315"/>
            <a:ext cx="157487" cy="1308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AED6C0D4-9B7C-4B1B-B36A-A2C5B3356073}"/>
              </a:ext>
            </a:extLst>
          </p:cNvPr>
          <p:cNvCxnSpPr>
            <a:cxnSpLocks/>
          </p:cNvCxnSpPr>
          <p:nvPr/>
        </p:nvCxnSpPr>
        <p:spPr>
          <a:xfrm>
            <a:off x="5897603" y="1772082"/>
            <a:ext cx="0" cy="2141517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3275E54B-D98C-499B-B678-981D369C76B2}"/>
              </a:ext>
            </a:extLst>
          </p:cNvPr>
          <p:cNvCxnSpPr>
            <a:cxnSpLocks/>
          </p:cNvCxnSpPr>
          <p:nvPr/>
        </p:nvCxnSpPr>
        <p:spPr>
          <a:xfrm>
            <a:off x="6629040" y="3460664"/>
            <a:ext cx="0" cy="452935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Ellipse 146">
            <a:extLst>
              <a:ext uri="{FF2B5EF4-FFF2-40B4-BE49-F238E27FC236}">
                <a16:creationId xmlns:a16="http://schemas.microsoft.com/office/drawing/2014/main" id="{942372E7-DDCB-4485-B755-2FDB2FBBDB43}"/>
              </a:ext>
            </a:extLst>
          </p:cNvPr>
          <p:cNvSpPr/>
          <p:nvPr/>
        </p:nvSpPr>
        <p:spPr>
          <a:xfrm>
            <a:off x="6545848" y="3447450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Ellipse 147">
            <a:extLst>
              <a:ext uri="{FF2B5EF4-FFF2-40B4-BE49-F238E27FC236}">
                <a16:creationId xmlns:a16="http://schemas.microsoft.com/office/drawing/2014/main" id="{5FE99F76-3907-4887-9628-2DA857D35B71}"/>
              </a:ext>
            </a:extLst>
          </p:cNvPr>
          <p:cNvSpPr/>
          <p:nvPr/>
        </p:nvSpPr>
        <p:spPr>
          <a:xfrm>
            <a:off x="5814960" y="1752811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2" name="Gruppieren 151">
            <a:extLst>
              <a:ext uri="{FF2B5EF4-FFF2-40B4-BE49-F238E27FC236}">
                <a16:creationId xmlns:a16="http://schemas.microsoft.com/office/drawing/2014/main" id="{03150416-A90C-4B33-BA3C-67DF0061B66B}"/>
              </a:ext>
            </a:extLst>
          </p:cNvPr>
          <p:cNvGrpSpPr/>
          <p:nvPr/>
        </p:nvGrpSpPr>
        <p:grpSpPr>
          <a:xfrm rot="5400000">
            <a:off x="5276900" y="4163026"/>
            <a:ext cx="314920" cy="150916"/>
            <a:chOff x="2579832" y="2332659"/>
            <a:chExt cx="314920" cy="150916"/>
          </a:xfrm>
        </p:grpSpPr>
        <p:sp>
          <p:nvSpPr>
            <p:cNvPr id="158" name="Rechteck 157">
              <a:extLst>
                <a:ext uri="{FF2B5EF4-FFF2-40B4-BE49-F238E27FC236}">
                  <a16:creationId xmlns:a16="http://schemas.microsoft.com/office/drawing/2014/main" id="{F53D2BF4-06BA-4442-8560-D8C297FDB251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61" name="Gerader Verbinder 160">
              <a:extLst>
                <a:ext uri="{FF2B5EF4-FFF2-40B4-BE49-F238E27FC236}">
                  <a16:creationId xmlns:a16="http://schemas.microsoft.com/office/drawing/2014/main" id="{5943DD28-F8AF-4636-8F26-1559D003A338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Gerader Verbinder 162">
              <a:extLst>
                <a:ext uri="{FF2B5EF4-FFF2-40B4-BE49-F238E27FC236}">
                  <a16:creationId xmlns:a16="http://schemas.microsoft.com/office/drawing/2014/main" id="{FC670B1B-7A43-4EC7-A295-43D5D96FE222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0801077C-50FF-4FAA-941B-651433F9F2FA}"/>
              </a:ext>
            </a:extLst>
          </p:cNvPr>
          <p:cNvCxnSpPr>
            <a:cxnSpLocks/>
          </p:cNvCxnSpPr>
          <p:nvPr/>
        </p:nvCxnSpPr>
        <p:spPr>
          <a:xfrm>
            <a:off x="5434360" y="4404909"/>
            <a:ext cx="3977" cy="50400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feld 166">
            <a:extLst>
              <a:ext uri="{FF2B5EF4-FFF2-40B4-BE49-F238E27FC236}">
                <a16:creationId xmlns:a16="http://schemas.microsoft.com/office/drawing/2014/main" id="{EC221ED5-631A-42C3-8520-66174DD6A606}"/>
              </a:ext>
            </a:extLst>
          </p:cNvPr>
          <p:cNvSpPr txBox="1"/>
          <p:nvPr/>
        </p:nvSpPr>
        <p:spPr>
          <a:xfrm>
            <a:off x="9751086" y="5446965"/>
            <a:ext cx="210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KL 30.1 = circuit1</a:t>
            </a:r>
          </a:p>
          <a:p>
            <a:r>
              <a:rPr lang="de-DE" dirty="0"/>
              <a:t>KL 30.2 = circuit2</a:t>
            </a:r>
          </a:p>
        </p:txBody>
      </p:sp>
      <p:sp>
        <p:nvSpPr>
          <p:cNvPr id="120" name="Rectangle: Rounded Corners 4">
            <a:extLst>
              <a:ext uri="{FF2B5EF4-FFF2-40B4-BE49-F238E27FC236}">
                <a16:creationId xmlns:a16="http://schemas.microsoft.com/office/drawing/2014/main" id="{0B6BE5FF-3F74-D295-C5E9-C4E4B5773E6E}"/>
              </a:ext>
            </a:extLst>
          </p:cNvPr>
          <p:cNvSpPr/>
          <p:nvPr/>
        </p:nvSpPr>
        <p:spPr>
          <a:xfrm>
            <a:off x="436058" y="3300410"/>
            <a:ext cx="413416" cy="375279"/>
          </a:xfrm>
          <a:prstGeom prst="round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33" name="Rectangle: Rounded Corners 4">
            <a:extLst>
              <a:ext uri="{FF2B5EF4-FFF2-40B4-BE49-F238E27FC236}">
                <a16:creationId xmlns:a16="http://schemas.microsoft.com/office/drawing/2014/main" id="{0B6BE5FF-3F74-D295-C5E9-C4E4B5773E6E}"/>
              </a:ext>
            </a:extLst>
          </p:cNvPr>
          <p:cNvSpPr/>
          <p:nvPr/>
        </p:nvSpPr>
        <p:spPr>
          <a:xfrm>
            <a:off x="6600220" y="1132497"/>
            <a:ext cx="389739" cy="367526"/>
          </a:xfrm>
          <a:prstGeom prst="round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70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111726" y="3095569"/>
            <a:ext cx="1334700" cy="831862"/>
          </a:xfrm>
          <a:prstGeom prst="roundRect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reihandform 3"/>
          <p:cNvSpPr/>
          <p:nvPr/>
        </p:nvSpPr>
        <p:spPr>
          <a:xfrm flipH="1">
            <a:off x="423233" y="1534872"/>
            <a:ext cx="1202557" cy="2110959"/>
          </a:xfrm>
          <a:custGeom>
            <a:avLst/>
            <a:gdLst>
              <a:gd name="connsiteX0" fmla="*/ 12274 w 1417627"/>
              <a:gd name="connsiteY0" fmla="*/ 2460902 h 2479313"/>
              <a:gd name="connsiteX1" fmla="*/ 0 w 1417627"/>
              <a:gd name="connsiteY1" fmla="*/ 6137 h 2479313"/>
              <a:gd name="connsiteX2" fmla="*/ 1399216 w 1417627"/>
              <a:gd name="connsiteY2" fmla="*/ 0 h 2479313"/>
              <a:gd name="connsiteX3" fmla="*/ 1417627 w 1417627"/>
              <a:gd name="connsiteY3" fmla="*/ 1810389 h 2479313"/>
              <a:gd name="connsiteX4" fmla="*/ 914400 w 1417627"/>
              <a:gd name="connsiteY4" fmla="*/ 1810389 h 2479313"/>
              <a:gd name="connsiteX5" fmla="*/ 914400 w 1417627"/>
              <a:gd name="connsiteY5" fmla="*/ 2479313 h 2479313"/>
              <a:gd name="connsiteX6" fmla="*/ 12274 w 1417627"/>
              <a:gd name="connsiteY6" fmla="*/ 2460902 h 2479313"/>
              <a:gd name="connsiteX0" fmla="*/ 12274 w 1417627"/>
              <a:gd name="connsiteY0" fmla="*/ 2460902 h 2485450"/>
              <a:gd name="connsiteX1" fmla="*/ 0 w 1417627"/>
              <a:gd name="connsiteY1" fmla="*/ 6137 h 2485450"/>
              <a:gd name="connsiteX2" fmla="*/ 1399216 w 1417627"/>
              <a:gd name="connsiteY2" fmla="*/ 0 h 2485450"/>
              <a:gd name="connsiteX3" fmla="*/ 1417627 w 1417627"/>
              <a:gd name="connsiteY3" fmla="*/ 1810389 h 2485450"/>
              <a:gd name="connsiteX4" fmla="*/ 914400 w 1417627"/>
              <a:gd name="connsiteY4" fmla="*/ 1810389 h 2485450"/>
              <a:gd name="connsiteX5" fmla="*/ 742567 w 1417627"/>
              <a:gd name="connsiteY5" fmla="*/ 2485450 h 2485450"/>
              <a:gd name="connsiteX6" fmla="*/ 12274 w 1417627"/>
              <a:gd name="connsiteY6" fmla="*/ 2460902 h 2485450"/>
              <a:gd name="connsiteX0" fmla="*/ 12274 w 1417627"/>
              <a:gd name="connsiteY0" fmla="*/ 2460902 h 2485450"/>
              <a:gd name="connsiteX1" fmla="*/ 0 w 1417627"/>
              <a:gd name="connsiteY1" fmla="*/ 6137 h 2485450"/>
              <a:gd name="connsiteX2" fmla="*/ 1399216 w 1417627"/>
              <a:gd name="connsiteY2" fmla="*/ 0 h 2485450"/>
              <a:gd name="connsiteX3" fmla="*/ 1417627 w 1417627"/>
              <a:gd name="connsiteY3" fmla="*/ 1810389 h 2485450"/>
              <a:gd name="connsiteX4" fmla="*/ 760977 w 1417627"/>
              <a:gd name="connsiteY4" fmla="*/ 1804252 h 2485450"/>
              <a:gd name="connsiteX5" fmla="*/ 742567 w 1417627"/>
              <a:gd name="connsiteY5" fmla="*/ 2485450 h 2485450"/>
              <a:gd name="connsiteX6" fmla="*/ 12274 w 1417627"/>
              <a:gd name="connsiteY6" fmla="*/ 2460902 h 2485450"/>
              <a:gd name="connsiteX0" fmla="*/ 12274 w 1417627"/>
              <a:gd name="connsiteY0" fmla="*/ 2460902 h 2460903"/>
              <a:gd name="connsiteX1" fmla="*/ 0 w 1417627"/>
              <a:gd name="connsiteY1" fmla="*/ 6137 h 2460903"/>
              <a:gd name="connsiteX2" fmla="*/ 1399216 w 1417627"/>
              <a:gd name="connsiteY2" fmla="*/ 0 h 2460903"/>
              <a:gd name="connsiteX3" fmla="*/ 1417627 w 1417627"/>
              <a:gd name="connsiteY3" fmla="*/ 1810389 h 2460903"/>
              <a:gd name="connsiteX4" fmla="*/ 760977 w 1417627"/>
              <a:gd name="connsiteY4" fmla="*/ 1804252 h 2460903"/>
              <a:gd name="connsiteX5" fmla="*/ 916819 w 1417627"/>
              <a:gd name="connsiteY5" fmla="*/ 2458382 h 2460903"/>
              <a:gd name="connsiteX6" fmla="*/ 12274 w 1417627"/>
              <a:gd name="connsiteY6" fmla="*/ 2460902 h 2460903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893408 w 1417627"/>
              <a:gd name="connsiteY4" fmla="*/ 1817787 h 2460902"/>
              <a:gd name="connsiteX5" fmla="*/ 916819 w 1417627"/>
              <a:gd name="connsiteY5" fmla="*/ 2458382 h 2460902"/>
              <a:gd name="connsiteX6" fmla="*/ 12274 w 1417627"/>
              <a:gd name="connsiteY6" fmla="*/ 2460902 h 2460902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907348 w 1417627"/>
              <a:gd name="connsiteY4" fmla="*/ 1811020 h 2460902"/>
              <a:gd name="connsiteX5" fmla="*/ 916819 w 1417627"/>
              <a:gd name="connsiteY5" fmla="*/ 2458382 h 2460902"/>
              <a:gd name="connsiteX6" fmla="*/ 12274 w 1417627"/>
              <a:gd name="connsiteY6" fmla="*/ 2460902 h 2460902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928258 w 1417627"/>
              <a:gd name="connsiteY4" fmla="*/ 1811020 h 2460902"/>
              <a:gd name="connsiteX5" fmla="*/ 916819 w 1417627"/>
              <a:gd name="connsiteY5" fmla="*/ 2458382 h 2460902"/>
              <a:gd name="connsiteX6" fmla="*/ 12274 w 1417627"/>
              <a:gd name="connsiteY6" fmla="*/ 2460902 h 2460902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921287 w 1417627"/>
              <a:gd name="connsiteY4" fmla="*/ 1811020 h 2460902"/>
              <a:gd name="connsiteX5" fmla="*/ 916819 w 1417627"/>
              <a:gd name="connsiteY5" fmla="*/ 2458382 h 2460902"/>
              <a:gd name="connsiteX6" fmla="*/ 12274 w 1417627"/>
              <a:gd name="connsiteY6" fmla="*/ 2460902 h 2460902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921287 w 1417627"/>
              <a:gd name="connsiteY4" fmla="*/ 1811020 h 2460902"/>
              <a:gd name="connsiteX5" fmla="*/ 777418 w 1417627"/>
              <a:gd name="connsiteY5" fmla="*/ 2458382 h 2460902"/>
              <a:gd name="connsiteX6" fmla="*/ 12274 w 1417627"/>
              <a:gd name="connsiteY6" fmla="*/ 2460902 h 2460902"/>
              <a:gd name="connsiteX0" fmla="*/ 12274 w 1417627"/>
              <a:gd name="connsiteY0" fmla="*/ 2460902 h 2460902"/>
              <a:gd name="connsiteX1" fmla="*/ 0 w 1417627"/>
              <a:gd name="connsiteY1" fmla="*/ 6137 h 2460902"/>
              <a:gd name="connsiteX2" fmla="*/ 1399216 w 1417627"/>
              <a:gd name="connsiteY2" fmla="*/ 0 h 2460902"/>
              <a:gd name="connsiteX3" fmla="*/ 1417627 w 1417627"/>
              <a:gd name="connsiteY3" fmla="*/ 1810389 h 2460902"/>
              <a:gd name="connsiteX4" fmla="*/ 795825 w 1417627"/>
              <a:gd name="connsiteY4" fmla="*/ 1811020 h 2460902"/>
              <a:gd name="connsiteX5" fmla="*/ 777418 w 1417627"/>
              <a:gd name="connsiteY5" fmla="*/ 2458382 h 2460902"/>
              <a:gd name="connsiteX6" fmla="*/ 12274 w 1417627"/>
              <a:gd name="connsiteY6" fmla="*/ 2460902 h 2460902"/>
              <a:gd name="connsiteX0" fmla="*/ 12274 w 1399216"/>
              <a:gd name="connsiteY0" fmla="*/ 2460902 h 2460902"/>
              <a:gd name="connsiteX1" fmla="*/ 0 w 1399216"/>
              <a:gd name="connsiteY1" fmla="*/ 6137 h 2460902"/>
              <a:gd name="connsiteX2" fmla="*/ 1399216 w 1399216"/>
              <a:gd name="connsiteY2" fmla="*/ 0 h 2460902"/>
              <a:gd name="connsiteX3" fmla="*/ 1395991 w 1399216"/>
              <a:gd name="connsiteY3" fmla="*/ 1813016 h 2460902"/>
              <a:gd name="connsiteX4" fmla="*/ 795825 w 1399216"/>
              <a:gd name="connsiteY4" fmla="*/ 1811020 h 2460902"/>
              <a:gd name="connsiteX5" fmla="*/ 777418 w 1399216"/>
              <a:gd name="connsiteY5" fmla="*/ 2458382 h 2460902"/>
              <a:gd name="connsiteX6" fmla="*/ 12274 w 1399216"/>
              <a:gd name="connsiteY6" fmla="*/ 2460902 h 2460902"/>
              <a:gd name="connsiteX0" fmla="*/ 12274 w 1399216"/>
              <a:gd name="connsiteY0" fmla="*/ 2460902 h 2460902"/>
              <a:gd name="connsiteX1" fmla="*/ 0 w 1399216"/>
              <a:gd name="connsiteY1" fmla="*/ 6137 h 2460902"/>
              <a:gd name="connsiteX2" fmla="*/ 1399216 w 1399216"/>
              <a:gd name="connsiteY2" fmla="*/ 0 h 2460902"/>
              <a:gd name="connsiteX3" fmla="*/ 1395991 w 1399216"/>
              <a:gd name="connsiteY3" fmla="*/ 1813016 h 2460902"/>
              <a:gd name="connsiteX4" fmla="*/ 795825 w 1399216"/>
              <a:gd name="connsiteY4" fmla="*/ 1811020 h 2460902"/>
              <a:gd name="connsiteX5" fmla="*/ 796350 w 1399216"/>
              <a:gd name="connsiteY5" fmla="*/ 2458382 h 2460902"/>
              <a:gd name="connsiteX6" fmla="*/ 12274 w 1399216"/>
              <a:gd name="connsiteY6" fmla="*/ 2460902 h 2460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9216" h="2460902">
                <a:moveTo>
                  <a:pt x="12274" y="2460902"/>
                </a:moveTo>
                <a:cubicBezTo>
                  <a:pt x="8183" y="1642647"/>
                  <a:pt x="4091" y="824392"/>
                  <a:pt x="0" y="6137"/>
                </a:cubicBezTo>
                <a:lnTo>
                  <a:pt x="1399216" y="0"/>
                </a:lnTo>
                <a:lnTo>
                  <a:pt x="1395991" y="1813016"/>
                </a:lnTo>
                <a:lnTo>
                  <a:pt x="795825" y="1811020"/>
                </a:lnTo>
                <a:cubicBezTo>
                  <a:pt x="794336" y="2026807"/>
                  <a:pt x="797839" y="2242595"/>
                  <a:pt x="796350" y="2458382"/>
                </a:cubicBezTo>
                <a:lnTo>
                  <a:pt x="12274" y="2460902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4" name="Gerader Verbinder 173">
            <a:extLst>
              <a:ext uri="{FF2B5EF4-FFF2-40B4-BE49-F238E27FC236}">
                <a16:creationId xmlns:a16="http://schemas.microsoft.com/office/drawing/2014/main" id="{E31F293A-48A6-4F6F-AB32-03317346A2DF}"/>
              </a:ext>
            </a:extLst>
          </p:cNvPr>
          <p:cNvCxnSpPr>
            <a:cxnSpLocks/>
          </p:cNvCxnSpPr>
          <p:nvPr/>
        </p:nvCxnSpPr>
        <p:spPr>
          <a:xfrm>
            <a:off x="1723538" y="3519102"/>
            <a:ext cx="468844" cy="319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208484" y="3160476"/>
            <a:ext cx="1167461" cy="7112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DC/DC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F7A15C88-E7C5-443C-8609-D79B9F9B3F5D}"/>
              </a:ext>
            </a:extLst>
          </p:cNvPr>
          <p:cNvCxnSpPr>
            <a:cxnSpLocks/>
          </p:cNvCxnSpPr>
          <p:nvPr/>
        </p:nvCxnSpPr>
        <p:spPr>
          <a:xfrm>
            <a:off x="3356710" y="1800950"/>
            <a:ext cx="224390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B34502-738E-44AB-BB51-EC11E5800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5947790" cy="365125"/>
          </a:xfrm>
        </p:spPr>
        <p:txBody>
          <a:bodyPr/>
          <a:lstStyle/>
          <a:p>
            <a:r>
              <a:rPr lang="en-US"/>
              <a:t>EBSIG Industry Group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82A721-3996-4A16-B6DF-16B6D21F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D60C4-287C-4A5B-ADA5-9178088AA60A}" type="slidenum">
              <a:rPr lang="en-US" smtClean="0"/>
              <a:t>3</a:t>
            </a:fld>
            <a:endParaRPr lang="en-US" dirty="0"/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F0C91A01-2A2F-4BE5-A5BB-1D293F2F65AE}"/>
              </a:ext>
            </a:extLst>
          </p:cNvPr>
          <p:cNvSpPr txBox="1"/>
          <p:nvPr/>
        </p:nvSpPr>
        <p:spPr>
          <a:xfrm>
            <a:off x="11487150" y="28575"/>
            <a:ext cx="6332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2(b)</a:t>
            </a:r>
          </a:p>
        </p:txBody>
      </p:sp>
      <p:sp>
        <p:nvSpPr>
          <p:cNvPr id="171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111726" y="1357652"/>
            <a:ext cx="1353876" cy="831862"/>
          </a:xfrm>
          <a:prstGeom prst="roundRect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208493" y="1410740"/>
            <a:ext cx="1167461" cy="7112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DC /DC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9BC06D3-61AE-CAB4-4915-117B2375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78143-895E-4E33-8867-3E00B6BC649B}" type="datetime1">
              <a:rPr lang="hu-HU" smtClean="0"/>
              <a:t>2023. 10. 06.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9626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9DD8301B-63C3-466B-A67D-FDE78626EA88}"/>
              </a:ext>
            </a:extLst>
          </p:cNvPr>
          <p:cNvSpPr/>
          <p:nvPr/>
        </p:nvSpPr>
        <p:spPr>
          <a:xfrm>
            <a:off x="8329184" y="2173587"/>
            <a:ext cx="1110701" cy="104018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3C004962-7505-4D68-9DB7-4F95C4EE0AB2}"/>
              </a:ext>
            </a:extLst>
          </p:cNvPr>
          <p:cNvCxnSpPr>
            <a:cxnSpLocks/>
          </p:cNvCxnSpPr>
          <p:nvPr/>
        </p:nvCxnSpPr>
        <p:spPr>
          <a:xfrm>
            <a:off x="9655912" y="2282933"/>
            <a:ext cx="1266203" cy="28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58978C2-12DA-4329-9942-E07B09121D3D}"/>
              </a:ext>
            </a:extLst>
          </p:cNvPr>
          <p:cNvCxnSpPr>
            <a:cxnSpLocks/>
          </p:cNvCxnSpPr>
          <p:nvPr/>
        </p:nvCxnSpPr>
        <p:spPr>
          <a:xfrm flipV="1">
            <a:off x="9655912" y="3137583"/>
            <a:ext cx="1344672" cy="386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pieren 140">
            <a:extLst>
              <a:ext uri="{FF2B5EF4-FFF2-40B4-BE49-F238E27FC236}">
                <a16:creationId xmlns:a16="http://schemas.microsoft.com/office/drawing/2014/main" id="{ED56ACF1-E5D7-4425-BF1F-1C4BC7B1D370}"/>
              </a:ext>
            </a:extLst>
          </p:cNvPr>
          <p:cNvGrpSpPr/>
          <p:nvPr/>
        </p:nvGrpSpPr>
        <p:grpSpPr>
          <a:xfrm>
            <a:off x="6134641" y="2352619"/>
            <a:ext cx="789886" cy="485199"/>
            <a:chOff x="7924934" y="4094659"/>
            <a:chExt cx="789886" cy="485199"/>
          </a:xfrm>
        </p:grpSpPr>
        <p:sp>
          <p:nvSpPr>
            <p:cNvPr id="137" name="Rechteck 136">
              <a:extLst>
                <a:ext uri="{FF2B5EF4-FFF2-40B4-BE49-F238E27FC236}">
                  <a16:creationId xmlns:a16="http://schemas.microsoft.com/office/drawing/2014/main" id="{CE02361B-7918-49C8-AAD7-B0BEC1C2D3CE}"/>
                </a:ext>
              </a:extLst>
            </p:cNvPr>
            <p:cNvSpPr/>
            <p:nvPr/>
          </p:nvSpPr>
          <p:spPr>
            <a:xfrm>
              <a:off x="7924934" y="4237162"/>
              <a:ext cx="418138" cy="342696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BE79AA3F-3768-43D6-B839-78426CE35656}"/>
                </a:ext>
              </a:extLst>
            </p:cNvPr>
            <p:cNvSpPr/>
            <p:nvPr/>
          </p:nvSpPr>
          <p:spPr>
            <a:xfrm>
              <a:off x="8100321" y="4094659"/>
              <a:ext cx="90999" cy="145337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pic>
          <p:nvPicPr>
            <p:cNvPr id="139" name="Picture 2" descr="Parking brake free icon">
              <a:extLst>
                <a:ext uri="{FF2B5EF4-FFF2-40B4-BE49-F238E27FC236}">
                  <a16:creationId xmlns:a16="http://schemas.microsoft.com/office/drawing/2014/main" id="{BBAA33A1-7842-437E-A1CE-8F8DA28AF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0546" y="4274193"/>
              <a:ext cx="279483" cy="292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0" name="Gerader Verbinder 139">
              <a:extLst>
                <a:ext uri="{FF2B5EF4-FFF2-40B4-BE49-F238E27FC236}">
                  <a16:creationId xmlns:a16="http://schemas.microsoft.com/office/drawing/2014/main" id="{15C66963-8C2F-4467-81C7-CEEE1B0E8799}"/>
                </a:ext>
              </a:extLst>
            </p:cNvPr>
            <p:cNvCxnSpPr>
              <a:cxnSpLocks/>
            </p:cNvCxnSpPr>
            <p:nvPr/>
          </p:nvCxnSpPr>
          <p:spPr>
            <a:xfrm>
              <a:off x="8357769" y="4426765"/>
              <a:ext cx="357051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Gerade Verbindung mit Pfeil 141">
            <a:extLst>
              <a:ext uri="{FF2B5EF4-FFF2-40B4-BE49-F238E27FC236}">
                <a16:creationId xmlns:a16="http://schemas.microsoft.com/office/drawing/2014/main" id="{88CF8091-C805-44FC-8A13-257A29CBA8F1}"/>
              </a:ext>
            </a:extLst>
          </p:cNvPr>
          <p:cNvCxnSpPr>
            <a:cxnSpLocks/>
          </p:cNvCxnSpPr>
          <p:nvPr/>
        </p:nvCxnSpPr>
        <p:spPr>
          <a:xfrm flipV="1">
            <a:off x="7610625" y="1799855"/>
            <a:ext cx="0" cy="358752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31F293A-48A6-4F6F-AB32-03317346A2DF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2440305" y="1803007"/>
            <a:ext cx="35675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hteck: abgerundete Ecken 158">
            <a:extLst>
              <a:ext uri="{FF2B5EF4-FFF2-40B4-BE49-F238E27FC236}">
                <a16:creationId xmlns:a16="http://schemas.microsoft.com/office/drawing/2014/main" id="{A80FEE11-BB8A-47FF-A99C-593CBE7B0DCA}"/>
              </a:ext>
            </a:extLst>
          </p:cNvPr>
          <p:cNvSpPr/>
          <p:nvPr/>
        </p:nvSpPr>
        <p:spPr>
          <a:xfrm>
            <a:off x="2862338" y="1387909"/>
            <a:ext cx="1217769" cy="7274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10DF500B-EA43-497C-BD63-CD8980451935}"/>
              </a:ext>
            </a:extLst>
          </p:cNvPr>
          <p:cNvCxnSpPr>
            <a:cxnSpLocks/>
          </p:cNvCxnSpPr>
          <p:nvPr/>
        </p:nvCxnSpPr>
        <p:spPr>
          <a:xfrm flipV="1">
            <a:off x="5496035" y="3838087"/>
            <a:ext cx="3132967" cy="5874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AF1F3820-51C5-45C2-9450-0A044EA6D184}"/>
              </a:ext>
            </a:extLst>
          </p:cNvPr>
          <p:cNvSpPr/>
          <p:nvPr/>
        </p:nvSpPr>
        <p:spPr>
          <a:xfrm>
            <a:off x="1014680" y="1401687"/>
            <a:ext cx="1406541" cy="2463979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Traction Battery (HV)</a:t>
            </a:r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3962567F-F5E4-46D3-A28A-5CBAD7C2192B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3964522" y="1803007"/>
            <a:ext cx="758549" cy="407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797061" y="1447407"/>
            <a:ext cx="1167461" cy="7112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DC /DC</a:t>
            </a:r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7921924C-C943-4A7D-A5D4-6DFFBD9A4293}"/>
              </a:ext>
            </a:extLst>
          </p:cNvPr>
          <p:cNvCxnSpPr>
            <a:cxnSpLocks/>
            <a:stCxn id="189" idx="3"/>
          </p:cNvCxnSpPr>
          <p:nvPr/>
        </p:nvCxnSpPr>
        <p:spPr>
          <a:xfrm>
            <a:off x="4987883" y="1805042"/>
            <a:ext cx="2610263" cy="1018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Ein Bild, das Text, Schild, Himmel, draußen enthält.&#10;&#10;Automatisch generierte Beschreibung">
            <a:extLst>
              <a:ext uri="{FF2B5EF4-FFF2-40B4-BE49-F238E27FC236}">
                <a16:creationId xmlns:a16="http://schemas.microsoft.com/office/drawing/2014/main" id="{4CB47414-229E-40FC-99AF-E69439669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495180" y="1671405"/>
            <a:ext cx="488160" cy="488160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0D14394B-CD0E-4AC1-99A2-BE6B3342C553}"/>
              </a:ext>
            </a:extLst>
          </p:cNvPr>
          <p:cNvCxnSpPr>
            <a:cxnSpLocks/>
          </p:cNvCxnSpPr>
          <p:nvPr/>
        </p:nvCxnSpPr>
        <p:spPr>
          <a:xfrm>
            <a:off x="2615732" y="580249"/>
            <a:ext cx="2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A89BC8F1-812B-4696-85BD-469C81F68BCF}"/>
              </a:ext>
            </a:extLst>
          </p:cNvPr>
          <p:cNvGrpSpPr/>
          <p:nvPr/>
        </p:nvGrpSpPr>
        <p:grpSpPr>
          <a:xfrm rot="10800000" flipH="1">
            <a:off x="10536530" y="921876"/>
            <a:ext cx="714574" cy="1374908"/>
            <a:chOff x="9357293" y="3389020"/>
            <a:chExt cx="444342" cy="942682"/>
          </a:xfrm>
        </p:grpSpPr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106DE6E0-AAAC-4FF7-8822-A5AD8F64C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293" y="3866071"/>
              <a:ext cx="444342" cy="465631"/>
            </a:xfrm>
            <a:prstGeom prst="rect">
              <a:avLst/>
            </a:prstGeom>
          </p:spPr>
        </p:pic>
        <p:cxnSp>
          <p:nvCxnSpPr>
            <p:cNvPr id="107" name="Gerade Verbindung mit Pfeil 106">
              <a:extLst>
                <a:ext uri="{FF2B5EF4-FFF2-40B4-BE49-F238E27FC236}">
                  <a16:creationId xmlns:a16="http://schemas.microsoft.com/office/drawing/2014/main" id="{513F9CC4-F7DC-4765-B7D9-53793F688BA3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9588564" y="3389020"/>
              <a:ext cx="0" cy="476586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4BC3EBA2-2707-4DB3-8A5D-D9528DC42D4C}"/>
              </a:ext>
            </a:extLst>
          </p:cNvPr>
          <p:cNvGrpSpPr/>
          <p:nvPr/>
        </p:nvGrpSpPr>
        <p:grpSpPr>
          <a:xfrm>
            <a:off x="11073582" y="1419230"/>
            <a:ext cx="714579" cy="1173683"/>
            <a:chOff x="11452268" y="301635"/>
            <a:chExt cx="714579" cy="1173683"/>
          </a:xfrm>
        </p:grpSpPr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52215435-2F8E-4783-A30C-41C25B46CF2C}"/>
                </a:ext>
              </a:extLst>
            </p:cNvPr>
            <p:cNvGrpSpPr/>
            <p:nvPr/>
          </p:nvGrpSpPr>
          <p:grpSpPr>
            <a:xfrm rot="10800000">
              <a:off x="11452268" y="301635"/>
              <a:ext cx="714579" cy="1173683"/>
              <a:chOff x="9357293" y="3526986"/>
              <a:chExt cx="444342" cy="804716"/>
            </a:xfrm>
          </p:grpSpPr>
          <p:pic>
            <p:nvPicPr>
              <p:cNvPr id="108" name="Grafik 107">
                <a:extLst>
                  <a:ext uri="{FF2B5EF4-FFF2-40B4-BE49-F238E27FC236}">
                    <a16:creationId xmlns:a16="http://schemas.microsoft.com/office/drawing/2014/main" id="{D871D474-857C-40E5-8047-D277CEA7B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6F6F6"/>
                  </a:clrFrom>
                  <a:clrTo>
                    <a:srgbClr val="F6F6F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57293" y="3866071"/>
                <a:ext cx="444342" cy="465631"/>
              </a:xfrm>
              <a:prstGeom prst="rect">
                <a:avLst/>
              </a:prstGeom>
            </p:spPr>
          </p:pic>
          <p:cxnSp>
            <p:nvCxnSpPr>
              <p:cNvPr id="109" name="Gerade Verbindung mit Pfeil 108">
                <a:extLst>
                  <a:ext uri="{FF2B5EF4-FFF2-40B4-BE49-F238E27FC236}">
                    <a16:creationId xmlns:a16="http://schemas.microsoft.com/office/drawing/2014/main" id="{8AA77B95-2E91-4FDC-BA7E-8EB4735A69D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588564" y="3526986"/>
                <a:ext cx="0" cy="33861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4A842991-6122-4AFC-A010-AB15C4D4B0B0}"/>
                </a:ext>
              </a:extLst>
            </p:cNvPr>
            <p:cNvSpPr/>
            <p:nvPr/>
          </p:nvSpPr>
          <p:spPr>
            <a:xfrm rot="10800000">
              <a:off x="11868863" y="773850"/>
              <a:ext cx="135920" cy="1424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pic>
        <p:nvPicPr>
          <p:cNvPr id="37" name="Grafik 36">
            <a:extLst>
              <a:ext uri="{FF2B5EF4-FFF2-40B4-BE49-F238E27FC236}">
                <a16:creationId xmlns:a16="http://schemas.microsoft.com/office/drawing/2014/main" id="{2EDD1093-A229-4C51-ACE0-9C389EA01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316" y="4080455"/>
            <a:ext cx="714579" cy="679126"/>
          </a:xfrm>
          <a:prstGeom prst="rect">
            <a:avLst/>
          </a:prstGeom>
        </p:spPr>
      </p:pic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E935146E-E1A6-4095-9E88-75DC416A2FCD}"/>
              </a:ext>
            </a:extLst>
          </p:cNvPr>
          <p:cNvCxnSpPr>
            <a:cxnSpLocks/>
          </p:cNvCxnSpPr>
          <p:nvPr/>
        </p:nvCxnSpPr>
        <p:spPr>
          <a:xfrm>
            <a:off x="10977004" y="3145106"/>
            <a:ext cx="0" cy="934671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fik 83">
            <a:extLst>
              <a:ext uri="{FF2B5EF4-FFF2-40B4-BE49-F238E27FC236}">
                <a16:creationId xmlns:a16="http://schemas.microsoft.com/office/drawing/2014/main" id="{FF52600F-A591-4477-89A7-A727640BB2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09625" y="3494711"/>
            <a:ext cx="714574" cy="679126"/>
          </a:xfrm>
          <a:prstGeom prst="rect">
            <a:avLst/>
          </a:prstGeom>
        </p:spPr>
      </p:pic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AA73D3C1-A824-44E9-B9AD-E6B9C7E95D97}"/>
              </a:ext>
            </a:extLst>
          </p:cNvPr>
          <p:cNvCxnSpPr>
            <a:cxnSpLocks/>
          </p:cNvCxnSpPr>
          <p:nvPr/>
        </p:nvCxnSpPr>
        <p:spPr>
          <a:xfrm>
            <a:off x="11452268" y="2825026"/>
            <a:ext cx="10" cy="669007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Ellipse 110">
            <a:extLst>
              <a:ext uri="{FF2B5EF4-FFF2-40B4-BE49-F238E27FC236}">
                <a16:creationId xmlns:a16="http://schemas.microsoft.com/office/drawing/2014/main" id="{402B4D50-B903-44AB-95E7-017DA07CE80A}"/>
              </a:ext>
            </a:extLst>
          </p:cNvPr>
          <p:cNvSpPr/>
          <p:nvPr/>
        </p:nvSpPr>
        <p:spPr>
          <a:xfrm>
            <a:off x="10711457" y="4184427"/>
            <a:ext cx="135920" cy="142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2844185-7C9E-4949-9F4A-23A7DA9F7B13}"/>
              </a:ext>
            </a:extLst>
          </p:cNvPr>
          <p:cNvCxnSpPr>
            <a:cxnSpLocks/>
          </p:cNvCxnSpPr>
          <p:nvPr/>
        </p:nvCxnSpPr>
        <p:spPr>
          <a:xfrm>
            <a:off x="9655912" y="2845995"/>
            <a:ext cx="1774959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feld 135">
            <a:extLst>
              <a:ext uri="{FF2B5EF4-FFF2-40B4-BE49-F238E27FC236}">
                <a16:creationId xmlns:a16="http://schemas.microsoft.com/office/drawing/2014/main" id="{3F090409-21C2-4D24-A6F6-F55E2E5FCB15}"/>
              </a:ext>
            </a:extLst>
          </p:cNvPr>
          <p:cNvSpPr txBox="1"/>
          <p:nvPr/>
        </p:nvSpPr>
        <p:spPr>
          <a:xfrm>
            <a:off x="6991969" y="2296786"/>
            <a:ext cx="1311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1 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1123B6E7-163C-4081-8292-F14374B6D5C2}"/>
              </a:ext>
            </a:extLst>
          </p:cNvPr>
          <p:cNvCxnSpPr>
            <a:cxnSpLocks/>
          </p:cNvCxnSpPr>
          <p:nvPr/>
        </p:nvCxnSpPr>
        <p:spPr>
          <a:xfrm>
            <a:off x="8909862" y="3213806"/>
            <a:ext cx="0" cy="112691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 Verbindung mit Pfeil 142">
            <a:extLst>
              <a:ext uri="{FF2B5EF4-FFF2-40B4-BE49-F238E27FC236}">
                <a16:creationId xmlns:a16="http://schemas.microsoft.com/office/drawing/2014/main" id="{C3BB4D1A-775C-49A5-AB6A-329AA86BD0BB}"/>
              </a:ext>
            </a:extLst>
          </p:cNvPr>
          <p:cNvCxnSpPr>
            <a:cxnSpLocks/>
          </p:cNvCxnSpPr>
          <p:nvPr/>
        </p:nvCxnSpPr>
        <p:spPr>
          <a:xfrm flipV="1">
            <a:off x="8629002" y="3223314"/>
            <a:ext cx="0" cy="605248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7CD0585-DD55-40FD-873D-CF50D5C55EC0}"/>
              </a:ext>
            </a:extLst>
          </p:cNvPr>
          <p:cNvSpPr txBox="1"/>
          <p:nvPr/>
        </p:nvSpPr>
        <p:spPr>
          <a:xfrm>
            <a:off x="668091" y="402336"/>
            <a:ext cx="59209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R13 EMB Targeted layouts – layout 1a </a:t>
            </a:r>
          </a:p>
          <a:p>
            <a:r>
              <a:rPr lang="en-US" sz="2000" b="1" dirty="0"/>
              <a:t>(Electro-Mechanical-Brake)</a:t>
            </a:r>
          </a:p>
        </p:txBody>
      </p:sp>
      <p:sp>
        <p:nvSpPr>
          <p:cNvPr id="104" name="Rechteck: abgerundete Ecken 103">
            <a:extLst>
              <a:ext uri="{FF2B5EF4-FFF2-40B4-BE49-F238E27FC236}">
                <a16:creationId xmlns:a16="http://schemas.microsoft.com/office/drawing/2014/main" id="{17304189-6C9F-4ADE-A480-9ACB060D6DE8}"/>
              </a:ext>
            </a:extLst>
          </p:cNvPr>
          <p:cNvSpPr/>
          <p:nvPr/>
        </p:nvSpPr>
        <p:spPr>
          <a:xfrm>
            <a:off x="7059190" y="2178204"/>
            <a:ext cx="1132735" cy="104018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B7CDF19B-EBD9-40FE-8CEB-1268BBD11AA3}"/>
              </a:ext>
            </a:extLst>
          </p:cNvPr>
          <p:cNvSpPr txBox="1"/>
          <p:nvPr/>
        </p:nvSpPr>
        <p:spPr>
          <a:xfrm>
            <a:off x="8261963" y="2282933"/>
            <a:ext cx="1226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2 </a:t>
            </a: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D7D281BB-D8AD-4F0D-8B66-6F838D336C79}"/>
              </a:ext>
            </a:extLst>
          </p:cNvPr>
          <p:cNvCxnSpPr>
            <a:cxnSpLocks/>
          </p:cNvCxnSpPr>
          <p:nvPr/>
        </p:nvCxnSpPr>
        <p:spPr>
          <a:xfrm>
            <a:off x="7584456" y="3230839"/>
            <a:ext cx="7621" cy="99698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mit Pfeil 132">
            <a:extLst>
              <a:ext uri="{FF2B5EF4-FFF2-40B4-BE49-F238E27FC236}">
                <a16:creationId xmlns:a16="http://schemas.microsoft.com/office/drawing/2014/main" id="{E87EC5C6-C7AB-4178-A0E9-C1E573414120}"/>
              </a:ext>
            </a:extLst>
          </p:cNvPr>
          <p:cNvCxnSpPr>
            <a:cxnSpLocks/>
          </p:cNvCxnSpPr>
          <p:nvPr/>
        </p:nvCxnSpPr>
        <p:spPr>
          <a:xfrm flipH="1">
            <a:off x="8174594" y="2671759"/>
            <a:ext cx="152772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B3EB0DA1-8C8D-438E-B1E3-386FD3891503}"/>
              </a:ext>
            </a:extLst>
          </p:cNvPr>
          <p:cNvCxnSpPr>
            <a:cxnSpLocks/>
          </p:cNvCxnSpPr>
          <p:nvPr/>
        </p:nvCxnSpPr>
        <p:spPr>
          <a:xfrm>
            <a:off x="9692856" y="2581888"/>
            <a:ext cx="1723381" cy="5415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eck: abgerundete Ecken 113">
            <a:extLst>
              <a:ext uri="{FF2B5EF4-FFF2-40B4-BE49-F238E27FC236}">
                <a16:creationId xmlns:a16="http://schemas.microsoft.com/office/drawing/2014/main" id="{981E32B1-114E-43C4-BDEE-256EB47C42A9}"/>
              </a:ext>
            </a:extLst>
          </p:cNvPr>
          <p:cNvSpPr/>
          <p:nvPr/>
        </p:nvSpPr>
        <p:spPr>
          <a:xfrm>
            <a:off x="6916026" y="1991918"/>
            <a:ext cx="2739886" cy="1409309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CAD25D62-19A5-40B5-8FAC-98946BC0C684}"/>
              </a:ext>
            </a:extLst>
          </p:cNvPr>
          <p:cNvGrpSpPr/>
          <p:nvPr/>
        </p:nvGrpSpPr>
        <p:grpSpPr>
          <a:xfrm>
            <a:off x="4715858" y="3994168"/>
            <a:ext cx="4194004" cy="693562"/>
            <a:chOff x="6225262" y="4654450"/>
            <a:chExt cx="4194004" cy="693562"/>
          </a:xfrm>
        </p:grpSpPr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1C15DABF-38BD-4255-992F-38E2C3185E42}"/>
                </a:ext>
              </a:extLst>
            </p:cNvPr>
            <p:cNvCxnSpPr>
              <a:cxnSpLocks/>
            </p:cNvCxnSpPr>
            <p:nvPr/>
          </p:nvCxnSpPr>
          <p:spPr>
            <a:xfrm>
              <a:off x="7187341" y="4981890"/>
              <a:ext cx="3231925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3E619A6D-14A4-4A17-812D-AFD50DB6919F}"/>
                </a:ext>
              </a:extLst>
            </p:cNvPr>
            <p:cNvCxnSpPr>
              <a:cxnSpLocks/>
            </p:cNvCxnSpPr>
            <p:nvPr/>
          </p:nvCxnSpPr>
          <p:spPr>
            <a:xfrm>
              <a:off x="7242021" y="4878774"/>
              <a:ext cx="1863742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3466A446-E20D-4772-95FA-9065C48A6F1C}"/>
                </a:ext>
              </a:extLst>
            </p:cNvPr>
            <p:cNvGrpSpPr>
              <a:grpSpLocks noChangeAspect="1"/>
            </p:cNvGrpSpPr>
            <p:nvPr/>
          </p:nvGrpSpPr>
          <p:grpSpPr>
            <a:xfrm rot="156621" flipH="1">
              <a:off x="6341673" y="4853191"/>
              <a:ext cx="353696" cy="421451"/>
              <a:chOff x="4110773" y="4259412"/>
              <a:chExt cx="609379" cy="719318"/>
            </a:xfrm>
          </p:grpSpPr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6C95B86D-FEA8-4704-B266-D17C3C99A280}"/>
                  </a:ext>
                </a:extLst>
              </p:cNvPr>
              <p:cNvSpPr/>
              <p:nvPr/>
            </p:nvSpPr>
            <p:spPr>
              <a:xfrm>
                <a:off x="4144152" y="4297961"/>
                <a:ext cx="569925" cy="589053"/>
              </a:xfrm>
              <a:custGeom>
                <a:avLst/>
                <a:gdLst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345989 w 654908"/>
                  <a:gd name="connsiteY4" fmla="*/ 420130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58456 w 654908"/>
                  <a:gd name="connsiteY4" fmla="*/ 591275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70724 w 654908"/>
                  <a:gd name="connsiteY3" fmla="*/ 602772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654908 w 654908"/>
                  <a:gd name="connsiteY2" fmla="*/ 729049 h 756075"/>
                  <a:gd name="connsiteX3" fmla="*/ 570724 w 654908"/>
                  <a:gd name="connsiteY3" fmla="*/ 602772 h 756075"/>
                  <a:gd name="connsiteX4" fmla="*/ 485350 w 654908"/>
                  <a:gd name="connsiteY4" fmla="*/ 647508 h 756075"/>
                  <a:gd name="connsiteX5" fmla="*/ 61784 w 654908"/>
                  <a:gd name="connsiteY5" fmla="*/ 0 h 756075"/>
                  <a:gd name="connsiteX6" fmla="*/ 0 w 654908"/>
                  <a:gd name="connsiteY6" fmla="*/ 49427 h 75607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511517 w 654908"/>
                  <a:gd name="connsiteY2" fmla="*/ 752507 h 756075"/>
                  <a:gd name="connsiteX3" fmla="*/ 654908 w 654908"/>
                  <a:gd name="connsiteY3" fmla="*/ 729049 h 756075"/>
                  <a:gd name="connsiteX4" fmla="*/ 570724 w 654908"/>
                  <a:gd name="connsiteY4" fmla="*/ 602772 h 756075"/>
                  <a:gd name="connsiteX5" fmla="*/ 485350 w 654908"/>
                  <a:gd name="connsiteY5" fmla="*/ 647508 h 756075"/>
                  <a:gd name="connsiteX6" fmla="*/ 61784 w 654908"/>
                  <a:gd name="connsiteY6" fmla="*/ 0 h 756075"/>
                  <a:gd name="connsiteX7" fmla="*/ 0 w 654908"/>
                  <a:gd name="connsiteY7" fmla="*/ 49427 h 756075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485350 w 654908"/>
                  <a:gd name="connsiteY5" fmla="*/ 647508 h 752507"/>
                  <a:gd name="connsiteX6" fmla="*/ 61784 w 654908"/>
                  <a:gd name="connsiteY6" fmla="*/ 0 h 752507"/>
                  <a:gd name="connsiteX7" fmla="*/ 0 w 654908"/>
                  <a:gd name="connsiteY7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85350 w 654908"/>
                  <a:gd name="connsiteY6" fmla="*/ 647508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24978 w 654908"/>
                  <a:gd name="connsiteY8" fmla="*/ 31255 h 752507"/>
                  <a:gd name="connsiteX9" fmla="*/ 0 w 654908"/>
                  <a:gd name="connsiteY9" fmla="*/ 49427 h 752507"/>
                  <a:gd name="connsiteX0" fmla="*/ 0 w 654908"/>
                  <a:gd name="connsiteY0" fmla="*/ 49956 h 753036"/>
                  <a:gd name="connsiteX1" fmla="*/ 444844 w 654908"/>
                  <a:gd name="connsiteY1" fmla="*/ 724820 h 753036"/>
                  <a:gd name="connsiteX2" fmla="*/ 511517 w 654908"/>
                  <a:gd name="connsiteY2" fmla="*/ 753036 h 753036"/>
                  <a:gd name="connsiteX3" fmla="*/ 654908 w 654908"/>
                  <a:gd name="connsiteY3" fmla="*/ 729578 h 753036"/>
                  <a:gd name="connsiteX4" fmla="*/ 570724 w 654908"/>
                  <a:gd name="connsiteY4" fmla="*/ 603301 h 753036"/>
                  <a:gd name="connsiteX5" fmla="*/ 518852 w 654908"/>
                  <a:gd name="connsiteY5" fmla="*/ 625900 h 753036"/>
                  <a:gd name="connsiteX6" fmla="*/ 460900 w 654908"/>
                  <a:gd name="connsiteY6" fmla="*/ 611363 h 753036"/>
                  <a:gd name="connsiteX7" fmla="*/ 61784 w 654908"/>
                  <a:gd name="connsiteY7" fmla="*/ 529 h 753036"/>
                  <a:gd name="connsiteX8" fmla="*/ 2974 w 654908"/>
                  <a:gd name="connsiteY8" fmla="*/ 0 h 753036"/>
                  <a:gd name="connsiteX9" fmla="*/ 0 w 654908"/>
                  <a:gd name="connsiteY9" fmla="*/ 49956 h 753036"/>
                  <a:gd name="connsiteX0" fmla="*/ 34293 w 689201"/>
                  <a:gd name="connsiteY0" fmla="*/ 96747 h 799827"/>
                  <a:gd name="connsiteX1" fmla="*/ 479137 w 689201"/>
                  <a:gd name="connsiteY1" fmla="*/ 771611 h 799827"/>
                  <a:gd name="connsiteX2" fmla="*/ 545810 w 689201"/>
                  <a:gd name="connsiteY2" fmla="*/ 799827 h 799827"/>
                  <a:gd name="connsiteX3" fmla="*/ 689201 w 689201"/>
                  <a:gd name="connsiteY3" fmla="*/ 776369 h 799827"/>
                  <a:gd name="connsiteX4" fmla="*/ 605017 w 689201"/>
                  <a:gd name="connsiteY4" fmla="*/ 650092 h 799827"/>
                  <a:gd name="connsiteX5" fmla="*/ 553145 w 689201"/>
                  <a:gd name="connsiteY5" fmla="*/ 672691 h 799827"/>
                  <a:gd name="connsiteX6" fmla="*/ 495193 w 689201"/>
                  <a:gd name="connsiteY6" fmla="*/ 658154 h 799827"/>
                  <a:gd name="connsiteX7" fmla="*/ 96077 w 689201"/>
                  <a:gd name="connsiteY7" fmla="*/ 47320 h 799827"/>
                  <a:gd name="connsiteX8" fmla="*/ 37267 w 689201"/>
                  <a:gd name="connsiteY8" fmla="*/ 46791 h 799827"/>
                  <a:gd name="connsiteX9" fmla="*/ 34293 w 689201"/>
                  <a:gd name="connsiteY9" fmla="*/ 96747 h 799827"/>
                  <a:gd name="connsiteX0" fmla="*/ 34293 w 689201"/>
                  <a:gd name="connsiteY0" fmla="*/ 67834 h 770914"/>
                  <a:gd name="connsiteX1" fmla="*/ 479137 w 689201"/>
                  <a:gd name="connsiteY1" fmla="*/ 742698 h 770914"/>
                  <a:gd name="connsiteX2" fmla="*/ 545810 w 689201"/>
                  <a:gd name="connsiteY2" fmla="*/ 770914 h 770914"/>
                  <a:gd name="connsiteX3" fmla="*/ 689201 w 689201"/>
                  <a:gd name="connsiteY3" fmla="*/ 747456 h 770914"/>
                  <a:gd name="connsiteX4" fmla="*/ 605017 w 689201"/>
                  <a:gd name="connsiteY4" fmla="*/ 621179 h 770914"/>
                  <a:gd name="connsiteX5" fmla="*/ 553145 w 689201"/>
                  <a:gd name="connsiteY5" fmla="*/ 643778 h 770914"/>
                  <a:gd name="connsiteX6" fmla="*/ 495193 w 689201"/>
                  <a:gd name="connsiteY6" fmla="*/ 629241 h 770914"/>
                  <a:gd name="connsiteX7" fmla="*/ 96077 w 689201"/>
                  <a:gd name="connsiteY7" fmla="*/ 18407 h 770914"/>
                  <a:gd name="connsiteX8" fmla="*/ 37267 w 689201"/>
                  <a:gd name="connsiteY8" fmla="*/ 17878 h 770914"/>
                  <a:gd name="connsiteX9" fmla="*/ 34293 w 689201"/>
                  <a:gd name="connsiteY9" fmla="*/ 67834 h 770914"/>
                  <a:gd name="connsiteX0" fmla="*/ 7337 w 662245"/>
                  <a:gd name="connsiteY0" fmla="*/ 60112 h 763192"/>
                  <a:gd name="connsiteX1" fmla="*/ 452181 w 662245"/>
                  <a:gd name="connsiteY1" fmla="*/ 734976 h 763192"/>
                  <a:gd name="connsiteX2" fmla="*/ 518854 w 662245"/>
                  <a:gd name="connsiteY2" fmla="*/ 763192 h 763192"/>
                  <a:gd name="connsiteX3" fmla="*/ 662245 w 662245"/>
                  <a:gd name="connsiteY3" fmla="*/ 739734 h 763192"/>
                  <a:gd name="connsiteX4" fmla="*/ 578061 w 662245"/>
                  <a:gd name="connsiteY4" fmla="*/ 613457 h 763192"/>
                  <a:gd name="connsiteX5" fmla="*/ 526189 w 662245"/>
                  <a:gd name="connsiteY5" fmla="*/ 636056 h 763192"/>
                  <a:gd name="connsiteX6" fmla="*/ 468237 w 662245"/>
                  <a:gd name="connsiteY6" fmla="*/ 621519 h 763192"/>
                  <a:gd name="connsiteX7" fmla="*/ 69121 w 662245"/>
                  <a:gd name="connsiteY7" fmla="*/ 10685 h 763192"/>
                  <a:gd name="connsiteX8" fmla="*/ 10311 w 662245"/>
                  <a:gd name="connsiteY8" fmla="*/ 10156 h 763192"/>
                  <a:gd name="connsiteX9" fmla="*/ 7337 w 662245"/>
                  <a:gd name="connsiteY9" fmla="*/ 60112 h 76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245" h="763192">
                    <a:moveTo>
                      <a:pt x="7337" y="60112"/>
                    </a:moveTo>
                    <a:lnTo>
                      <a:pt x="452181" y="734976"/>
                    </a:lnTo>
                    <a:lnTo>
                      <a:pt x="518854" y="763192"/>
                    </a:lnTo>
                    <a:lnTo>
                      <a:pt x="662245" y="739734"/>
                    </a:lnTo>
                    <a:lnTo>
                      <a:pt x="578061" y="613457"/>
                    </a:lnTo>
                    <a:lnTo>
                      <a:pt x="526189" y="636056"/>
                    </a:lnTo>
                    <a:lnTo>
                      <a:pt x="468237" y="621519"/>
                    </a:lnTo>
                    <a:lnTo>
                      <a:pt x="69121" y="10685"/>
                    </a:lnTo>
                    <a:cubicBezTo>
                      <a:pt x="46588" y="-8082"/>
                      <a:pt x="20608" y="1918"/>
                      <a:pt x="10311" y="10156"/>
                    </a:cubicBezTo>
                    <a:cubicBezTo>
                      <a:pt x="14" y="18394"/>
                      <a:pt x="-5185" y="39551"/>
                      <a:pt x="7337" y="6011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hteck 94">
                <a:extLst>
                  <a:ext uri="{FF2B5EF4-FFF2-40B4-BE49-F238E27FC236}">
                    <a16:creationId xmlns:a16="http://schemas.microsoft.com/office/drawing/2014/main" id="{5C76CF71-53ED-4A94-8134-3ADCEBF6B8E7}"/>
                  </a:ext>
                </a:extLst>
              </p:cNvPr>
              <p:cNvSpPr/>
              <p:nvPr/>
            </p:nvSpPr>
            <p:spPr>
              <a:xfrm rot="19701715">
                <a:off x="4658810" y="4654694"/>
                <a:ext cx="61342" cy="3240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D716AFCF-436A-4C72-963F-AA978A376E27}"/>
                  </a:ext>
                </a:extLst>
              </p:cNvPr>
              <p:cNvSpPr/>
              <p:nvPr/>
            </p:nvSpPr>
            <p:spPr>
              <a:xfrm>
                <a:off x="4110773" y="4259412"/>
                <a:ext cx="229656" cy="2384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44FB009E-DD2A-413B-8C5F-D258C76C28EF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686824" y="4932145"/>
              <a:ext cx="455271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D25A9D9F-1F9A-4A04-A542-EE53F4540B8B}"/>
                </a:ext>
              </a:extLst>
            </p:cNvPr>
            <p:cNvSpPr/>
            <p:nvPr/>
          </p:nvSpPr>
          <p:spPr>
            <a:xfrm>
              <a:off x="7130952" y="4791338"/>
              <a:ext cx="113211" cy="3011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hteck 92">
              <a:extLst>
                <a:ext uri="{FF2B5EF4-FFF2-40B4-BE49-F238E27FC236}">
                  <a16:creationId xmlns:a16="http://schemas.microsoft.com/office/drawing/2014/main" id="{C363C6F1-F4B2-4225-8821-EABF74317D8B}"/>
                </a:ext>
              </a:extLst>
            </p:cNvPr>
            <p:cNvSpPr/>
            <p:nvPr/>
          </p:nvSpPr>
          <p:spPr>
            <a:xfrm>
              <a:off x="6225262" y="4654450"/>
              <a:ext cx="1079863" cy="693562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E71E8701-5916-462A-8D62-5519940763E0}"/>
              </a:ext>
            </a:extLst>
          </p:cNvPr>
          <p:cNvCxnSpPr>
            <a:cxnSpLocks/>
          </p:cNvCxnSpPr>
          <p:nvPr/>
        </p:nvCxnSpPr>
        <p:spPr>
          <a:xfrm flipH="1">
            <a:off x="5118848" y="1799855"/>
            <a:ext cx="12611" cy="2188536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A2D5B6CA-DCDF-468B-B697-DBA09E9DB7AC}"/>
              </a:ext>
            </a:extLst>
          </p:cNvPr>
          <p:cNvCxnSpPr>
            <a:cxnSpLocks/>
          </p:cNvCxnSpPr>
          <p:nvPr/>
        </p:nvCxnSpPr>
        <p:spPr>
          <a:xfrm>
            <a:off x="5283211" y="3988391"/>
            <a:ext cx="0" cy="683605"/>
          </a:xfrm>
          <a:prstGeom prst="line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1" name="Textfeld 130">
            <a:extLst>
              <a:ext uri="{FF2B5EF4-FFF2-40B4-BE49-F238E27FC236}">
                <a16:creationId xmlns:a16="http://schemas.microsoft.com/office/drawing/2014/main" id="{D712C087-828A-4377-83D1-7837770BAFAB}"/>
              </a:ext>
            </a:extLst>
          </p:cNvPr>
          <p:cNvSpPr txBox="1"/>
          <p:nvPr/>
        </p:nvSpPr>
        <p:spPr>
          <a:xfrm>
            <a:off x="4970762" y="4342577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1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3B0DFED8-2B36-44D8-837A-458AE86327D7}"/>
              </a:ext>
            </a:extLst>
          </p:cNvPr>
          <p:cNvSpPr txBox="1"/>
          <p:nvPr/>
        </p:nvSpPr>
        <p:spPr>
          <a:xfrm>
            <a:off x="5409485" y="4347188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2</a:t>
            </a:r>
          </a:p>
        </p:txBody>
      </p:sp>
      <p:sp>
        <p:nvSpPr>
          <p:cNvPr id="135" name="Ellipse 134">
            <a:extLst>
              <a:ext uri="{FF2B5EF4-FFF2-40B4-BE49-F238E27FC236}">
                <a16:creationId xmlns:a16="http://schemas.microsoft.com/office/drawing/2014/main" id="{0207EBC7-4032-41D6-8CCA-8150F253F85C}"/>
              </a:ext>
            </a:extLst>
          </p:cNvPr>
          <p:cNvSpPr/>
          <p:nvPr/>
        </p:nvSpPr>
        <p:spPr>
          <a:xfrm>
            <a:off x="5338548" y="3768994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Ellipse 143">
            <a:extLst>
              <a:ext uri="{FF2B5EF4-FFF2-40B4-BE49-F238E27FC236}">
                <a16:creationId xmlns:a16="http://schemas.microsoft.com/office/drawing/2014/main" id="{F0D5E7C5-1491-4FFB-B7E4-BC17ADD1B336}"/>
              </a:ext>
            </a:extLst>
          </p:cNvPr>
          <p:cNvSpPr/>
          <p:nvPr/>
        </p:nvSpPr>
        <p:spPr>
          <a:xfrm>
            <a:off x="4168796" y="1746492"/>
            <a:ext cx="157487" cy="1308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88E93D6-890B-4ACF-BCA8-1564C597853D}"/>
              </a:ext>
            </a:extLst>
          </p:cNvPr>
          <p:cNvSpPr txBox="1"/>
          <p:nvPr/>
        </p:nvSpPr>
        <p:spPr>
          <a:xfrm>
            <a:off x="3970141" y="1295527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KL 30.1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4613855-607E-46B4-87C3-00A110197F5E}"/>
              </a:ext>
            </a:extLst>
          </p:cNvPr>
          <p:cNvCxnSpPr>
            <a:cxnSpLocks/>
            <a:stCxn id="114" idx="3"/>
          </p:cNvCxnSpPr>
          <p:nvPr/>
        </p:nvCxnSpPr>
        <p:spPr>
          <a:xfrm>
            <a:off x="9655912" y="2696573"/>
            <a:ext cx="2132249" cy="82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feld 112">
            <a:extLst>
              <a:ext uri="{FF2B5EF4-FFF2-40B4-BE49-F238E27FC236}">
                <a16:creationId xmlns:a16="http://schemas.microsoft.com/office/drawing/2014/main" id="{BA10B135-EE05-4ABA-9C7A-5CF75ADF6CAD}"/>
              </a:ext>
            </a:extLst>
          </p:cNvPr>
          <p:cNvSpPr txBox="1"/>
          <p:nvPr/>
        </p:nvSpPr>
        <p:spPr>
          <a:xfrm>
            <a:off x="9833237" y="1798463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1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CA92EDE9-5617-4B65-9713-5E7E2B18AEED}"/>
              </a:ext>
            </a:extLst>
          </p:cNvPr>
          <p:cNvSpPr txBox="1"/>
          <p:nvPr/>
        </p:nvSpPr>
        <p:spPr>
          <a:xfrm>
            <a:off x="9862674" y="3264107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2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8CDA05E3-4157-41C2-849B-A4F8B7E69828}"/>
              </a:ext>
            </a:extLst>
          </p:cNvPr>
          <p:cNvCxnSpPr>
            <a:cxnSpLocks/>
          </p:cNvCxnSpPr>
          <p:nvPr/>
        </p:nvCxnSpPr>
        <p:spPr>
          <a:xfrm flipH="1">
            <a:off x="6589082" y="2529862"/>
            <a:ext cx="30069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97">
            <a:extLst>
              <a:ext uri="{FF2B5EF4-FFF2-40B4-BE49-F238E27FC236}">
                <a16:creationId xmlns:a16="http://schemas.microsoft.com/office/drawing/2014/main" id="{5F4779D7-A637-94AA-C091-789AF759AD6B}"/>
              </a:ext>
            </a:extLst>
          </p:cNvPr>
          <p:cNvCxnSpPr>
            <a:cxnSpLocks/>
            <a:stCxn id="144" idx="4"/>
            <a:endCxn id="36" idx="0"/>
          </p:cNvCxnSpPr>
          <p:nvPr/>
        </p:nvCxnSpPr>
        <p:spPr>
          <a:xfrm flipH="1">
            <a:off x="4244011" y="1877376"/>
            <a:ext cx="3529" cy="62296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73">
            <a:extLst>
              <a:ext uri="{FF2B5EF4-FFF2-40B4-BE49-F238E27FC236}">
                <a16:creationId xmlns:a16="http://schemas.microsoft.com/office/drawing/2014/main" id="{8F5443CC-DC90-B081-D78E-5A334E956AA4}"/>
              </a:ext>
            </a:extLst>
          </p:cNvPr>
          <p:cNvCxnSpPr>
            <a:cxnSpLocks/>
            <a:endCxn id="22" idx="2"/>
          </p:cNvCxnSpPr>
          <p:nvPr/>
        </p:nvCxnSpPr>
        <p:spPr>
          <a:xfrm flipV="1">
            <a:off x="6171392" y="1654229"/>
            <a:ext cx="0" cy="174424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134">
            <a:extLst>
              <a:ext uri="{FF2B5EF4-FFF2-40B4-BE49-F238E27FC236}">
                <a16:creationId xmlns:a16="http://schemas.microsoft.com/office/drawing/2014/main" id="{5ADB4337-5579-07F9-2729-430F553D3D82}"/>
              </a:ext>
            </a:extLst>
          </p:cNvPr>
          <p:cNvSpPr/>
          <p:nvPr/>
        </p:nvSpPr>
        <p:spPr>
          <a:xfrm>
            <a:off x="5052375" y="1744264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AFE30FE1-EDD4-4507-9D3D-9EC894E5A7A3}"/>
              </a:ext>
            </a:extLst>
          </p:cNvPr>
          <p:cNvSpPr/>
          <p:nvPr/>
        </p:nvSpPr>
        <p:spPr>
          <a:xfrm>
            <a:off x="3653745" y="2500343"/>
            <a:ext cx="1180531" cy="7112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Battery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24 V</a:t>
            </a:r>
          </a:p>
        </p:txBody>
      </p:sp>
      <p:cxnSp>
        <p:nvCxnSpPr>
          <p:cNvPr id="73" name="Gerader Verbinder 73">
            <a:extLst>
              <a:ext uri="{FF2B5EF4-FFF2-40B4-BE49-F238E27FC236}">
                <a16:creationId xmlns:a16="http://schemas.microsoft.com/office/drawing/2014/main" id="{B24A76C3-8FED-3885-1DAA-0CCEB75B22C6}"/>
              </a:ext>
            </a:extLst>
          </p:cNvPr>
          <p:cNvCxnSpPr>
            <a:cxnSpLocks/>
            <a:stCxn id="144" idx="6"/>
          </p:cNvCxnSpPr>
          <p:nvPr/>
        </p:nvCxnSpPr>
        <p:spPr>
          <a:xfrm>
            <a:off x="4326283" y="1811934"/>
            <a:ext cx="396788" cy="422383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143">
            <a:extLst>
              <a:ext uri="{FF2B5EF4-FFF2-40B4-BE49-F238E27FC236}">
                <a16:creationId xmlns:a16="http://schemas.microsoft.com/office/drawing/2014/main" id="{3C8642E1-80E6-10FD-29D6-5866A6B58659}"/>
              </a:ext>
            </a:extLst>
          </p:cNvPr>
          <p:cNvSpPr/>
          <p:nvPr/>
        </p:nvSpPr>
        <p:spPr>
          <a:xfrm>
            <a:off x="4446508" y="1741634"/>
            <a:ext cx="157487" cy="1308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9" name="Gerader Verbinder 73">
            <a:extLst>
              <a:ext uri="{FF2B5EF4-FFF2-40B4-BE49-F238E27FC236}">
                <a16:creationId xmlns:a16="http://schemas.microsoft.com/office/drawing/2014/main" id="{160C2597-904D-16CC-F166-FBAB7535BD76}"/>
              </a:ext>
            </a:extLst>
          </p:cNvPr>
          <p:cNvCxnSpPr>
            <a:cxnSpLocks/>
            <a:stCxn id="193" idx="3"/>
          </p:cNvCxnSpPr>
          <p:nvPr/>
        </p:nvCxnSpPr>
        <p:spPr>
          <a:xfrm>
            <a:off x="4984076" y="2235935"/>
            <a:ext cx="428903" cy="1742665"/>
          </a:xfrm>
          <a:prstGeom prst="bentConnector2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98">
            <a:extLst>
              <a:ext uri="{FF2B5EF4-FFF2-40B4-BE49-F238E27FC236}">
                <a16:creationId xmlns:a16="http://schemas.microsoft.com/office/drawing/2014/main" id="{98693118-A36B-743D-3BB6-237099ED5925}"/>
              </a:ext>
            </a:extLst>
          </p:cNvPr>
          <p:cNvCxnSpPr>
            <a:cxnSpLocks/>
          </p:cNvCxnSpPr>
          <p:nvPr/>
        </p:nvCxnSpPr>
        <p:spPr>
          <a:xfrm flipV="1">
            <a:off x="6171391" y="3710281"/>
            <a:ext cx="0" cy="125975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5">
            <a:extLst>
              <a:ext uri="{FF2B5EF4-FFF2-40B4-BE49-F238E27FC236}">
                <a16:creationId xmlns:a16="http://schemas.microsoft.com/office/drawing/2014/main" id="{674FA5D4-9FA0-4429-A980-291CCFB1F04A}"/>
              </a:ext>
            </a:extLst>
          </p:cNvPr>
          <p:cNvSpPr/>
          <p:nvPr/>
        </p:nvSpPr>
        <p:spPr>
          <a:xfrm>
            <a:off x="5571857" y="2993171"/>
            <a:ext cx="1180531" cy="71120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Energy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Reserve 2</a:t>
            </a:r>
          </a:p>
        </p:txBody>
      </p:sp>
      <p:grpSp>
        <p:nvGrpSpPr>
          <p:cNvPr id="188" name="Gruppieren 74">
            <a:extLst>
              <a:ext uri="{FF2B5EF4-FFF2-40B4-BE49-F238E27FC236}">
                <a16:creationId xmlns:a16="http://schemas.microsoft.com/office/drawing/2014/main" id="{7DFFC37F-9841-5AE0-3A11-E2CD92B52FFE}"/>
              </a:ext>
            </a:extLst>
          </p:cNvPr>
          <p:cNvGrpSpPr/>
          <p:nvPr/>
        </p:nvGrpSpPr>
        <p:grpSpPr>
          <a:xfrm>
            <a:off x="4672963" y="1729584"/>
            <a:ext cx="314920" cy="150916"/>
            <a:chOff x="2579832" y="2332659"/>
            <a:chExt cx="314920" cy="150916"/>
          </a:xfrm>
        </p:grpSpPr>
        <p:sp>
          <p:nvSpPr>
            <p:cNvPr id="189" name="Rechteck 68">
              <a:extLst>
                <a:ext uri="{FF2B5EF4-FFF2-40B4-BE49-F238E27FC236}">
                  <a16:creationId xmlns:a16="http://schemas.microsoft.com/office/drawing/2014/main" id="{206A9DE5-F489-F45D-CDFB-A27B903D31B8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90" name="Gerader Verbinder 69">
              <a:extLst>
                <a:ext uri="{FF2B5EF4-FFF2-40B4-BE49-F238E27FC236}">
                  <a16:creationId xmlns:a16="http://schemas.microsoft.com/office/drawing/2014/main" id="{1B8D83B6-5167-6F32-51E0-3C38670FF2F0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Gerader Verbinder 70">
              <a:extLst>
                <a:ext uri="{FF2B5EF4-FFF2-40B4-BE49-F238E27FC236}">
                  <a16:creationId xmlns:a16="http://schemas.microsoft.com/office/drawing/2014/main" id="{C69309B2-DEC7-F711-12DC-1139C5792342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uppieren 74">
            <a:extLst>
              <a:ext uri="{FF2B5EF4-FFF2-40B4-BE49-F238E27FC236}">
                <a16:creationId xmlns:a16="http://schemas.microsoft.com/office/drawing/2014/main" id="{40A0CA7A-2CD5-378D-CB40-F9EF9BCFB572}"/>
              </a:ext>
            </a:extLst>
          </p:cNvPr>
          <p:cNvGrpSpPr/>
          <p:nvPr/>
        </p:nvGrpSpPr>
        <p:grpSpPr>
          <a:xfrm>
            <a:off x="4669156" y="2160477"/>
            <a:ext cx="314920" cy="150916"/>
            <a:chOff x="2579832" y="2332659"/>
            <a:chExt cx="314920" cy="150916"/>
          </a:xfrm>
        </p:grpSpPr>
        <p:sp>
          <p:nvSpPr>
            <p:cNvPr id="193" name="Rechteck 68">
              <a:extLst>
                <a:ext uri="{FF2B5EF4-FFF2-40B4-BE49-F238E27FC236}">
                  <a16:creationId xmlns:a16="http://schemas.microsoft.com/office/drawing/2014/main" id="{5170E602-891B-830D-A3CD-82438E0D5A39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94" name="Gerader Verbinder 69">
              <a:extLst>
                <a:ext uri="{FF2B5EF4-FFF2-40B4-BE49-F238E27FC236}">
                  <a16:creationId xmlns:a16="http://schemas.microsoft.com/office/drawing/2014/main" id="{5B9A434C-0C7D-08D1-52DC-96D6E66C85FB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Gerader Verbinder 70">
              <a:extLst>
                <a:ext uri="{FF2B5EF4-FFF2-40B4-BE49-F238E27FC236}">
                  <a16:creationId xmlns:a16="http://schemas.microsoft.com/office/drawing/2014/main" id="{A975E50F-A1A3-F266-0EDB-1F92E7F78EE1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hteck: abgerundete Ecken 35">
            <a:extLst>
              <a:ext uri="{FF2B5EF4-FFF2-40B4-BE49-F238E27FC236}">
                <a16:creationId xmlns:a16="http://schemas.microsoft.com/office/drawing/2014/main" id="{C52BA4CA-230A-E833-6ED4-B3641976C0EC}"/>
              </a:ext>
            </a:extLst>
          </p:cNvPr>
          <p:cNvSpPr/>
          <p:nvPr/>
        </p:nvSpPr>
        <p:spPr>
          <a:xfrm>
            <a:off x="5581126" y="943029"/>
            <a:ext cx="1180531" cy="71120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Energy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Reserve 1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7EEAB8F-3053-DAFE-ED60-0C13341A9251}"/>
              </a:ext>
            </a:extLst>
          </p:cNvPr>
          <p:cNvGrpSpPr/>
          <p:nvPr/>
        </p:nvGrpSpPr>
        <p:grpSpPr>
          <a:xfrm>
            <a:off x="337012" y="4626770"/>
            <a:ext cx="3549563" cy="1975055"/>
            <a:chOff x="337012" y="4626770"/>
            <a:chExt cx="3549563" cy="19750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FC2F788-70BA-CA66-AE0D-351C99DE455F}"/>
                </a:ext>
              </a:extLst>
            </p:cNvPr>
            <p:cNvGrpSpPr/>
            <p:nvPr/>
          </p:nvGrpSpPr>
          <p:grpSpPr>
            <a:xfrm>
              <a:off x="394162" y="4985384"/>
              <a:ext cx="3383850" cy="280750"/>
              <a:chOff x="983046" y="4853318"/>
              <a:chExt cx="3383850" cy="280750"/>
            </a:xfrm>
          </p:grpSpPr>
          <p:sp>
            <p:nvSpPr>
              <p:cNvPr id="171" name="Textfeld 61">
                <a:extLst>
                  <a:ext uri="{FF2B5EF4-FFF2-40B4-BE49-F238E27FC236}">
                    <a16:creationId xmlns:a16="http://schemas.microsoft.com/office/drawing/2014/main" id="{2533FAC9-1067-8DC0-901E-51EE215BA3E6}"/>
                  </a:ext>
                </a:extLst>
              </p:cNvPr>
              <p:cNvSpPr txBox="1"/>
              <p:nvPr/>
            </p:nvSpPr>
            <p:spPr>
              <a:xfrm>
                <a:off x="1057806" y="4853318"/>
                <a:ext cx="3309090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Calibri" panose="020F0502020204030204"/>
                  </a:rPr>
                  <a:t> Energy Reserve</a:t>
                </a:r>
                <a:endParaRPr kumimoji="0" lang="en-US" sz="1200" b="1" i="0" u="none" strike="sng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2" name="Gleichschenkliges Dreieck 152">
                <a:extLst>
                  <a:ext uri="{FF2B5EF4-FFF2-40B4-BE49-F238E27FC236}">
                    <a16:creationId xmlns:a16="http://schemas.microsoft.com/office/drawing/2014/main" id="{7755E3BC-6539-71BE-4A3F-21F5C705A86B}"/>
                  </a:ext>
                </a:extLst>
              </p:cNvPr>
              <p:cNvSpPr/>
              <p:nvPr/>
            </p:nvSpPr>
            <p:spPr>
              <a:xfrm>
                <a:off x="983046" y="4879380"/>
                <a:ext cx="167735" cy="147305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139BB1A-E823-9AB3-953C-5D53B5146257}"/>
                </a:ext>
              </a:extLst>
            </p:cNvPr>
            <p:cNvGrpSpPr/>
            <p:nvPr/>
          </p:nvGrpSpPr>
          <p:grpSpPr>
            <a:xfrm>
              <a:off x="400946" y="5241757"/>
              <a:ext cx="1191675" cy="280750"/>
              <a:chOff x="989830" y="5109691"/>
              <a:chExt cx="1191675" cy="280750"/>
            </a:xfrm>
          </p:grpSpPr>
          <p:sp>
            <p:nvSpPr>
              <p:cNvPr id="169" name="Textfeld 58">
                <a:extLst>
                  <a:ext uri="{FF2B5EF4-FFF2-40B4-BE49-F238E27FC236}">
                    <a16:creationId xmlns:a16="http://schemas.microsoft.com/office/drawing/2014/main" id="{642A0EDE-907D-F646-4A85-9956B295D59B}"/>
                  </a:ext>
                </a:extLst>
              </p:cNvPr>
              <p:cNvSpPr txBox="1"/>
              <p:nvPr/>
            </p:nvSpPr>
            <p:spPr>
              <a:xfrm>
                <a:off x="1014044" y="5109691"/>
                <a:ext cx="1167461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Transmission </a:t>
                </a:r>
              </a:p>
            </p:txBody>
          </p:sp>
          <p:sp>
            <p:nvSpPr>
              <p:cNvPr id="170" name="Gleichschenkliges Dreieck 153">
                <a:extLst>
                  <a:ext uri="{FF2B5EF4-FFF2-40B4-BE49-F238E27FC236}">
                    <a16:creationId xmlns:a16="http://schemas.microsoft.com/office/drawing/2014/main" id="{28648CEC-E423-5488-C2A3-584BC5D2D727}"/>
                  </a:ext>
                </a:extLst>
              </p:cNvPr>
              <p:cNvSpPr/>
              <p:nvPr/>
            </p:nvSpPr>
            <p:spPr>
              <a:xfrm>
                <a:off x="989830" y="5150248"/>
                <a:ext cx="167735" cy="147305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F8C6A37A-E13B-F38B-D657-82E14CDE58B7}"/>
                </a:ext>
              </a:extLst>
            </p:cNvPr>
            <p:cNvGrpSpPr/>
            <p:nvPr/>
          </p:nvGrpSpPr>
          <p:grpSpPr>
            <a:xfrm>
              <a:off x="394162" y="5480817"/>
              <a:ext cx="1882528" cy="280750"/>
              <a:chOff x="983046" y="5348751"/>
              <a:chExt cx="1882528" cy="280750"/>
            </a:xfrm>
          </p:grpSpPr>
          <p:sp>
            <p:nvSpPr>
              <p:cNvPr id="167" name="Textfeld 53">
                <a:extLst>
                  <a:ext uri="{FF2B5EF4-FFF2-40B4-BE49-F238E27FC236}">
                    <a16:creationId xmlns:a16="http://schemas.microsoft.com/office/drawing/2014/main" id="{949D8EB2-29A8-5973-4862-BD4C78FFB56A}"/>
                  </a:ext>
                </a:extLst>
              </p:cNvPr>
              <p:cNvSpPr txBox="1"/>
              <p:nvPr/>
            </p:nvSpPr>
            <p:spPr>
              <a:xfrm>
                <a:off x="1005337" y="5348751"/>
                <a:ext cx="186023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 Transmission</a:t>
                </a:r>
              </a:p>
            </p:txBody>
          </p:sp>
          <p:sp>
            <p:nvSpPr>
              <p:cNvPr id="168" name="Gleichschenkliges Dreieck 154">
                <a:extLst>
                  <a:ext uri="{FF2B5EF4-FFF2-40B4-BE49-F238E27FC236}">
                    <a16:creationId xmlns:a16="http://schemas.microsoft.com/office/drawing/2014/main" id="{E6C6F43C-F647-0EAA-6A8D-B723987D1E58}"/>
                  </a:ext>
                </a:extLst>
              </p:cNvPr>
              <p:cNvSpPr/>
              <p:nvPr/>
            </p:nvSpPr>
            <p:spPr>
              <a:xfrm>
                <a:off x="983046" y="5390441"/>
                <a:ext cx="167735" cy="147305"/>
              </a:xfrm>
              <a:prstGeom prst="triangl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A656B1C-84A0-D488-A29A-6D631851153E}"/>
                </a:ext>
              </a:extLst>
            </p:cNvPr>
            <p:cNvGrpSpPr/>
            <p:nvPr/>
          </p:nvGrpSpPr>
          <p:grpSpPr>
            <a:xfrm>
              <a:off x="400531" y="5972048"/>
              <a:ext cx="771260" cy="280750"/>
              <a:chOff x="989415" y="5839982"/>
              <a:chExt cx="771260" cy="280750"/>
            </a:xfrm>
          </p:grpSpPr>
          <p:sp>
            <p:nvSpPr>
              <p:cNvPr id="163" name="Textfeld 60">
                <a:extLst>
                  <a:ext uri="{FF2B5EF4-FFF2-40B4-BE49-F238E27FC236}">
                    <a16:creationId xmlns:a16="http://schemas.microsoft.com/office/drawing/2014/main" id="{6DE431E3-56DC-62F8-CDD8-256A4BAAD9EC}"/>
                  </a:ext>
                </a:extLst>
              </p:cNvPr>
              <p:cNvSpPr txBox="1"/>
              <p:nvPr/>
            </p:nvSpPr>
            <p:spPr>
              <a:xfrm>
                <a:off x="1018400" y="5839982"/>
                <a:ext cx="742275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</a:t>
                </a:r>
              </a:p>
            </p:txBody>
          </p:sp>
          <p:sp>
            <p:nvSpPr>
              <p:cNvPr id="166" name="Gleichschenkliges Dreieck 156">
                <a:extLst>
                  <a:ext uri="{FF2B5EF4-FFF2-40B4-BE49-F238E27FC236}">
                    <a16:creationId xmlns:a16="http://schemas.microsoft.com/office/drawing/2014/main" id="{96F6939B-F846-A64F-0B06-1C89BC52E607}"/>
                  </a:ext>
                </a:extLst>
              </p:cNvPr>
              <p:cNvSpPr/>
              <p:nvPr/>
            </p:nvSpPr>
            <p:spPr>
              <a:xfrm>
                <a:off x="989415" y="5882875"/>
                <a:ext cx="167735" cy="147305"/>
              </a:xfrm>
              <a:prstGeom prst="triangl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1" name="Rechteck: abgerundete Ecken 161">
              <a:extLst>
                <a:ext uri="{FF2B5EF4-FFF2-40B4-BE49-F238E27FC236}">
                  <a16:creationId xmlns:a16="http://schemas.microsoft.com/office/drawing/2014/main" id="{5035C7D4-624D-BCB8-C70D-C9B492A4B2E0}"/>
                </a:ext>
              </a:extLst>
            </p:cNvPr>
            <p:cNvSpPr/>
            <p:nvPr/>
          </p:nvSpPr>
          <p:spPr>
            <a:xfrm>
              <a:off x="337012" y="4626770"/>
              <a:ext cx="3512591" cy="1975055"/>
            </a:xfrm>
            <a:prstGeom prst="roundRect">
              <a:avLst>
                <a:gd name="adj" fmla="val 11566"/>
              </a:avLst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92BA411-A58B-E566-4928-DCE843A2C827}"/>
                </a:ext>
              </a:extLst>
            </p:cNvPr>
            <p:cNvGrpSpPr/>
            <p:nvPr/>
          </p:nvGrpSpPr>
          <p:grpSpPr>
            <a:xfrm>
              <a:off x="535210" y="6281464"/>
              <a:ext cx="1407311" cy="276999"/>
              <a:chOff x="1124094" y="6149398"/>
              <a:chExt cx="1407311" cy="276999"/>
            </a:xfrm>
          </p:grpSpPr>
          <p:sp>
            <p:nvSpPr>
              <p:cNvPr id="160" name="Textfeld 114">
                <a:extLst>
                  <a:ext uri="{FF2B5EF4-FFF2-40B4-BE49-F238E27FC236}">
                    <a16:creationId xmlns:a16="http://schemas.microsoft.com/office/drawing/2014/main" id="{53D9C908-7763-2C11-2911-9ED2F025D051}"/>
                  </a:ext>
                </a:extLst>
              </p:cNvPr>
              <p:cNvSpPr txBox="1"/>
              <p:nvPr/>
            </p:nvSpPr>
            <p:spPr>
              <a:xfrm>
                <a:off x="1246422" y="6149398"/>
                <a:ext cx="128498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to be defined</a:t>
                </a:r>
              </a:p>
            </p:txBody>
          </p:sp>
          <p:sp>
            <p:nvSpPr>
              <p:cNvPr id="161" name="Ellipse 2">
                <a:extLst>
                  <a:ext uri="{FF2B5EF4-FFF2-40B4-BE49-F238E27FC236}">
                    <a16:creationId xmlns:a16="http://schemas.microsoft.com/office/drawing/2014/main" id="{882953CC-CA52-03E5-B403-99F7AB6F5EA9}"/>
                  </a:ext>
                </a:extLst>
              </p:cNvPr>
              <p:cNvSpPr/>
              <p:nvPr/>
            </p:nvSpPr>
            <p:spPr>
              <a:xfrm>
                <a:off x="1124094" y="6173300"/>
                <a:ext cx="244656" cy="24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F28371D-28EC-27FB-7223-7AD88933B5B8}"/>
                </a:ext>
              </a:extLst>
            </p:cNvPr>
            <p:cNvGrpSpPr/>
            <p:nvPr/>
          </p:nvGrpSpPr>
          <p:grpSpPr>
            <a:xfrm>
              <a:off x="400531" y="4692487"/>
              <a:ext cx="3486044" cy="276999"/>
              <a:chOff x="400531" y="4692487"/>
              <a:chExt cx="3486044" cy="276999"/>
            </a:xfrm>
          </p:grpSpPr>
          <p:sp>
            <p:nvSpPr>
              <p:cNvPr id="145" name="Textfeld 50">
                <a:extLst>
                  <a:ext uri="{FF2B5EF4-FFF2-40B4-BE49-F238E27FC236}">
                    <a16:creationId xmlns:a16="http://schemas.microsoft.com/office/drawing/2014/main" id="{D9B8D820-DD0E-816B-BED3-3677460BBC85}"/>
                  </a:ext>
                </a:extLst>
              </p:cNvPr>
              <p:cNvSpPr txBox="1"/>
              <p:nvPr/>
            </p:nvSpPr>
            <p:spPr>
              <a:xfrm>
                <a:off x="434689" y="4692487"/>
                <a:ext cx="345188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Energy Supply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*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(including energy source, if any)</a:t>
                </a:r>
              </a:p>
            </p:txBody>
          </p: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C336DAA8-6BD6-FD63-67E7-519AF943E5B9}"/>
                  </a:ext>
                </a:extLst>
              </p:cNvPr>
              <p:cNvGrpSpPr/>
              <p:nvPr/>
            </p:nvGrpSpPr>
            <p:grpSpPr>
              <a:xfrm>
                <a:off x="400531" y="4726054"/>
                <a:ext cx="2794450" cy="206406"/>
                <a:chOff x="989415" y="4593988"/>
                <a:chExt cx="2794450" cy="206406"/>
              </a:xfrm>
            </p:grpSpPr>
            <p:sp>
              <p:nvSpPr>
                <p:cNvPr id="147" name="Gleichschenkliges Dreieck 150">
                  <a:extLst>
                    <a:ext uri="{FF2B5EF4-FFF2-40B4-BE49-F238E27FC236}">
                      <a16:creationId xmlns:a16="http://schemas.microsoft.com/office/drawing/2014/main" id="{F2AAC1CE-7C43-9897-4A22-8913423D3A64}"/>
                    </a:ext>
                  </a:extLst>
                </p:cNvPr>
                <p:cNvSpPr/>
                <p:nvPr/>
              </p:nvSpPr>
              <p:spPr>
                <a:xfrm>
                  <a:off x="989415" y="4593988"/>
                  <a:ext cx="167735" cy="147305"/>
                </a:xfrm>
                <a:prstGeom prst="triangl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B7A0F2E4-CF11-A321-25F7-17D6FE98D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3512" y="4800394"/>
                  <a:ext cx="89035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7492D56C-D24B-E218-C9C4-22FACE9A726B}"/>
                    </a:ext>
                  </a:extLst>
                </p:cNvPr>
                <p:cNvCxnSpPr/>
                <p:nvPr/>
              </p:nvCxnSpPr>
              <p:spPr>
                <a:xfrm>
                  <a:off x="1176292" y="4800394"/>
                  <a:ext cx="93508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1E3AEEEC-3845-E713-6C4E-0D3A02D0F0DA}"/>
                </a:ext>
              </a:extLst>
            </p:cNvPr>
            <p:cNvCxnSpPr>
              <a:cxnSpLocks/>
            </p:cNvCxnSpPr>
            <p:nvPr/>
          </p:nvCxnSpPr>
          <p:spPr>
            <a:xfrm>
              <a:off x="3629424" y="625092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1A85DA36-CA29-CF1E-66EA-4FC9F1EA492C}"/>
                </a:ext>
              </a:extLst>
            </p:cNvPr>
            <p:cNvGrpSpPr/>
            <p:nvPr/>
          </p:nvGrpSpPr>
          <p:grpSpPr>
            <a:xfrm>
              <a:off x="402388" y="5737942"/>
              <a:ext cx="2810587" cy="286289"/>
              <a:chOff x="402388" y="5737942"/>
              <a:chExt cx="2810587" cy="286289"/>
            </a:xfrm>
          </p:grpSpPr>
          <p:sp>
            <p:nvSpPr>
              <p:cNvPr id="110" name="Textfeld 52">
                <a:extLst>
                  <a:ext uri="{FF2B5EF4-FFF2-40B4-BE49-F238E27FC236}">
                    <a16:creationId xmlns:a16="http://schemas.microsoft.com/office/drawing/2014/main" id="{44755892-D494-9F58-82DD-D27869F7CEBB}"/>
                  </a:ext>
                </a:extLst>
              </p:cNvPr>
              <p:cNvSpPr txBox="1"/>
              <p:nvPr/>
            </p:nvSpPr>
            <p:spPr>
              <a:xfrm>
                <a:off x="435500" y="5743481"/>
                <a:ext cx="171790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Energy Transmission  I</a:t>
                </a:r>
              </a:p>
            </p:txBody>
          </p:sp>
          <p:sp>
            <p:nvSpPr>
              <p:cNvPr id="120" name="Gleichschenkliges Dreieck 155">
                <a:extLst>
                  <a:ext uri="{FF2B5EF4-FFF2-40B4-BE49-F238E27FC236}">
                    <a16:creationId xmlns:a16="http://schemas.microsoft.com/office/drawing/2014/main" id="{DD63AF7B-BCBC-7DFE-E594-46432DF0BD1E}"/>
                  </a:ext>
                </a:extLst>
              </p:cNvPr>
              <p:cNvSpPr/>
              <p:nvPr/>
            </p:nvSpPr>
            <p:spPr>
              <a:xfrm>
                <a:off x="402388" y="5782204"/>
                <a:ext cx="167735" cy="147305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21" name="Gruppieren 67">
                <a:extLst>
                  <a:ext uri="{FF2B5EF4-FFF2-40B4-BE49-F238E27FC236}">
                    <a16:creationId xmlns:a16="http://schemas.microsoft.com/office/drawing/2014/main" id="{7DAB4435-A680-6E06-0F1D-16BA28563A8B}"/>
                  </a:ext>
                </a:extLst>
              </p:cNvPr>
              <p:cNvGrpSpPr/>
              <p:nvPr/>
            </p:nvGrpSpPr>
            <p:grpSpPr>
              <a:xfrm>
                <a:off x="1929843" y="5756195"/>
                <a:ext cx="705662" cy="246221"/>
                <a:chOff x="9649216" y="4894463"/>
                <a:chExt cx="705662" cy="246221"/>
              </a:xfrm>
            </p:grpSpPr>
            <p:cxnSp>
              <p:nvCxnSpPr>
                <p:cNvPr id="128" name="Gerader Verbinder 163">
                  <a:extLst>
                    <a:ext uri="{FF2B5EF4-FFF2-40B4-BE49-F238E27FC236}">
                      <a16:creationId xmlns:a16="http://schemas.microsoft.com/office/drawing/2014/main" id="{76E1900A-C9E5-0EEE-8CD8-AA2F0059BD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41610" y="5095331"/>
                  <a:ext cx="381126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Textfeld 164">
                  <a:extLst>
                    <a:ext uri="{FF2B5EF4-FFF2-40B4-BE49-F238E27FC236}">
                      <a16:creationId xmlns:a16="http://schemas.microsoft.com/office/drawing/2014/main" id="{6E2393C6-C157-D455-CC68-7FDA2841E235}"/>
                    </a:ext>
                  </a:extLst>
                </p:cNvPr>
                <p:cNvSpPr txBox="1"/>
                <p:nvPr/>
              </p:nvSpPr>
              <p:spPr>
                <a:xfrm>
                  <a:off x="9649216" y="4894463"/>
                  <a:ext cx="70566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Electric 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AB40FCD-D929-85CC-A907-3857CECBABB9}"/>
                  </a:ext>
                </a:extLst>
              </p:cNvPr>
              <p:cNvGrpSpPr/>
              <p:nvPr/>
            </p:nvGrpSpPr>
            <p:grpSpPr>
              <a:xfrm>
                <a:off x="2369084" y="5737942"/>
                <a:ext cx="843891" cy="276999"/>
                <a:chOff x="2369084" y="5737942"/>
                <a:chExt cx="843891" cy="276999"/>
              </a:xfrm>
            </p:grpSpPr>
            <p:cxnSp>
              <p:nvCxnSpPr>
                <p:cNvPr id="126" name="Gerader Verbinder 184">
                  <a:extLst>
                    <a:ext uri="{FF2B5EF4-FFF2-40B4-BE49-F238E27FC236}">
                      <a16:creationId xmlns:a16="http://schemas.microsoft.com/office/drawing/2014/main" id="{B913B7DB-034A-840A-CEA1-505C546244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65456" y="5961725"/>
                  <a:ext cx="515225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Textfeld 185">
                  <a:extLst>
                    <a:ext uri="{FF2B5EF4-FFF2-40B4-BE49-F238E27FC236}">
                      <a16:creationId xmlns:a16="http://schemas.microsoft.com/office/drawing/2014/main" id="{96AF2D1B-FFDD-9232-78E1-7D25AE7BC278}"/>
                    </a:ext>
                  </a:extLst>
                </p:cNvPr>
                <p:cNvSpPr txBox="1"/>
                <p:nvPr/>
              </p:nvSpPr>
              <p:spPr>
                <a:xfrm>
                  <a:off x="2369084" y="5737942"/>
                  <a:ext cx="84389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I</a:t>
                  </a:r>
                  <a:r>
                    <a:rPr lang="de-DE" sz="1000" b="1" dirty="0"/>
                    <a:t>  Hydraulic</a:t>
                  </a:r>
                </a:p>
              </p:txBody>
            </p:sp>
          </p:grp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B2682AB-706D-C787-E65C-CDDF0D56A498}"/>
              </a:ext>
            </a:extLst>
          </p:cNvPr>
          <p:cNvSpPr txBox="1"/>
          <p:nvPr/>
        </p:nvSpPr>
        <p:spPr>
          <a:xfrm>
            <a:off x="6797999" y="1026528"/>
            <a:ext cx="1487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Specific battery to braking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BBF312-5ADA-5139-6082-A290ECD8F6E1}"/>
              </a:ext>
            </a:extLst>
          </p:cNvPr>
          <p:cNvSpPr txBox="1"/>
          <p:nvPr/>
        </p:nvSpPr>
        <p:spPr>
          <a:xfrm>
            <a:off x="7630750" y="7920"/>
            <a:ext cx="456124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Energy transmission </a:t>
            </a:r>
            <a:r>
              <a:rPr lang="en-US" sz="1600" dirty="0"/>
              <a:t>= electric</a:t>
            </a:r>
          </a:p>
          <a:p>
            <a:r>
              <a:rPr lang="en-US" sz="1600" b="1" dirty="0"/>
              <a:t>Control transmission </a:t>
            </a:r>
            <a:r>
              <a:rPr lang="en-US" sz="1600" dirty="0"/>
              <a:t>= electric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88C18F44-E117-0984-DCAB-5F4CC81ABC02}"/>
              </a:ext>
            </a:extLst>
          </p:cNvPr>
          <p:cNvSpPr txBox="1"/>
          <p:nvPr/>
        </p:nvSpPr>
        <p:spPr>
          <a:xfrm>
            <a:off x="6973718" y="20462"/>
            <a:ext cx="6332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2.(a)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18AED26-7A67-B296-5EE0-C705289F8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4D24-3FE4-4CA3-B3BD-D45F840CCC98}" type="datetime1">
              <a:rPr lang="hu-HU" smtClean="0"/>
              <a:t>2023. 10. 06.</a:t>
            </a:fld>
            <a:endParaRPr lang="hu-HU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CAC1AE-2E97-19AB-5B7F-13AEE2E42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BCB7CD-E8D1-BC11-21F5-28BDE19A2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1119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9DD8301B-63C3-466B-A67D-FDE78626EA88}"/>
              </a:ext>
            </a:extLst>
          </p:cNvPr>
          <p:cNvSpPr/>
          <p:nvPr/>
        </p:nvSpPr>
        <p:spPr>
          <a:xfrm>
            <a:off x="8329184" y="2173587"/>
            <a:ext cx="1110701" cy="104018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3C004962-7505-4D68-9DB7-4F95C4EE0AB2}"/>
              </a:ext>
            </a:extLst>
          </p:cNvPr>
          <p:cNvCxnSpPr>
            <a:cxnSpLocks/>
          </p:cNvCxnSpPr>
          <p:nvPr/>
        </p:nvCxnSpPr>
        <p:spPr>
          <a:xfrm>
            <a:off x="9655912" y="2282933"/>
            <a:ext cx="1266203" cy="28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58978C2-12DA-4329-9942-E07B09121D3D}"/>
              </a:ext>
            </a:extLst>
          </p:cNvPr>
          <p:cNvCxnSpPr>
            <a:cxnSpLocks/>
          </p:cNvCxnSpPr>
          <p:nvPr/>
        </p:nvCxnSpPr>
        <p:spPr>
          <a:xfrm flipV="1">
            <a:off x="9655912" y="3137583"/>
            <a:ext cx="1344672" cy="386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Gruppieren 140">
            <a:extLst>
              <a:ext uri="{FF2B5EF4-FFF2-40B4-BE49-F238E27FC236}">
                <a16:creationId xmlns:a16="http://schemas.microsoft.com/office/drawing/2014/main" id="{ED56ACF1-E5D7-4425-BF1F-1C4BC7B1D370}"/>
              </a:ext>
            </a:extLst>
          </p:cNvPr>
          <p:cNvGrpSpPr/>
          <p:nvPr/>
        </p:nvGrpSpPr>
        <p:grpSpPr>
          <a:xfrm>
            <a:off x="6134641" y="2352619"/>
            <a:ext cx="789886" cy="485199"/>
            <a:chOff x="7924934" y="4094659"/>
            <a:chExt cx="789886" cy="485199"/>
          </a:xfrm>
        </p:grpSpPr>
        <p:sp>
          <p:nvSpPr>
            <p:cNvPr id="137" name="Rechteck 136">
              <a:extLst>
                <a:ext uri="{FF2B5EF4-FFF2-40B4-BE49-F238E27FC236}">
                  <a16:creationId xmlns:a16="http://schemas.microsoft.com/office/drawing/2014/main" id="{CE02361B-7918-49C8-AAD7-B0BEC1C2D3CE}"/>
                </a:ext>
              </a:extLst>
            </p:cNvPr>
            <p:cNvSpPr/>
            <p:nvPr/>
          </p:nvSpPr>
          <p:spPr>
            <a:xfrm>
              <a:off x="7924934" y="4237162"/>
              <a:ext cx="418138" cy="342696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BE79AA3F-3768-43D6-B839-78426CE35656}"/>
                </a:ext>
              </a:extLst>
            </p:cNvPr>
            <p:cNvSpPr/>
            <p:nvPr/>
          </p:nvSpPr>
          <p:spPr>
            <a:xfrm>
              <a:off x="8100321" y="4094659"/>
              <a:ext cx="90999" cy="145337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>
                <a:solidFill>
                  <a:schemeClr val="tx1"/>
                </a:solidFill>
              </a:endParaRPr>
            </a:p>
          </p:txBody>
        </p:sp>
        <p:pic>
          <p:nvPicPr>
            <p:cNvPr id="139" name="Picture 2" descr="Parking brake free icon">
              <a:extLst>
                <a:ext uri="{FF2B5EF4-FFF2-40B4-BE49-F238E27FC236}">
                  <a16:creationId xmlns:a16="http://schemas.microsoft.com/office/drawing/2014/main" id="{BBAA33A1-7842-437E-A1CE-8F8DA28AF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0546" y="4274193"/>
              <a:ext cx="279483" cy="292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0" name="Gerader Verbinder 139">
              <a:extLst>
                <a:ext uri="{FF2B5EF4-FFF2-40B4-BE49-F238E27FC236}">
                  <a16:creationId xmlns:a16="http://schemas.microsoft.com/office/drawing/2014/main" id="{15C66963-8C2F-4467-81C7-CEEE1B0E8799}"/>
                </a:ext>
              </a:extLst>
            </p:cNvPr>
            <p:cNvCxnSpPr>
              <a:cxnSpLocks/>
            </p:cNvCxnSpPr>
            <p:nvPr/>
          </p:nvCxnSpPr>
          <p:spPr>
            <a:xfrm>
              <a:off x="8357769" y="4426765"/>
              <a:ext cx="357051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Gerade Verbindung mit Pfeil 141">
            <a:extLst>
              <a:ext uri="{FF2B5EF4-FFF2-40B4-BE49-F238E27FC236}">
                <a16:creationId xmlns:a16="http://schemas.microsoft.com/office/drawing/2014/main" id="{88CF8091-C805-44FC-8A13-257A29CBA8F1}"/>
              </a:ext>
            </a:extLst>
          </p:cNvPr>
          <p:cNvCxnSpPr>
            <a:cxnSpLocks/>
          </p:cNvCxnSpPr>
          <p:nvPr/>
        </p:nvCxnSpPr>
        <p:spPr>
          <a:xfrm flipV="1">
            <a:off x="7610625" y="1799855"/>
            <a:ext cx="0" cy="358752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31F293A-48A6-4F6F-AB32-03317346A2DF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2440305" y="1803007"/>
            <a:ext cx="35675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hteck: abgerundete Ecken 158">
            <a:extLst>
              <a:ext uri="{FF2B5EF4-FFF2-40B4-BE49-F238E27FC236}">
                <a16:creationId xmlns:a16="http://schemas.microsoft.com/office/drawing/2014/main" id="{A80FEE11-BB8A-47FF-A99C-593CBE7B0DCA}"/>
              </a:ext>
            </a:extLst>
          </p:cNvPr>
          <p:cNvSpPr/>
          <p:nvPr/>
        </p:nvSpPr>
        <p:spPr>
          <a:xfrm>
            <a:off x="2862338" y="1387909"/>
            <a:ext cx="1217769" cy="7274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10DF500B-EA43-497C-BD63-CD8980451935}"/>
              </a:ext>
            </a:extLst>
          </p:cNvPr>
          <p:cNvCxnSpPr>
            <a:cxnSpLocks/>
          </p:cNvCxnSpPr>
          <p:nvPr/>
        </p:nvCxnSpPr>
        <p:spPr>
          <a:xfrm flipV="1">
            <a:off x="5496035" y="3838087"/>
            <a:ext cx="3132967" cy="5874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AF1F3820-51C5-45C2-9450-0A044EA6D184}"/>
              </a:ext>
            </a:extLst>
          </p:cNvPr>
          <p:cNvSpPr/>
          <p:nvPr/>
        </p:nvSpPr>
        <p:spPr>
          <a:xfrm>
            <a:off x="1014680" y="1401687"/>
            <a:ext cx="1406541" cy="2463979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Traction Battery (HV)</a:t>
            </a:r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3962567F-F5E4-46D3-A28A-5CBAD7C2192B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3964522" y="1803007"/>
            <a:ext cx="758549" cy="407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9BB6F92A-B9CE-4A70-A72E-A19A1C219FF6}"/>
              </a:ext>
            </a:extLst>
          </p:cNvPr>
          <p:cNvSpPr/>
          <p:nvPr/>
        </p:nvSpPr>
        <p:spPr>
          <a:xfrm>
            <a:off x="2797061" y="1447407"/>
            <a:ext cx="1167461" cy="7112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DC /DC</a:t>
            </a:r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7921924C-C943-4A7D-A5D4-6DFFBD9A4293}"/>
              </a:ext>
            </a:extLst>
          </p:cNvPr>
          <p:cNvCxnSpPr>
            <a:cxnSpLocks/>
            <a:stCxn id="189" idx="3"/>
          </p:cNvCxnSpPr>
          <p:nvPr/>
        </p:nvCxnSpPr>
        <p:spPr>
          <a:xfrm>
            <a:off x="4987883" y="1805042"/>
            <a:ext cx="2610263" cy="10188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 descr="Ein Bild, das Text, Schild, Himmel, draußen enthält.&#10;&#10;Automatisch generierte Beschreibung">
            <a:extLst>
              <a:ext uri="{FF2B5EF4-FFF2-40B4-BE49-F238E27FC236}">
                <a16:creationId xmlns:a16="http://schemas.microsoft.com/office/drawing/2014/main" id="{4CB47414-229E-40FC-99AF-E69439669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495180" y="1671405"/>
            <a:ext cx="488160" cy="488160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0D14394B-CD0E-4AC1-99A2-BE6B3342C553}"/>
              </a:ext>
            </a:extLst>
          </p:cNvPr>
          <p:cNvCxnSpPr>
            <a:cxnSpLocks/>
          </p:cNvCxnSpPr>
          <p:nvPr/>
        </p:nvCxnSpPr>
        <p:spPr>
          <a:xfrm>
            <a:off x="2615732" y="580249"/>
            <a:ext cx="2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A89BC8F1-812B-4696-85BD-469C81F68BCF}"/>
              </a:ext>
            </a:extLst>
          </p:cNvPr>
          <p:cNvGrpSpPr/>
          <p:nvPr/>
        </p:nvGrpSpPr>
        <p:grpSpPr>
          <a:xfrm rot="10800000" flipH="1">
            <a:off x="10536530" y="921876"/>
            <a:ext cx="714574" cy="1374908"/>
            <a:chOff x="9357293" y="3389020"/>
            <a:chExt cx="444342" cy="942682"/>
          </a:xfrm>
        </p:grpSpPr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106DE6E0-AAAC-4FF7-8822-A5AD8F64C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293" y="3866071"/>
              <a:ext cx="444342" cy="465631"/>
            </a:xfrm>
            <a:prstGeom prst="rect">
              <a:avLst/>
            </a:prstGeom>
          </p:spPr>
        </p:pic>
        <p:cxnSp>
          <p:nvCxnSpPr>
            <p:cNvPr id="107" name="Gerade Verbindung mit Pfeil 106">
              <a:extLst>
                <a:ext uri="{FF2B5EF4-FFF2-40B4-BE49-F238E27FC236}">
                  <a16:creationId xmlns:a16="http://schemas.microsoft.com/office/drawing/2014/main" id="{513F9CC4-F7DC-4765-B7D9-53793F688BA3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9588564" y="3389020"/>
              <a:ext cx="0" cy="476586"/>
            </a:xfrm>
            <a:prstGeom prst="straightConnector1">
              <a:avLst/>
            </a:prstGeom>
            <a:ln w="38100">
              <a:solidFill>
                <a:srgbClr val="FFC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4BC3EBA2-2707-4DB3-8A5D-D9528DC42D4C}"/>
              </a:ext>
            </a:extLst>
          </p:cNvPr>
          <p:cNvGrpSpPr/>
          <p:nvPr/>
        </p:nvGrpSpPr>
        <p:grpSpPr>
          <a:xfrm>
            <a:off x="11073582" y="1419230"/>
            <a:ext cx="714579" cy="1173683"/>
            <a:chOff x="11452268" y="301635"/>
            <a:chExt cx="714579" cy="1173683"/>
          </a:xfrm>
        </p:grpSpPr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52215435-2F8E-4783-A30C-41C25B46CF2C}"/>
                </a:ext>
              </a:extLst>
            </p:cNvPr>
            <p:cNvGrpSpPr/>
            <p:nvPr/>
          </p:nvGrpSpPr>
          <p:grpSpPr>
            <a:xfrm rot="10800000">
              <a:off x="11452268" y="301635"/>
              <a:ext cx="714579" cy="1173683"/>
              <a:chOff x="9357293" y="3526986"/>
              <a:chExt cx="444342" cy="804716"/>
            </a:xfrm>
          </p:grpSpPr>
          <p:pic>
            <p:nvPicPr>
              <p:cNvPr id="108" name="Grafik 107">
                <a:extLst>
                  <a:ext uri="{FF2B5EF4-FFF2-40B4-BE49-F238E27FC236}">
                    <a16:creationId xmlns:a16="http://schemas.microsoft.com/office/drawing/2014/main" id="{D871D474-857C-40E5-8047-D277CEA7B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6F6F6"/>
                  </a:clrFrom>
                  <a:clrTo>
                    <a:srgbClr val="F6F6F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57293" y="3866071"/>
                <a:ext cx="444342" cy="465631"/>
              </a:xfrm>
              <a:prstGeom prst="rect">
                <a:avLst/>
              </a:prstGeom>
            </p:spPr>
          </p:pic>
          <p:cxnSp>
            <p:nvCxnSpPr>
              <p:cNvPr id="109" name="Gerade Verbindung mit Pfeil 108">
                <a:extLst>
                  <a:ext uri="{FF2B5EF4-FFF2-40B4-BE49-F238E27FC236}">
                    <a16:creationId xmlns:a16="http://schemas.microsoft.com/office/drawing/2014/main" id="{8AA77B95-2E91-4FDC-BA7E-8EB4735A69D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9588564" y="3526986"/>
                <a:ext cx="0" cy="33861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4A842991-6122-4AFC-A010-AB15C4D4B0B0}"/>
                </a:ext>
              </a:extLst>
            </p:cNvPr>
            <p:cNvSpPr/>
            <p:nvPr/>
          </p:nvSpPr>
          <p:spPr>
            <a:xfrm rot="10800000">
              <a:off x="11868863" y="773850"/>
              <a:ext cx="135920" cy="14243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pic>
        <p:nvPicPr>
          <p:cNvPr id="37" name="Grafik 36">
            <a:extLst>
              <a:ext uri="{FF2B5EF4-FFF2-40B4-BE49-F238E27FC236}">
                <a16:creationId xmlns:a16="http://schemas.microsoft.com/office/drawing/2014/main" id="{2EDD1093-A229-4C51-ACE0-9C389EA01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316" y="4080455"/>
            <a:ext cx="714579" cy="679126"/>
          </a:xfrm>
          <a:prstGeom prst="rect">
            <a:avLst/>
          </a:prstGeom>
        </p:spPr>
      </p:pic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E935146E-E1A6-4095-9E88-75DC416A2FCD}"/>
              </a:ext>
            </a:extLst>
          </p:cNvPr>
          <p:cNvCxnSpPr>
            <a:cxnSpLocks/>
          </p:cNvCxnSpPr>
          <p:nvPr/>
        </p:nvCxnSpPr>
        <p:spPr>
          <a:xfrm>
            <a:off x="10977004" y="3145106"/>
            <a:ext cx="0" cy="934671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fik 83">
            <a:extLst>
              <a:ext uri="{FF2B5EF4-FFF2-40B4-BE49-F238E27FC236}">
                <a16:creationId xmlns:a16="http://schemas.microsoft.com/office/drawing/2014/main" id="{FF52600F-A591-4477-89A7-A727640BB2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09625" y="3494711"/>
            <a:ext cx="714574" cy="679126"/>
          </a:xfrm>
          <a:prstGeom prst="rect">
            <a:avLst/>
          </a:prstGeom>
        </p:spPr>
      </p:pic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AA73D3C1-A824-44E9-B9AD-E6B9C7E95D97}"/>
              </a:ext>
            </a:extLst>
          </p:cNvPr>
          <p:cNvCxnSpPr>
            <a:cxnSpLocks/>
          </p:cNvCxnSpPr>
          <p:nvPr/>
        </p:nvCxnSpPr>
        <p:spPr>
          <a:xfrm>
            <a:off x="11452268" y="2825026"/>
            <a:ext cx="10" cy="669007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Ellipse 110">
            <a:extLst>
              <a:ext uri="{FF2B5EF4-FFF2-40B4-BE49-F238E27FC236}">
                <a16:creationId xmlns:a16="http://schemas.microsoft.com/office/drawing/2014/main" id="{402B4D50-B903-44AB-95E7-017DA07CE80A}"/>
              </a:ext>
            </a:extLst>
          </p:cNvPr>
          <p:cNvSpPr/>
          <p:nvPr/>
        </p:nvSpPr>
        <p:spPr>
          <a:xfrm>
            <a:off x="10711457" y="4184427"/>
            <a:ext cx="135920" cy="1424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2844185-7C9E-4949-9F4A-23A7DA9F7B13}"/>
              </a:ext>
            </a:extLst>
          </p:cNvPr>
          <p:cNvCxnSpPr>
            <a:cxnSpLocks/>
          </p:cNvCxnSpPr>
          <p:nvPr/>
        </p:nvCxnSpPr>
        <p:spPr>
          <a:xfrm>
            <a:off x="9655912" y="2845995"/>
            <a:ext cx="1774959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feld 135">
            <a:extLst>
              <a:ext uri="{FF2B5EF4-FFF2-40B4-BE49-F238E27FC236}">
                <a16:creationId xmlns:a16="http://schemas.microsoft.com/office/drawing/2014/main" id="{3F090409-21C2-4D24-A6F6-F55E2E5FCB15}"/>
              </a:ext>
            </a:extLst>
          </p:cNvPr>
          <p:cNvSpPr txBox="1"/>
          <p:nvPr/>
        </p:nvSpPr>
        <p:spPr>
          <a:xfrm>
            <a:off x="6991969" y="2296786"/>
            <a:ext cx="1311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1 </a:t>
            </a: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1123B6E7-163C-4081-8292-F14374B6D5C2}"/>
              </a:ext>
            </a:extLst>
          </p:cNvPr>
          <p:cNvCxnSpPr>
            <a:cxnSpLocks/>
          </p:cNvCxnSpPr>
          <p:nvPr/>
        </p:nvCxnSpPr>
        <p:spPr>
          <a:xfrm>
            <a:off x="8909862" y="3213806"/>
            <a:ext cx="0" cy="112691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 Verbindung mit Pfeil 142">
            <a:extLst>
              <a:ext uri="{FF2B5EF4-FFF2-40B4-BE49-F238E27FC236}">
                <a16:creationId xmlns:a16="http://schemas.microsoft.com/office/drawing/2014/main" id="{C3BB4D1A-775C-49A5-AB6A-329AA86BD0BB}"/>
              </a:ext>
            </a:extLst>
          </p:cNvPr>
          <p:cNvCxnSpPr>
            <a:cxnSpLocks/>
          </p:cNvCxnSpPr>
          <p:nvPr/>
        </p:nvCxnSpPr>
        <p:spPr>
          <a:xfrm flipV="1">
            <a:off x="8629002" y="3223314"/>
            <a:ext cx="0" cy="605248"/>
          </a:xfrm>
          <a:prstGeom prst="straightConnector1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7CD0585-DD55-40FD-873D-CF50D5C55EC0}"/>
              </a:ext>
            </a:extLst>
          </p:cNvPr>
          <p:cNvSpPr txBox="1"/>
          <p:nvPr/>
        </p:nvSpPr>
        <p:spPr>
          <a:xfrm>
            <a:off x="668091" y="402336"/>
            <a:ext cx="59209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R13 EMB Targeted layouts – layout 1b </a:t>
            </a:r>
          </a:p>
          <a:p>
            <a:r>
              <a:rPr lang="en-US" sz="2000" b="1" dirty="0"/>
              <a:t>(Electro-Mechanical-Brake)</a:t>
            </a:r>
          </a:p>
        </p:txBody>
      </p:sp>
      <p:sp>
        <p:nvSpPr>
          <p:cNvPr id="104" name="Rechteck: abgerundete Ecken 103">
            <a:extLst>
              <a:ext uri="{FF2B5EF4-FFF2-40B4-BE49-F238E27FC236}">
                <a16:creationId xmlns:a16="http://schemas.microsoft.com/office/drawing/2014/main" id="{17304189-6C9F-4ADE-A480-9ACB060D6DE8}"/>
              </a:ext>
            </a:extLst>
          </p:cNvPr>
          <p:cNvSpPr/>
          <p:nvPr/>
        </p:nvSpPr>
        <p:spPr>
          <a:xfrm>
            <a:off x="7059190" y="2178204"/>
            <a:ext cx="1132735" cy="104018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B7CDF19B-EBD9-40FE-8CEB-1268BBD11AA3}"/>
              </a:ext>
            </a:extLst>
          </p:cNvPr>
          <p:cNvSpPr txBox="1"/>
          <p:nvPr/>
        </p:nvSpPr>
        <p:spPr>
          <a:xfrm>
            <a:off x="8261963" y="2282933"/>
            <a:ext cx="1226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Brake Controller </a:t>
            </a:r>
          </a:p>
          <a:p>
            <a:pPr algn="ctr"/>
            <a:r>
              <a:rPr lang="de-DE" sz="1600" dirty="0"/>
              <a:t>2 </a:t>
            </a: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D7D281BB-D8AD-4F0D-8B66-6F838D336C79}"/>
              </a:ext>
            </a:extLst>
          </p:cNvPr>
          <p:cNvCxnSpPr>
            <a:cxnSpLocks/>
          </p:cNvCxnSpPr>
          <p:nvPr/>
        </p:nvCxnSpPr>
        <p:spPr>
          <a:xfrm>
            <a:off x="7584456" y="3230839"/>
            <a:ext cx="7621" cy="99698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mit Pfeil 132">
            <a:extLst>
              <a:ext uri="{FF2B5EF4-FFF2-40B4-BE49-F238E27FC236}">
                <a16:creationId xmlns:a16="http://schemas.microsoft.com/office/drawing/2014/main" id="{E87EC5C6-C7AB-4178-A0E9-C1E573414120}"/>
              </a:ext>
            </a:extLst>
          </p:cNvPr>
          <p:cNvCxnSpPr>
            <a:cxnSpLocks/>
          </p:cNvCxnSpPr>
          <p:nvPr/>
        </p:nvCxnSpPr>
        <p:spPr>
          <a:xfrm flipH="1">
            <a:off x="8174594" y="2671759"/>
            <a:ext cx="152772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B3EB0DA1-8C8D-438E-B1E3-386FD3891503}"/>
              </a:ext>
            </a:extLst>
          </p:cNvPr>
          <p:cNvCxnSpPr>
            <a:cxnSpLocks/>
          </p:cNvCxnSpPr>
          <p:nvPr/>
        </p:nvCxnSpPr>
        <p:spPr>
          <a:xfrm>
            <a:off x="9692856" y="2581888"/>
            <a:ext cx="1723381" cy="5415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eck: abgerundete Ecken 113">
            <a:extLst>
              <a:ext uri="{FF2B5EF4-FFF2-40B4-BE49-F238E27FC236}">
                <a16:creationId xmlns:a16="http://schemas.microsoft.com/office/drawing/2014/main" id="{981E32B1-114E-43C4-BDEE-256EB47C42A9}"/>
              </a:ext>
            </a:extLst>
          </p:cNvPr>
          <p:cNvSpPr/>
          <p:nvPr/>
        </p:nvSpPr>
        <p:spPr>
          <a:xfrm>
            <a:off x="6916026" y="1991918"/>
            <a:ext cx="2739886" cy="1409309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CAD25D62-19A5-40B5-8FAC-98946BC0C684}"/>
              </a:ext>
            </a:extLst>
          </p:cNvPr>
          <p:cNvGrpSpPr/>
          <p:nvPr/>
        </p:nvGrpSpPr>
        <p:grpSpPr>
          <a:xfrm>
            <a:off x="4715858" y="3994168"/>
            <a:ext cx="4194004" cy="693562"/>
            <a:chOff x="6225262" y="4654450"/>
            <a:chExt cx="4194004" cy="693562"/>
          </a:xfrm>
        </p:grpSpPr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1C15DABF-38BD-4255-992F-38E2C3185E42}"/>
                </a:ext>
              </a:extLst>
            </p:cNvPr>
            <p:cNvCxnSpPr>
              <a:cxnSpLocks/>
            </p:cNvCxnSpPr>
            <p:nvPr/>
          </p:nvCxnSpPr>
          <p:spPr>
            <a:xfrm>
              <a:off x="7187341" y="4981890"/>
              <a:ext cx="3231925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3E619A6D-14A4-4A17-812D-AFD50DB6919F}"/>
                </a:ext>
              </a:extLst>
            </p:cNvPr>
            <p:cNvCxnSpPr>
              <a:cxnSpLocks/>
            </p:cNvCxnSpPr>
            <p:nvPr/>
          </p:nvCxnSpPr>
          <p:spPr>
            <a:xfrm>
              <a:off x="7242021" y="4878774"/>
              <a:ext cx="1863742" cy="0"/>
            </a:xfrm>
            <a:prstGeom prst="line">
              <a:avLst/>
            </a:prstGeom>
            <a:ln w="381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3466A446-E20D-4772-95FA-9065C48A6F1C}"/>
                </a:ext>
              </a:extLst>
            </p:cNvPr>
            <p:cNvGrpSpPr>
              <a:grpSpLocks noChangeAspect="1"/>
            </p:cNvGrpSpPr>
            <p:nvPr/>
          </p:nvGrpSpPr>
          <p:grpSpPr>
            <a:xfrm rot="156621" flipH="1">
              <a:off x="6341673" y="4853191"/>
              <a:ext cx="353696" cy="421451"/>
              <a:chOff x="4110773" y="4259412"/>
              <a:chExt cx="609379" cy="719318"/>
            </a:xfrm>
          </p:grpSpPr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6C95B86D-FEA8-4704-B266-D17C3C99A280}"/>
                  </a:ext>
                </a:extLst>
              </p:cNvPr>
              <p:cNvSpPr/>
              <p:nvPr/>
            </p:nvSpPr>
            <p:spPr>
              <a:xfrm>
                <a:off x="4144152" y="4297961"/>
                <a:ext cx="569925" cy="589053"/>
              </a:xfrm>
              <a:custGeom>
                <a:avLst/>
                <a:gdLst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345989 w 654908"/>
                  <a:gd name="connsiteY4" fmla="*/ 420130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58456 w 654908"/>
                  <a:gd name="connsiteY4" fmla="*/ 591275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56054 w 654908"/>
                  <a:gd name="connsiteY3" fmla="*/ 580768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41405"/>
                  <a:gd name="connsiteX1" fmla="*/ 444843 w 654908"/>
                  <a:gd name="connsiteY1" fmla="*/ 741405 h 741405"/>
                  <a:gd name="connsiteX2" fmla="*/ 654908 w 654908"/>
                  <a:gd name="connsiteY2" fmla="*/ 729049 h 741405"/>
                  <a:gd name="connsiteX3" fmla="*/ 570724 w 654908"/>
                  <a:gd name="connsiteY3" fmla="*/ 602772 h 741405"/>
                  <a:gd name="connsiteX4" fmla="*/ 485350 w 654908"/>
                  <a:gd name="connsiteY4" fmla="*/ 647508 h 741405"/>
                  <a:gd name="connsiteX5" fmla="*/ 61784 w 654908"/>
                  <a:gd name="connsiteY5" fmla="*/ 0 h 741405"/>
                  <a:gd name="connsiteX6" fmla="*/ 0 w 654908"/>
                  <a:gd name="connsiteY6" fmla="*/ 49427 h 74140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654908 w 654908"/>
                  <a:gd name="connsiteY2" fmla="*/ 729049 h 756075"/>
                  <a:gd name="connsiteX3" fmla="*/ 570724 w 654908"/>
                  <a:gd name="connsiteY3" fmla="*/ 602772 h 756075"/>
                  <a:gd name="connsiteX4" fmla="*/ 485350 w 654908"/>
                  <a:gd name="connsiteY4" fmla="*/ 647508 h 756075"/>
                  <a:gd name="connsiteX5" fmla="*/ 61784 w 654908"/>
                  <a:gd name="connsiteY5" fmla="*/ 0 h 756075"/>
                  <a:gd name="connsiteX6" fmla="*/ 0 w 654908"/>
                  <a:gd name="connsiteY6" fmla="*/ 49427 h 756075"/>
                  <a:gd name="connsiteX0" fmla="*/ 0 w 654908"/>
                  <a:gd name="connsiteY0" fmla="*/ 49427 h 756075"/>
                  <a:gd name="connsiteX1" fmla="*/ 461958 w 654908"/>
                  <a:gd name="connsiteY1" fmla="*/ 756075 h 756075"/>
                  <a:gd name="connsiteX2" fmla="*/ 511517 w 654908"/>
                  <a:gd name="connsiteY2" fmla="*/ 752507 h 756075"/>
                  <a:gd name="connsiteX3" fmla="*/ 654908 w 654908"/>
                  <a:gd name="connsiteY3" fmla="*/ 729049 h 756075"/>
                  <a:gd name="connsiteX4" fmla="*/ 570724 w 654908"/>
                  <a:gd name="connsiteY4" fmla="*/ 602772 h 756075"/>
                  <a:gd name="connsiteX5" fmla="*/ 485350 w 654908"/>
                  <a:gd name="connsiteY5" fmla="*/ 647508 h 756075"/>
                  <a:gd name="connsiteX6" fmla="*/ 61784 w 654908"/>
                  <a:gd name="connsiteY6" fmla="*/ 0 h 756075"/>
                  <a:gd name="connsiteX7" fmla="*/ 0 w 654908"/>
                  <a:gd name="connsiteY7" fmla="*/ 49427 h 756075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485350 w 654908"/>
                  <a:gd name="connsiteY5" fmla="*/ 647508 h 752507"/>
                  <a:gd name="connsiteX6" fmla="*/ 61784 w 654908"/>
                  <a:gd name="connsiteY6" fmla="*/ 0 h 752507"/>
                  <a:gd name="connsiteX7" fmla="*/ 0 w 654908"/>
                  <a:gd name="connsiteY7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85350 w 654908"/>
                  <a:gd name="connsiteY6" fmla="*/ 647508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0 w 654908"/>
                  <a:gd name="connsiteY8" fmla="*/ 49427 h 752507"/>
                  <a:gd name="connsiteX0" fmla="*/ 0 w 654908"/>
                  <a:gd name="connsiteY0" fmla="*/ 49427 h 752507"/>
                  <a:gd name="connsiteX1" fmla="*/ 444844 w 654908"/>
                  <a:gd name="connsiteY1" fmla="*/ 724291 h 752507"/>
                  <a:gd name="connsiteX2" fmla="*/ 511517 w 654908"/>
                  <a:gd name="connsiteY2" fmla="*/ 752507 h 752507"/>
                  <a:gd name="connsiteX3" fmla="*/ 654908 w 654908"/>
                  <a:gd name="connsiteY3" fmla="*/ 729049 h 752507"/>
                  <a:gd name="connsiteX4" fmla="*/ 570724 w 654908"/>
                  <a:gd name="connsiteY4" fmla="*/ 602772 h 752507"/>
                  <a:gd name="connsiteX5" fmla="*/ 518852 w 654908"/>
                  <a:gd name="connsiteY5" fmla="*/ 625371 h 752507"/>
                  <a:gd name="connsiteX6" fmla="*/ 460900 w 654908"/>
                  <a:gd name="connsiteY6" fmla="*/ 610834 h 752507"/>
                  <a:gd name="connsiteX7" fmla="*/ 61784 w 654908"/>
                  <a:gd name="connsiteY7" fmla="*/ 0 h 752507"/>
                  <a:gd name="connsiteX8" fmla="*/ 24978 w 654908"/>
                  <a:gd name="connsiteY8" fmla="*/ 31255 h 752507"/>
                  <a:gd name="connsiteX9" fmla="*/ 0 w 654908"/>
                  <a:gd name="connsiteY9" fmla="*/ 49427 h 752507"/>
                  <a:gd name="connsiteX0" fmla="*/ 0 w 654908"/>
                  <a:gd name="connsiteY0" fmla="*/ 49956 h 753036"/>
                  <a:gd name="connsiteX1" fmla="*/ 444844 w 654908"/>
                  <a:gd name="connsiteY1" fmla="*/ 724820 h 753036"/>
                  <a:gd name="connsiteX2" fmla="*/ 511517 w 654908"/>
                  <a:gd name="connsiteY2" fmla="*/ 753036 h 753036"/>
                  <a:gd name="connsiteX3" fmla="*/ 654908 w 654908"/>
                  <a:gd name="connsiteY3" fmla="*/ 729578 h 753036"/>
                  <a:gd name="connsiteX4" fmla="*/ 570724 w 654908"/>
                  <a:gd name="connsiteY4" fmla="*/ 603301 h 753036"/>
                  <a:gd name="connsiteX5" fmla="*/ 518852 w 654908"/>
                  <a:gd name="connsiteY5" fmla="*/ 625900 h 753036"/>
                  <a:gd name="connsiteX6" fmla="*/ 460900 w 654908"/>
                  <a:gd name="connsiteY6" fmla="*/ 611363 h 753036"/>
                  <a:gd name="connsiteX7" fmla="*/ 61784 w 654908"/>
                  <a:gd name="connsiteY7" fmla="*/ 529 h 753036"/>
                  <a:gd name="connsiteX8" fmla="*/ 2974 w 654908"/>
                  <a:gd name="connsiteY8" fmla="*/ 0 h 753036"/>
                  <a:gd name="connsiteX9" fmla="*/ 0 w 654908"/>
                  <a:gd name="connsiteY9" fmla="*/ 49956 h 753036"/>
                  <a:gd name="connsiteX0" fmla="*/ 34293 w 689201"/>
                  <a:gd name="connsiteY0" fmla="*/ 96747 h 799827"/>
                  <a:gd name="connsiteX1" fmla="*/ 479137 w 689201"/>
                  <a:gd name="connsiteY1" fmla="*/ 771611 h 799827"/>
                  <a:gd name="connsiteX2" fmla="*/ 545810 w 689201"/>
                  <a:gd name="connsiteY2" fmla="*/ 799827 h 799827"/>
                  <a:gd name="connsiteX3" fmla="*/ 689201 w 689201"/>
                  <a:gd name="connsiteY3" fmla="*/ 776369 h 799827"/>
                  <a:gd name="connsiteX4" fmla="*/ 605017 w 689201"/>
                  <a:gd name="connsiteY4" fmla="*/ 650092 h 799827"/>
                  <a:gd name="connsiteX5" fmla="*/ 553145 w 689201"/>
                  <a:gd name="connsiteY5" fmla="*/ 672691 h 799827"/>
                  <a:gd name="connsiteX6" fmla="*/ 495193 w 689201"/>
                  <a:gd name="connsiteY6" fmla="*/ 658154 h 799827"/>
                  <a:gd name="connsiteX7" fmla="*/ 96077 w 689201"/>
                  <a:gd name="connsiteY7" fmla="*/ 47320 h 799827"/>
                  <a:gd name="connsiteX8" fmla="*/ 37267 w 689201"/>
                  <a:gd name="connsiteY8" fmla="*/ 46791 h 799827"/>
                  <a:gd name="connsiteX9" fmla="*/ 34293 w 689201"/>
                  <a:gd name="connsiteY9" fmla="*/ 96747 h 799827"/>
                  <a:gd name="connsiteX0" fmla="*/ 34293 w 689201"/>
                  <a:gd name="connsiteY0" fmla="*/ 67834 h 770914"/>
                  <a:gd name="connsiteX1" fmla="*/ 479137 w 689201"/>
                  <a:gd name="connsiteY1" fmla="*/ 742698 h 770914"/>
                  <a:gd name="connsiteX2" fmla="*/ 545810 w 689201"/>
                  <a:gd name="connsiteY2" fmla="*/ 770914 h 770914"/>
                  <a:gd name="connsiteX3" fmla="*/ 689201 w 689201"/>
                  <a:gd name="connsiteY3" fmla="*/ 747456 h 770914"/>
                  <a:gd name="connsiteX4" fmla="*/ 605017 w 689201"/>
                  <a:gd name="connsiteY4" fmla="*/ 621179 h 770914"/>
                  <a:gd name="connsiteX5" fmla="*/ 553145 w 689201"/>
                  <a:gd name="connsiteY5" fmla="*/ 643778 h 770914"/>
                  <a:gd name="connsiteX6" fmla="*/ 495193 w 689201"/>
                  <a:gd name="connsiteY6" fmla="*/ 629241 h 770914"/>
                  <a:gd name="connsiteX7" fmla="*/ 96077 w 689201"/>
                  <a:gd name="connsiteY7" fmla="*/ 18407 h 770914"/>
                  <a:gd name="connsiteX8" fmla="*/ 37267 w 689201"/>
                  <a:gd name="connsiteY8" fmla="*/ 17878 h 770914"/>
                  <a:gd name="connsiteX9" fmla="*/ 34293 w 689201"/>
                  <a:gd name="connsiteY9" fmla="*/ 67834 h 770914"/>
                  <a:gd name="connsiteX0" fmla="*/ 7337 w 662245"/>
                  <a:gd name="connsiteY0" fmla="*/ 60112 h 763192"/>
                  <a:gd name="connsiteX1" fmla="*/ 452181 w 662245"/>
                  <a:gd name="connsiteY1" fmla="*/ 734976 h 763192"/>
                  <a:gd name="connsiteX2" fmla="*/ 518854 w 662245"/>
                  <a:gd name="connsiteY2" fmla="*/ 763192 h 763192"/>
                  <a:gd name="connsiteX3" fmla="*/ 662245 w 662245"/>
                  <a:gd name="connsiteY3" fmla="*/ 739734 h 763192"/>
                  <a:gd name="connsiteX4" fmla="*/ 578061 w 662245"/>
                  <a:gd name="connsiteY4" fmla="*/ 613457 h 763192"/>
                  <a:gd name="connsiteX5" fmla="*/ 526189 w 662245"/>
                  <a:gd name="connsiteY5" fmla="*/ 636056 h 763192"/>
                  <a:gd name="connsiteX6" fmla="*/ 468237 w 662245"/>
                  <a:gd name="connsiteY6" fmla="*/ 621519 h 763192"/>
                  <a:gd name="connsiteX7" fmla="*/ 69121 w 662245"/>
                  <a:gd name="connsiteY7" fmla="*/ 10685 h 763192"/>
                  <a:gd name="connsiteX8" fmla="*/ 10311 w 662245"/>
                  <a:gd name="connsiteY8" fmla="*/ 10156 h 763192"/>
                  <a:gd name="connsiteX9" fmla="*/ 7337 w 662245"/>
                  <a:gd name="connsiteY9" fmla="*/ 60112 h 763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2245" h="763192">
                    <a:moveTo>
                      <a:pt x="7337" y="60112"/>
                    </a:moveTo>
                    <a:lnTo>
                      <a:pt x="452181" y="734976"/>
                    </a:lnTo>
                    <a:lnTo>
                      <a:pt x="518854" y="763192"/>
                    </a:lnTo>
                    <a:lnTo>
                      <a:pt x="662245" y="739734"/>
                    </a:lnTo>
                    <a:lnTo>
                      <a:pt x="578061" y="613457"/>
                    </a:lnTo>
                    <a:lnTo>
                      <a:pt x="526189" y="636056"/>
                    </a:lnTo>
                    <a:lnTo>
                      <a:pt x="468237" y="621519"/>
                    </a:lnTo>
                    <a:lnTo>
                      <a:pt x="69121" y="10685"/>
                    </a:lnTo>
                    <a:cubicBezTo>
                      <a:pt x="46588" y="-8082"/>
                      <a:pt x="20608" y="1918"/>
                      <a:pt x="10311" y="10156"/>
                    </a:cubicBezTo>
                    <a:cubicBezTo>
                      <a:pt x="14" y="18394"/>
                      <a:pt x="-5185" y="39551"/>
                      <a:pt x="7337" y="6011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hteck 94">
                <a:extLst>
                  <a:ext uri="{FF2B5EF4-FFF2-40B4-BE49-F238E27FC236}">
                    <a16:creationId xmlns:a16="http://schemas.microsoft.com/office/drawing/2014/main" id="{5C76CF71-53ED-4A94-8134-3ADCEBF6B8E7}"/>
                  </a:ext>
                </a:extLst>
              </p:cNvPr>
              <p:cNvSpPr/>
              <p:nvPr/>
            </p:nvSpPr>
            <p:spPr>
              <a:xfrm rot="19701715">
                <a:off x="4658810" y="4654694"/>
                <a:ext cx="61342" cy="3240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D716AFCF-436A-4C72-963F-AA978A376E27}"/>
                  </a:ext>
                </a:extLst>
              </p:cNvPr>
              <p:cNvSpPr/>
              <p:nvPr/>
            </p:nvSpPr>
            <p:spPr>
              <a:xfrm>
                <a:off x="4110773" y="4259412"/>
                <a:ext cx="229656" cy="2384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000" b="0" i="0" u="none" baseline="0" dirty="0">
                  <a:solidFill>
                    <a:srgbClr val="181818"/>
                  </a:solidFill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44FB009E-DD2A-413B-8C5F-D258C76C28EF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6686824" y="4932145"/>
              <a:ext cx="455271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D25A9D9F-1F9A-4A04-A542-EE53F4540B8B}"/>
                </a:ext>
              </a:extLst>
            </p:cNvPr>
            <p:cNvSpPr/>
            <p:nvPr/>
          </p:nvSpPr>
          <p:spPr>
            <a:xfrm>
              <a:off x="7130952" y="4791338"/>
              <a:ext cx="113211" cy="3011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hteck 92">
              <a:extLst>
                <a:ext uri="{FF2B5EF4-FFF2-40B4-BE49-F238E27FC236}">
                  <a16:creationId xmlns:a16="http://schemas.microsoft.com/office/drawing/2014/main" id="{C363C6F1-F4B2-4225-8821-EABF74317D8B}"/>
                </a:ext>
              </a:extLst>
            </p:cNvPr>
            <p:cNvSpPr/>
            <p:nvPr/>
          </p:nvSpPr>
          <p:spPr>
            <a:xfrm>
              <a:off x="6225262" y="4654450"/>
              <a:ext cx="1079863" cy="693562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E71E8701-5916-462A-8D62-5519940763E0}"/>
              </a:ext>
            </a:extLst>
          </p:cNvPr>
          <p:cNvCxnSpPr>
            <a:cxnSpLocks/>
          </p:cNvCxnSpPr>
          <p:nvPr/>
        </p:nvCxnSpPr>
        <p:spPr>
          <a:xfrm flipH="1">
            <a:off x="5118848" y="1799855"/>
            <a:ext cx="12611" cy="2188536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A2D5B6CA-DCDF-468B-B697-DBA09E9DB7AC}"/>
              </a:ext>
            </a:extLst>
          </p:cNvPr>
          <p:cNvCxnSpPr>
            <a:cxnSpLocks/>
          </p:cNvCxnSpPr>
          <p:nvPr/>
        </p:nvCxnSpPr>
        <p:spPr>
          <a:xfrm>
            <a:off x="5283211" y="3988391"/>
            <a:ext cx="0" cy="683605"/>
          </a:xfrm>
          <a:prstGeom prst="line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1" name="Textfeld 130">
            <a:extLst>
              <a:ext uri="{FF2B5EF4-FFF2-40B4-BE49-F238E27FC236}">
                <a16:creationId xmlns:a16="http://schemas.microsoft.com/office/drawing/2014/main" id="{D712C087-828A-4377-83D1-7837770BAFAB}"/>
              </a:ext>
            </a:extLst>
          </p:cNvPr>
          <p:cNvSpPr txBox="1"/>
          <p:nvPr/>
        </p:nvSpPr>
        <p:spPr>
          <a:xfrm>
            <a:off x="4970762" y="4342577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1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3B0DFED8-2B36-44D8-837A-458AE86327D7}"/>
              </a:ext>
            </a:extLst>
          </p:cNvPr>
          <p:cNvSpPr txBox="1"/>
          <p:nvPr/>
        </p:nvSpPr>
        <p:spPr>
          <a:xfrm>
            <a:off x="5409485" y="4347188"/>
            <a:ext cx="257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2</a:t>
            </a:r>
          </a:p>
        </p:txBody>
      </p:sp>
      <p:sp>
        <p:nvSpPr>
          <p:cNvPr id="135" name="Ellipse 134">
            <a:extLst>
              <a:ext uri="{FF2B5EF4-FFF2-40B4-BE49-F238E27FC236}">
                <a16:creationId xmlns:a16="http://schemas.microsoft.com/office/drawing/2014/main" id="{0207EBC7-4032-41D6-8CCA-8150F253F85C}"/>
              </a:ext>
            </a:extLst>
          </p:cNvPr>
          <p:cNvSpPr/>
          <p:nvPr/>
        </p:nvSpPr>
        <p:spPr>
          <a:xfrm>
            <a:off x="5338548" y="3768994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88E93D6-890B-4ACF-BCA8-1564C597853D}"/>
              </a:ext>
            </a:extLst>
          </p:cNvPr>
          <p:cNvSpPr txBox="1"/>
          <p:nvPr/>
        </p:nvSpPr>
        <p:spPr>
          <a:xfrm>
            <a:off x="3970141" y="1295527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KL 30.1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4613855-607E-46B4-87C3-00A110197F5E}"/>
              </a:ext>
            </a:extLst>
          </p:cNvPr>
          <p:cNvCxnSpPr>
            <a:cxnSpLocks/>
            <a:stCxn id="114" idx="3"/>
          </p:cNvCxnSpPr>
          <p:nvPr/>
        </p:nvCxnSpPr>
        <p:spPr>
          <a:xfrm>
            <a:off x="9655912" y="2696573"/>
            <a:ext cx="2132249" cy="82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feld 112">
            <a:extLst>
              <a:ext uri="{FF2B5EF4-FFF2-40B4-BE49-F238E27FC236}">
                <a16:creationId xmlns:a16="http://schemas.microsoft.com/office/drawing/2014/main" id="{BA10B135-EE05-4ABA-9C7A-5CF75ADF6CAD}"/>
              </a:ext>
            </a:extLst>
          </p:cNvPr>
          <p:cNvSpPr txBox="1"/>
          <p:nvPr/>
        </p:nvSpPr>
        <p:spPr>
          <a:xfrm>
            <a:off x="9833237" y="1798463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1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CA92EDE9-5617-4B65-9713-5E7E2B18AEED}"/>
              </a:ext>
            </a:extLst>
          </p:cNvPr>
          <p:cNvSpPr txBox="1"/>
          <p:nvPr/>
        </p:nvSpPr>
        <p:spPr>
          <a:xfrm>
            <a:off x="9862674" y="3264107"/>
            <a:ext cx="113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Circuit 2</a:t>
            </a:r>
          </a:p>
        </p:txBody>
      </p: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8CDA05E3-4157-41C2-849B-A4F8B7E69828}"/>
              </a:ext>
            </a:extLst>
          </p:cNvPr>
          <p:cNvCxnSpPr>
            <a:cxnSpLocks/>
          </p:cNvCxnSpPr>
          <p:nvPr/>
        </p:nvCxnSpPr>
        <p:spPr>
          <a:xfrm flipH="1">
            <a:off x="6589082" y="2529862"/>
            <a:ext cx="30069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Ellipse 134">
            <a:extLst>
              <a:ext uri="{FF2B5EF4-FFF2-40B4-BE49-F238E27FC236}">
                <a16:creationId xmlns:a16="http://schemas.microsoft.com/office/drawing/2014/main" id="{5ADB4337-5579-07F9-2729-430F553D3D82}"/>
              </a:ext>
            </a:extLst>
          </p:cNvPr>
          <p:cNvSpPr/>
          <p:nvPr/>
        </p:nvSpPr>
        <p:spPr>
          <a:xfrm>
            <a:off x="5052375" y="1744264"/>
            <a:ext cx="157487" cy="13088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3">
            <a:extLst>
              <a:ext uri="{FF2B5EF4-FFF2-40B4-BE49-F238E27FC236}">
                <a16:creationId xmlns:a16="http://schemas.microsoft.com/office/drawing/2014/main" id="{B24A76C3-8FED-3885-1DAA-0CCEB75B22C6}"/>
              </a:ext>
            </a:extLst>
          </p:cNvPr>
          <p:cNvCxnSpPr>
            <a:cxnSpLocks/>
          </p:cNvCxnSpPr>
          <p:nvPr/>
        </p:nvCxnSpPr>
        <p:spPr>
          <a:xfrm>
            <a:off x="4326283" y="1811934"/>
            <a:ext cx="396788" cy="422383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143">
            <a:extLst>
              <a:ext uri="{FF2B5EF4-FFF2-40B4-BE49-F238E27FC236}">
                <a16:creationId xmlns:a16="http://schemas.microsoft.com/office/drawing/2014/main" id="{3C8642E1-80E6-10FD-29D6-5866A6B58659}"/>
              </a:ext>
            </a:extLst>
          </p:cNvPr>
          <p:cNvSpPr/>
          <p:nvPr/>
        </p:nvSpPr>
        <p:spPr>
          <a:xfrm>
            <a:off x="4446508" y="1741634"/>
            <a:ext cx="157487" cy="1308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9" name="Gerader Verbinder 73">
            <a:extLst>
              <a:ext uri="{FF2B5EF4-FFF2-40B4-BE49-F238E27FC236}">
                <a16:creationId xmlns:a16="http://schemas.microsoft.com/office/drawing/2014/main" id="{160C2597-904D-16CC-F166-FBAB7535BD76}"/>
              </a:ext>
            </a:extLst>
          </p:cNvPr>
          <p:cNvCxnSpPr>
            <a:cxnSpLocks/>
            <a:stCxn id="193" idx="3"/>
          </p:cNvCxnSpPr>
          <p:nvPr/>
        </p:nvCxnSpPr>
        <p:spPr>
          <a:xfrm>
            <a:off x="4984076" y="2235935"/>
            <a:ext cx="428903" cy="1742665"/>
          </a:xfrm>
          <a:prstGeom prst="bentConnector2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5">
            <a:extLst>
              <a:ext uri="{FF2B5EF4-FFF2-40B4-BE49-F238E27FC236}">
                <a16:creationId xmlns:a16="http://schemas.microsoft.com/office/drawing/2014/main" id="{674FA5D4-9FA0-4429-A980-291CCFB1F04A}"/>
              </a:ext>
            </a:extLst>
          </p:cNvPr>
          <p:cNvSpPr/>
          <p:nvPr/>
        </p:nvSpPr>
        <p:spPr>
          <a:xfrm>
            <a:off x="5571857" y="2993171"/>
            <a:ext cx="1180531" cy="711200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>
                <a:solidFill>
                  <a:schemeClr val="tx1"/>
                </a:solidFill>
              </a:rPr>
              <a:t>Battery 24V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88" name="Gruppieren 74">
            <a:extLst>
              <a:ext uri="{FF2B5EF4-FFF2-40B4-BE49-F238E27FC236}">
                <a16:creationId xmlns:a16="http://schemas.microsoft.com/office/drawing/2014/main" id="{7DFFC37F-9841-5AE0-3A11-E2CD92B52FFE}"/>
              </a:ext>
            </a:extLst>
          </p:cNvPr>
          <p:cNvGrpSpPr/>
          <p:nvPr/>
        </p:nvGrpSpPr>
        <p:grpSpPr>
          <a:xfrm>
            <a:off x="4672963" y="1729584"/>
            <a:ext cx="314920" cy="150916"/>
            <a:chOff x="2579832" y="2332659"/>
            <a:chExt cx="314920" cy="150916"/>
          </a:xfrm>
        </p:grpSpPr>
        <p:sp>
          <p:nvSpPr>
            <p:cNvPr id="189" name="Rechteck 68">
              <a:extLst>
                <a:ext uri="{FF2B5EF4-FFF2-40B4-BE49-F238E27FC236}">
                  <a16:creationId xmlns:a16="http://schemas.microsoft.com/office/drawing/2014/main" id="{206A9DE5-F489-F45D-CDFB-A27B903D31B8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90" name="Gerader Verbinder 69">
              <a:extLst>
                <a:ext uri="{FF2B5EF4-FFF2-40B4-BE49-F238E27FC236}">
                  <a16:creationId xmlns:a16="http://schemas.microsoft.com/office/drawing/2014/main" id="{1B8D83B6-5167-6F32-51E0-3C38670FF2F0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Gerader Verbinder 70">
              <a:extLst>
                <a:ext uri="{FF2B5EF4-FFF2-40B4-BE49-F238E27FC236}">
                  <a16:creationId xmlns:a16="http://schemas.microsoft.com/office/drawing/2014/main" id="{C69309B2-DEC7-F711-12DC-1139C5792342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uppieren 74">
            <a:extLst>
              <a:ext uri="{FF2B5EF4-FFF2-40B4-BE49-F238E27FC236}">
                <a16:creationId xmlns:a16="http://schemas.microsoft.com/office/drawing/2014/main" id="{40A0CA7A-2CD5-378D-CB40-F9EF9BCFB572}"/>
              </a:ext>
            </a:extLst>
          </p:cNvPr>
          <p:cNvGrpSpPr/>
          <p:nvPr/>
        </p:nvGrpSpPr>
        <p:grpSpPr>
          <a:xfrm>
            <a:off x="4669156" y="2160477"/>
            <a:ext cx="314920" cy="150916"/>
            <a:chOff x="2579832" y="2332659"/>
            <a:chExt cx="314920" cy="150916"/>
          </a:xfrm>
        </p:grpSpPr>
        <p:sp>
          <p:nvSpPr>
            <p:cNvPr id="193" name="Rechteck 68">
              <a:extLst>
                <a:ext uri="{FF2B5EF4-FFF2-40B4-BE49-F238E27FC236}">
                  <a16:creationId xmlns:a16="http://schemas.microsoft.com/office/drawing/2014/main" id="{5170E602-891B-830D-A3CD-82438E0D5A39}"/>
                </a:ext>
              </a:extLst>
            </p:cNvPr>
            <p:cNvSpPr/>
            <p:nvPr/>
          </p:nvSpPr>
          <p:spPr>
            <a:xfrm>
              <a:off x="2579832" y="2332659"/>
              <a:ext cx="314920" cy="15091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94" name="Gerader Verbinder 69">
              <a:extLst>
                <a:ext uri="{FF2B5EF4-FFF2-40B4-BE49-F238E27FC236}">
                  <a16:creationId xmlns:a16="http://schemas.microsoft.com/office/drawing/2014/main" id="{5B9A434C-0C7D-08D1-52DC-96D6E66C85FB}"/>
                </a:ext>
              </a:extLst>
            </p:cNvPr>
            <p:cNvCxnSpPr/>
            <p:nvPr/>
          </p:nvCxnSpPr>
          <p:spPr>
            <a:xfrm>
              <a:off x="2785026" y="2434212"/>
              <a:ext cx="72008" cy="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Gerader Verbinder 70">
              <a:extLst>
                <a:ext uri="{FF2B5EF4-FFF2-40B4-BE49-F238E27FC236}">
                  <a16:creationId xmlns:a16="http://schemas.microsoft.com/office/drawing/2014/main" id="{A975E50F-A1A3-F266-0EDB-1F92E7F78EE1}"/>
                </a:ext>
              </a:extLst>
            </p:cNvPr>
            <p:cNvCxnSpPr/>
            <p:nvPr/>
          </p:nvCxnSpPr>
          <p:spPr>
            <a:xfrm flipV="1">
              <a:off x="2686145" y="2358754"/>
              <a:ext cx="98881" cy="75458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hteck: abgerundete Ecken 35">
            <a:extLst>
              <a:ext uri="{FF2B5EF4-FFF2-40B4-BE49-F238E27FC236}">
                <a16:creationId xmlns:a16="http://schemas.microsoft.com/office/drawing/2014/main" id="{C52BA4CA-230A-E833-6ED4-B3641976C0EC}"/>
              </a:ext>
            </a:extLst>
          </p:cNvPr>
          <p:cNvSpPr/>
          <p:nvPr/>
        </p:nvSpPr>
        <p:spPr>
          <a:xfrm>
            <a:off x="5581126" y="943029"/>
            <a:ext cx="1180531" cy="711200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Battery 24V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7EEAB8F-3053-DAFE-ED60-0C13341A9251}"/>
              </a:ext>
            </a:extLst>
          </p:cNvPr>
          <p:cNvGrpSpPr/>
          <p:nvPr/>
        </p:nvGrpSpPr>
        <p:grpSpPr>
          <a:xfrm>
            <a:off x="337012" y="4626770"/>
            <a:ext cx="3549563" cy="1975055"/>
            <a:chOff x="337012" y="4626770"/>
            <a:chExt cx="3549563" cy="1975055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FC2F788-70BA-CA66-AE0D-351C99DE455F}"/>
                </a:ext>
              </a:extLst>
            </p:cNvPr>
            <p:cNvGrpSpPr/>
            <p:nvPr/>
          </p:nvGrpSpPr>
          <p:grpSpPr>
            <a:xfrm>
              <a:off x="394162" y="4985384"/>
              <a:ext cx="3383850" cy="280750"/>
              <a:chOff x="983046" y="4853318"/>
              <a:chExt cx="3383850" cy="280750"/>
            </a:xfrm>
          </p:grpSpPr>
          <p:sp>
            <p:nvSpPr>
              <p:cNvPr id="171" name="Textfeld 61">
                <a:extLst>
                  <a:ext uri="{FF2B5EF4-FFF2-40B4-BE49-F238E27FC236}">
                    <a16:creationId xmlns:a16="http://schemas.microsoft.com/office/drawing/2014/main" id="{2533FAC9-1067-8DC0-901E-51EE215BA3E6}"/>
                  </a:ext>
                </a:extLst>
              </p:cNvPr>
              <p:cNvSpPr txBox="1"/>
              <p:nvPr/>
            </p:nvSpPr>
            <p:spPr>
              <a:xfrm>
                <a:off x="1057806" y="4853318"/>
                <a:ext cx="3309090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1" kern="0" dirty="0">
                    <a:solidFill>
                      <a:prstClr val="black"/>
                    </a:solidFill>
                    <a:latin typeface="Calibri" panose="020F0502020204030204"/>
                  </a:rPr>
                  <a:t> Energy Reserve</a:t>
                </a:r>
                <a:endParaRPr kumimoji="0" lang="en-US" sz="1200" b="1" i="0" u="none" strike="sng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2" name="Gleichschenkliges Dreieck 152">
                <a:extLst>
                  <a:ext uri="{FF2B5EF4-FFF2-40B4-BE49-F238E27FC236}">
                    <a16:creationId xmlns:a16="http://schemas.microsoft.com/office/drawing/2014/main" id="{7755E3BC-6539-71BE-4A3F-21F5C705A86B}"/>
                  </a:ext>
                </a:extLst>
              </p:cNvPr>
              <p:cNvSpPr/>
              <p:nvPr/>
            </p:nvSpPr>
            <p:spPr>
              <a:xfrm>
                <a:off x="983046" y="4879380"/>
                <a:ext cx="167735" cy="147305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139BB1A-E823-9AB3-953C-5D53B5146257}"/>
                </a:ext>
              </a:extLst>
            </p:cNvPr>
            <p:cNvGrpSpPr/>
            <p:nvPr/>
          </p:nvGrpSpPr>
          <p:grpSpPr>
            <a:xfrm>
              <a:off x="400946" y="5241757"/>
              <a:ext cx="1191675" cy="280750"/>
              <a:chOff x="989830" y="5109691"/>
              <a:chExt cx="1191675" cy="280750"/>
            </a:xfrm>
          </p:grpSpPr>
          <p:sp>
            <p:nvSpPr>
              <p:cNvPr id="169" name="Textfeld 58">
                <a:extLst>
                  <a:ext uri="{FF2B5EF4-FFF2-40B4-BE49-F238E27FC236}">
                    <a16:creationId xmlns:a16="http://schemas.microsoft.com/office/drawing/2014/main" id="{642A0EDE-907D-F646-4A85-9956B295D59B}"/>
                  </a:ext>
                </a:extLst>
              </p:cNvPr>
              <p:cNvSpPr txBox="1"/>
              <p:nvPr/>
            </p:nvSpPr>
            <p:spPr>
              <a:xfrm>
                <a:off x="1014044" y="5109691"/>
                <a:ext cx="1167461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Transmission </a:t>
                </a:r>
              </a:p>
            </p:txBody>
          </p:sp>
          <p:sp>
            <p:nvSpPr>
              <p:cNvPr id="170" name="Gleichschenkliges Dreieck 153">
                <a:extLst>
                  <a:ext uri="{FF2B5EF4-FFF2-40B4-BE49-F238E27FC236}">
                    <a16:creationId xmlns:a16="http://schemas.microsoft.com/office/drawing/2014/main" id="{28648CEC-E423-5488-C2A3-584BC5D2D727}"/>
                  </a:ext>
                </a:extLst>
              </p:cNvPr>
              <p:cNvSpPr/>
              <p:nvPr/>
            </p:nvSpPr>
            <p:spPr>
              <a:xfrm>
                <a:off x="989830" y="5150248"/>
                <a:ext cx="167735" cy="147305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F8C6A37A-E13B-F38B-D657-82E14CDE58B7}"/>
                </a:ext>
              </a:extLst>
            </p:cNvPr>
            <p:cNvGrpSpPr/>
            <p:nvPr/>
          </p:nvGrpSpPr>
          <p:grpSpPr>
            <a:xfrm>
              <a:off x="394162" y="5480817"/>
              <a:ext cx="1882528" cy="280750"/>
              <a:chOff x="983046" y="5348751"/>
              <a:chExt cx="1882528" cy="280750"/>
            </a:xfrm>
          </p:grpSpPr>
          <p:sp>
            <p:nvSpPr>
              <p:cNvPr id="167" name="Textfeld 53">
                <a:extLst>
                  <a:ext uri="{FF2B5EF4-FFF2-40B4-BE49-F238E27FC236}">
                    <a16:creationId xmlns:a16="http://schemas.microsoft.com/office/drawing/2014/main" id="{949D8EB2-29A8-5973-4862-BD4C78FFB56A}"/>
                  </a:ext>
                </a:extLst>
              </p:cNvPr>
              <p:cNvSpPr txBox="1"/>
              <p:nvPr/>
            </p:nvSpPr>
            <p:spPr>
              <a:xfrm>
                <a:off x="1005337" y="5348751"/>
                <a:ext cx="186023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 Transmission</a:t>
                </a:r>
              </a:p>
            </p:txBody>
          </p:sp>
          <p:sp>
            <p:nvSpPr>
              <p:cNvPr id="168" name="Gleichschenkliges Dreieck 154">
                <a:extLst>
                  <a:ext uri="{FF2B5EF4-FFF2-40B4-BE49-F238E27FC236}">
                    <a16:creationId xmlns:a16="http://schemas.microsoft.com/office/drawing/2014/main" id="{E6C6F43C-F647-0EAA-6A8D-B723987D1E58}"/>
                  </a:ext>
                </a:extLst>
              </p:cNvPr>
              <p:cNvSpPr/>
              <p:nvPr/>
            </p:nvSpPr>
            <p:spPr>
              <a:xfrm>
                <a:off x="983046" y="5390441"/>
                <a:ext cx="167735" cy="147305"/>
              </a:xfrm>
              <a:prstGeom prst="triangl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A656B1C-84A0-D488-A29A-6D631851153E}"/>
                </a:ext>
              </a:extLst>
            </p:cNvPr>
            <p:cNvGrpSpPr/>
            <p:nvPr/>
          </p:nvGrpSpPr>
          <p:grpSpPr>
            <a:xfrm>
              <a:off x="400531" y="5972048"/>
              <a:ext cx="771260" cy="280750"/>
              <a:chOff x="989415" y="5839982"/>
              <a:chExt cx="771260" cy="280750"/>
            </a:xfrm>
          </p:grpSpPr>
          <p:sp>
            <p:nvSpPr>
              <p:cNvPr id="163" name="Textfeld 60">
                <a:extLst>
                  <a:ext uri="{FF2B5EF4-FFF2-40B4-BE49-F238E27FC236}">
                    <a16:creationId xmlns:a16="http://schemas.microsoft.com/office/drawing/2014/main" id="{6DE431E3-56DC-62F8-CDD8-256A4BAAD9EC}"/>
                  </a:ext>
                </a:extLst>
              </p:cNvPr>
              <p:cNvSpPr txBox="1"/>
              <p:nvPr/>
            </p:nvSpPr>
            <p:spPr>
              <a:xfrm>
                <a:off x="1018400" y="5839982"/>
                <a:ext cx="742275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Control</a:t>
                </a:r>
              </a:p>
            </p:txBody>
          </p:sp>
          <p:sp>
            <p:nvSpPr>
              <p:cNvPr id="166" name="Gleichschenkliges Dreieck 156">
                <a:extLst>
                  <a:ext uri="{FF2B5EF4-FFF2-40B4-BE49-F238E27FC236}">
                    <a16:creationId xmlns:a16="http://schemas.microsoft.com/office/drawing/2014/main" id="{96F6939B-F846-A64F-0B06-1C89BC52E607}"/>
                  </a:ext>
                </a:extLst>
              </p:cNvPr>
              <p:cNvSpPr/>
              <p:nvPr/>
            </p:nvSpPr>
            <p:spPr>
              <a:xfrm>
                <a:off x="989415" y="5882875"/>
                <a:ext cx="167735" cy="147305"/>
              </a:xfrm>
              <a:prstGeom prst="triangl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1" name="Rechteck: abgerundete Ecken 161">
              <a:extLst>
                <a:ext uri="{FF2B5EF4-FFF2-40B4-BE49-F238E27FC236}">
                  <a16:creationId xmlns:a16="http://schemas.microsoft.com/office/drawing/2014/main" id="{5035C7D4-624D-BCB8-C70D-C9B492A4B2E0}"/>
                </a:ext>
              </a:extLst>
            </p:cNvPr>
            <p:cNvSpPr/>
            <p:nvPr/>
          </p:nvSpPr>
          <p:spPr>
            <a:xfrm>
              <a:off x="337012" y="4626770"/>
              <a:ext cx="3512591" cy="1975055"/>
            </a:xfrm>
            <a:prstGeom prst="roundRect">
              <a:avLst>
                <a:gd name="adj" fmla="val 11566"/>
              </a:avLst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92BA411-A58B-E566-4928-DCE843A2C827}"/>
                </a:ext>
              </a:extLst>
            </p:cNvPr>
            <p:cNvGrpSpPr/>
            <p:nvPr/>
          </p:nvGrpSpPr>
          <p:grpSpPr>
            <a:xfrm>
              <a:off x="535210" y="6281464"/>
              <a:ext cx="1407311" cy="276999"/>
              <a:chOff x="1124094" y="6149398"/>
              <a:chExt cx="1407311" cy="276999"/>
            </a:xfrm>
          </p:grpSpPr>
          <p:sp>
            <p:nvSpPr>
              <p:cNvPr id="160" name="Textfeld 114">
                <a:extLst>
                  <a:ext uri="{FF2B5EF4-FFF2-40B4-BE49-F238E27FC236}">
                    <a16:creationId xmlns:a16="http://schemas.microsoft.com/office/drawing/2014/main" id="{53D9C908-7763-2C11-2911-9ED2F025D051}"/>
                  </a:ext>
                </a:extLst>
              </p:cNvPr>
              <p:cNvSpPr txBox="1"/>
              <p:nvPr/>
            </p:nvSpPr>
            <p:spPr>
              <a:xfrm>
                <a:off x="1246422" y="6149398"/>
                <a:ext cx="128498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to be defined</a:t>
                </a:r>
              </a:p>
            </p:txBody>
          </p:sp>
          <p:sp>
            <p:nvSpPr>
              <p:cNvPr id="161" name="Ellipse 2">
                <a:extLst>
                  <a:ext uri="{FF2B5EF4-FFF2-40B4-BE49-F238E27FC236}">
                    <a16:creationId xmlns:a16="http://schemas.microsoft.com/office/drawing/2014/main" id="{882953CC-CA52-03E5-B403-99F7AB6F5EA9}"/>
                  </a:ext>
                </a:extLst>
              </p:cNvPr>
              <p:cNvSpPr/>
              <p:nvPr/>
            </p:nvSpPr>
            <p:spPr>
              <a:xfrm>
                <a:off x="1124094" y="6173300"/>
                <a:ext cx="244656" cy="24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F28371D-28EC-27FB-7223-7AD88933B5B8}"/>
                </a:ext>
              </a:extLst>
            </p:cNvPr>
            <p:cNvGrpSpPr/>
            <p:nvPr/>
          </p:nvGrpSpPr>
          <p:grpSpPr>
            <a:xfrm>
              <a:off x="400531" y="4692487"/>
              <a:ext cx="3486044" cy="276999"/>
              <a:chOff x="400531" y="4692487"/>
              <a:chExt cx="3486044" cy="276999"/>
            </a:xfrm>
          </p:grpSpPr>
          <p:sp>
            <p:nvSpPr>
              <p:cNvPr id="145" name="Textfeld 50">
                <a:extLst>
                  <a:ext uri="{FF2B5EF4-FFF2-40B4-BE49-F238E27FC236}">
                    <a16:creationId xmlns:a16="http://schemas.microsoft.com/office/drawing/2014/main" id="{D9B8D820-DD0E-816B-BED3-3677460BBC85}"/>
                  </a:ext>
                </a:extLst>
              </p:cNvPr>
              <p:cNvSpPr txBox="1"/>
              <p:nvPr/>
            </p:nvSpPr>
            <p:spPr>
              <a:xfrm>
                <a:off x="434689" y="4692487"/>
                <a:ext cx="3451886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Energy Supply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* 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(including energy source, if any)</a:t>
                </a:r>
              </a:p>
            </p:txBody>
          </p: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C336DAA8-6BD6-FD63-67E7-519AF943E5B9}"/>
                  </a:ext>
                </a:extLst>
              </p:cNvPr>
              <p:cNvGrpSpPr/>
              <p:nvPr/>
            </p:nvGrpSpPr>
            <p:grpSpPr>
              <a:xfrm>
                <a:off x="400531" y="4726054"/>
                <a:ext cx="2794450" cy="206406"/>
                <a:chOff x="989415" y="4593988"/>
                <a:chExt cx="2794450" cy="206406"/>
              </a:xfrm>
            </p:grpSpPr>
            <p:sp>
              <p:nvSpPr>
                <p:cNvPr id="147" name="Gleichschenkliges Dreieck 150">
                  <a:extLst>
                    <a:ext uri="{FF2B5EF4-FFF2-40B4-BE49-F238E27FC236}">
                      <a16:creationId xmlns:a16="http://schemas.microsoft.com/office/drawing/2014/main" id="{F2AAC1CE-7C43-9897-4A22-8913423D3A64}"/>
                    </a:ext>
                  </a:extLst>
                </p:cNvPr>
                <p:cNvSpPr/>
                <p:nvPr/>
              </p:nvSpPr>
              <p:spPr>
                <a:xfrm>
                  <a:off x="989415" y="4593988"/>
                  <a:ext cx="167735" cy="147305"/>
                </a:xfrm>
                <a:prstGeom prst="triangl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B7A0F2E4-CF11-A321-25F7-17D6FE98D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93512" y="4800394"/>
                  <a:ext cx="89035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7492D56C-D24B-E218-C9C4-22FACE9A726B}"/>
                    </a:ext>
                  </a:extLst>
                </p:cNvPr>
                <p:cNvCxnSpPr/>
                <p:nvPr/>
              </p:nvCxnSpPr>
              <p:spPr>
                <a:xfrm>
                  <a:off x="1176292" y="4800394"/>
                  <a:ext cx="935083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1E3AEEEC-3845-E713-6C4E-0D3A02D0F0DA}"/>
                </a:ext>
              </a:extLst>
            </p:cNvPr>
            <p:cNvCxnSpPr>
              <a:cxnSpLocks/>
            </p:cNvCxnSpPr>
            <p:nvPr/>
          </p:nvCxnSpPr>
          <p:spPr>
            <a:xfrm>
              <a:off x="3629424" y="625092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1A85DA36-CA29-CF1E-66EA-4FC9F1EA492C}"/>
                </a:ext>
              </a:extLst>
            </p:cNvPr>
            <p:cNvGrpSpPr/>
            <p:nvPr/>
          </p:nvGrpSpPr>
          <p:grpSpPr>
            <a:xfrm>
              <a:off x="402388" y="5737942"/>
              <a:ext cx="2810587" cy="286289"/>
              <a:chOff x="402388" y="5737942"/>
              <a:chExt cx="2810587" cy="286289"/>
            </a:xfrm>
          </p:grpSpPr>
          <p:sp>
            <p:nvSpPr>
              <p:cNvPr id="110" name="Textfeld 52">
                <a:extLst>
                  <a:ext uri="{FF2B5EF4-FFF2-40B4-BE49-F238E27FC236}">
                    <a16:creationId xmlns:a16="http://schemas.microsoft.com/office/drawing/2014/main" id="{44755892-D494-9F58-82DD-D27869F7CEBB}"/>
                  </a:ext>
                </a:extLst>
              </p:cNvPr>
              <p:cNvSpPr txBox="1"/>
              <p:nvPr/>
            </p:nvSpPr>
            <p:spPr>
              <a:xfrm>
                <a:off x="435500" y="5743481"/>
                <a:ext cx="1717907" cy="280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Energy Transmission  I</a:t>
                </a:r>
              </a:p>
            </p:txBody>
          </p:sp>
          <p:sp>
            <p:nvSpPr>
              <p:cNvPr id="120" name="Gleichschenkliges Dreieck 155">
                <a:extLst>
                  <a:ext uri="{FF2B5EF4-FFF2-40B4-BE49-F238E27FC236}">
                    <a16:creationId xmlns:a16="http://schemas.microsoft.com/office/drawing/2014/main" id="{DD63AF7B-BCBC-7DFE-E594-46432DF0BD1E}"/>
                  </a:ext>
                </a:extLst>
              </p:cNvPr>
              <p:cNvSpPr/>
              <p:nvPr/>
            </p:nvSpPr>
            <p:spPr>
              <a:xfrm>
                <a:off x="402388" y="5782204"/>
                <a:ext cx="167735" cy="147305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21" name="Gruppieren 67">
                <a:extLst>
                  <a:ext uri="{FF2B5EF4-FFF2-40B4-BE49-F238E27FC236}">
                    <a16:creationId xmlns:a16="http://schemas.microsoft.com/office/drawing/2014/main" id="{7DAB4435-A680-6E06-0F1D-16BA28563A8B}"/>
                  </a:ext>
                </a:extLst>
              </p:cNvPr>
              <p:cNvGrpSpPr/>
              <p:nvPr/>
            </p:nvGrpSpPr>
            <p:grpSpPr>
              <a:xfrm>
                <a:off x="1929843" y="5756195"/>
                <a:ext cx="705662" cy="246221"/>
                <a:chOff x="9649216" y="4894463"/>
                <a:chExt cx="705662" cy="246221"/>
              </a:xfrm>
            </p:grpSpPr>
            <p:cxnSp>
              <p:nvCxnSpPr>
                <p:cNvPr id="128" name="Gerader Verbinder 163">
                  <a:extLst>
                    <a:ext uri="{FF2B5EF4-FFF2-40B4-BE49-F238E27FC236}">
                      <a16:creationId xmlns:a16="http://schemas.microsoft.com/office/drawing/2014/main" id="{76E1900A-C9E5-0EEE-8CD8-AA2F0059BD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741610" y="5095331"/>
                  <a:ext cx="381126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Textfeld 164">
                  <a:extLst>
                    <a:ext uri="{FF2B5EF4-FFF2-40B4-BE49-F238E27FC236}">
                      <a16:creationId xmlns:a16="http://schemas.microsoft.com/office/drawing/2014/main" id="{6E2393C6-C157-D455-CC68-7FDA2841E235}"/>
                    </a:ext>
                  </a:extLst>
                </p:cNvPr>
                <p:cNvSpPr txBox="1"/>
                <p:nvPr/>
              </p:nvSpPr>
              <p:spPr>
                <a:xfrm>
                  <a:off x="9649216" y="4894463"/>
                  <a:ext cx="70566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Electric 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AB40FCD-D929-85CC-A907-3857CECBABB9}"/>
                  </a:ext>
                </a:extLst>
              </p:cNvPr>
              <p:cNvGrpSpPr/>
              <p:nvPr/>
            </p:nvGrpSpPr>
            <p:grpSpPr>
              <a:xfrm>
                <a:off x="2369084" y="5737942"/>
                <a:ext cx="843891" cy="276999"/>
                <a:chOff x="2369084" y="5737942"/>
                <a:chExt cx="843891" cy="276999"/>
              </a:xfrm>
            </p:grpSpPr>
            <p:cxnSp>
              <p:nvCxnSpPr>
                <p:cNvPr id="126" name="Gerader Verbinder 184">
                  <a:extLst>
                    <a:ext uri="{FF2B5EF4-FFF2-40B4-BE49-F238E27FC236}">
                      <a16:creationId xmlns:a16="http://schemas.microsoft.com/office/drawing/2014/main" id="{B913B7DB-034A-840A-CEA1-505C546244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65456" y="5961725"/>
                  <a:ext cx="515225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Textfeld 185">
                  <a:extLst>
                    <a:ext uri="{FF2B5EF4-FFF2-40B4-BE49-F238E27FC236}">
                      <a16:creationId xmlns:a16="http://schemas.microsoft.com/office/drawing/2014/main" id="{96AF2D1B-FFDD-9232-78E1-7D25AE7BC278}"/>
                    </a:ext>
                  </a:extLst>
                </p:cNvPr>
                <p:cNvSpPr txBox="1"/>
                <p:nvPr/>
              </p:nvSpPr>
              <p:spPr>
                <a:xfrm>
                  <a:off x="2369084" y="5737942"/>
                  <a:ext cx="84389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I</a:t>
                  </a:r>
                  <a:r>
                    <a:rPr lang="de-DE" sz="1000" b="1" dirty="0"/>
                    <a:t>  Hydraulic</a:t>
                  </a:r>
                </a:p>
              </p:txBody>
            </p:sp>
          </p:grp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138B345-8096-1630-B202-97D2A113A9CD}"/>
              </a:ext>
            </a:extLst>
          </p:cNvPr>
          <p:cNvSpPr txBox="1"/>
          <p:nvPr/>
        </p:nvSpPr>
        <p:spPr>
          <a:xfrm>
            <a:off x="6772157" y="1043809"/>
            <a:ext cx="1751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battery for braking</a:t>
            </a:r>
          </a:p>
          <a:p>
            <a:r>
              <a:rPr lang="en-US" sz="1400" dirty="0"/>
              <a:t>And other consumers</a:t>
            </a:r>
          </a:p>
        </p:txBody>
      </p:sp>
      <p:cxnSp>
        <p:nvCxnSpPr>
          <p:cNvPr id="16" name="Gerader Verbinder 109">
            <a:extLst>
              <a:ext uri="{FF2B5EF4-FFF2-40B4-BE49-F238E27FC236}">
                <a16:creationId xmlns:a16="http://schemas.microsoft.com/office/drawing/2014/main" id="{61DAA416-9446-7A82-26A6-A33E1A137291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6429524" y="1607864"/>
            <a:ext cx="0" cy="20407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23287CC-CBA5-88F2-0459-BD3C3D08D408}"/>
              </a:ext>
            </a:extLst>
          </p:cNvPr>
          <p:cNvSpPr/>
          <p:nvPr/>
        </p:nvSpPr>
        <p:spPr>
          <a:xfrm>
            <a:off x="6133819" y="1294111"/>
            <a:ext cx="591410" cy="313753"/>
          </a:xfrm>
          <a:prstGeom prst="round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B2609-169E-DE47-8BA6-F7C8E4A48B18}"/>
              </a:ext>
            </a:extLst>
          </p:cNvPr>
          <p:cNvSpPr txBox="1"/>
          <p:nvPr/>
        </p:nvSpPr>
        <p:spPr>
          <a:xfrm>
            <a:off x="5839002" y="152501"/>
            <a:ext cx="13997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Energy Reserve 1 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3B59FA-0F5C-B96C-07CF-D1451FE3FACA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6380137" y="798832"/>
            <a:ext cx="158729" cy="544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BBF45D8-D338-0145-2553-68E7064E05BB}"/>
              </a:ext>
            </a:extLst>
          </p:cNvPr>
          <p:cNvSpPr txBox="1"/>
          <p:nvPr/>
        </p:nvSpPr>
        <p:spPr>
          <a:xfrm>
            <a:off x="7630750" y="7920"/>
            <a:ext cx="456124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Energy transmission </a:t>
            </a:r>
            <a:r>
              <a:rPr lang="en-US" sz="1600" dirty="0"/>
              <a:t>= electric</a:t>
            </a:r>
          </a:p>
          <a:p>
            <a:r>
              <a:rPr lang="en-US" sz="1600" b="1" dirty="0"/>
              <a:t>Control transmission </a:t>
            </a:r>
            <a:r>
              <a:rPr lang="en-US" sz="1600" dirty="0"/>
              <a:t>= electric</a:t>
            </a:r>
          </a:p>
        </p:txBody>
      </p:sp>
      <p:cxnSp>
        <p:nvCxnSpPr>
          <p:cNvPr id="15" name="Gerader Verbinder 109">
            <a:extLst>
              <a:ext uri="{FF2B5EF4-FFF2-40B4-BE49-F238E27FC236}">
                <a16:creationId xmlns:a16="http://schemas.microsoft.com/office/drawing/2014/main" id="{919ED522-2C51-D3AB-B0AB-C0875628AB0D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6401027" y="3658723"/>
            <a:ext cx="0" cy="20407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A8DF6E2-C6B6-7ACA-A933-DE6293270655}"/>
              </a:ext>
            </a:extLst>
          </p:cNvPr>
          <p:cNvSpPr/>
          <p:nvPr/>
        </p:nvSpPr>
        <p:spPr>
          <a:xfrm>
            <a:off x="6105322" y="3344970"/>
            <a:ext cx="591410" cy="313753"/>
          </a:xfrm>
          <a:prstGeom prst="round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E876D9-C9A7-4B94-CB11-C01A2E7D38AF}"/>
              </a:ext>
            </a:extLst>
          </p:cNvPr>
          <p:cNvSpPr txBox="1"/>
          <p:nvPr/>
        </p:nvSpPr>
        <p:spPr>
          <a:xfrm>
            <a:off x="6395421" y="4512161"/>
            <a:ext cx="13997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Energy Reserve 2 </a:t>
            </a: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EB858D6-1E9C-7E1A-A6E7-588D505C1055}"/>
              </a:ext>
            </a:extLst>
          </p:cNvPr>
          <p:cNvCxnSpPr>
            <a:cxnSpLocks/>
          </p:cNvCxnSpPr>
          <p:nvPr/>
        </p:nvCxnSpPr>
        <p:spPr>
          <a:xfrm flipH="1" flipV="1">
            <a:off x="6546323" y="3658723"/>
            <a:ext cx="246724" cy="915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4">
            <a:extLst>
              <a:ext uri="{FF2B5EF4-FFF2-40B4-BE49-F238E27FC236}">
                <a16:creationId xmlns:a16="http://schemas.microsoft.com/office/drawing/2014/main" id="{C7ED2543-8FDA-11F0-19F5-FB5CD47D69CF}"/>
              </a:ext>
            </a:extLst>
          </p:cNvPr>
          <p:cNvSpPr txBox="1"/>
          <p:nvPr/>
        </p:nvSpPr>
        <p:spPr>
          <a:xfrm>
            <a:off x="6973718" y="20462"/>
            <a:ext cx="6332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2.(a)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4D79FA-7270-4A05-D8A8-CC9BCA99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490F-DFE2-4F66-9530-02900476F605}" type="datetime1">
              <a:rPr lang="hu-HU" smtClean="0"/>
              <a:t>2023. 10. 06.</a:t>
            </a:fld>
            <a:endParaRPr lang="hu-HU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6D6D02-25F7-B77C-E682-DF01ADEE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EBSIG Industry Group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AC2A9EB-FC65-4986-0223-92B8022AA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8B700-C0FD-4DC8-B888-023394F279E4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36734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UNDO_REDO_REVISION" val="0"/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wMBAQEBAQEBAQEBAQEBAQIAAAAAAAAAAwAAAAMAAAAA/////wQA0wsAAAAAAAAAAAAAIAD///////////////8AAAD///////////////8DAAAAAgD///////8DAAAAAgD///////8DAAAAAgD///////8DAAAAAgD///////8DAAAAAgD///////8DAAAAAgD///////8DAAAAAgD///////8DAAAAAgD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LAP///////wQAAAACABAAC+OZMivCpvdPiM/sKBaFslUFAAAAAAADAAAAAAADAAAAAwADAAAAAAD///////8DAAAAAAD///////8DAAAAAAD///////8DAAAAAAD///////8DAAAAAAD///////8DAAAAAAD///////8DAAAAAAD///////8DAAAAAAD///////8DAAAAAAD///////8DAAAAAAD///////8DAAEA////////BAAAAAMAEAALJ791aQfSmEmWsI2G/t5Z8A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BQMAAAAAAAAAAAAACAB////////////////AAAA////////////////BAAAAAMA////////BAAAAAI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wEDAAAAAgD///////8aAAZMaW5rZWRTaGFwZXNEYXRhUHJvcGVydHlfMAUAAAAAAAQAAAADAAQAAAABAAQAAAAAAP///////wQAAAAAAP///////w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OOZMivCpvdPiM/sKBaFslUDRGF0YQAbAAAABExpbmtlZFNoYXBlRGF0YQAFAAAAAAACTmFtZQAZAAAATGlua2VkU2hhcGVzRGF0YVByb3BlcnR5ABBWZXJzaW9uAAAAAAAJTGFzdFdyaXRlANFb6Ph3AQAAAAEA/////50AnQAAAAVfaWQAEAAAAAQnv3VpB9KYSZawjYb+3lnwA0RhdGEAKgAAAAhQcmVzZW50YXRpb25TY2FubmVkRm9yTGlua2VkU2hhcGVzAAEAAk5hbWUAJAAAAExpbmtlZFNoYXBlUHJlc2VudGF0aW9uU2V0dGluZ3NEYXRhABBWZXJzaW9uAAAAAAAJTGFzdFdyaXRlAPxb6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MIO_PRESENTATION_LANGUAGE" val="10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48ba6b24-17fa-432b-86cc-f98858b9f786}" enabled="1" method="Privileged" siteId="{8d4b558f-7b2e-40ba-ad1f-e04d79e626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756</TotalTime>
  <Words>600</Words>
  <Application>Microsoft Office PowerPoint</Application>
  <PresentationFormat>Widescreen</PresentationFormat>
  <Paragraphs>114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Office-téma</vt:lpstr>
      <vt:lpstr>  SIG EMB I Sub-Group Annex 7 Part D, Section 2 - update  Preparation for the  EBSIG Meeting in Brussels with participation of CP´s I 10th-12th Oct 2023</vt:lpstr>
      <vt:lpstr>Annex 7, Part D, Section 2 - update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Hunold, Heiner</dc:creator>
  <cp:lastModifiedBy>Author</cp:lastModifiedBy>
  <cp:revision>124</cp:revision>
  <dcterms:created xsi:type="dcterms:W3CDTF">2023-07-14T13:35:18Z</dcterms:created>
  <dcterms:modified xsi:type="dcterms:W3CDTF">2023-10-06T14:31:46Z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Continental AG 2023, 16x9:10\Office-téma:11</vt:lpwstr>
  </property>
  <property fmtid="{D5CDD505-2E9C-101B-9397-08002B2CF9AE}" pid="3" name="ClassificationContentMarkingFooterText">
    <vt:lpwstr>Public</vt:lpwstr>
  </property>
  <property fmtid="{D5CDD505-2E9C-101B-9397-08002B2CF9AE}" pid="4" name="_AdHocReviewCycleID">
    <vt:i4>-1851602786</vt:i4>
  </property>
  <property fmtid="{D5CDD505-2E9C-101B-9397-08002B2CF9AE}" pid="5" name="_NewReviewCycle">
    <vt:lpwstr/>
  </property>
  <property fmtid="{D5CDD505-2E9C-101B-9397-08002B2CF9AE}" pid="6" name="_EmailSubject">
    <vt:lpwstr>Updated documents after the discussion today</vt:lpwstr>
  </property>
  <property fmtid="{D5CDD505-2E9C-101B-9397-08002B2CF9AE}" pid="7" name="_AuthorEmail">
    <vt:lpwstr>Fredrik.Seglo@Haldex.com</vt:lpwstr>
  </property>
  <property fmtid="{D5CDD505-2E9C-101B-9397-08002B2CF9AE}" pid="8" name="_AuthorEmailDisplayName">
    <vt:lpwstr>Seglö, Fredrik</vt:lpwstr>
  </property>
  <property fmtid="{D5CDD505-2E9C-101B-9397-08002B2CF9AE}" pid="9" name="_PreviousAdHocReviewCycleID">
    <vt:i4>1640859873</vt:i4>
  </property>
</Properties>
</file>