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  <p:sldMasterId id="2147483697" r:id="rId5"/>
  </p:sldMasterIdLst>
  <p:notesMasterIdLst>
    <p:notesMasterId r:id="rId33"/>
  </p:notesMasterIdLst>
  <p:sldIdLst>
    <p:sldId id="645" r:id="rId6"/>
    <p:sldId id="649" r:id="rId7"/>
    <p:sldId id="650" r:id="rId8"/>
    <p:sldId id="638" r:id="rId9"/>
    <p:sldId id="637" r:id="rId10"/>
    <p:sldId id="639" r:id="rId11"/>
    <p:sldId id="642" r:id="rId12"/>
    <p:sldId id="643" r:id="rId13"/>
    <p:sldId id="644" r:id="rId14"/>
    <p:sldId id="640" r:id="rId15"/>
    <p:sldId id="635" r:id="rId16"/>
    <p:sldId id="647" r:id="rId17"/>
    <p:sldId id="648" r:id="rId18"/>
    <p:sldId id="646" r:id="rId19"/>
    <p:sldId id="387" r:id="rId20"/>
    <p:sldId id="376" r:id="rId21"/>
    <p:sldId id="389" r:id="rId22"/>
    <p:sldId id="377" r:id="rId23"/>
    <p:sldId id="388" r:id="rId24"/>
    <p:sldId id="393" r:id="rId25"/>
    <p:sldId id="390" r:id="rId26"/>
    <p:sldId id="391" r:id="rId27"/>
    <p:sldId id="392" r:id="rId28"/>
    <p:sldId id="394" r:id="rId29"/>
    <p:sldId id="396" r:id="rId30"/>
    <p:sldId id="395" r:id="rId31"/>
    <p:sldId id="385" r:id="rId3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B3C0426-FFF5-499B-B7B2-DBA210AB6DDD}">
          <p14:sldIdLst>
            <p14:sldId id="645"/>
            <p14:sldId id="649"/>
            <p14:sldId id="650"/>
            <p14:sldId id="638"/>
            <p14:sldId id="637"/>
            <p14:sldId id="639"/>
            <p14:sldId id="642"/>
            <p14:sldId id="643"/>
            <p14:sldId id="644"/>
            <p14:sldId id="640"/>
            <p14:sldId id="635"/>
            <p14:sldId id="647"/>
            <p14:sldId id="648"/>
            <p14:sldId id="646"/>
            <p14:sldId id="387"/>
            <p14:sldId id="376"/>
            <p14:sldId id="389"/>
            <p14:sldId id="377"/>
            <p14:sldId id="388"/>
            <p14:sldId id="393"/>
            <p14:sldId id="390"/>
            <p14:sldId id="391"/>
            <p14:sldId id="392"/>
            <p14:sldId id="394"/>
            <p14:sldId id="396"/>
            <p14:sldId id="395"/>
            <p14:sldId id="3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8CF0F0"/>
    <a:srgbClr val="C1F4F7"/>
    <a:srgbClr val="74E6EC"/>
    <a:srgbClr val="21D6E0"/>
    <a:srgbClr val="00CCFF"/>
    <a:srgbClr val="0084B4"/>
    <a:srgbClr val="4BACC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D1-479E-B585-59F5F63944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D1-479E-B585-59F5F63944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D1-479E-B585-59F5F63944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D1-479E-B585-59F5F639443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6D1-479E-B585-59F5F639443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6D1-479E-B585-59F5F639443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6D1-479E-B585-59F5F639443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6D1-479E-B585-59F5F639443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6D1-479E-B585-59F5F639443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6D1-479E-B585-59F5F639443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6D1-479E-B585-59F5F6394437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6D1-479E-B585-59F5F6394437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6D1-479E-B585-59F5F6394437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6D1-479E-B585-59F5F6394437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6D1-479E-B585-59F5F6394437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6D1-479E-B585-59F5F639443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6D1-479E-B585-59F5F6394437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6D1-479E-B585-59F5F6394437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6D1-479E-B585-59F5F6394437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6D1-479E-B585-59F5F6394437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46D1-479E-B585-59F5F6394437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46D1-479E-B585-59F5F6394437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46D1-479E-B585-59F5F6394437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46D1-479E-B585-59F5F6394437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46D1-479E-B585-59F5F6394437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46D1-479E-B585-59F5F6394437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46D1-479E-B585-59F5F6394437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46D1-479E-B585-59F5F6394437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46D1-479E-B585-59F5F6394437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46D1-479E-B585-59F5F6394437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46D1-479E-B585-59F5F6394437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46D1-479E-B585-59F5F6394437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46D1-479E-B585-59F5F6394437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46D1-479E-B585-59F5F6394437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46D1-479E-B585-59F5F6394437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46D1-479E-B585-59F5F6394437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46D1-479E-B585-59F5F6394437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46D1-479E-B585-59F5F6394437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46D1-479E-B585-59F5F6394437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46D1-479E-B585-59F5F6394437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46D1-479E-B585-59F5F6394437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46D1-479E-B585-59F5F6394437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46D1-479E-B585-59F5F6394437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46D1-479E-B585-59F5F6394437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46D1-479E-B585-59F5F6394437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46D1-479E-B585-59F5F6394437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46D1-479E-B585-59F5F6394437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46D1-479E-B585-59F5F6394437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46D1-479E-B585-59F5F6394437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46D1-479E-B585-59F5F6394437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46D1-479E-B585-59F5F6394437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46D1-479E-B585-59F5F6394437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'3社車両CO2'!$H$3:$H$54</c:f>
              <c:numCache>
                <c:formatCode>0.0%</c:formatCode>
                <c:ptCount val="52"/>
                <c:pt idx="0">
                  <c:v>7.6217988621397434E-2</c:v>
                </c:pt>
                <c:pt idx="1">
                  <c:v>0.15352218912327117</c:v>
                </c:pt>
                <c:pt idx="2">
                  <c:v>8.107536698722809E-3</c:v>
                </c:pt>
                <c:pt idx="3">
                  <c:v>6.977480384964433E-3</c:v>
                </c:pt>
                <c:pt idx="4">
                  <c:v>5.4788729954096133E-3</c:v>
                </c:pt>
                <c:pt idx="5">
                  <c:v>6.5432068798384887E-3</c:v>
                </c:pt>
                <c:pt idx="6">
                  <c:v>0</c:v>
                </c:pt>
                <c:pt idx="7">
                  <c:v>0.15628434253845008</c:v>
                </c:pt>
                <c:pt idx="8">
                  <c:v>2.803999155226888E-2</c:v>
                </c:pt>
                <c:pt idx="9">
                  <c:v>3.8657279799083087E-2</c:v>
                </c:pt>
                <c:pt idx="10">
                  <c:v>0</c:v>
                </c:pt>
                <c:pt idx="11">
                  <c:v>2.0644777420632519E-3</c:v>
                </c:pt>
                <c:pt idx="12">
                  <c:v>0</c:v>
                </c:pt>
                <c:pt idx="13">
                  <c:v>0</c:v>
                </c:pt>
                <c:pt idx="14">
                  <c:v>1.1116142087870344E-2</c:v>
                </c:pt>
                <c:pt idx="15">
                  <c:v>1.7431680068303375E-3</c:v>
                </c:pt>
                <c:pt idx="16">
                  <c:v>2.8920793328136326E-3</c:v>
                </c:pt>
                <c:pt idx="17">
                  <c:v>2.6587634165804318E-4</c:v>
                </c:pt>
                <c:pt idx="18">
                  <c:v>7.9929827887994213E-8</c:v>
                </c:pt>
                <c:pt idx="19">
                  <c:v>9.1268772084801746E-6</c:v>
                </c:pt>
                <c:pt idx="20">
                  <c:v>5.6741945448961452E-3</c:v>
                </c:pt>
                <c:pt idx="21">
                  <c:v>0</c:v>
                </c:pt>
                <c:pt idx="22">
                  <c:v>2.0113688151196081E-2</c:v>
                </c:pt>
                <c:pt idx="23">
                  <c:v>2.3078186962963348E-2</c:v>
                </c:pt>
                <c:pt idx="24">
                  <c:v>3.8825029536623569E-3</c:v>
                </c:pt>
                <c:pt idx="25">
                  <c:v>1.102834260973715E-2</c:v>
                </c:pt>
                <c:pt idx="26">
                  <c:v>1.272866540215687E-4</c:v>
                </c:pt>
                <c:pt idx="27">
                  <c:v>4.9735077768068335E-3</c:v>
                </c:pt>
                <c:pt idx="28">
                  <c:v>9.3584562234243099E-4</c:v>
                </c:pt>
                <c:pt idx="29">
                  <c:v>2.1080966579200638E-3</c:v>
                </c:pt>
                <c:pt idx="30">
                  <c:v>0</c:v>
                </c:pt>
                <c:pt idx="31">
                  <c:v>2.5299984478693578E-4</c:v>
                </c:pt>
                <c:pt idx="32">
                  <c:v>2.8372979964762543E-3</c:v>
                </c:pt>
                <c:pt idx="33">
                  <c:v>9.0171264150669926E-4</c:v>
                </c:pt>
                <c:pt idx="34">
                  <c:v>1.2166439056395183E-3</c:v>
                </c:pt>
                <c:pt idx="35">
                  <c:v>0</c:v>
                </c:pt>
                <c:pt idx="36">
                  <c:v>5.9021292334126486E-5</c:v>
                </c:pt>
                <c:pt idx="37">
                  <c:v>1.4559889162975672E-2</c:v>
                </c:pt>
                <c:pt idx="38">
                  <c:v>1.8765646768043741E-3</c:v>
                </c:pt>
                <c:pt idx="39">
                  <c:v>9.3844289791887465E-6</c:v>
                </c:pt>
                <c:pt idx="40">
                  <c:v>3.5802531804237145E-6</c:v>
                </c:pt>
                <c:pt idx="41">
                  <c:v>0</c:v>
                </c:pt>
                <c:pt idx="42">
                  <c:v>1.6373284827985474E-4</c:v>
                </c:pt>
                <c:pt idx="43">
                  <c:v>2.052901011772913E-4</c:v>
                </c:pt>
                <c:pt idx="44">
                  <c:v>1.1237396823992022E-3</c:v>
                </c:pt>
                <c:pt idx="45">
                  <c:v>2.6591638710861615E-4</c:v>
                </c:pt>
                <c:pt idx="46">
                  <c:v>1.0662875767729034E-5</c:v>
                </c:pt>
                <c:pt idx="47">
                  <c:v>0</c:v>
                </c:pt>
                <c:pt idx="48">
                  <c:v>1.485851215360617E-3</c:v>
                </c:pt>
                <c:pt idx="49">
                  <c:v>7.6002304691756674E-3</c:v>
                </c:pt>
                <c:pt idx="50">
                  <c:v>1.6378161328141215E-3</c:v>
                </c:pt>
                <c:pt idx="51">
                  <c:v>0.39594817524000964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46D1-479E-B585-59F5F63944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A2-4675-BA9D-2AA6A5A8E52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A2-4675-BA9D-2AA6A5A8E52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A2-4675-BA9D-2AA6A5A8E52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A2-4675-BA9D-2AA6A5A8E52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5A2-4675-BA9D-2AA6A5A8E52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5A2-4675-BA9D-2AA6A5A8E52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5A2-4675-BA9D-2AA6A5A8E52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5A2-4675-BA9D-2AA6A5A8E523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5A2-4675-BA9D-2AA6A5A8E523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5A2-4675-BA9D-2AA6A5A8E523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5A2-4675-BA9D-2AA6A5A8E523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5A2-4675-BA9D-2AA6A5A8E523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5A2-4675-BA9D-2AA6A5A8E523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5A2-4675-BA9D-2AA6A5A8E523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5A2-4675-BA9D-2AA6A5A8E523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5A2-4675-BA9D-2AA6A5A8E523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5A2-4675-BA9D-2AA6A5A8E523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5A2-4675-BA9D-2AA6A5A8E523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5A2-4675-BA9D-2AA6A5A8E523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5A2-4675-BA9D-2AA6A5A8E523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95A2-4675-BA9D-2AA6A5A8E523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95A2-4675-BA9D-2AA6A5A8E523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95A2-4675-BA9D-2AA6A5A8E523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95A2-4675-BA9D-2AA6A5A8E523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95A2-4675-BA9D-2AA6A5A8E523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95A2-4675-BA9D-2AA6A5A8E523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95A2-4675-BA9D-2AA6A5A8E523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95A2-4675-BA9D-2AA6A5A8E523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95A2-4675-BA9D-2AA6A5A8E523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95A2-4675-BA9D-2AA6A5A8E523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95A2-4675-BA9D-2AA6A5A8E523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95A2-4675-BA9D-2AA6A5A8E523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95A2-4675-BA9D-2AA6A5A8E523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95A2-4675-BA9D-2AA6A5A8E523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95A2-4675-BA9D-2AA6A5A8E523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95A2-4675-BA9D-2AA6A5A8E523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95A2-4675-BA9D-2AA6A5A8E523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95A2-4675-BA9D-2AA6A5A8E523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95A2-4675-BA9D-2AA6A5A8E523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95A2-4675-BA9D-2AA6A5A8E523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95A2-4675-BA9D-2AA6A5A8E523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95A2-4675-BA9D-2AA6A5A8E523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95A2-4675-BA9D-2AA6A5A8E523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95A2-4675-BA9D-2AA6A5A8E523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95A2-4675-BA9D-2AA6A5A8E523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95A2-4675-BA9D-2AA6A5A8E523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95A2-4675-BA9D-2AA6A5A8E523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95A2-4675-BA9D-2AA6A5A8E523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95A2-4675-BA9D-2AA6A5A8E523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95A2-4675-BA9D-2AA6A5A8E523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95A2-4675-BA9D-2AA6A5A8E523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95A2-4675-BA9D-2AA6A5A8E523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'3社車両CO2'!$G$3:$G$54</c:f>
              <c:numCache>
                <c:formatCode>0.0%</c:formatCode>
                <c:ptCount val="52"/>
                <c:pt idx="0">
                  <c:v>5.6893050688985675E-2</c:v>
                </c:pt>
                <c:pt idx="1">
                  <c:v>0.13381452933703836</c:v>
                </c:pt>
                <c:pt idx="2">
                  <c:v>6.2477132862488322E-3</c:v>
                </c:pt>
                <c:pt idx="3">
                  <c:v>1.4129154141163888E-3</c:v>
                </c:pt>
                <c:pt idx="4">
                  <c:v>5.9122764683425802E-3</c:v>
                </c:pt>
                <c:pt idx="5">
                  <c:v>7.0964339216923614E-3</c:v>
                </c:pt>
                <c:pt idx="6">
                  <c:v>0</c:v>
                </c:pt>
                <c:pt idx="7">
                  <c:v>0.35797745147036131</c:v>
                </c:pt>
                <c:pt idx="8">
                  <c:v>3.0828968797691241E-2</c:v>
                </c:pt>
                <c:pt idx="9">
                  <c:v>6.9100782730384502E-2</c:v>
                </c:pt>
                <c:pt idx="10">
                  <c:v>0</c:v>
                </c:pt>
                <c:pt idx="11">
                  <c:v>8.5072829360104552E-4</c:v>
                </c:pt>
                <c:pt idx="12">
                  <c:v>0</c:v>
                </c:pt>
                <c:pt idx="13">
                  <c:v>0</c:v>
                </c:pt>
                <c:pt idx="14">
                  <c:v>1.4839365265855425E-2</c:v>
                </c:pt>
                <c:pt idx="15">
                  <c:v>1.6848033442247584E-3</c:v>
                </c:pt>
                <c:pt idx="16">
                  <c:v>1.9126279665939183E-3</c:v>
                </c:pt>
                <c:pt idx="17">
                  <c:v>9.9109586943370797E-4</c:v>
                </c:pt>
                <c:pt idx="18">
                  <c:v>6.1104736618417893E-8</c:v>
                </c:pt>
                <c:pt idx="19">
                  <c:v>2.1119300245156649E-2</c:v>
                </c:pt>
                <c:pt idx="20">
                  <c:v>2.6737228625354258E-3</c:v>
                </c:pt>
                <c:pt idx="21">
                  <c:v>0</c:v>
                </c:pt>
                <c:pt idx="22">
                  <c:v>2.2654754749985243E-2</c:v>
                </c:pt>
                <c:pt idx="23">
                  <c:v>2.1468259427054995E-2</c:v>
                </c:pt>
                <c:pt idx="24">
                  <c:v>3.6962984337300148E-3</c:v>
                </c:pt>
                <c:pt idx="25">
                  <c:v>1.0100680484824839E-2</c:v>
                </c:pt>
                <c:pt idx="26">
                  <c:v>2.617877128858473E-5</c:v>
                </c:pt>
                <c:pt idx="27">
                  <c:v>3.9069865809549459E-3</c:v>
                </c:pt>
                <c:pt idx="28">
                  <c:v>1.4256185246202754E-4</c:v>
                </c:pt>
                <c:pt idx="29">
                  <c:v>1.3078765063164424E-2</c:v>
                </c:pt>
                <c:pt idx="30">
                  <c:v>0</c:v>
                </c:pt>
                <c:pt idx="31">
                  <c:v>2.8091874486635975E-3</c:v>
                </c:pt>
                <c:pt idx="32">
                  <c:v>5.2163886745767588E-3</c:v>
                </c:pt>
                <c:pt idx="33">
                  <c:v>1.9194792885631909E-3</c:v>
                </c:pt>
                <c:pt idx="34">
                  <c:v>1.6464876622849353E-3</c:v>
                </c:pt>
                <c:pt idx="35">
                  <c:v>0</c:v>
                </c:pt>
                <c:pt idx="36">
                  <c:v>1.3324457620702728E-3</c:v>
                </c:pt>
                <c:pt idx="37">
                  <c:v>9.9627951069291027E-3</c:v>
                </c:pt>
                <c:pt idx="38">
                  <c:v>0.12080915354813883</c:v>
                </c:pt>
                <c:pt idx="39">
                  <c:v>2.6149419716132018E-5</c:v>
                </c:pt>
                <c:pt idx="40">
                  <c:v>6.6879857550394866E-5</c:v>
                </c:pt>
                <c:pt idx="41">
                  <c:v>0</c:v>
                </c:pt>
                <c:pt idx="42">
                  <c:v>1.2662381757459521E-4</c:v>
                </c:pt>
                <c:pt idx="43">
                  <c:v>1.5891347713079828E-4</c:v>
                </c:pt>
                <c:pt idx="44">
                  <c:v>8.6987818358418695E-4</c:v>
                </c:pt>
                <c:pt idx="45">
                  <c:v>2.0584381545506305E-4</c:v>
                </c:pt>
                <c:pt idx="46">
                  <c:v>7.0075633788099926E-6</c:v>
                </c:pt>
                <c:pt idx="47">
                  <c:v>0</c:v>
                </c:pt>
                <c:pt idx="48">
                  <c:v>2.8021328047046816E-4</c:v>
                </c:pt>
                <c:pt idx="49">
                  <c:v>6.741555922777448E-3</c:v>
                </c:pt>
                <c:pt idx="50">
                  <c:v>1.2278392109275485E-3</c:v>
                </c:pt>
                <c:pt idx="51">
                  <c:v>5.8162845529744558E-2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95A2-4675-BA9D-2AA6A5A8E5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9CD-4199-A2C3-DDE8548313B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9CD-4199-A2C3-DDE8548313B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9CD-4199-A2C3-DDE8548313B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9CD-4199-A2C3-DDE8548313B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9CD-4199-A2C3-DDE8548313B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9CD-4199-A2C3-DDE8548313B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9CD-4199-A2C3-DDE8548313B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9CD-4199-A2C3-DDE8548313B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9CD-4199-A2C3-DDE8548313B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9CD-4199-A2C3-DDE8548313BA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9CD-4199-A2C3-DDE8548313BA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9CD-4199-A2C3-DDE8548313BA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9CD-4199-A2C3-DDE8548313BA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9CD-4199-A2C3-DDE8548313BA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9CD-4199-A2C3-DDE8548313BA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9CD-4199-A2C3-DDE8548313BA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9CD-4199-A2C3-DDE8548313BA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9CD-4199-A2C3-DDE8548313BA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9CD-4199-A2C3-DDE8548313BA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9CD-4199-A2C3-DDE8548313BA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79CD-4199-A2C3-DDE8548313BA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79CD-4199-A2C3-DDE8548313BA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79CD-4199-A2C3-DDE8548313BA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79CD-4199-A2C3-DDE8548313BA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79CD-4199-A2C3-DDE8548313BA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79CD-4199-A2C3-DDE8548313BA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79CD-4199-A2C3-DDE8548313BA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79CD-4199-A2C3-DDE8548313BA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79CD-4199-A2C3-DDE8548313BA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79CD-4199-A2C3-DDE8548313BA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79CD-4199-A2C3-DDE8548313BA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79CD-4199-A2C3-DDE8548313BA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79CD-4199-A2C3-DDE8548313BA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79CD-4199-A2C3-DDE8548313BA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79CD-4199-A2C3-DDE8548313BA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79CD-4199-A2C3-DDE8548313BA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79CD-4199-A2C3-DDE8548313BA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79CD-4199-A2C3-DDE8548313BA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79CD-4199-A2C3-DDE8548313BA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79CD-4199-A2C3-DDE8548313BA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79CD-4199-A2C3-DDE8548313BA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79CD-4199-A2C3-DDE8548313BA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79CD-4199-A2C3-DDE8548313BA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79CD-4199-A2C3-DDE8548313BA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79CD-4199-A2C3-DDE8548313BA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79CD-4199-A2C3-DDE8548313BA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79CD-4199-A2C3-DDE8548313BA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79CD-4199-A2C3-DDE8548313BA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79CD-4199-A2C3-DDE8548313BA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79CD-4199-A2C3-DDE8548313BA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79CD-4199-A2C3-DDE8548313BA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79CD-4199-A2C3-DDE8548313BA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'3社車両CO2'!$F$3:$F$54</c:f>
              <c:numCache>
                <c:formatCode>0.0%</c:formatCode>
                <c:ptCount val="52"/>
                <c:pt idx="0">
                  <c:v>0.20945781342053937</c:v>
                </c:pt>
                <c:pt idx="1">
                  <c:v>0.30026156783036517</c:v>
                </c:pt>
                <c:pt idx="2">
                  <c:v>9.269056113045333E-3</c:v>
                </c:pt>
                <c:pt idx="3">
                  <c:v>3.2024265025668414E-3</c:v>
                </c:pt>
                <c:pt idx="4">
                  <c:v>8.648223366910103E-3</c:v>
                </c:pt>
                <c:pt idx="5">
                  <c:v>4.2431695963224113E-3</c:v>
                </c:pt>
                <c:pt idx="6">
                  <c:v>0</c:v>
                </c:pt>
                <c:pt idx="7">
                  <c:v>0.20175117214439736</c:v>
                </c:pt>
                <c:pt idx="8">
                  <c:v>2.4681848726900532E-2</c:v>
                </c:pt>
                <c:pt idx="9">
                  <c:v>3.0608253854908167E-2</c:v>
                </c:pt>
                <c:pt idx="10">
                  <c:v>0</c:v>
                </c:pt>
                <c:pt idx="11">
                  <c:v>4.5494329816829493E-3</c:v>
                </c:pt>
                <c:pt idx="12">
                  <c:v>0</c:v>
                </c:pt>
                <c:pt idx="13">
                  <c:v>0</c:v>
                </c:pt>
                <c:pt idx="14">
                  <c:v>5.6142444652731299E-3</c:v>
                </c:pt>
                <c:pt idx="15">
                  <c:v>1.4750735633084074E-3</c:v>
                </c:pt>
                <c:pt idx="16">
                  <c:v>3.146203156310646E-3</c:v>
                </c:pt>
                <c:pt idx="17">
                  <c:v>3.5557962949149893E-4</c:v>
                </c:pt>
                <c:pt idx="18">
                  <c:v>0</c:v>
                </c:pt>
                <c:pt idx="19">
                  <c:v>0</c:v>
                </c:pt>
                <c:pt idx="20">
                  <c:v>1.9448895746871412E-3</c:v>
                </c:pt>
                <c:pt idx="21">
                  <c:v>0</c:v>
                </c:pt>
                <c:pt idx="22">
                  <c:v>3.8063205237877894E-2</c:v>
                </c:pt>
                <c:pt idx="23">
                  <c:v>3.7991706216530995E-2</c:v>
                </c:pt>
                <c:pt idx="24">
                  <c:v>7.8868657639244843E-3</c:v>
                </c:pt>
                <c:pt idx="25">
                  <c:v>1.7908189387072063E-2</c:v>
                </c:pt>
                <c:pt idx="26">
                  <c:v>1.7426410411524552E-4</c:v>
                </c:pt>
                <c:pt idx="27">
                  <c:v>1.1988868287627264E-2</c:v>
                </c:pt>
                <c:pt idx="28">
                  <c:v>5.7030536704477303E-5</c:v>
                </c:pt>
                <c:pt idx="29">
                  <c:v>1.2467016244649266E-3</c:v>
                </c:pt>
                <c:pt idx="30">
                  <c:v>0</c:v>
                </c:pt>
                <c:pt idx="31">
                  <c:v>4.2058613379411698E-3</c:v>
                </c:pt>
                <c:pt idx="32">
                  <c:v>1.3451303044945429E-2</c:v>
                </c:pt>
                <c:pt idx="33">
                  <c:v>1.8179144026902764E-3</c:v>
                </c:pt>
                <c:pt idx="34">
                  <c:v>1.4207036437520312E-3</c:v>
                </c:pt>
                <c:pt idx="35">
                  <c:v>0</c:v>
                </c:pt>
                <c:pt idx="36">
                  <c:v>5.1570403661517782E-5</c:v>
                </c:pt>
                <c:pt idx="37">
                  <c:v>2.3149000632358249E-2</c:v>
                </c:pt>
                <c:pt idx="38">
                  <c:v>7.774904695656411E-3</c:v>
                </c:pt>
                <c:pt idx="39">
                  <c:v>6.3387577352727462E-6</c:v>
                </c:pt>
                <c:pt idx="40">
                  <c:v>8.8866819931741263E-5</c:v>
                </c:pt>
                <c:pt idx="41">
                  <c:v>0</c:v>
                </c:pt>
                <c:pt idx="42">
                  <c:v>1.0534626864304696E-3</c:v>
                </c:pt>
                <c:pt idx="43">
                  <c:v>6.1412083749593687E-4</c:v>
                </c:pt>
                <c:pt idx="44">
                  <c:v>3.3616426263360167E-3</c:v>
                </c:pt>
                <c:pt idx="45">
                  <c:v>7.9548304286724907E-4</c:v>
                </c:pt>
                <c:pt idx="46">
                  <c:v>4.3110688162033196E-5</c:v>
                </c:pt>
                <c:pt idx="47">
                  <c:v>0</c:v>
                </c:pt>
                <c:pt idx="48">
                  <c:v>6.6782915689351055E-4</c:v>
                </c:pt>
                <c:pt idx="49">
                  <c:v>1.2534804226974627E-2</c:v>
                </c:pt>
                <c:pt idx="50">
                  <c:v>4.4372969111417561E-3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79CD-4199-A2C3-DDE8548313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BE-4658-84F2-8138E90271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BE-4658-84F2-8138E90271C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BE-4658-84F2-8138E90271C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BE-4658-84F2-8138E90271C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BE-4658-84F2-8138E90271C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BE-4658-84F2-8138E90271C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BE-4658-84F2-8138E90271C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2BE-4658-84F2-8138E90271C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2BE-4658-84F2-8138E90271C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2BE-4658-84F2-8138E90271C2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2BE-4658-84F2-8138E90271C2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2BE-4658-84F2-8138E90271C2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2BE-4658-84F2-8138E90271C2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2BE-4658-84F2-8138E90271C2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2BE-4658-84F2-8138E90271C2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2BE-4658-84F2-8138E90271C2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2BE-4658-84F2-8138E90271C2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2BE-4658-84F2-8138E90271C2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2BE-4658-84F2-8138E90271C2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2BE-4658-84F2-8138E90271C2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42BE-4658-84F2-8138E90271C2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42BE-4658-84F2-8138E90271C2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42BE-4658-84F2-8138E90271C2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42BE-4658-84F2-8138E90271C2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42BE-4658-84F2-8138E90271C2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42BE-4658-84F2-8138E90271C2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42BE-4658-84F2-8138E90271C2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42BE-4658-84F2-8138E90271C2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42BE-4658-84F2-8138E90271C2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42BE-4658-84F2-8138E90271C2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42BE-4658-84F2-8138E90271C2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42BE-4658-84F2-8138E90271C2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42BE-4658-84F2-8138E90271C2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42BE-4658-84F2-8138E90271C2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42BE-4658-84F2-8138E90271C2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42BE-4658-84F2-8138E90271C2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42BE-4658-84F2-8138E90271C2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42BE-4658-84F2-8138E90271C2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42BE-4658-84F2-8138E90271C2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42BE-4658-84F2-8138E90271C2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42BE-4658-84F2-8138E90271C2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42BE-4658-84F2-8138E90271C2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42BE-4658-84F2-8138E90271C2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42BE-4658-84F2-8138E90271C2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42BE-4658-84F2-8138E90271C2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42BE-4658-84F2-8138E90271C2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42BE-4658-84F2-8138E90271C2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42BE-4658-84F2-8138E90271C2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42BE-4658-84F2-8138E90271C2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42BE-4658-84F2-8138E90271C2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42BE-4658-84F2-8138E90271C2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42BE-4658-84F2-8138E90271C2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'3社車両CO2'!$I$3:$I$54</c:f>
              <c:numCache>
                <c:formatCode>0.0%</c:formatCode>
                <c:ptCount val="52"/>
                <c:pt idx="0">
                  <c:v>0.15595265692455182</c:v>
                </c:pt>
                <c:pt idx="1">
                  <c:v>0.22425570245936249</c:v>
                </c:pt>
                <c:pt idx="2">
                  <c:v>1.3916807292022331E-2</c:v>
                </c:pt>
                <c:pt idx="3">
                  <c:v>2.7496562848534209E-3</c:v>
                </c:pt>
                <c:pt idx="4">
                  <c:v>1.1466082984306587E-2</c:v>
                </c:pt>
                <c:pt idx="5">
                  <c:v>1.6368327433876312E-2</c:v>
                </c:pt>
                <c:pt idx="6">
                  <c:v>0</c:v>
                </c:pt>
                <c:pt idx="7">
                  <c:v>0.2478225326227185</c:v>
                </c:pt>
                <c:pt idx="8">
                  <c:v>4.8887038223028347E-2</c:v>
                </c:pt>
                <c:pt idx="9">
                  <c:v>3.3640681894163652E-2</c:v>
                </c:pt>
                <c:pt idx="10">
                  <c:v>0</c:v>
                </c:pt>
                <c:pt idx="11">
                  <c:v>8.4054308117171433E-4</c:v>
                </c:pt>
                <c:pt idx="12">
                  <c:v>0</c:v>
                </c:pt>
                <c:pt idx="13">
                  <c:v>0</c:v>
                </c:pt>
                <c:pt idx="14">
                  <c:v>1.102475393963433E-2</c:v>
                </c:pt>
                <c:pt idx="15">
                  <c:v>1.7232948291561873E-3</c:v>
                </c:pt>
                <c:pt idx="16">
                  <c:v>5.0837735511200591E-3</c:v>
                </c:pt>
                <c:pt idx="17">
                  <c:v>5.9302196224132004E-4</c:v>
                </c:pt>
                <c:pt idx="18">
                  <c:v>9.8895684773596189E-8</c:v>
                </c:pt>
                <c:pt idx="19">
                  <c:v>1.6405202877226073E-4</c:v>
                </c:pt>
                <c:pt idx="20">
                  <c:v>7.9922560631360846E-3</c:v>
                </c:pt>
                <c:pt idx="21">
                  <c:v>0</c:v>
                </c:pt>
                <c:pt idx="22">
                  <c:v>3.6414468743505249E-2</c:v>
                </c:pt>
                <c:pt idx="23">
                  <c:v>3.7386069412692444E-2</c:v>
                </c:pt>
                <c:pt idx="24">
                  <c:v>6.427873570421269E-3</c:v>
                </c:pt>
                <c:pt idx="25">
                  <c:v>1.3009745704434909E-2</c:v>
                </c:pt>
                <c:pt idx="26">
                  <c:v>2.0903176454399689E-4</c:v>
                </c:pt>
                <c:pt idx="27">
                  <c:v>8.1402665652946585E-3</c:v>
                </c:pt>
                <c:pt idx="28">
                  <c:v>2.264500643914878E-4</c:v>
                </c:pt>
                <c:pt idx="29">
                  <c:v>1.8556443653929529E-3</c:v>
                </c:pt>
                <c:pt idx="30">
                  <c:v>0</c:v>
                </c:pt>
                <c:pt idx="31">
                  <c:v>7.2618256077112732E-3</c:v>
                </c:pt>
                <c:pt idx="32">
                  <c:v>6.4300309324991419E-3</c:v>
                </c:pt>
                <c:pt idx="33">
                  <c:v>4.075445346978194E-3</c:v>
                </c:pt>
                <c:pt idx="34">
                  <c:v>7.1225483995789726E-3</c:v>
                </c:pt>
                <c:pt idx="35">
                  <c:v>5.8112396944441538E-4</c:v>
                </c:pt>
                <c:pt idx="36">
                  <c:v>1.7122844196271384E-4</c:v>
                </c:pt>
                <c:pt idx="37">
                  <c:v>1.6003226830176531E-2</c:v>
                </c:pt>
                <c:pt idx="38">
                  <c:v>8.0245413342016434E-3</c:v>
                </c:pt>
                <c:pt idx="39">
                  <c:v>4.6726984048754618E-5</c:v>
                </c:pt>
                <c:pt idx="40">
                  <c:v>1.3485899900341481E-4</c:v>
                </c:pt>
                <c:pt idx="41">
                  <c:v>0</c:v>
                </c:pt>
                <c:pt idx="42">
                  <c:v>8.2834679628319421E-4</c:v>
                </c:pt>
                <c:pt idx="43">
                  <c:v>1.9091030914758245E-4</c:v>
                </c:pt>
                <c:pt idx="44">
                  <c:v>2.3217774505330164E-3</c:v>
                </c:pt>
                <c:pt idx="45">
                  <c:v>2.6104908173487371E-4</c:v>
                </c:pt>
                <c:pt idx="46">
                  <c:v>1.1282872281954091E-4</c:v>
                </c:pt>
                <c:pt idx="47">
                  <c:v>5.8896476660881831E-6</c:v>
                </c:pt>
                <c:pt idx="48">
                  <c:v>5.4860664723331825E-4</c:v>
                </c:pt>
                <c:pt idx="49">
                  <c:v>1.6345443844781059E-2</c:v>
                </c:pt>
                <c:pt idx="50">
                  <c:v>2.1545471388317722E-3</c:v>
                </c:pt>
                <c:pt idx="51">
                  <c:v>4.1228212854887016E-2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42BE-4658-84F2-8138E90271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B74-468E-B797-66B7994261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B74-468E-B797-66B7994261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B74-468E-B797-66B79942615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B74-468E-B797-66B79942615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B74-468E-B797-66B79942615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B74-468E-B797-66B79942615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B74-468E-B797-66B79942615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B74-468E-B797-66B79942615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B74-468E-B797-66B79942615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B74-468E-B797-66B79942615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B74-468E-B797-66B79942615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B74-468E-B797-66B799426158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B74-468E-B797-66B799426158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B74-468E-B797-66B799426158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B74-468E-B797-66B79942615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B74-468E-B797-66B799426158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B74-468E-B797-66B799426158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B74-468E-B797-66B799426158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B74-468E-B797-66B799426158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B74-468E-B797-66B799426158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EB74-468E-B797-66B799426158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EB74-468E-B797-66B799426158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EB74-468E-B797-66B799426158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EB74-468E-B797-66B799426158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EB74-468E-B797-66B799426158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EB74-468E-B797-66B799426158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EB74-468E-B797-66B799426158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EB74-468E-B797-66B799426158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EB74-468E-B797-66B799426158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EB74-468E-B797-66B799426158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EB74-468E-B797-66B799426158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EB74-468E-B797-66B799426158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EB74-468E-B797-66B799426158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EB74-468E-B797-66B799426158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EB74-468E-B797-66B799426158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EB74-468E-B797-66B799426158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EB74-468E-B797-66B799426158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EB74-468E-B797-66B799426158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EB74-468E-B797-66B799426158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EB74-468E-B797-66B799426158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EB74-468E-B797-66B799426158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EB74-468E-B797-66B799426158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EB74-468E-B797-66B799426158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EB74-468E-B797-66B799426158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EB74-468E-B797-66B799426158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EB74-468E-B797-66B799426158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EB74-468E-B797-66B799426158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EB74-468E-B797-66B799426158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EB74-468E-B797-66B799426158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EB74-468E-B797-66B799426158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EB74-468E-B797-66B799426158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EB74-468E-B797-66B799426158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'3社車両CO2'!$H$3:$H$54</c:f>
              <c:numCache>
                <c:formatCode>0.0%</c:formatCode>
                <c:ptCount val="52"/>
                <c:pt idx="0">
                  <c:v>7.6217988621397434E-2</c:v>
                </c:pt>
                <c:pt idx="1">
                  <c:v>0.15352218912327117</c:v>
                </c:pt>
                <c:pt idx="2">
                  <c:v>8.107536698722809E-3</c:v>
                </c:pt>
                <c:pt idx="3">
                  <c:v>6.977480384964433E-3</c:v>
                </c:pt>
                <c:pt idx="4">
                  <c:v>5.4788729954096133E-3</c:v>
                </c:pt>
                <c:pt idx="5">
                  <c:v>6.5432068798384887E-3</c:v>
                </c:pt>
                <c:pt idx="6">
                  <c:v>0</c:v>
                </c:pt>
                <c:pt idx="7">
                  <c:v>0.15628434253845008</c:v>
                </c:pt>
                <c:pt idx="8">
                  <c:v>2.803999155226888E-2</c:v>
                </c:pt>
                <c:pt idx="9">
                  <c:v>3.8657279799083087E-2</c:v>
                </c:pt>
                <c:pt idx="10">
                  <c:v>0</c:v>
                </c:pt>
                <c:pt idx="11">
                  <c:v>2.0644777420632519E-3</c:v>
                </c:pt>
                <c:pt idx="12">
                  <c:v>0</c:v>
                </c:pt>
                <c:pt idx="13">
                  <c:v>0</c:v>
                </c:pt>
                <c:pt idx="14">
                  <c:v>1.1116142087870344E-2</c:v>
                </c:pt>
                <c:pt idx="15">
                  <c:v>1.7431680068303375E-3</c:v>
                </c:pt>
                <c:pt idx="16">
                  <c:v>2.8920793328136326E-3</c:v>
                </c:pt>
                <c:pt idx="17">
                  <c:v>2.6587634165804318E-4</c:v>
                </c:pt>
                <c:pt idx="18">
                  <c:v>7.9929827887994213E-8</c:v>
                </c:pt>
                <c:pt idx="19">
                  <c:v>9.1268772084801746E-6</c:v>
                </c:pt>
                <c:pt idx="20">
                  <c:v>5.6741945448961452E-3</c:v>
                </c:pt>
                <c:pt idx="21">
                  <c:v>0</c:v>
                </c:pt>
                <c:pt idx="22">
                  <c:v>2.0113688151196081E-2</c:v>
                </c:pt>
                <c:pt idx="23">
                  <c:v>2.3078186962963348E-2</c:v>
                </c:pt>
                <c:pt idx="24">
                  <c:v>3.8825029536623569E-3</c:v>
                </c:pt>
                <c:pt idx="25">
                  <c:v>1.102834260973715E-2</c:v>
                </c:pt>
                <c:pt idx="26">
                  <c:v>1.272866540215687E-4</c:v>
                </c:pt>
                <c:pt idx="27">
                  <c:v>4.9735077768068335E-3</c:v>
                </c:pt>
                <c:pt idx="28">
                  <c:v>9.3584562234243099E-4</c:v>
                </c:pt>
                <c:pt idx="29">
                  <c:v>2.1080966579200638E-3</c:v>
                </c:pt>
                <c:pt idx="30">
                  <c:v>0</c:v>
                </c:pt>
                <c:pt idx="31">
                  <c:v>2.5299984478693578E-4</c:v>
                </c:pt>
                <c:pt idx="32">
                  <c:v>2.8372979964762543E-3</c:v>
                </c:pt>
                <c:pt idx="33">
                  <c:v>9.0171264150669926E-4</c:v>
                </c:pt>
                <c:pt idx="34">
                  <c:v>1.2166439056395183E-3</c:v>
                </c:pt>
                <c:pt idx="35">
                  <c:v>0</c:v>
                </c:pt>
                <c:pt idx="36">
                  <c:v>5.9021292334126486E-5</c:v>
                </c:pt>
                <c:pt idx="37">
                  <c:v>1.4559889162975672E-2</c:v>
                </c:pt>
                <c:pt idx="38">
                  <c:v>1.8765646768043741E-3</c:v>
                </c:pt>
                <c:pt idx="39">
                  <c:v>9.3844289791887465E-6</c:v>
                </c:pt>
                <c:pt idx="40">
                  <c:v>3.5802531804237145E-6</c:v>
                </c:pt>
                <c:pt idx="41">
                  <c:v>0</c:v>
                </c:pt>
                <c:pt idx="42">
                  <c:v>1.6373284827985474E-4</c:v>
                </c:pt>
                <c:pt idx="43">
                  <c:v>2.052901011772913E-4</c:v>
                </c:pt>
                <c:pt idx="44">
                  <c:v>1.1237396823992022E-3</c:v>
                </c:pt>
                <c:pt idx="45">
                  <c:v>2.6591638710861615E-4</c:v>
                </c:pt>
                <c:pt idx="46">
                  <c:v>1.0662875767729034E-5</c:v>
                </c:pt>
                <c:pt idx="47">
                  <c:v>0</c:v>
                </c:pt>
                <c:pt idx="48">
                  <c:v>1.485851215360617E-3</c:v>
                </c:pt>
                <c:pt idx="49">
                  <c:v>7.6002304691756674E-3</c:v>
                </c:pt>
                <c:pt idx="50">
                  <c:v>1.6378161328141215E-3</c:v>
                </c:pt>
                <c:pt idx="51">
                  <c:v>0.39594817524000964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EB74-468E-B797-66B7994261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C4-4589-8737-7B386E0859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C4-4589-8737-7B386E0859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5C4-4589-8737-7B386E0859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5C4-4589-8737-7B386E0859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5C4-4589-8737-7B386E08599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5C4-4589-8737-7B386E08599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5C4-4589-8737-7B386E08599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5C4-4589-8737-7B386E08599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5C4-4589-8737-7B386E08599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5C4-4589-8737-7B386E08599D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35C4-4589-8737-7B386E08599D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35C4-4589-8737-7B386E08599D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35C4-4589-8737-7B386E08599D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35C4-4589-8737-7B386E08599D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35C4-4589-8737-7B386E08599D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35C4-4589-8737-7B386E08599D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35C4-4589-8737-7B386E08599D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35C4-4589-8737-7B386E08599D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35C4-4589-8737-7B386E08599D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35C4-4589-8737-7B386E08599D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35C4-4589-8737-7B386E08599D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35C4-4589-8737-7B386E08599D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35C4-4589-8737-7B386E08599D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35C4-4589-8737-7B386E08599D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35C4-4589-8737-7B386E08599D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35C4-4589-8737-7B386E08599D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35C4-4589-8737-7B386E08599D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35C4-4589-8737-7B386E08599D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35C4-4589-8737-7B386E08599D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35C4-4589-8737-7B386E08599D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35C4-4589-8737-7B386E08599D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35C4-4589-8737-7B386E08599D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35C4-4589-8737-7B386E08599D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35C4-4589-8737-7B386E08599D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35C4-4589-8737-7B386E08599D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35C4-4589-8737-7B386E08599D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35C4-4589-8737-7B386E08599D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35C4-4589-8737-7B386E08599D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35C4-4589-8737-7B386E08599D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35C4-4589-8737-7B386E08599D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35C4-4589-8737-7B386E08599D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35C4-4589-8737-7B386E08599D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35C4-4589-8737-7B386E08599D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35C4-4589-8737-7B386E08599D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35C4-4589-8737-7B386E08599D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35C4-4589-8737-7B386E08599D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35C4-4589-8737-7B386E08599D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35C4-4589-8737-7B386E08599D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35C4-4589-8737-7B386E08599D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35C4-4589-8737-7B386E08599D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35C4-4589-8737-7B386E08599D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35C4-4589-8737-7B386E08599D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'3社車両CO2'!$G$3:$G$54</c:f>
              <c:numCache>
                <c:formatCode>0.0%</c:formatCode>
                <c:ptCount val="52"/>
                <c:pt idx="0">
                  <c:v>5.6893050688985675E-2</c:v>
                </c:pt>
                <c:pt idx="1">
                  <c:v>0.13381452933703836</c:v>
                </c:pt>
                <c:pt idx="2">
                  <c:v>6.2477132862488322E-3</c:v>
                </c:pt>
                <c:pt idx="3">
                  <c:v>1.4129154141163888E-3</c:v>
                </c:pt>
                <c:pt idx="4">
                  <c:v>5.9122764683425802E-3</c:v>
                </c:pt>
                <c:pt idx="5">
                  <c:v>7.0964339216923614E-3</c:v>
                </c:pt>
                <c:pt idx="6">
                  <c:v>0</c:v>
                </c:pt>
                <c:pt idx="7">
                  <c:v>0.35797745147036131</c:v>
                </c:pt>
                <c:pt idx="8">
                  <c:v>3.0828968797691241E-2</c:v>
                </c:pt>
                <c:pt idx="9">
                  <c:v>6.9100782730384502E-2</c:v>
                </c:pt>
                <c:pt idx="10">
                  <c:v>0</c:v>
                </c:pt>
                <c:pt idx="11">
                  <c:v>8.5072829360104552E-4</c:v>
                </c:pt>
                <c:pt idx="12">
                  <c:v>0</c:v>
                </c:pt>
                <c:pt idx="13">
                  <c:v>0</c:v>
                </c:pt>
                <c:pt idx="14">
                  <c:v>1.4839365265855425E-2</c:v>
                </c:pt>
                <c:pt idx="15">
                  <c:v>1.6848033442247584E-3</c:v>
                </c:pt>
                <c:pt idx="16">
                  <c:v>1.9126279665939183E-3</c:v>
                </c:pt>
                <c:pt idx="17">
                  <c:v>9.9109586943370797E-4</c:v>
                </c:pt>
                <c:pt idx="18">
                  <c:v>6.1104736618417893E-8</c:v>
                </c:pt>
                <c:pt idx="19">
                  <c:v>2.1119300245156649E-2</c:v>
                </c:pt>
                <c:pt idx="20">
                  <c:v>2.6737228625354258E-3</c:v>
                </c:pt>
                <c:pt idx="21">
                  <c:v>0</c:v>
                </c:pt>
                <c:pt idx="22">
                  <c:v>2.2654754749985243E-2</c:v>
                </c:pt>
                <c:pt idx="23">
                  <c:v>2.1468259427054995E-2</c:v>
                </c:pt>
                <c:pt idx="24">
                  <c:v>3.6962984337300148E-3</c:v>
                </c:pt>
                <c:pt idx="25">
                  <c:v>1.0100680484824839E-2</c:v>
                </c:pt>
                <c:pt idx="26">
                  <c:v>2.617877128858473E-5</c:v>
                </c:pt>
                <c:pt idx="27">
                  <c:v>3.9069865809549459E-3</c:v>
                </c:pt>
                <c:pt idx="28">
                  <c:v>1.4256185246202754E-4</c:v>
                </c:pt>
                <c:pt idx="29">
                  <c:v>1.3078765063164424E-2</c:v>
                </c:pt>
                <c:pt idx="30">
                  <c:v>0</c:v>
                </c:pt>
                <c:pt idx="31">
                  <c:v>2.8091874486635975E-3</c:v>
                </c:pt>
                <c:pt idx="32">
                  <c:v>5.2163886745767588E-3</c:v>
                </c:pt>
                <c:pt idx="33">
                  <c:v>1.9194792885631909E-3</c:v>
                </c:pt>
                <c:pt idx="34">
                  <c:v>1.6464876622849353E-3</c:v>
                </c:pt>
                <c:pt idx="35">
                  <c:v>0</c:v>
                </c:pt>
                <c:pt idx="36">
                  <c:v>1.3324457620702728E-3</c:v>
                </c:pt>
                <c:pt idx="37">
                  <c:v>9.9627951069291027E-3</c:v>
                </c:pt>
                <c:pt idx="38">
                  <c:v>0.12080915354813883</c:v>
                </c:pt>
                <c:pt idx="39">
                  <c:v>2.6149419716132018E-5</c:v>
                </c:pt>
                <c:pt idx="40">
                  <c:v>6.6879857550394866E-5</c:v>
                </c:pt>
                <c:pt idx="41">
                  <c:v>0</c:v>
                </c:pt>
                <c:pt idx="42">
                  <c:v>1.2662381757459521E-4</c:v>
                </c:pt>
                <c:pt idx="43">
                  <c:v>1.5891347713079828E-4</c:v>
                </c:pt>
                <c:pt idx="44">
                  <c:v>8.6987818358418695E-4</c:v>
                </c:pt>
                <c:pt idx="45">
                  <c:v>2.0584381545506305E-4</c:v>
                </c:pt>
                <c:pt idx="46">
                  <c:v>7.0075633788099926E-6</c:v>
                </c:pt>
                <c:pt idx="47">
                  <c:v>0</c:v>
                </c:pt>
                <c:pt idx="48">
                  <c:v>2.8021328047046816E-4</c:v>
                </c:pt>
                <c:pt idx="49">
                  <c:v>6.741555922777448E-3</c:v>
                </c:pt>
                <c:pt idx="50">
                  <c:v>1.2278392109275485E-3</c:v>
                </c:pt>
                <c:pt idx="51">
                  <c:v>5.8162845529744558E-2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35C4-4589-8737-7B386E0859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83-4551-8FD0-38A4EECE577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83-4551-8FD0-38A4EECE577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83-4551-8FD0-38A4EECE577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A83-4551-8FD0-38A4EECE577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A83-4551-8FD0-38A4EECE577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A83-4551-8FD0-38A4EECE577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A83-4551-8FD0-38A4EECE577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A83-4551-8FD0-38A4EECE5776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A83-4551-8FD0-38A4EECE5776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A83-4551-8FD0-38A4EECE577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A83-4551-8FD0-38A4EECE5776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A83-4551-8FD0-38A4EECE5776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A83-4551-8FD0-38A4EECE5776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A83-4551-8FD0-38A4EECE5776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A83-4551-8FD0-38A4EECE5776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A83-4551-8FD0-38A4EECE5776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A83-4551-8FD0-38A4EECE5776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AA83-4551-8FD0-38A4EECE5776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AA83-4551-8FD0-38A4EECE5776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AA83-4551-8FD0-38A4EECE5776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AA83-4551-8FD0-38A4EECE5776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AA83-4551-8FD0-38A4EECE5776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AA83-4551-8FD0-38A4EECE5776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AA83-4551-8FD0-38A4EECE5776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AA83-4551-8FD0-38A4EECE5776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AA83-4551-8FD0-38A4EECE5776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AA83-4551-8FD0-38A4EECE5776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AA83-4551-8FD0-38A4EECE5776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AA83-4551-8FD0-38A4EECE5776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AA83-4551-8FD0-38A4EECE5776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AA83-4551-8FD0-38A4EECE5776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AA83-4551-8FD0-38A4EECE5776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AA83-4551-8FD0-38A4EECE5776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AA83-4551-8FD0-38A4EECE5776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AA83-4551-8FD0-38A4EECE5776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AA83-4551-8FD0-38A4EECE5776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AA83-4551-8FD0-38A4EECE5776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AA83-4551-8FD0-38A4EECE5776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AA83-4551-8FD0-38A4EECE5776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AA83-4551-8FD0-38A4EECE5776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AA83-4551-8FD0-38A4EECE5776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AA83-4551-8FD0-38A4EECE5776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AA83-4551-8FD0-38A4EECE5776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AA83-4551-8FD0-38A4EECE5776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AA83-4551-8FD0-38A4EECE5776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AA83-4551-8FD0-38A4EECE5776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AA83-4551-8FD0-38A4EECE5776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AA83-4551-8FD0-38A4EECE5776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AA83-4551-8FD0-38A4EECE5776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AA83-4551-8FD0-38A4EECE5776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AA83-4551-8FD0-38A4EECE5776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AA83-4551-8FD0-38A4EECE5776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'3社車両CO2'!$J$3:$J$54</c:f>
              <c:numCache>
                <c:formatCode>0.0%</c:formatCode>
                <c:ptCount val="52"/>
                <c:pt idx="0">
                  <c:v>0</c:v>
                </c:pt>
                <c:pt idx="1">
                  <c:v>0.53676719102550463</c:v>
                </c:pt>
                <c:pt idx="2">
                  <c:v>3.0683700207400657E-2</c:v>
                </c:pt>
                <c:pt idx="3">
                  <c:v>0</c:v>
                </c:pt>
                <c:pt idx="4">
                  <c:v>0</c:v>
                </c:pt>
                <c:pt idx="5">
                  <c:v>2.4513860608490805E-2</c:v>
                </c:pt>
                <c:pt idx="6">
                  <c:v>0</c:v>
                </c:pt>
                <c:pt idx="7">
                  <c:v>0</c:v>
                </c:pt>
                <c:pt idx="8">
                  <c:v>0.17204990312962917</c:v>
                </c:pt>
                <c:pt idx="9">
                  <c:v>7.4104046625787247E-4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6.8189467617081256E-3</c:v>
                </c:pt>
                <c:pt idx="15">
                  <c:v>6.3537466138009974E-4</c:v>
                </c:pt>
                <c:pt idx="16">
                  <c:v>1.3501883479235487E-2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2.9289229120147375E-2</c:v>
                </c:pt>
                <c:pt idx="23">
                  <c:v>8.8125342631586584E-2</c:v>
                </c:pt>
                <c:pt idx="24">
                  <c:v>0</c:v>
                </c:pt>
                <c:pt idx="25">
                  <c:v>2.3985833078785046E-2</c:v>
                </c:pt>
                <c:pt idx="26">
                  <c:v>0</c:v>
                </c:pt>
                <c:pt idx="27">
                  <c:v>1.2899274595616765E-2</c:v>
                </c:pt>
                <c:pt idx="28">
                  <c:v>0</c:v>
                </c:pt>
                <c:pt idx="29">
                  <c:v>3.4613417713179638E-4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6.4261606377082864E-5</c:v>
                </c:pt>
                <c:pt idx="37">
                  <c:v>7.2741054983001103E-5</c:v>
                </c:pt>
                <c:pt idx="38">
                  <c:v>4.7101740782768201E-3</c:v>
                </c:pt>
                <c:pt idx="39">
                  <c:v>1.0373425721532154E-4</c:v>
                </c:pt>
                <c:pt idx="40">
                  <c:v>1.7223418633361048E-2</c:v>
                </c:pt>
                <c:pt idx="41">
                  <c:v>0</c:v>
                </c:pt>
                <c:pt idx="42">
                  <c:v>3.0139183937465423E-4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3.0985677256612099E-2</c:v>
                </c:pt>
                <c:pt idx="50">
                  <c:v>6.1808873309255278E-3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AA83-4551-8FD0-38A4EECE5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47-45F5-9BE5-E170A70FCC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47-45F5-9BE5-E170A70FCC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47-45F5-9BE5-E170A70FCCC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47-45F5-9BE5-E170A70FCCC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47-45F5-9BE5-E170A70FCCC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C47-45F5-9BE5-E170A70FCCC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C47-45F5-9BE5-E170A70FCCC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C47-45F5-9BE5-E170A70FCCC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C47-45F5-9BE5-E170A70FCCC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C47-45F5-9BE5-E170A70FCCC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C47-45F5-9BE5-E170A70FCCC7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C47-45F5-9BE5-E170A70FCCC7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C47-45F5-9BE5-E170A70FCCC7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C47-45F5-9BE5-E170A70FCCC7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C47-45F5-9BE5-E170A70FCCC7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C47-45F5-9BE5-E170A70FCCC7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0C47-45F5-9BE5-E170A70FCCC7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0C47-45F5-9BE5-E170A70FCCC7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0C47-45F5-9BE5-E170A70FCCC7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0C47-45F5-9BE5-E170A70FCCC7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0C47-45F5-9BE5-E170A70FCCC7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0C47-45F5-9BE5-E170A70FCCC7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0C47-45F5-9BE5-E170A70FCCC7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0C47-45F5-9BE5-E170A70FCCC7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0C47-45F5-9BE5-E170A70FCCC7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0C47-45F5-9BE5-E170A70FCCC7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0C47-45F5-9BE5-E170A70FCCC7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0C47-45F5-9BE5-E170A70FCCC7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0C47-45F5-9BE5-E170A70FCCC7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B-0C47-45F5-9BE5-E170A70FCCC7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D-0C47-45F5-9BE5-E170A70FCCC7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F-0C47-45F5-9BE5-E170A70FCCC7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1-0C47-45F5-9BE5-E170A70FCCC7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3-0C47-45F5-9BE5-E170A70FCCC7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5-0C47-45F5-9BE5-E170A70FCCC7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7-0C47-45F5-9BE5-E170A70FCCC7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9-0C47-45F5-9BE5-E170A70FCCC7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B-0C47-45F5-9BE5-E170A70FCCC7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D-0C47-45F5-9BE5-E170A70FCCC7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4F-0C47-45F5-9BE5-E170A70FCCC7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1-0C47-45F5-9BE5-E170A70FCCC7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3-0C47-45F5-9BE5-E170A70FCCC7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5-0C47-45F5-9BE5-E170A70FCCC7}"/>
              </c:ext>
            </c:extLst>
          </c:dPt>
          <c:dPt>
            <c:idx val="43"/>
            <c:bubble3D val="0"/>
            <c:spPr>
              <a:solidFill>
                <a:schemeClr val="accent2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7-0C47-45F5-9BE5-E170A70FCCC7}"/>
              </c:ext>
            </c:extLst>
          </c:dPt>
          <c:dPt>
            <c:idx val="44"/>
            <c:bubble3D val="0"/>
            <c:spPr>
              <a:solidFill>
                <a:schemeClr val="accent3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9-0C47-45F5-9BE5-E170A70FCCC7}"/>
              </c:ext>
            </c:extLst>
          </c:dPt>
          <c:dPt>
            <c:idx val="45"/>
            <c:bubble3D val="0"/>
            <c:spPr>
              <a:solidFill>
                <a:schemeClr val="accent4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B-0C47-45F5-9BE5-E170A70FCCC7}"/>
              </c:ext>
            </c:extLst>
          </c:dPt>
          <c:dPt>
            <c:idx val="46"/>
            <c:bubble3D val="0"/>
            <c:spPr>
              <a:solidFill>
                <a:schemeClr val="accent5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D-0C47-45F5-9BE5-E170A70FCCC7}"/>
              </c:ext>
            </c:extLst>
          </c:dPt>
          <c:dPt>
            <c:idx val="47"/>
            <c:bubble3D val="0"/>
            <c:spPr>
              <a:solidFill>
                <a:schemeClr val="accent6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5F-0C47-45F5-9BE5-E170A70FCCC7}"/>
              </c:ext>
            </c:extLst>
          </c:dPt>
          <c:dPt>
            <c:idx val="48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1-0C47-45F5-9BE5-E170A70FCCC7}"/>
              </c:ext>
            </c:extLst>
          </c:dPt>
          <c:dPt>
            <c:idx val="49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3-0C47-45F5-9BE5-E170A70FCCC7}"/>
              </c:ext>
            </c:extLst>
          </c:dPt>
          <c:dPt>
            <c:idx val="50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5-0C47-45F5-9BE5-E170A70FCCC7}"/>
              </c:ext>
            </c:extLst>
          </c:dPt>
          <c:dPt>
            <c:idx val="51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67-0C47-45F5-9BE5-E170A70FCCC7}"/>
              </c:ext>
            </c:extLst>
          </c:dPt>
          <c:cat>
            <c:strRef>
              <c:f>'3社車両CO2'!$B$3:$B$54</c:f>
              <c:strCache>
                <c:ptCount val="52"/>
                <c:pt idx="0">
                  <c:v>鉄鋼/鋳鋼/焼結合金</c:v>
                </c:pt>
                <c:pt idx="1">
                  <c:v>非合金/低合金鋼</c:v>
                </c:pt>
                <c:pt idx="2">
                  <c:v>高合金鋼</c:v>
                </c:pt>
                <c:pt idx="3">
                  <c:v>鋳鉄</c:v>
                </c:pt>
                <c:pt idx="4">
                  <c:v>片状黒鉛鋳鉄/可鍛鋳鉄</c:v>
                </c:pt>
                <c:pt idx="5">
                  <c:v>球状黒鉛鋳鉄/ﾊﾞｰﾐｭﾗｰ鋳鉄</c:v>
                </c:pt>
                <c:pt idx="6">
                  <c:v>高合金鋳鉄</c:v>
                </c:pt>
                <c:pt idx="7">
                  <c:v>ｱﾙﾐﾆｳﾑ/ｱﾙﾐﾆｳﾑ合金</c:v>
                </c:pt>
                <c:pt idx="8">
                  <c:v>鋳造ｱﾙﾐﾆｳﾑ合金</c:v>
                </c:pt>
                <c:pt idx="9">
                  <c:v>鍛造ｱﾙﾐﾆｳﾑ合金</c:v>
                </c:pt>
                <c:pt idx="10">
                  <c:v>ﾏｸﾞﾈｼｳﾑ、ﾏｸﾞﾈｼｳﾑ合金</c:v>
                </c:pt>
                <c:pt idx="11">
                  <c:v>鋳造ﾏｸﾞﾈｼｳﾑ合金</c:v>
                </c:pt>
                <c:pt idx="12">
                  <c:v>鍛造ﾏｸﾞﾈｼｳﾑ合金</c:v>
                </c:pt>
                <c:pt idx="13">
                  <c:v>チタン、チタン合金</c:v>
                </c:pt>
                <c:pt idx="14">
                  <c:v>銅 (例，ﾊｰﾈｽの銅)</c:v>
                </c:pt>
                <c:pt idx="15">
                  <c:v>銅合金</c:v>
                </c:pt>
                <c:pt idx="16">
                  <c:v>亜鉛合金</c:v>
                </c:pt>
                <c:pt idx="17">
                  <c:v>ニッケル合金</c:v>
                </c:pt>
                <c:pt idx="18">
                  <c:v>鉛</c:v>
                </c:pt>
                <c:pt idx="19">
                  <c:v>白金/ロジウム</c:v>
                </c:pt>
                <c:pt idx="20">
                  <c:v>その他の特殊金属</c:v>
                </c:pt>
                <c:pt idx="21">
                  <c:v>熱可塑性樹脂</c:v>
                </c:pt>
                <c:pt idx="22">
                  <c:v>熱可塑性樹脂（ﾌｨﾗｰ含有）</c:v>
                </c:pt>
                <c:pt idx="23">
                  <c:v>熱可塑性樹脂（ﾌｨﾗｰ無し）</c:v>
                </c:pt>
                <c:pt idx="24">
                  <c:v>熱可塑性エラストマー</c:v>
                </c:pt>
                <c:pt idx="25">
                  <c:v>エラストマー/エラストマー複合材</c:v>
                </c:pt>
                <c:pt idx="26">
                  <c:v>熱硬化性樹脂</c:v>
                </c:pt>
                <c:pt idx="27">
                  <c:v>ポリウレタン</c:v>
                </c:pt>
                <c:pt idx="28">
                  <c:v>不飽和ポリエステル</c:v>
                </c:pt>
                <c:pt idx="29">
                  <c:v>その他の熱硬化性樹脂</c:v>
                </c:pt>
                <c:pt idx="30">
                  <c:v>高分子複合材（例，ﾗﾐﾈｰﾄされたﾄﾘﾑ部品）</c:v>
                </c:pt>
                <c:pt idx="31">
                  <c:v>高分子複合材に含まれる樹脂</c:v>
                </c:pt>
                <c:pt idx="32">
                  <c:v>高分子複合材に含まれる繊維（織物）</c:v>
                </c:pt>
                <c:pt idx="33">
                  <c:v>塗料</c:v>
                </c:pt>
                <c:pt idx="34">
                  <c:v>接着剤、シーラント</c:v>
                </c:pt>
                <c:pt idx="35">
                  <c:v>アンダーシール</c:v>
                </c:pt>
                <c:pt idx="36">
                  <c:v>有機天然材料 (例，皮革)</c:v>
                </c:pt>
                <c:pt idx="37">
                  <c:v>セラミックス/ガラス</c:v>
                </c:pt>
                <c:pt idx="38">
                  <c:v>他の複合材（例，摩擦ライニング）</c:v>
                </c:pt>
                <c:pt idx="39">
                  <c:v>電子部品材料（例，PCB、ﾃﾞｨｽﾌﾟﾚｰ）</c:v>
                </c:pt>
                <c:pt idx="40">
                  <c:v>電気部品材料</c:v>
                </c:pt>
                <c:pt idx="41">
                  <c:v>燃料</c:v>
                </c:pt>
                <c:pt idx="42">
                  <c:v>潤滑剤</c:v>
                </c:pt>
                <c:pt idx="43">
                  <c:v>ブレーキフルード</c:v>
                </c:pt>
                <c:pt idx="44">
                  <c:v>冷却液/その他グリコール</c:v>
                </c:pt>
                <c:pt idx="45">
                  <c:v>冷媒</c:v>
                </c:pt>
                <c:pt idx="46">
                  <c:v>ウォッシャー液、バッテリー液</c:v>
                </c:pt>
                <c:pt idx="47">
                  <c:v>防腐剤</c:v>
                </c:pt>
                <c:pt idx="48">
                  <c:v>その他の燃料及び補充剤</c:v>
                </c:pt>
                <c:pt idx="49">
                  <c:v>タイヤ</c:v>
                </c:pt>
                <c:pt idx="50">
                  <c:v>鉛電池</c:v>
                </c:pt>
                <c:pt idx="51">
                  <c:v>駆動用電池セル</c:v>
                </c:pt>
              </c:strCache>
            </c:strRef>
          </c:cat>
          <c:val>
            <c:numRef>
              <c:f>'3社車両CO2'!$K$3:$K$54</c:f>
              <c:numCache>
                <c:formatCode>0.0%</c:formatCode>
                <c:ptCount val="52"/>
                <c:pt idx="0">
                  <c:v>0</c:v>
                </c:pt>
                <c:pt idx="1">
                  <c:v>0.44028727748636937</c:v>
                </c:pt>
                <c:pt idx="2">
                  <c:v>3.2350246513386402E-2</c:v>
                </c:pt>
                <c:pt idx="3">
                  <c:v>0</c:v>
                </c:pt>
                <c:pt idx="4">
                  <c:v>0</c:v>
                </c:pt>
                <c:pt idx="5">
                  <c:v>1.9976395544736913E-2</c:v>
                </c:pt>
                <c:pt idx="6">
                  <c:v>7.3798662306832057E-3</c:v>
                </c:pt>
                <c:pt idx="7">
                  <c:v>0</c:v>
                </c:pt>
                <c:pt idx="8">
                  <c:v>0.26844657253080967</c:v>
                </c:pt>
                <c:pt idx="9">
                  <c:v>2.7937848731750647E-2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5.7949100958131581E-3</c:v>
                </c:pt>
                <c:pt idx="15">
                  <c:v>3.6357584873687656E-4</c:v>
                </c:pt>
                <c:pt idx="16">
                  <c:v>4.8947084375385282E-3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3.7685228226108885E-3</c:v>
                </c:pt>
                <c:pt idx="23">
                  <c:v>7.2951077196007241E-2</c:v>
                </c:pt>
                <c:pt idx="24">
                  <c:v>1.1608667041799878E-4</c:v>
                </c:pt>
                <c:pt idx="25">
                  <c:v>3.7127491920605458E-2</c:v>
                </c:pt>
                <c:pt idx="26">
                  <c:v>0</c:v>
                </c:pt>
                <c:pt idx="27">
                  <c:v>5.7814070928431582E-3</c:v>
                </c:pt>
                <c:pt idx="28">
                  <c:v>0</c:v>
                </c:pt>
                <c:pt idx="29">
                  <c:v>1.2253210015914068E-4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2.8084839902017158E-5</c:v>
                </c:pt>
                <c:pt idx="37">
                  <c:v>3.4174993025807898E-4</c:v>
                </c:pt>
                <c:pt idx="38">
                  <c:v>1.1241975514213929E-4</c:v>
                </c:pt>
                <c:pt idx="39">
                  <c:v>0</c:v>
                </c:pt>
                <c:pt idx="40">
                  <c:v>2.6156693441531893E-2</c:v>
                </c:pt>
                <c:pt idx="41">
                  <c:v>0</c:v>
                </c:pt>
                <c:pt idx="42">
                  <c:v>4.2718456452367727E-3</c:v>
                </c:pt>
                <c:pt idx="43">
                  <c:v>0</c:v>
                </c:pt>
                <c:pt idx="44">
                  <c:v>4.6230599674671764E-3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2.9817417258262594E-2</c:v>
                </c:pt>
                <c:pt idx="50">
                  <c:v>7.3502099397305138E-3</c:v>
                </c:pt>
                <c:pt idx="5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0C47-45F5-9BE5-E170A70FCC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EAC50-7C0C-408E-B7D3-94FDCDCAA045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57C91-509A-420E-AE3C-ACA3926870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6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9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64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7781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2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8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4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66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9" r:id="rId4"/>
    <p:sldLayoutId id="214748371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959652622009465?via%3Dihub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3rd</a:t>
            </a:r>
            <a:r>
              <a:rPr kumimoji="1" lang="en-US" altLang="ja-JP" dirty="0"/>
              <a:t> A-LCA IWG SG2 MTG</a:t>
            </a:r>
            <a:br>
              <a:rPr kumimoji="1" lang="en-US" altLang="ja-JP" dirty="0"/>
            </a:b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en-US" altLang="ja-JP" dirty="0"/>
              <a:t>2023.</a:t>
            </a:r>
            <a:r>
              <a:rPr lang="en-US" altLang="ja-JP" dirty="0"/>
              <a:t>Aug</a:t>
            </a:r>
            <a:r>
              <a:rPr kumimoji="1" lang="en-US" altLang="ja-JP" dirty="0"/>
              <a:t>.24th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45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C26CB90-D757-4FA3-83C2-EB468C54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21"/>
            <a:ext cx="12192000" cy="646331"/>
          </a:xfrm>
        </p:spPr>
        <p:txBody>
          <a:bodyPr/>
          <a:lstStyle/>
          <a:p>
            <a:r>
              <a:rPr kumimoji="1" lang="en-US" altLang="ja-JP" dirty="0"/>
              <a:t>Example 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6B87665-DA51-99D3-1CD5-B5C7EC896265}"/>
              </a:ext>
            </a:extLst>
          </p:cNvPr>
          <p:cNvSpPr txBox="1"/>
          <p:nvPr/>
        </p:nvSpPr>
        <p:spPr>
          <a:xfrm>
            <a:off x="603418" y="65965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Resin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6662937-54C6-5EB8-9EB0-FCBAB9CE8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76713"/>
              </p:ext>
            </p:extLst>
          </p:nvPr>
        </p:nvGraphicFramePr>
        <p:xfrm>
          <a:off x="1991544" y="1076070"/>
          <a:ext cx="2336800" cy="4705860"/>
        </p:xfrm>
        <a:graphic>
          <a:graphicData uri="http://schemas.openxmlformats.org/drawingml/2006/table">
            <a:tbl>
              <a:tblPr/>
              <a:tblGrid>
                <a:gridCol w="1485900">
                  <a:extLst>
                    <a:ext uri="{9D8B030D-6E8A-4147-A177-3AD203B41FA5}">
                      <a16:colId xmlns:a16="http://schemas.microsoft.com/office/drawing/2014/main" val="1755841086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1077355093"/>
                    </a:ext>
                  </a:extLst>
                </a:gridCol>
              </a:tblGrid>
              <a:tr h="4710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 classification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Wt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152097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4.48%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684225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0.95%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251352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0.93%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601531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096817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PBT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723285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0.53%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340395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158713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0.47%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327577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0.38%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1605623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0.34%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736248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0.23%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097430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5084260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PVB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7572413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3213704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LCP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612906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756422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839451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641165"/>
                  </a:ext>
                </a:extLst>
              </a:tr>
              <a:tr h="2104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PESU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272360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4D5BC166-4218-1967-A81A-CC66525F3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208599"/>
              </p:ext>
            </p:extLst>
          </p:nvPr>
        </p:nvGraphicFramePr>
        <p:xfrm>
          <a:off x="4620189" y="1084859"/>
          <a:ext cx="2559746" cy="4714358"/>
        </p:xfrm>
        <a:graphic>
          <a:graphicData uri="http://schemas.openxmlformats.org/drawingml/2006/table">
            <a:tbl>
              <a:tblPr/>
              <a:tblGrid>
                <a:gridCol w="1555271">
                  <a:extLst>
                    <a:ext uri="{9D8B030D-6E8A-4147-A177-3AD203B41FA5}">
                      <a16:colId xmlns:a16="http://schemas.microsoft.com/office/drawing/2014/main" val="1954115657"/>
                    </a:ext>
                  </a:extLst>
                </a:gridCol>
                <a:gridCol w="1004475">
                  <a:extLst>
                    <a:ext uri="{9D8B030D-6E8A-4147-A177-3AD203B41FA5}">
                      <a16:colId xmlns:a16="http://schemas.microsoft.com/office/drawing/2014/main" val="437374552"/>
                    </a:ext>
                  </a:extLst>
                </a:gridCol>
              </a:tblGrid>
              <a:tr h="3732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 classification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Wt%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477806"/>
                  </a:ext>
                </a:extLst>
              </a:tr>
              <a:tr h="2404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0.91%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720341"/>
                  </a:ext>
                </a:extLst>
              </a:tr>
              <a:tr h="2404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0.24%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5865533"/>
                  </a:ext>
                </a:extLst>
              </a:tr>
              <a:tr h="2404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0.16%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5822457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PVC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640706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ABS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0.10%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4048650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PUR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0.09%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8222184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PET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0.07%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255574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POM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0.04%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428604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0.04%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770242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EP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0.03%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237904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PBT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0.03%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482849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ASA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0.02%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825395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PC+ABS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0.02%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141278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PMMA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0.02%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787125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PPA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2721891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PF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733944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PPS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661391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PC＋PET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039662"/>
                  </a:ext>
                </a:extLst>
              </a:tr>
              <a:tr h="1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PPE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0.01%</a:t>
                      </a:r>
                    </a:p>
                  </a:txBody>
                  <a:tcPr marL="8980" marR="8980" marT="8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084976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48D51F5C-AC76-7604-757C-F7866EE6C5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806943"/>
              </p:ext>
            </p:extLst>
          </p:nvPr>
        </p:nvGraphicFramePr>
        <p:xfrm>
          <a:off x="7440991" y="1084859"/>
          <a:ext cx="2467620" cy="4225290"/>
        </p:xfrm>
        <a:graphic>
          <a:graphicData uri="http://schemas.openxmlformats.org/drawingml/2006/table">
            <a:tbl>
              <a:tblPr/>
              <a:tblGrid>
                <a:gridCol w="1401881">
                  <a:extLst>
                    <a:ext uri="{9D8B030D-6E8A-4147-A177-3AD203B41FA5}">
                      <a16:colId xmlns:a16="http://schemas.microsoft.com/office/drawing/2014/main" val="4159541324"/>
                    </a:ext>
                  </a:extLst>
                </a:gridCol>
                <a:gridCol w="1065739">
                  <a:extLst>
                    <a:ext uri="{9D8B030D-6E8A-4147-A177-3AD203B41FA5}">
                      <a16:colId xmlns:a16="http://schemas.microsoft.com/office/drawing/2014/main" val="1679329909"/>
                    </a:ext>
                  </a:extLst>
                </a:gridCol>
              </a:tblGrid>
              <a:tr h="407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 classification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Wt%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209120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3.86%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428585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2.07%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749325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ABS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1.45%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520753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896148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0.65%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429805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0.45%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3165017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285701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PBT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020205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609211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447807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529554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428387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PBS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001206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276213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831400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PC+ABS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8275233"/>
                  </a:ext>
                </a:extLst>
              </a:tr>
              <a:tr h="208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8689701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CF4EDC-1142-8C26-B54D-FBEEB3E26667}"/>
              </a:ext>
            </a:extLst>
          </p:cNvPr>
          <p:cNvSpPr txBox="1"/>
          <p:nvPr/>
        </p:nvSpPr>
        <p:spPr>
          <a:xfrm>
            <a:off x="2810985" y="683541"/>
            <a:ext cx="697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BEV</a:t>
            </a:r>
            <a:endParaRPr kumimoji="1" lang="ja-JP" altLang="en-US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08A00F-751E-5EB9-9AB7-B8195E6883A9}"/>
              </a:ext>
            </a:extLst>
          </p:cNvPr>
          <p:cNvSpPr txBox="1"/>
          <p:nvPr/>
        </p:nvSpPr>
        <p:spPr>
          <a:xfrm>
            <a:off x="5484285" y="69233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Truck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FE6E456-EBCF-5F74-A714-D376E7434CB9}"/>
              </a:ext>
            </a:extLst>
          </p:cNvPr>
          <p:cNvSpPr txBox="1"/>
          <p:nvPr/>
        </p:nvSpPr>
        <p:spPr>
          <a:xfrm>
            <a:off x="7945047" y="692330"/>
            <a:ext cx="145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Motorcycle</a:t>
            </a:r>
            <a:endParaRPr kumimoji="1" lang="ja-JP" altLang="en-US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FE188D-DDF6-1736-273C-8127D6F86188}"/>
              </a:ext>
            </a:extLst>
          </p:cNvPr>
          <p:cNvSpPr txBox="1"/>
          <p:nvPr/>
        </p:nvSpPr>
        <p:spPr>
          <a:xfrm>
            <a:off x="10046220" y="2477872"/>
            <a:ext cx="19816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Extracted </a:t>
            </a:r>
          </a:p>
          <a:p>
            <a:r>
              <a:rPr lang="en-US" altLang="ja-JP" b="1" dirty="0">
                <a:solidFill>
                  <a:srgbClr val="0070C0"/>
                </a:solidFill>
              </a:rPr>
              <a:t>c</a:t>
            </a:r>
            <a:r>
              <a:rPr kumimoji="1" lang="en-US" altLang="ja-JP" b="1" dirty="0">
                <a:solidFill>
                  <a:srgbClr val="0070C0"/>
                </a:solidFill>
              </a:rPr>
              <a:t>ommon </a:t>
            </a:r>
          </a:p>
          <a:p>
            <a:r>
              <a:rPr lang="en-US" altLang="ja-JP" b="1" dirty="0">
                <a:solidFill>
                  <a:srgbClr val="0070C0"/>
                </a:solidFill>
              </a:rPr>
              <a:t>-high sensitivity</a:t>
            </a:r>
          </a:p>
          <a:p>
            <a:r>
              <a:rPr kumimoji="1" lang="en-US" altLang="ja-JP" b="1" dirty="0">
                <a:solidFill>
                  <a:srgbClr val="0070C0"/>
                </a:solidFill>
              </a:rPr>
              <a:t>-future usage</a:t>
            </a:r>
          </a:p>
          <a:p>
            <a:endParaRPr kumimoji="1" lang="en-US" altLang="ja-JP" b="1" dirty="0">
              <a:solidFill>
                <a:srgbClr val="0070C0"/>
              </a:solidFill>
            </a:endParaRPr>
          </a:p>
          <a:p>
            <a:r>
              <a:rPr lang="ja-JP" altLang="en-US" b="1" dirty="0">
                <a:solidFill>
                  <a:srgbClr val="0070C0"/>
                </a:solidFill>
              </a:rPr>
              <a:t>↓</a:t>
            </a:r>
            <a:endParaRPr kumimoji="1" lang="en-US" altLang="ja-JP" b="1" dirty="0">
              <a:solidFill>
                <a:srgbClr val="0070C0"/>
              </a:solidFill>
            </a:endParaRPr>
          </a:p>
          <a:p>
            <a:r>
              <a:rPr kumimoji="1" lang="en-US" altLang="ja-JP" b="1" dirty="0">
                <a:solidFill>
                  <a:srgbClr val="0070C0"/>
                </a:solidFill>
              </a:rPr>
              <a:t>11 resin types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0EEC931-8515-0DFD-CCDF-E0B608BE0D09}"/>
              </a:ext>
            </a:extLst>
          </p:cNvPr>
          <p:cNvSpPr txBox="1"/>
          <p:nvPr/>
        </p:nvSpPr>
        <p:spPr>
          <a:xfrm>
            <a:off x="1783925" y="6085835"/>
            <a:ext cx="10019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OEMs are</a:t>
            </a:r>
            <a:r>
              <a:rPr kumimoji="1" lang="en-US" altLang="ja-JP" sz="2400" b="1" dirty="0">
                <a:solidFill>
                  <a:srgbClr val="0070C0"/>
                </a:solidFill>
              </a:rPr>
              <a:t> </a:t>
            </a:r>
            <a:r>
              <a:rPr lang="en-US" altLang="ja-JP" sz="2400" b="1" dirty="0">
                <a:solidFill>
                  <a:srgbClr val="0070C0"/>
                </a:solidFill>
              </a:rPr>
              <a:t>thinking a granularity of material classification</a:t>
            </a:r>
            <a:endParaRPr kumimoji="1" lang="en-US" altLang="ja-JP" sz="2400" b="1" dirty="0">
              <a:solidFill>
                <a:srgbClr val="0070C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6ECA02C-C3AA-46C4-2C5B-30BDA51105BC}"/>
              </a:ext>
            </a:extLst>
          </p:cNvPr>
          <p:cNvSpPr txBox="1"/>
          <p:nvPr/>
        </p:nvSpPr>
        <p:spPr>
          <a:xfrm>
            <a:off x="140970" y="1856278"/>
            <a:ext cx="164295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&lt;IMDS&gt;</a:t>
            </a:r>
          </a:p>
          <a:p>
            <a:endParaRPr lang="en-US" altLang="ja-JP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Parts list</a:t>
            </a:r>
            <a:endParaRPr lang="en-US" altLang="ja-JP" sz="18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Detailed</a:t>
            </a:r>
          </a:p>
          <a:p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lang="en-US" altLang="ja-JP" sz="18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at.</a:t>
            </a:r>
            <a:r>
              <a:rPr lang="en-US" altLang="ja-JP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Type   </a:t>
            </a:r>
          </a:p>
          <a:p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&amp;</a:t>
            </a:r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  <a:p>
            <a:r>
              <a:rPr lang="ja-JP" altLang="en-US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Weight</a:t>
            </a:r>
          </a:p>
        </p:txBody>
      </p:sp>
    </p:spTree>
    <p:extLst>
      <p:ext uri="{BB962C8B-B14F-4D97-AF65-F5344CB8AC3E}">
        <p14:creationId xmlns:p14="http://schemas.microsoft.com/office/powerpoint/2010/main" val="109580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8127DB4-6E6A-4EA4-909D-3376D9DF69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092507"/>
              </p:ext>
            </p:extLst>
          </p:nvPr>
        </p:nvGraphicFramePr>
        <p:xfrm>
          <a:off x="911424" y="2377440"/>
          <a:ext cx="10585178" cy="4041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174">
                  <a:extLst>
                    <a:ext uri="{9D8B030D-6E8A-4147-A177-3AD203B41FA5}">
                      <a16:colId xmlns:a16="http://schemas.microsoft.com/office/drawing/2014/main" val="3636715438"/>
                    </a:ext>
                  </a:extLst>
                </a:gridCol>
                <a:gridCol w="2471501">
                  <a:extLst>
                    <a:ext uri="{9D8B030D-6E8A-4147-A177-3AD203B41FA5}">
                      <a16:colId xmlns:a16="http://schemas.microsoft.com/office/drawing/2014/main" val="1154311107"/>
                    </a:ext>
                  </a:extLst>
                </a:gridCol>
                <a:gridCol w="2471501">
                  <a:extLst>
                    <a:ext uri="{9D8B030D-6E8A-4147-A177-3AD203B41FA5}">
                      <a16:colId xmlns:a16="http://schemas.microsoft.com/office/drawing/2014/main" val="3268127328"/>
                    </a:ext>
                  </a:extLst>
                </a:gridCol>
                <a:gridCol w="2471501">
                  <a:extLst>
                    <a:ext uri="{9D8B030D-6E8A-4147-A177-3AD203B41FA5}">
                      <a16:colId xmlns:a16="http://schemas.microsoft.com/office/drawing/2014/main" val="1026827115"/>
                    </a:ext>
                  </a:extLst>
                </a:gridCol>
                <a:gridCol w="2471501">
                  <a:extLst>
                    <a:ext uri="{9D8B030D-6E8A-4147-A177-3AD203B41FA5}">
                      <a16:colId xmlns:a16="http://schemas.microsoft.com/office/drawing/2014/main" val="3769254527"/>
                    </a:ext>
                  </a:extLst>
                </a:gridCol>
              </a:tblGrid>
              <a:tr h="38685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dirty="0"/>
                        <a:t>Intensity data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303105"/>
                  </a:ext>
                </a:extLst>
              </a:tr>
              <a:tr h="695124"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/>
                        <a:t>Lv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Classification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Primary / Secondary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Electricity regionality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Recycle content ratio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276034"/>
                  </a:ext>
                </a:extLst>
              </a:tr>
              <a:tr h="656882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1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VDA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Secondary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Not considered</a:t>
                      </a:r>
                    </a:p>
                    <a:p>
                      <a:r>
                        <a:rPr kumimoji="1" lang="en-US" altLang="ja-JP" sz="1600" b="1" dirty="0"/>
                        <a:t>- Global average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Not considered</a:t>
                      </a:r>
                      <a:endParaRPr kumimoji="1" lang="ja-JP" altLang="en-US" sz="1600" b="1" dirty="0"/>
                    </a:p>
                    <a:p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226060"/>
                  </a:ext>
                </a:extLst>
              </a:tr>
              <a:tr h="69512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2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Detail classification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Secondary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Considered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- By modeling</a:t>
                      </a:r>
                      <a:endParaRPr kumimoji="1" lang="ja-JP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Considered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- By modeling</a:t>
                      </a:r>
                      <a:endParaRPr kumimoji="1" lang="ja-JP" altLang="en-US" sz="16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Secondary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373577"/>
                  </a:ext>
                </a:extLst>
              </a:tr>
              <a:tr h="695124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3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As above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Secondary &amp; Primary combination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Considered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- For secondary by modeling</a:t>
                      </a:r>
                      <a:endParaRPr kumimoji="1" lang="ja-JP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Considered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- By modeling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Primary &amp; Secondary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092338"/>
                  </a:ext>
                </a:extLst>
              </a:tr>
              <a:tr h="656882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4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As above</a:t>
                      </a:r>
                      <a:endParaRPr kumimoji="1" lang="ja-JP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Primary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Considered</a:t>
                      </a:r>
                      <a:endParaRPr kumimoji="1" lang="ja-JP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Considered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Primary</a:t>
                      </a:r>
                      <a:endParaRPr kumimoji="1" lang="ja-JP" alt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63932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F96A753-BE8B-4DE0-B98A-83D98CD6D214}"/>
              </a:ext>
            </a:extLst>
          </p:cNvPr>
          <p:cNvSpPr txBox="1"/>
          <p:nvPr/>
        </p:nvSpPr>
        <p:spPr>
          <a:xfrm rot="20562831">
            <a:off x="9106541" y="1565770"/>
            <a:ext cx="2861907" cy="769441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latin typeface="Meiryo UI" panose="020B0604030504040204" pitchFamily="50" charset="-128"/>
                <a:ea typeface="Meiryo UI" panose="020B0604030504040204" pitchFamily="50" charset="-128"/>
              </a:rPr>
              <a:t>Example</a:t>
            </a:r>
            <a:endParaRPr kumimoji="1" lang="ja-JP" altLang="en-US" sz="4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9B024536-15B9-460F-9C29-B1DC87B5E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1"/>
            <a:ext cx="12192000" cy="752355"/>
          </a:xfrm>
        </p:spPr>
        <p:txBody>
          <a:bodyPr/>
          <a:lstStyle/>
          <a:p>
            <a:r>
              <a:rPr kumimoji="1" lang="en-US" altLang="ja-JP" dirty="0"/>
              <a:t>Next study proposal for level concept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5C9322-C25A-4ABF-88CE-F6F87BC1E208}"/>
              </a:ext>
            </a:extLst>
          </p:cNvPr>
          <p:cNvSpPr txBox="1"/>
          <p:nvPr/>
        </p:nvSpPr>
        <p:spPr>
          <a:xfrm>
            <a:off x="732250" y="927088"/>
            <a:ext cx="10727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As we discussed in last meeting, material classification is one of discussion point on level concept.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However, If we see level concept in detail, especially as modeling, we can study to add some perspectives.</a:t>
            </a:r>
          </a:p>
        </p:txBody>
      </p:sp>
    </p:spTree>
    <p:extLst>
      <p:ext uri="{BB962C8B-B14F-4D97-AF65-F5344CB8AC3E}">
        <p14:creationId xmlns:p14="http://schemas.microsoft.com/office/powerpoint/2010/main" val="259468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87B72BC-2F8B-657A-7A94-A101447473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Deep discussion are necessary for Main material of Vehicle</a:t>
            </a:r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501A364-A4DD-2724-1733-CD4293D15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Planning of Face to Face MTG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8A332A-920B-CB98-A46E-81A65C5A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34DA358A-ADA5-B32A-9BF0-A64FD7DFF7F4}"/>
              </a:ext>
            </a:extLst>
          </p:cNvPr>
          <p:cNvGraphicFramePr>
            <a:graphicFrameLocks noGrp="1"/>
          </p:cNvGraphicFramePr>
          <p:nvPr/>
        </p:nvGraphicFramePr>
        <p:xfrm>
          <a:off x="1381144" y="1610800"/>
          <a:ext cx="9432306" cy="362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3749030723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821431534"/>
                    </a:ext>
                  </a:extLst>
                </a:gridCol>
                <a:gridCol w="3600153">
                  <a:extLst>
                    <a:ext uri="{9D8B030D-6E8A-4147-A177-3AD203B41FA5}">
                      <a16:colId xmlns:a16="http://schemas.microsoft.com/office/drawing/2014/main" val="1843593180"/>
                    </a:ext>
                  </a:extLst>
                </a:gridCol>
                <a:gridCol w="3600153">
                  <a:extLst>
                    <a:ext uri="{9D8B030D-6E8A-4147-A177-3AD203B41FA5}">
                      <a16:colId xmlns:a16="http://schemas.microsoft.com/office/drawing/2014/main" val="939180182"/>
                    </a:ext>
                  </a:extLst>
                </a:gridCol>
              </a:tblGrid>
              <a:tr h="43260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Date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336880"/>
                  </a:ext>
                </a:extLst>
              </a:tr>
              <a:tr h="792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28.Sep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(Thu)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 Discussion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Classification &amp;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System boundary 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definition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134249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Aluminum Discussion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216132"/>
                  </a:ext>
                </a:extLst>
              </a:tr>
              <a:tr h="792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29.Sept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(Fri)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Copper Discussion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122067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Resin Discussion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494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170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3615C7-5B65-40AA-8BCE-822ECFC86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MTG Schedule plan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7FBC5B5-43B7-4B5B-A9EB-CE388841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E18EA08-831D-443A-9AD7-6A2EB57AC33B}"/>
              </a:ext>
            </a:extLst>
          </p:cNvPr>
          <p:cNvGraphicFramePr>
            <a:graphicFrameLocks noGrp="1"/>
          </p:cNvGraphicFramePr>
          <p:nvPr/>
        </p:nvGraphicFramePr>
        <p:xfrm>
          <a:off x="695670" y="794305"/>
          <a:ext cx="10800000" cy="160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55134118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597433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091242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67519131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43520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707586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21878811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96832371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0329450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3618498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8288383"/>
                    </a:ext>
                  </a:extLst>
                </a:gridCol>
              </a:tblGrid>
              <a:tr h="52988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SG2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MTG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date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204874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Jun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Jul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Aug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Sep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Oct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Nov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Dec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Jan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Feb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Mar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02900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332616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5CC074-1EDF-4C20-A5D1-C3EA5D9E34D1}"/>
              </a:ext>
            </a:extLst>
          </p:cNvPr>
          <p:cNvSpPr txBox="1"/>
          <p:nvPr/>
        </p:nvSpPr>
        <p:spPr>
          <a:xfrm>
            <a:off x="2502255" y="3001642"/>
            <a:ext cx="5525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Every Month's 4</a:t>
            </a:r>
            <a:r>
              <a:rPr kumimoji="1" lang="en-US" altLang="ja-JP" sz="2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th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Thursday 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8D7134-091F-4FF0-ADEF-549C9B7D39D1}"/>
              </a:ext>
            </a:extLst>
          </p:cNvPr>
          <p:cNvSpPr txBox="1"/>
          <p:nvPr/>
        </p:nvSpPr>
        <p:spPr>
          <a:xfrm>
            <a:off x="2502255" y="3595231"/>
            <a:ext cx="3717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19:00-20:00 (JST)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4E5657-063D-41AD-AE4F-2A97CF81C547}"/>
              </a:ext>
            </a:extLst>
          </p:cNvPr>
          <p:cNvSpPr txBox="1"/>
          <p:nvPr/>
        </p:nvSpPr>
        <p:spPr>
          <a:xfrm>
            <a:off x="2502255" y="4188819"/>
            <a:ext cx="234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Online MTG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DFAA3E-B803-4293-9572-F87E10C645F5}"/>
              </a:ext>
            </a:extLst>
          </p:cNvPr>
          <p:cNvSpPr txBox="1"/>
          <p:nvPr/>
        </p:nvSpPr>
        <p:spPr>
          <a:xfrm>
            <a:off x="6322967" y="5366850"/>
            <a:ext cx="269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A-LCA IWG MTG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EF7223-1912-48ED-8A41-7DA42C4E71D5}"/>
              </a:ext>
            </a:extLst>
          </p:cNvPr>
          <p:cNvSpPr txBox="1"/>
          <p:nvPr/>
        </p:nvSpPr>
        <p:spPr>
          <a:xfrm>
            <a:off x="7125050" y="5766960"/>
            <a:ext cx="3195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Jul.10		@online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Oct.17-18	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＠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Brussel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Jan.xx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		@Geneva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4D17828-907A-4E61-9909-B676FB375CB4}"/>
              </a:ext>
            </a:extLst>
          </p:cNvPr>
          <p:cNvSpPr/>
          <p:nvPr/>
        </p:nvSpPr>
        <p:spPr>
          <a:xfrm>
            <a:off x="6092964" y="5311817"/>
            <a:ext cx="432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236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786E17-4A00-0621-BFAA-5BFDC2C9F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EA8AED-4239-0C8B-FF98-1B1034B16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B1A1F0E-45B0-47AA-2DDE-860AA952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319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DEE764-4D5B-BAA3-B93A-0D5B91693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7E89C8-A05D-79AA-15BB-2B6D30926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Overall schedule</a:t>
            </a:r>
          </a:p>
          <a:p>
            <a:r>
              <a:rPr kumimoji="1" lang="en-US" altLang="ja-JP" dirty="0"/>
              <a:t>Discussion of  Activity data &amp; Intensity data</a:t>
            </a:r>
          </a:p>
          <a:p>
            <a:r>
              <a:rPr lang="en-US" altLang="ja-JP" dirty="0"/>
              <a:t>Discussion of Primary data (level concept)</a:t>
            </a:r>
          </a:p>
          <a:p>
            <a:r>
              <a:rPr lang="en-US" altLang="ja-JP" dirty="0"/>
              <a:t>Discussion of Material</a:t>
            </a:r>
            <a:r>
              <a:rPr lang="ja-JP" altLang="en-US" dirty="0"/>
              <a:t> </a:t>
            </a:r>
            <a:r>
              <a:rPr lang="en-US" altLang="ja-JP" dirty="0"/>
              <a:t>list</a:t>
            </a:r>
            <a:r>
              <a:rPr lang="ja-JP" altLang="en-US" dirty="0"/>
              <a:t> </a:t>
            </a:r>
            <a:r>
              <a:rPr lang="en-US" altLang="ja-JP" dirty="0"/>
              <a:t>for planning of Face to Face (in person) Meeting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C43A02-1BCF-4A7F-2DD2-FBF7E1C9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653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/>
              <a:t>Discussion item for SG2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A7EE1E1E-D0A6-41B2-933A-F236DD1C1730}"/>
              </a:ext>
            </a:extLst>
          </p:cNvPr>
          <p:cNvSpPr txBox="1">
            <a:spLocks/>
          </p:cNvSpPr>
          <p:nvPr/>
        </p:nvSpPr>
        <p:spPr>
          <a:xfrm>
            <a:off x="672000" y="851727"/>
            <a:ext cx="11520000" cy="8685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Discussion items for SG2 is updated in the meeting as below.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597A7364-8E3B-4E26-BA04-358AFFBD3C4C}"/>
              </a:ext>
            </a:extLst>
          </p:cNvPr>
          <p:cNvSpPr txBox="1">
            <a:spLocks/>
          </p:cNvSpPr>
          <p:nvPr/>
        </p:nvSpPr>
        <p:spPr>
          <a:xfrm>
            <a:off x="789006" y="2172406"/>
            <a:ext cx="11520000" cy="37311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Definition of Activity data &amp; Intensity Data</a:t>
            </a:r>
          </a:p>
          <a:p>
            <a:r>
              <a:rPr lang="en-US" altLang="ja-JP" dirty="0"/>
              <a:t>Primary Data concept</a:t>
            </a:r>
            <a:r>
              <a:rPr lang="ja-JP" altLang="en-US" dirty="0"/>
              <a:t> </a:t>
            </a:r>
            <a:r>
              <a:rPr lang="en-US" altLang="ja-JP" dirty="0"/>
              <a:t>(level concept)</a:t>
            </a:r>
          </a:p>
          <a:p>
            <a:r>
              <a:rPr lang="en-US" altLang="ja-JP" dirty="0"/>
              <a:t>Definition of Material list for Automotive LCA</a:t>
            </a:r>
          </a:p>
          <a:p>
            <a:r>
              <a:rPr lang="en-US" altLang="ja-JP" dirty="0"/>
              <a:t>System scope &amp; boundary</a:t>
            </a:r>
          </a:p>
          <a:p>
            <a:r>
              <a:rPr lang="en-US" altLang="ja-JP" dirty="0"/>
              <a:t>How shall we collect data </a:t>
            </a:r>
          </a:p>
          <a:p>
            <a:r>
              <a:rPr lang="en-US" altLang="ja-JP" dirty="0"/>
              <a:t>Global &amp; Regional Secondary data handling</a:t>
            </a:r>
          </a:p>
          <a:p>
            <a:r>
              <a:rPr lang="en-US" altLang="ja-JP" dirty="0"/>
              <a:t>Secondary data definition/which DB to use (incl. data quality)</a:t>
            </a:r>
          </a:p>
          <a:p>
            <a:r>
              <a:rPr lang="en-US" altLang="ja-JP" dirty="0"/>
              <a:t>Verification of data</a:t>
            </a:r>
          </a:p>
        </p:txBody>
      </p:sp>
    </p:spTree>
    <p:extLst>
      <p:ext uri="{BB962C8B-B14F-4D97-AF65-F5344CB8AC3E}">
        <p14:creationId xmlns:p14="http://schemas.microsoft.com/office/powerpoint/2010/main" val="283528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0A31561-4FD4-C5D8-13A1-7CF662F1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Overall schedule plan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303D34-5A52-56DB-30BE-838099E9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17</a:t>
            </a:fld>
            <a:endParaRPr kumimoji="1" lang="ja-JP" altLang="en-US"/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527EB594-7D95-227C-9E78-8230BE64E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51603"/>
              </p:ext>
            </p:extLst>
          </p:nvPr>
        </p:nvGraphicFramePr>
        <p:xfrm>
          <a:off x="202380" y="778135"/>
          <a:ext cx="11777143" cy="541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143">
                  <a:extLst>
                    <a:ext uri="{9D8B030D-6E8A-4147-A177-3AD203B41FA5}">
                      <a16:colId xmlns:a16="http://schemas.microsoft.com/office/drawing/2014/main" val="40010434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9272324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477648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56464669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29739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8134739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831783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455961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91092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95443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6713184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9124513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608532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031294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81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2023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16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Nov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Jan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Feb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Mar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IWG</a:t>
                      </a:r>
                      <a:r>
                        <a:rPr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MTG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50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Definition of Activity data &amp; Intensity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92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Data concept</a:t>
                      </a:r>
                      <a:r>
                        <a:rPr kumimoji="1" lang="ja-JP" altLang="en-US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757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Definition of Material list for Automotive LCA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73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System scope &amp; boundary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How shall we collect data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728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Global &amp; Regional Secondary data handling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07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Secondary data definition/which DB to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721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Verification of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389667"/>
                  </a:ext>
                </a:extLst>
              </a:tr>
            </a:tbl>
          </a:graphicData>
        </a:graphic>
      </p:graphicFrame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7060E869-F35B-1913-A9CF-172348609DBC}"/>
              </a:ext>
            </a:extLst>
          </p:cNvPr>
          <p:cNvCxnSpPr/>
          <p:nvPr/>
        </p:nvCxnSpPr>
        <p:spPr>
          <a:xfrm>
            <a:off x="1957119" y="2220685"/>
            <a:ext cx="115699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5D1C59C4-C001-BB5E-7E41-AA38EC0EB316}"/>
              </a:ext>
            </a:extLst>
          </p:cNvPr>
          <p:cNvCxnSpPr/>
          <p:nvPr/>
        </p:nvCxnSpPr>
        <p:spPr>
          <a:xfrm>
            <a:off x="1957119" y="2789854"/>
            <a:ext cx="115699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CE6B606-E0A0-E430-EB13-B364B906D026}"/>
              </a:ext>
            </a:extLst>
          </p:cNvPr>
          <p:cNvCxnSpPr>
            <a:cxnSpLocks/>
          </p:cNvCxnSpPr>
          <p:nvPr/>
        </p:nvCxnSpPr>
        <p:spPr>
          <a:xfrm>
            <a:off x="2824866" y="3391677"/>
            <a:ext cx="259622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9472444-F7E5-D2AD-E9D4-88E66CF3D564}"/>
              </a:ext>
            </a:extLst>
          </p:cNvPr>
          <p:cNvCxnSpPr>
            <a:cxnSpLocks/>
          </p:cNvCxnSpPr>
          <p:nvPr/>
        </p:nvCxnSpPr>
        <p:spPr>
          <a:xfrm>
            <a:off x="3422025" y="3914191"/>
            <a:ext cx="489155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星: 5 pt 13">
            <a:extLst>
              <a:ext uri="{FF2B5EF4-FFF2-40B4-BE49-F238E27FC236}">
                <a16:creationId xmlns:a16="http://schemas.microsoft.com/office/drawing/2014/main" id="{90B627A6-ED5A-E887-375B-710F2BA2F801}"/>
              </a:ext>
            </a:extLst>
          </p:cNvPr>
          <p:cNvSpPr/>
          <p:nvPr/>
        </p:nvSpPr>
        <p:spPr>
          <a:xfrm>
            <a:off x="3504595" y="3165514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3562DC6-099D-53E3-08BC-9F931D1AD9DA}"/>
              </a:ext>
            </a:extLst>
          </p:cNvPr>
          <p:cNvCxnSpPr>
            <a:cxnSpLocks/>
          </p:cNvCxnSpPr>
          <p:nvPr/>
        </p:nvCxnSpPr>
        <p:spPr>
          <a:xfrm>
            <a:off x="8406265" y="4371392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C878537-61F7-63CA-EAF3-1B6D7832FDC7}"/>
              </a:ext>
            </a:extLst>
          </p:cNvPr>
          <p:cNvCxnSpPr>
            <a:cxnSpLocks/>
          </p:cNvCxnSpPr>
          <p:nvPr/>
        </p:nvCxnSpPr>
        <p:spPr>
          <a:xfrm>
            <a:off x="9161242" y="4893906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28012D5-0DF0-1DBB-43C1-5167CC999568}"/>
              </a:ext>
            </a:extLst>
          </p:cNvPr>
          <p:cNvCxnSpPr>
            <a:cxnSpLocks/>
          </p:cNvCxnSpPr>
          <p:nvPr/>
        </p:nvCxnSpPr>
        <p:spPr>
          <a:xfrm>
            <a:off x="9842685" y="5593702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B842D80-7A3D-A2EF-2BF6-F2056C7CF92C}"/>
              </a:ext>
            </a:extLst>
          </p:cNvPr>
          <p:cNvCxnSpPr>
            <a:cxnSpLocks/>
          </p:cNvCxnSpPr>
          <p:nvPr/>
        </p:nvCxnSpPr>
        <p:spPr>
          <a:xfrm>
            <a:off x="10542790" y="6060232"/>
            <a:ext cx="68144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星: 5 pt 1">
            <a:extLst>
              <a:ext uri="{FF2B5EF4-FFF2-40B4-BE49-F238E27FC236}">
                <a16:creationId xmlns:a16="http://schemas.microsoft.com/office/drawing/2014/main" id="{A0E7450C-7082-39C9-79B5-CB04C430C82E}"/>
              </a:ext>
            </a:extLst>
          </p:cNvPr>
          <p:cNvSpPr/>
          <p:nvPr/>
        </p:nvSpPr>
        <p:spPr>
          <a:xfrm>
            <a:off x="4232383" y="150758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星: 5 pt 8">
            <a:extLst>
              <a:ext uri="{FF2B5EF4-FFF2-40B4-BE49-F238E27FC236}">
                <a16:creationId xmlns:a16="http://schemas.microsoft.com/office/drawing/2014/main" id="{F29F5B88-017D-7550-6525-E11C3A9E3CCF}"/>
              </a:ext>
            </a:extLst>
          </p:cNvPr>
          <p:cNvSpPr/>
          <p:nvPr/>
        </p:nvSpPr>
        <p:spPr>
          <a:xfrm>
            <a:off x="8396934" y="150758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星: 5 pt 10">
            <a:extLst>
              <a:ext uri="{FF2B5EF4-FFF2-40B4-BE49-F238E27FC236}">
                <a16:creationId xmlns:a16="http://schemas.microsoft.com/office/drawing/2014/main" id="{FED4D4A0-4D6E-11CF-76A1-BB6465E0FD54}"/>
              </a:ext>
            </a:extLst>
          </p:cNvPr>
          <p:cNvSpPr/>
          <p:nvPr/>
        </p:nvSpPr>
        <p:spPr>
          <a:xfrm>
            <a:off x="9837557" y="150758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星: 5 pt 11">
            <a:extLst>
              <a:ext uri="{FF2B5EF4-FFF2-40B4-BE49-F238E27FC236}">
                <a16:creationId xmlns:a16="http://schemas.microsoft.com/office/drawing/2014/main" id="{A741AE95-12B0-0D08-7B5D-89BB9DB1924D}"/>
              </a:ext>
            </a:extLst>
          </p:cNvPr>
          <p:cNvSpPr/>
          <p:nvPr/>
        </p:nvSpPr>
        <p:spPr>
          <a:xfrm>
            <a:off x="11278180" y="150758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星: 5 pt 12">
            <a:extLst>
              <a:ext uri="{FF2B5EF4-FFF2-40B4-BE49-F238E27FC236}">
                <a16:creationId xmlns:a16="http://schemas.microsoft.com/office/drawing/2014/main" id="{8ACC04AF-F92A-A0E9-7CA3-8CA85BB46F31}"/>
              </a:ext>
            </a:extLst>
          </p:cNvPr>
          <p:cNvSpPr/>
          <p:nvPr/>
        </p:nvSpPr>
        <p:spPr>
          <a:xfrm>
            <a:off x="11638180" y="150758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D2FA472-3820-92D0-79FF-0160EBD06D73}"/>
              </a:ext>
            </a:extLst>
          </p:cNvPr>
          <p:cNvSpPr txBox="1"/>
          <p:nvPr/>
        </p:nvSpPr>
        <p:spPr>
          <a:xfrm>
            <a:off x="-1129004" y="17914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0" name="星: 5 pt 19">
            <a:extLst>
              <a:ext uri="{FF2B5EF4-FFF2-40B4-BE49-F238E27FC236}">
                <a16:creationId xmlns:a16="http://schemas.microsoft.com/office/drawing/2014/main" id="{586966C4-0BDC-72B7-7652-BBC552522B40}"/>
              </a:ext>
            </a:extLst>
          </p:cNvPr>
          <p:cNvSpPr/>
          <p:nvPr/>
        </p:nvSpPr>
        <p:spPr>
          <a:xfrm>
            <a:off x="3504595" y="3687536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0422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Level Concept of SG2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18</a:t>
            </a:fld>
            <a:endParaRPr kumimoji="1" lang="ja-JP" altLang="en-US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A3428DD8-0049-4A19-BD2F-277B36237E6F}"/>
              </a:ext>
            </a:extLst>
          </p:cNvPr>
          <p:cNvGraphicFramePr>
            <a:graphicFrameLocks noGrp="1"/>
          </p:cNvGraphicFramePr>
          <p:nvPr/>
        </p:nvGraphicFramePr>
        <p:xfrm>
          <a:off x="320661" y="1047828"/>
          <a:ext cx="11556000" cy="4643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187526688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41585630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1018519824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302775251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3978548145"/>
                    </a:ext>
                  </a:extLst>
                </a:gridCol>
              </a:tblGrid>
              <a:tr h="2524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Activity Data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Activity Data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Intensity Data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825729"/>
                  </a:ext>
                </a:extLst>
              </a:tr>
              <a:tr h="62047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Vehicle Wight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 Distribution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[%]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Scrap Rate of Material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[%]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Intensity of Material Acquisition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[kg-CO</a:t>
                      </a:r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e/kg]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320193"/>
                  </a:ext>
                </a:extLst>
              </a:tr>
              <a:tr h="6204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Level1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Secondary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7556194"/>
                  </a:ext>
                </a:extLst>
              </a:tr>
              <a:tr h="62047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Amount of Material Use at the Vehicle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Amount of Material Use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Scrap Rate of Material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[%]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Intensity of Material Acquisition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[kg-CO</a:t>
                      </a:r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e/kg]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013961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Level2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4966917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Level2.5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Partially Primary data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7489333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Level3 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1224489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Level3.5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Partially Primary data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4369751"/>
                  </a:ext>
                </a:extLst>
              </a:tr>
              <a:tr h="2481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Level4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0415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082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41BAB1-A86A-3C12-6DA1-DD306118B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Discussion of  Activity data &amp; Intensity data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CFCB98-B8BE-C74C-11BC-B7AF3398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879635D-AB6A-081E-88B1-6F9F26C435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63" y="899093"/>
            <a:ext cx="10816474" cy="485824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D092722-9B82-13C4-F23C-F077A1775E3B}"/>
              </a:ext>
            </a:extLst>
          </p:cNvPr>
          <p:cNvSpPr txBox="1"/>
          <p:nvPr/>
        </p:nvSpPr>
        <p:spPr>
          <a:xfrm>
            <a:off x="93310" y="6102980"/>
            <a:ext cx="12008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reference:</a:t>
            </a:r>
            <a:r>
              <a:rPr lang="ja-JP" altLang="en-US" sz="1400" dirty="0">
                <a:latin typeface="Yu Gothic UI" panose="020B0500000000000000" pitchFamily="50" charset="-128"/>
                <a:ea typeface="Yu Gothic UI" panose="020B0500000000000000" pitchFamily="50" charset="-128"/>
                <a:sym typeface="Wingdings" panose="05000000000000000000" pitchFamily="2" charset="2"/>
              </a:rPr>
              <a:t>（</a:t>
            </a:r>
            <a:r>
              <a:rPr lang="en-US" altLang="ja-JP" sz="1400" dirty="0">
                <a:latin typeface="Yu Gothic UI" panose="020B0500000000000000" pitchFamily="50" charset="-128"/>
                <a:ea typeface="Yu Gothic UI" panose="020B0500000000000000" pitchFamily="50" charset="-128"/>
                <a:sym typeface="Wingdings" panose="05000000000000000000" pitchFamily="2" charset="2"/>
              </a:rPr>
              <a:t>2)</a:t>
            </a:r>
            <a:r>
              <a:rPr lang="en-US" altLang="ja-JP" sz="1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Impact of recycling effect in comparative life cycle assessment for </a:t>
            </a:r>
            <a:r>
              <a:rPr lang="en-US" altLang="ja-JP" sz="1400" dirty="0" err="1">
                <a:latin typeface="Yu Gothic UI" panose="020B0500000000000000" pitchFamily="50" charset="-128"/>
                <a:ea typeface="Yu Gothic UI" panose="020B0500000000000000" pitchFamily="50" charset="-128"/>
              </a:rPr>
              <a:t>materialsselection</a:t>
            </a:r>
            <a:r>
              <a:rPr lang="en-US" altLang="ja-JP" sz="1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 - A case study of light-weighting vehicles</a:t>
            </a:r>
            <a:r>
              <a:rPr lang="ja-JP" altLang="en-US" sz="1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</a:t>
            </a:r>
            <a:endParaRPr lang="en-US" altLang="ja-JP" sz="1400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lang="en-US" altLang="ja-JP" sz="1400" b="0" i="0" u="none" strike="noStrike" baseline="0" dirty="0">
                <a:solidFill>
                  <a:srgbClr val="000000"/>
                </a:solidFill>
                <a:latin typeface="Yu Gothic UI" panose="020B0500000000000000" pitchFamily="50" charset="-128"/>
                <a:ea typeface="Yu Gothic UI" panose="020B0500000000000000" pitchFamily="50" charset="-128"/>
                <a:hlinkClick r:id="rId3"/>
              </a:rPr>
              <a:t>https://www.sciencedirect.com/science/article/pii/S0959652622009465?via%3Dihub</a:t>
            </a:r>
            <a:endParaRPr lang="en-US" altLang="ja-JP" sz="1400" b="0" i="0" u="none" strike="noStrike" baseline="0" dirty="0">
              <a:solidFill>
                <a:srgbClr val="00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DFB6778-009F-8CB1-1077-F2CE91B2AB75}"/>
              </a:ext>
            </a:extLst>
          </p:cNvPr>
          <p:cNvSpPr/>
          <p:nvPr/>
        </p:nvSpPr>
        <p:spPr>
          <a:xfrm>
            <a:off x="2202124" y="4011561"/>
            <a:ext cx="1614196" cy="49161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2CECCA6-E46C-98E1-2F84-D58CC16D661F}"/>
              </a:ext>
            </a:extLst>
          </p:cNvPr>
          <p:cNvSpPr/>
          <p:nvPr/>
        </p:nvSpPr>
        <p:spPr>
          <a:xfrm>
            <a:off x="1799306" y="2753031"/>
            <a:ext cx="1691147" cy="1150375"/>
          </a:xfrm>
          <a:prstGeom prst="roundRect">
            <a:avLst>
              <a:gd name="adj" fmla="val 13517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EF9D0DC1-5D04-7017-FD5D-C9C6287BA353}"/>
              </a:ext>
            </a:extLst>
          </p:cNvPr>
          <p:cNvSpPr/>
          <p:nvPr/>
        </p:nvSpPr>
        <p:spPr>
          <a:xfrm>
            <a:off x="6897275" y="3180733"/>
            <a:ext cx="600070" cy="29496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6DD34B-5A2D-4EF8-C93D-05D280CC91B6}"/>
              </a:ext>
            </a:extLst>
          </p:cNvPr>
          <p:cNvSpPr txBox="1"/>
          <p:nvPr/>
        </p:nvSpPr>
        <p:spPr>
          <a:xfrm>
            <a:off x="6897275" y="3642229"/>
            <a:ext cx="1941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Material</a:t>
            </a:r>
            <a:r>
              <a:rPr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Weight</a:t>
            </a:r>
            <a:endParaRPr kumimoji="1"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6356DAE-AC31-CB94-1B6D-137AC12CDCF0}"/>
              </a:ext>
            </a:extLst>
          </p:cNvPr>
          <p:cNvSpPr txBox="1"/>
          <p:nvPr/>
        </p:nvSpPr>
        <p:spPr>
          <a:xfrm>
            <a:off x="3816320" y="4165235"/>
            <a:ext cx="251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Material</a:t>
            </a:r>
            <a:r>
              <a:rPr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Loss </a:t>
            </a:r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Weight</a:t>
            </a:r>
            <a:endParaRPr kumimoji="1"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3378BE2-0AC8-7D74-1370-C6D1D597C224}"/>
              </a:ext>
            </a:extLst>
          </p:cNvPr>
          <p:cNvSpPr txBox="1"/>
          <p:nvPr/>
        </p:nvSpPr>
        <p:spPr>
          <a:xfrm>
            <a:off x="93310" y="3795903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Material</a:t>
            </a:r>
            <a:r>
              <a:rPr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Process</a:t>
            </a:r>
            <a:endParaRPr kumimoji="1"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806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DEE764-4D5B-BAA3-B93A-0D5B91693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7E89C8-A05D-79AA-15BB-2B6D30926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Overall schedule</a:t>
            </a:r>
            <a:r>
              <a:rPr lang="en-US" altLang="ja-JP" dirty="0"/>
              <a:t>  </a:t>
            </a:r>
            <a:endParaRPr kumimoji="1" lang="en-US" altLang="ja-JP" dirty="0"/>
          </a:p>
          <a:p>
            <a:r>
              <a:rPr kumimoji="1" lang="en-US" altLang="ja-JP" dirty="0"/>
              <a:t>Discussion of a way to proceed</a:t>
            </a:r>
          </a:p>
          <a:p>
            <a:r>
              <a:rPr kumimoji="1" lang="en-US" altLang="ja-JP" dirty="0"/>
              <a:t>Discussion of a goal image and a material classification </a:t>
            </a:r>
          </a:p>
          <a:p>
            <a:r>
              <a:rPr lang="en-US" altLang="ja-JP" dirty="0"/>
              <a:t>Discussion of planning a meeting in person(Face to Face)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C43A02-1BCF-4A7F-2DD2-FBF7E1C9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847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0B31F-4953-49AE-59AA-17C7E209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List by VDA classification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78B070-5F11-C596-96DC-31142DFA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20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A48429D-14B8-A670-71D3-B10C74CAAB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992308"/>
              </p:ext>
            </p:extLst>
          </p:nvPr>
        </p:nvGraphicFramePr>
        <p:xfrm>
          <a:off x="954156" y="752155"/>
          <a:ext cx="4412974" cy="4206240"/>
        </p:xfrm>
        <a:graphic>
          <a:graphicData uri="http://schemas.openxmlformats.org/drawingml/2006/table">
            <a:tbl>
              <a:tblPr/>
              <a:tblGrid>
                <a:gridCol w="1056636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3356338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</a:tblGrid>
              <a:tr h="2742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 Name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Steel/cast steel/sintered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24176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Unalloyed/low 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03475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133515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71445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Gneissic graphite cast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iron/ 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malleable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01600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Spheroidal graphite cast iron/Vermular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33117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787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/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500080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70108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aluminium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2914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Magnesium, magnesium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63084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00615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87907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Titanium, titanium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41533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copper in harnesses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38292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79548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zinc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40030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nickel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22402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 (the metal)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94388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Platinum/rhodium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590836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special metals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86713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F17B97F-6BFF-7C06-5FCC-EDCEFD46A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978246"/>
              </p:ext>
            </p:extLst>
          </p:nvPr>
        </p:nvGraphicFramePr>
        <p:xfrm>
          <a:off x="5766480" y="738926"/>
          <a:ext cx="5431606" cy="6035040"/>
        </p:xfrm>
        <a:graphic>
          <a:graphicData uri="http://schemas.openxmlformats.org/drawingml/2006/table">
            <a:tbl>
              <a:tblPr/>
              <a:tblGrid>
                <a:gridCol w="1058389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4373217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</a:tblGrid>
              <a:tr h="2216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 Name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883605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5.1.a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(containing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983440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5.1.b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(without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096554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elastomer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66138"/>
                  </a:ext>
                </a:extLst>
              </a:tr>
              <a:tr h="10909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Elastomer/elastomer composites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48164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thermosetting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815930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polyurethane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527417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unsaturated polyester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619287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thermosetting resins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756232"/>
                  </a:ext>
                </a:extLst>
              </a:tr>
              <a:tr h="14773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Polymer composites (e.g. laminated trim parts)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647491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5.5.1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Resins in polymer composites.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188973"/>
                  </a:ext>
                </a:extLst>
              </a:tr>
              <a:tr h="10909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5.5.2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Fibres in polymer composites (textiles)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722736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painting material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202003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Adhesives, sealants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176579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underseal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466876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Organic natural materials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leather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055743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Ceramics/glass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177114"/>
                  </a:ext>
                </a:extLst>
              </a:tr>
              <a:tr h="10909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composite materials (e.g. friction linings)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738969"/>
                  </a:ext>
                </a:extLst>
              </a:tr>
              <a:tr h="14773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Electronic component materials (e.g.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PCBs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displays)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8057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Electrical component materials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377573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fuel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412161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lubricant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591495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brake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794346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Coolant/other glycols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8583075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refrigerant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0483429"/>
                  </a:ext>
                </a:extLst>
              </a:tr>
              <a:tr h="10909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9.6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Washer fluid, battery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255663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9.7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preservative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615990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9.8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fuels and replenishers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726574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yre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3225289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lead-acid battery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39752"/>
                  </a:ext>
                </a:extLst>
              </a:tr>
              <a:tr h="7386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Drive battery cell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393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7330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04E0B-685C-15C6-525B-06C1C0B3C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Example of Material weight for each segment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A501CD2-8C26-FDF2-E1ED-31406508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21</a:t>
            </a:fld>
            <a:endParaRPr kumimoji="1" lang="ja-JP" altLang="en-US"/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5DFF5F0B-56FF-BB62-4BED-26EC7E122F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4781625"/>
              </p:ext>
            </p:extLst>
          </p:nvPr>
        </p:nvGraphicFramePr>
        <p:xfrm>
          <a:off x="3566310" y="488143"/>
          <a:ext cx="4388303" cy="3082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2B8AE84-FEED-EA52-4F08-D64AA10FD5F5}"/>
              </a:ext>
            </a:extLst>
          </p:cNvPr>
          <p:cNvSpPr txBox="1"/>
          <p:nvPr/>
        </p:nvSpPr>
        <p:spPr>
          <a:xfrm>
            <a:off x="1433028" y="780579"/>
            <a:ext cx="1765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r>
              <a:rPr lang="en-US" altLang="ja-JP" dirty="0"/>
              <a:t>Small ICE</a:t>
            </a:r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526D1F-CE5C-CD54-9344-68CEC2B7562D}"/>
              </a:ext>
            </a:extLst>
          </p:cNvPr>
          <p:cNvSpPr txBox="1"/>
          <p:nvPr/>
        </p:nvSpPr>
        <p:spPr>
          <a:xfrm>
            <a:off x="7954613" y="1106102"/>
            <a:ext cx="3682215" cy="372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Steel/cast steel/sintered alloys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5D2172A-B143-A40F-1D66-8E8BCEF299E6}"/>
              </a:ext>
            </a:extLst>
          </p:cNvPr>
          <p:cNvSpPr txBox="1"/>
          <p:nvPr/>
        </p:nvSpPr>
        <p:spPr>
          <a:xfrm>
            <a:off x="1762124" y="2558534"/>
            <a:ext cx="2076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Aluminium /</a:t>
            </a:r>
          </a:p>
          <a:p>
            <a:r>
              <a:rPr lang="en-US" altLang="ja-JP" dirty="0"/>
              <a:t> aluminium alloys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628FD5F-9B43-65B9-CC4B-E422EFE34B7E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981825" y="1290768"/>
            <a:ext cx="972788" cy="1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4D88556-D2B0-152A-38A6-F985A9F235AB}"/>
              </a:ext>
            </a:extLst>
          </p:cNvPr>
          <p:cNvCxnSpPr>
            <a:cxnSpLocks/>
          </p:cNvCxnSpPr>
          <p:nvPr/>
        </p:nvCxnSpPr>
        <p:spPr>
          <a:xfrm flipH="1">
            <a:off x="7248525" y="1288283"/>
            <a:ext cx="706088" cy="853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99F7A4D-085F-F6F9-5189-3E625B8365EE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838353" y="2762250"/>
            <a:ext cx="544468" cy="119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0EC5DEB-1683-2EEA-80A5-24619A10263D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838353" y="2142122"/>
            <a:ext cx="371697" cy="739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ED83313-825F-2A0A-306D-31059A006ECB}"/>
              </a:ext>
            </a:extLst>
          </p:cNvPr>
          <p:cNvSpPr txBox="1"/>
          <p:nvPr/>
        </p:nvSpPr>
        <p:spPr>
          <a:xfrm>
            <a:off x="3021843" y="913818"/>
            <a:ext cx="910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Resin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C067A7E-3615-1D16-5825-CC35D3E37F91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932364" y="1098484"/>
            <a:ext cx="506286" cy="192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A98595E-7C81-99DA-46FE-ED3F748CEBA0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932364" y="1098484"/>
            <a:ext cx="706088" cy="7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A238903F-E032-4A44-BADF-6A7647CDAB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6793791"/>
              </p:ext>
            </p:extLst>
          </p:nvPr>
        </p:nvGraphicFramePr>
        <p:xfrm>
          <a:off x="3218266" y="3718510"/>
          <a:ext cx="4507572" cy="316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5CBA0B4-DB71-D6B0-D9D7-403CEE1B8853}"/>
              </a:ext>
            </a:extLst>
          </p:cNvPr>
          <p:cNvSpPr txBox="1"/>
          <p:nvPr/>
        </p:nvSpPr>
        <p:spPr>
          <a:xfrm>
            <a:off x="2697682" y="3716997"/>
            <a:ext cx="1819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b="1" dirty="0"/>
              <a:t>Mid HEV</a:t>
            </a:r>
            <a:endParaRPr lang="ja-JP" altLang="en-US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09E4ED6-5E04-05BB-7CE1-381D151F5355}"/>
              </a:ext>
            </a:extLst>
          </p:cNvPr>
          <p:cNvSpPr txBox="1"/>
          <p:nvPr/>
        </p:nvSpPr>
        <p:spPr>
          <a:xfrm>
            <a:off x="7725838" y="4149334"/>
            <a:ext cx="3682215" cy="372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Steel/cast steel/sintered alloys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A75E4481-A43D-FB12-B833-94CD20A8198F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753050" y="4334000"/>
            <a:ext cx="972788" cy="1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2B538AE-4559-02C7-E186-ED5D83CB7DB7}"/>
              </a:ext>
            </a:extLst>
          </p:cNvPr>
          <p:cNvCxnSpPr>
            <a:cxnSpLocks/>
          </p:cNvCxnSpPr>
          <p:nvPr/>
        </p:nvCxnSpPr>
        <p:spPr>
          <a:xfrm flipH="1">
            <a:off x="7019750" y="4331515"/>
            <a:ext cx="706088" cy="853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BEAAE1F-8AD6-9811-323C-8F48B66B691D}"/>
              </a:ext>
            </a:extLst>
          </p:cNvPr>
          <p:cNvSpPr txBox="1"/>
          <p:nvPr/>
        </p:nvSpPr>
        <p:spPr>
          <a:xfrm>
            <a:off x="1531019" y="6151504"/>
            <a:ext cx="2076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Aluminium /</a:t>
            </a:r>
          </a:p>
          <a:p>
            <a:r>
              <a:rPr lang="en-US" altLang="ja-JP" dirty="0"/>
              <a:t> aluminium alloys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72792C5-6CAA-D980-3AB0-EC6842027B6D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607248" y="6369857"/>
            <a:ext cx="775573" cy="104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49482AD-3B0D-2CFC-0587-1B3443B6D070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607248" y="5944182"/>
            <a:ext cx="469452" cy="530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59637D7-C13F-59F8-267C-47222D39EC09}"/>
              </a:ext>
            </a:extLst>
          </p:cNvPr>
          <p:cNvSpPr txBox="1"/>
          <p:nvPr/>
        </p:nvSpPr>
        <p:spPr>
          <a:xfrm>
            <a:off x="2583694" y="4429048"/>
            <a:ext cx="910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Resin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5DBE704-DF66-D0C4-41DF-C22A600F21B1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3494215" y="4613714"/>
            <a:ext cx="506286" cy="192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A95FE05C-E5B1-49DE-0231-48C40F3699A6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3494215" y="4613714"/>
            <a:ext cx="706088" cy="7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910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AF3E0-0D94-CE2E-AEC4-4E54FD068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Example of Material weight for each segment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DA71659-041B-85DF-5473-2128E190D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22</a:t>
            </a:fld>
            <a:endParaRPr kumimoji="1" lang="ja-JP" altLang="en-US"/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BD291373-8550-0742-9737-5665E535E7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9258832"/>
              </p:ext>
            </p:extLst>
          </p:nvPr>
        </p:nvGraphicFramePr>
        <p:xfrm>
          <a:off x="856112" y="1266115"/>
          <a:ext cx="4507572" cy="3165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30CE9C-DFEF-AEE2-2E96-9DAEC782FB56}"/>
              </a:ext>
            </a:extLst>
          </p:cNvPr>
          <p:cNvSpPr txBox="1"/>
          <p:nvPr/>
        </p:nvSpPr>
        <p:spPr>
          <a:xfrm>
            <a:off x="2176768" y="723719"/>
            <a:ext cx="1741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r>
              <a:rPr lang="en-US" altLang="ja-JP" dirty="0"/>
              <a:t>Small EV</a:t>
            </a:r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86C0A0-670F-C848-AE4B-FA92D3C4D2E9}"/>
              </a:ext>
            </a:extLst>
          </p:cNvPr>
          <p:cNvSpPr txBox="1"/>
          <p:nvPr/>
        </p:nvSpPr>
        <p:spPr>
          <a:xfrm>
            <a:off x="4452612" y="1061692"/>
            <a:ext cx="3682215" cy="372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Steel/cast steel/sintered alloys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735A7F3-57A1-EB1E-BCED-904516C912E9}"/>
              </a:ext>
            </a:extLst>
          </p:cNvPr>
          <p:cNvCxnSpPr>
            <a:cxnSpLocks/>
          </p:cNvCxnSpPr>
          <p:nvPr/>
        </p:nvCxnSpPr>
        <p:spPr>
          <a:xfrm flipH="1">
            <a:off x="3594520" y="1364223"/>
            <a:ext cx="971550" cy="91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BFBBBB6-FC40-502C-34A1-CEDCBFFC51D3}"/>
              </a:ext>
            </a:extLst>
          </p:cNvPr>
          <p:cNvCxnSpPr>
            <a:cxnSpLocks/>
          </p:cNvCxnSpPr>
          <p:nvPr/>
        </p:nvCxnSpPr>
        <p:spPr>
          <a:xfrm flipH="1">
            <a:off x="4308720" y="1364223"/>
            <a:ext cx="257350" cy="627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CA1B40E-A1A2-20CD-2EBC-FB453777ED1E}"/>
              </a:ext>
            </a:extLst>
          </p:cNvPr>
          <p:cNvSpPr txBox="1"/>
          <p:nvPr/>
        </p:nvSpPr>
        <p:spPr>
          <a:xfrm>
            <a:off x="5100533" y="3396818"/>
            <a:ext cx="2076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Aluminium /</a:t>
            </a:r>
          </a:p>
          <a:p>
            <a:r>
              <a:rPr lang="en-US" altLang="ja-JP" dirty="0"/>
              <a:t> aluminium alloys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94BF8161-E17B-60ED-0D83-C3F5E646DC09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3918370" y="3719984"/>
            <a:ext cx="1182163" cy="41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4104E722-8D0F-30F0-017B-BA4FBE8427CD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4451770" y="3643037"/>
            <a:ext cx="648763" cy="76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BABEDB-F9C7-3C5C-B941-0BBB3BBDEBDB}"/>
              </a:ext>
            </a:extLst>
          </p:cNvPr>
          <p:cNvSpPr txBox="1"/>
          <p:nvPr/>
        </p:nvSpPr>
        <p:spPr>
          <a:xfrm>
            <a:off x="1656598" y="4309789"/>
            <a:ext cx="910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Resin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6E9A83D-F08F-A86E-6203-846C9246FFB9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2567119" y="4307123"/>
            <a:ext cx="398751" cy="187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B529585-9FF2-78EE-7DF4-3ACCF83EBDEF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2567119" y="4307123"/>
            <a:ext cx="227301" cy="187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41E549-9114-0505-46DA-7A22FC457472}"/>
              </a:ext>
            </a:extLst>
          </p:cNvPr>
          <p:cNvSpPr txBox="1"/>
          <p:nvPr/>
        </p:nvSpPr>
        <p:spPr>
          <a:xfrm>
            <a:off x="346881" y="1229459"/>
            <a:ext cx="2220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Drive battery cell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1A173A2-3305-F6F2-3ECA-ACF77EBCEA5C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1457000" y="1598791"/>
            <a:ext cx="199598" cy="644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F1269F39-7BA2-CAC8-534B-0FD458D7EF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7869983"/>
              </p:ext>
            </p:extLst>
          </p:nvPr>
        </p:nvGraphicFramePr>
        <p:xfrm>
          <a:off x="6833034" y="2649187"/>
          <a:ext cx="4507572" cy="316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050B8D2-3781-6A85-7ADE-1C1D962E39F8}"/>
              </a:ext>
            </a:extLst>
          </p:cNvPr>
          <p:cNvSpPr txBox="1"/>
          <p:nvPr/>
        </p:nvSpPr>
        <p:spPr>
          <a:xfrm>
            <a:off x="8646364" y="2035598"/>
            <a:ext cx="11444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r>
              <a:rPr lang="en-US" altLang="ja-JP" dirty="0"/>
              <a:t>FCV</a:t>
            </a:r>
            <a:endParaRPr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7BFE5AE-11D3-46FF-EECA-345E1C71E5C8}"/>
              </a:ext>
            </a:extLst>
          </p:cNvPr>
          <p:cNvSpPr txBox="1"/>
          <p:nvPr/>
        </p:nvSpPr>
        <p:spPr>
          <a:xfrm>
            <a:off x="10604127" y="2187522"/>
            <a:ext cx="16770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Steel/cast steel/sintered alloys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71063452-2C18-8939-7844-8F501A593522}"/>
              </a:ext>
            </a:extLst>
          </p:cNvPr>
          <p:cNvCxnSpPr>
            <a:cxnSpLocks/>
          </p:cNvCxnSpPr>
          <p:nvPr/>
        </p:nvCxnSpPr>
        <p:spPr>
          <a:xfrm flipH="1">
            <a:off x="9529201" y="2742570"/>
            <a:ext cx="971550" cy="91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C5161481-08FB-8873-034C-ECB18A31E79E}"/>
              </a:ext>
            </a:extLst>
          </p:cNvPr>
          <p:cNvCxnSpPr>
            <a:cxnSpLocks/>
          </p:cNvCxnSpPr>
          <p:nvPr/>
        </p:nvCxnSpPr>
        <p:spPr>
          <a:xfrm flipH="1">
            <a:off x="10243401" y="2742570"/>
            <a:ext cx="257350" cy="627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165F37D-A12F-9DE7-162A-E981D042A17E}"/>
              </a:ext>
            </a:extLst>
          </p:cNvPr>
          <p:cNvSpPr txBox="1"/>
          <p:nvPr/>
        </p:nvSpPr>
        <p:spPr>
          <a:xfrm>
            <a:off x="7722702" y="5979340"/>
            <a:ext cx="2076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Aluminium /</a:t>
            </a:r>
          </a:p>
          <a:p>
            <a:r>
              <a:rPr lang="en-US" altLang="ja-JP" dirty="0"/>
              <a:t> aluminium alloys</a:t>
            </a: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10AB4AE0-E213-95CB-ACF8-CFAA3955C324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8247414" y="5486206"/>
            <a:ext cx="513403" cy="493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B68ECA54-4A9A-32A8-9C42-3CC067A4E514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8760817" y="5743381"/>
            <a:ext cx="134297" cy="235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D9C0322-63CF-BB5B-0E41-488DE828D150}"/>
              </a:ext>
            </a:extLst>
          </p:cNvPr>
          <p:cNvSpPr txBox="1"/>
          <p:nvPr/>
        </p:nvSpPr>
        <p:spPr>
          <a:xfrm>
            <a:off x="6377773" y="4381308"/>
            <a:ext cx="910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Resin</a:t>
            </a: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71438532-3966-5C01-8628-2E1192A15B94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7288294" y="4227812"/>
            <a:ext cx="334843" cy="338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3CD17F0B-F08D-3BCA-EA75-3EDCF8526989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7288294" y="4476556"/>
            <a:ext cx="356659" cy="89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7B45289-AF89-8A48-B2D8-52E8AAE69370}"/>
              </a:ext>
            </a:extLst>
          </p:cNvPr>
          <p:cNvSpPr txBox="1"/>
          <p:nvPr/>
        </p:nvSpPr>
        <p:spPr>
          <a:xfrm>
            <a:off x="6561996" y="2336828"/>
            <a:ext cx="19605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Other composite materials </a:t>
            </a: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B7D75691-FBE9-022E-1857-22785ED5B5C6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7542262" y="2983159"/>
            <a:ext cx="406148" cy="312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765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32E69-418E-9D68-882B-CBB3CA9B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Example of Material weight for each segment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403E4AC-0CF6-3345-5224-F537DAE34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23</a:t>
            </a:fld>
            <a:endParaRPr kumimoji="1" lang="ja-JP" altLang="en-US"/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80D6768E-02D9-A891-E899-C4E154DB55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0825047"/>
              </p:ext>
            </p:extLst>
          </p:nvPr>
        </p:nvGraphicFramePr>
        <p:xfrm>
          <a:off x="979184" y="1199104"/>
          <a:ext cx="4507574" cy="3165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EB07A07F-F22D-79B2-9466-827D75010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400970"/>
              </p:ext>
            </p:extLst>
          </p:nvPr>
        </p:nvGraphicFramePr>
        <p:xfrm>
          <a:off x="6606674" y="2759696"/>
          <a:ext cx="4375051" cy="3072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DFB845-418D-C265-FB89-7B298120F6CA}"/>
              </a:ext>
            </a:extLst>
          </p:cNvPr>
          <p:cNvSpPr txBox="1"/>
          <p:nvPr/>
        </p:nvSpPr>
        <p:spPr>
          <a:xfrm>
            <a:off x="1933838" y="850088"/>
            <a:ext cx="2514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r>
              <a:rPr lang="en-US" altLang="ja-JP" dirty="0"/>
              <a:t>Small Motorcycle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21C1BEC-FDFD-1F1B-F5FB-294A7AD1F1B5}"/>
              </a:ext>
            </a:extLst>
          </p:cNvPr>
          <p:cNvSpPr txBox="1"/>
          <p:nvPr/>
        </p:nvSpPr>
        <p:spPr>
          <a:xfrm>
            <a:off x="2641226" y="4682743"/>
            <a:ext cx="2043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Steel/cast steel/</a:t>
            </a:r>
          </a:p>
          <a:p>
            <a:r>
              <a:rPr lang="en-US" altLang="ja-JP" dirty="0"/>
              <a:t>sintered alloys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49250DB7-866E-F3BB-D6EF-3D795F27080D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3663145" y="4187311"/>
            <a:ext cx="0" cy="495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BCE45DA9-33D9-62DD-B0A8-298A57F2B494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2718824" y="4187311"/>
            <a:ext cx="944321" cy="495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34950C8-2899-7DD2-7B86-D048D3D2276E}"/>
              </a:ext>
            </a:extLst>
          </p:cNvPr>
          <p:cNvSpPr txBox="1"/>
          <p:nvPr/>
        </p:nvSpPr>
        <p:spPr>
          <a:xfrm>
            <a:off x="724384" y="1496419"/>
            <a:ext cx="910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Resin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4EA593CF-71A8-EBDC-4E03-D3E70689D27D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1634905" y="1681085"/>
            <a:ext cx="173434" cy="601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6A96B659-AC50-0461-8CFC-FA04ACF0A0B7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1634905" y="1681085"/>
            <a:ext cx="41297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79C5448-626B-F0D9-6160-FDABB7B49934}"/>
              </a:ext>
            </a:extLst>
          </p:cNvPr>
          <p:cNvSpPr txBox="1"/>
          <p:nvPr/>
        </p:nvSpPr>
        <p:spPr>
          <a:xfrm>
            <a:off x="76641" y="3776000"/>
            <a:ext cx="2076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Aluminium /</a:t>
            </a:r>
          </a:p>
          <a:p>
            <a:r>
              <a:rPr lang="en-US" altLang="ja-JP" dirty="0"/>
              <a:t> aluminium alloys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16A50CD-ED30-ED9B-D92C-B13767D9317C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114756" y="2682361"/>
            <a:ext cx="537567" cy="1093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B0E2144-532D-1366-7265-7DA062C85469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114756" y="3532865"/>
            <a:ext cx="693583" cy="243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59BE1F4-EE40-8B39-D89C-1BC42B42D4A0}"/>
              </a:ext>
            </a:extLst>
          </p:cNvPr>
          <p:cNvSpPr txBox="1"/>
          <p:nvPr/>
        </p:nvSpPr>
        <p:spPr>
          <a:xfrm>
            <a:off x="9457342" y="5916394"/>
            <a:ext cx="2043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Steel/cast steel/</a:t>
            </a:r>
          </a:p>
          <a:p>
            <a:r>
              <a:rPr lang="en-US" altLang="ja-JP" dirty="0"/>
              <a:t>sintered alloys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90799961-F950-0666-D970-AF0C18519901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9974436" y="5173379"/>
            <a:ext cx="504825" cy="743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206B182-DE2A-FE66-6926-F574CA336304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9267825" y="5676900"/>
            <a:ext cx="1211436" cy="239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1B038FB-1B87-DDAE-5414-B3C2DFA2687D}"/>
              </a:ext>
            </a:extLst>
          </p:cNvPr>
          <p:cNvSpPr txBox="1"/>
          <p:nvPr/>
        </p:nvSpPr>
        <p:spPr>
          <a:xfrm>
            <a:off x="6662345" y="2908503"/>
            <a:ext cx="910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Resin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7D030B91-3F65-5F35-91A5-D146A5F3261D}"/>
              </a:ext>
            </a:extLst>
          </p:cNvPr>
          <p:cNvCxnSpPr>
            <a:cxnSpLocks/>
          </p:cNvCxnSpPr>
          <p:nvPr/>
        </p:nvCxnSpPr>
        <p:spPr>
          <a:xfrm>
            <a:off x="7408368" y="3043576"/>
            <a:ext cx="257388" cy="389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909C4BD1-67D3-A629-57C1-DCBD9B8214AF}"/>
              </a:ext>
            </a:extLst>
          </p:cNvPr>
          <p:cNvCxnSpPr>
            <a:cxnSpLocks/>
          </p:cNvCxnSpPr>
          <p:nvPr/>
        </p:nvCxnSpPr>
        <p:spPr>
          <a:xfrm>
            <a:off x="7408368" y="3057525"/>
            <a:ext cx="599797" cy="69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043C11-82AA-F07D-1ED1-291447CB3B1A}"/>
              </a:ext>
            </a:extLst>
          </p:cNvPr>
          <p:cNvSpPr txBox="1"/>
          <p:nvPr/>
        </p:nvSpPr>
        <p:spPr>
          <a:xfrm>
            <a:off x="4915729" y="5200024"/>
            <a:ext cx="2076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Aluminium /</a:t>
            </a:r>
          </a:p>
          <a:p>
            <a:r>
              <a:rPr lang="en-US" altLang="ja-JP" dirty="0"/>
              <a:t> aluminium alloys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A1ED72D-D134-BB5D-B70D-AB8DF059ED2B}"/>
              </a:ext>
            </a:extLst>
          </p:cNvPr>
          <p:cNvCxnSpPr>
            <a:cxnSpLocks/>
          </p:cNvCxnSpPr>
          <p:nvPr/>
        </p:nvCxnSpPr>
        <p:spPr>
          <a:xfrm flipV="1">
            <a:off x="6991958" y="4048257"/>
            <a:ext cx="347203" cy="1474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48707358-6EEA-2FC2-D3BD-AEFE4349EB6E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6991958" y="5173379"/>
            <a:ext cx="580908" cy="349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9CC4039-0742-B7D4-FCE6-BFAE90F0CBE7}"/>
              </a:ext>
            </a:extLst>
          </p:cNvPr>
          <p:cNvSpPr txBox="1"/>
          <p:nvPr/>
        </p:nvSpPr>
        <p:spPr>
          <a:xfrm>
            <a:off x="7708266" y="2360472"/>
            <a:ext cx="2196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r>
              <a:rPr lang="en-US" altLang="ja-JP" dirty="0"/>
              <a:t>Mid Motorcycle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135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テキスト プレースホルダー 1153">
            <a:extLst>
              <a:ext uri="{FF2B5EF4-FFF2-40B4-BE49-F238E27FC236}">
                <a16:creationId xmlns:a16="http://schemas.microsoft.com/office/drawing/2014/main" id="{A5BC432E-71A4-67F5-7BA0-9E7BF33E48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dirty="0"/>
              <a:t>Need to discuss system boundary of each material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A332E69-418E-9D68-882B-CBB3CA9B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Example of Material weight for each segment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403E4AC-0CF6-3345-5224-F537DAE34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4304DAE-70C6-8C80-BCA7-BB640169647A}"/>
              </a:ext>
            </a:extLst>
          </p:cNvPr>
          <p:cNvSpPr txBox="1"/>
          <p:nvPr/>
        </p:nvSpPr>
        <p:spPr>
          <a:xfrm>
            <a:off x="920617" y="610959"/>
            <a:ext cx="207300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Example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of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Steel</a:t>
            </a:r>
            <a:endParaRPr lang="ja-JP" altLang="en-US" sz="1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C6A4EA25-157C-307E-E53F-7DCB192C6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388" y="1006673"/>
            <a:ext cx="7231224" cy="51282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: Shape 1">
            <a:extLst>
              <a:ext uri="{FF2B5EF4-FFF2-40B4-BE49-F238E27FC236}">
                <a16:creationId xmlns:a16="http://schemas.microsoft.com/office/drawing/2014/main" id="{DED2F44E-9BE0-D707-2D0D-616749EE9CE9}"/>
              </a:ext>
            </a:extLst>
          </p:cNvPr>
          <p:cNvSpPr/>
          <p:nvPr/>
        </p:nvSpPr>
        <p:spPr>
          <a:xfrm>
            <a:off x="2667435" y="1352664"/>
            <a:ext cx="7000188" cy="4564332"/>
          </a:xfrm>
          <a:custGeom>
            <a:avLst/>
            <a:gdLst>
              <a:gd name="connsiteX0" fmla="*/ 1179576 w 8487110"/>
              <a:gd name="connsiteY0" fmla="*/ 129017 h 5542265"/>
              <a:gd name="connsiteX1" fmla="*/ 777240 w 8487110"/>
              <a:gd name="connsiteY1" fmla="*/ 46721 h 5542265"/>
              <a:gd name="connsiteX2" fmla="*/ 466344 w 8487110"/>
              <a:gd name="connsiteY2" fmla="*/ 19289 h 5542265"/>
              <a:gd name="connsiteX3" fmla="*/ 228600 w 8487110"/>
              <a:gd name="connsiteY3" fmla="*/ 37577 h 5542265"/>
              <a:gd name="connsiteX4" fmla="*/ 73152 w 8487110"/>
              <a:gd name="connsiteY4" fmla="*/ 247889 h 5542265"/>
              <a:gd name="connsiteX5" fmla="*/ 64008 w 8487110"/>
              <a:gd name="connsiteY5" fmla="*/ 375905 h 5542265"/>
              <a:gd name="connsiteX6" fmla="*/ 27432 w 8487110"/>
              <a:gd name="connsiteY6" fmla="*/ 558785 h 5542265"/>
              <a:gd name="connsiteX7" fmla="*/ 0 w 8487110"/>
              <a:gd name="connsiteY7" fmla="*/ 1079993 h 5542265"/>
              <a:gd name="connsiteX8" fmla="*/ 109728 w 8487110"/>
              <a:gd name="connsiteY8" fmla="*/ 1610345 h 5542265"/>
              <a:gd name="connsiteX9" fmla="*/ 164592 w 8487110"/>
              <a:gd name="connsiteY9" fmla="*/ 1765793 h 5542265"/>
              <a:gd name="connsiteX10" fmla="*/ 192024 w 8487110"/>
              <a:gd name="connsiteY10" fmla="*/ 1884665 h 5542265"/>
              <a:gd name="connsiteX11" fmla="*/ 356616 w 8487110"/>
              <a:gd name="connsiteY11" fmla="*/ 2250425 h 5542265"/>
              <a:gd name="connsiteX12" fmla="*/ 374904 w 8487110"/>
              <a:gd name="connsiteY12" fmla="*/ 2396729 h 5542265"/>
              <a:gd name="connsiteX13" fmla="*/ 448056 w 8487110"/>
              <a:gd name="connsiteY13" fmla="*/ 2881361 h 5542265"/>
              <a:gd name="connsiteX14" fmla="*/ 521208 w 8487110"/>
              <a:gd name="connsiteY14" fmla="*/ 2917937 h 5542265"/>
              <a:gd name="connsiteX15" fmla="*/ 896112 w 8487110"/>
              <a:gd name="connsiteY15" fmla="*/ 2981945 h 5542265"/>
              <a:gd name="connsiteX16" fmla="*/ 1042416 w 8487110"/>
              <a:gd name="connsiteY16" fmla="*/ 3018521 h 5542265"/>
              <a:gd name="connsiteX17" fmla="*/ 1691640 w 8487110"/>
              <a:gd name="connsiteY17" fmla="*/ 3045953 h 5542265"/>
              <a:gd name="connsiteX18" fmla="*/ 2084832 w 8487110"/>
              <a:gd name="connsiteY18" fmla="*/ 3109961 h 5542265"/>
              <a:gd name="connsiteX19" fmla="*/ 2523744 w 8487110"/>
              <a:gd name="connsiteY19" fmla="*/ 3128249 h 5542265"/>
              <a:gd name="connsiteX20" fmla="*/ 3383280 w 8487110"/>
              <a:gd name="connsiteY20" fmla="*/ 3164825 h 5542265"/>
              <a:gd name="connsiteX21" fmla="*/ 3712464 w 8487110"/>
              <a:gd name="connsiteY21" fmla="*/ 3109961 h 5542265"/>
              <a:gd name="connsiteX22" fmla="*/ 5257800 w 8487110"/>
              <a:gd name="connsiteY22" fmla="*/ 3155681 h 5542265"/>
              <a:gd name="connsiteX23" fmla="*/ 5586984 w 8487110"/>
              <a:gd name="connsiteY23" fmla="*/ 3210545 h 5542265"/>
              <a:gd name="connsiteX24" fmla="*/ 5797296 w 8487110"/>
              <a:gd name="connsiteY24" fmla="*/ 3219689 h 5542265"/>
              <a:gd name="connsiteX25" fmla="*/ 5861304 w 8487110"/>
              <a:gd name="connsiteY25" fmla="*/ 3274553 h 5542265"/>
              <a:gd name="connsiteX26" fmla="*/ 5971032 w 8487110"/>
              <a:gd name="connsiteY26" fmla="*/ 3301985 h 5542265"/>
              <a:gd name="connsiteX27" fmla="*/ 5998464 w 8487110"/>
              <a:gd name="connsiteY27" fmla="*/ 3329417 h 5542265"/>
              <a:gd name="connsiteX28" fmla="*/ 6291072 w 8487110"/>
              <a:gd name="connsiteY28" fmla="*/ 3457433 h 5542265"/>
              <a:gd name="connsiteX29" fmla="*/ 6327648 w 8487110"/>
              <a:gd name="connsiteY29" fmla="*/ 3548873 h 5542265"/>
              <a:gd name="connsiteX30" fmla="*/ 6409944 w 8487110"/>
              <a:gd name="connsiteY30" fmla="*/ 3832337 h 5542265"/>
              <a:gd name="connsiteX31" fmla="*/ 6419088 w 8487110"/>
              <a:gd name="connsiteY31" fmla="*/ 3896345 h 5542265"/>
              <a:gd name="connsiteX32" fmla="*/ 6428232 w 8487110"/>
              <a:gd name="connsiteY32" fmla="*/ 3987785 h 5542265"/>
              <a:gd name="connsiteX33" fmla="*/ 6446520 w 8487110"/>
              <a:gd name="connsiteY33" fmla="*/ 4088369 h 5542265"/>
              <a:gd name="connsiteX34" fmla="*/ 6464808 w 8487110"/>
              <a:gd name="connsiteY34" fmla="*/ 4207241 h 5542265"/>
              <a:gd name="connsiteX35" fmla="*/ 6473952 w 8487110"/>
              <a:gd name="connsiteY35" fmla="*/ 4280393 h 5542265"/>
              <a:gd name="connsiteX36" fmla="*/ 6483096 w 8487110"/>
              <a:gd name="connsiteY36" fmla="*/ 4344401 h 5542265"/>
              <a:gd name="connsiteX37" fmla="*/ 6473952 w 8487110"/>
              <a:gd name="connsiteY37" fmla="*/ 4829033 h 5542265"/>
              <a:gd name="connsiteX38" fmla="*/ 6483096 w 8487110"/>
              <a:gd name="connsiteY38" fmla="*/ 4947905 h 5542265"/>
              <a:gd name="connsiteX39" fmla="*/ 6501384 w 8487110"/>
              <a:gd name="connsiteY39" fmla="*/ 4993625 h 5542265"/>
              <a:gd name="connsiteX40" fmla="*/ 6510528 w 8487110"/>
              <a:gd name="connsiteY40" fmla="*/ 5039345 h 5542265"/>
              <a:gd name="connsiteX41" fmla="*/ 6537960 w 8487110"/>
              <a:gd name="connsiteY41" fmla="*/ 5130785 h 5542265"/>
              <a:gd name="connsiteX42" fmla="*/ 6547104 w 8487110"/>
              <a:gd name="connsiteY42" fmla="*/ 5158217 h 5542265"/>
              <a:gd name="connsiteX43" fmla="*/ 6592824 w 8487110"/>
              <a:gd name="connsiteY43" fmla="*/ 5295377 h 5542265"/>
              <a:gd name="connsiteX44" fmla="*/ 6784848 w 8487110"/>
              <a:gd name="connsiteY44" fmla="*/ 5459969 h 5542265"/>
              <a:gd name="connsiteX45" fmla="*/ 7141464 w 8487110"/>
              <a:gd name="connsiteY45" fmla="*/ 5542265 h 5542265"/>
              <a:gd name="connsiteX46" fmla="*/ 7690104 w 8487110"/>
              <a:gd name="connsiteY46" fmla="*/ 5441681 h 5542265"/>
              <a:gd name="connsiteX47" fmla="*/ 8138160 w 8487110"/>
              <a:gd name="connsiteY47" fmla="*/ 5377673 h 5542265"/>
              <a:gd name="connsiteX48" fmla="*/ 8449056 w 8487110"/>
              <a:gd name="connsiteY48" fmla="*/ 5203937 h 5542265"/>
              <a:gd name="connsiteX49" fmla="*/ 8458200 w 8487110"/>
              <a:gd name="connsiteY49" fmla="*/ 5149073 h 5542265"/>
              <a:gd name="connsiteX50" fmla="*/ 8467344 w 8487110"/>
              <a:gd name="connsiteY50" fmla="*/ 4975337 h 5542265"/>
              <a:gd name="connsiteX51" fmla="*/ 8485632 w 8487110"/>
              <a:gd name="connsiteY51" fmla="*/ 4847321 h 5542265"/>
              <a:gd name="connsiteX52" fmla="*/ 8476488 w 8487110"/>
              <a:gd name="connsiteY52" fmla="*/ 3393425 h 5542265"/>
              <a:gd name="connsiteX53" fmla="*/ 8439912 w 8487110"/>
              <a:gd name="connsiteY53" fmla="*/ 2954513 h 5542265"/>
              <a:gd name="connsiteX54" fmla="*/ 8403336 w 8487110"/>
              <a:gd name="connsiteY54" fmla="*/ 2561321 h 5542265"/>
              <a:gd name="connsiteX55" fmla="*/ 8385048 w 8487110"/>
              <a:gd name="connsiteY55" fmla="*/ 2332721 h 5542265"/>
              <a:gd name="connsiteX56" fmla="*/ 8348472 w 8487110"/>
              <a:gd name="connsiteY56" fmla="*/ 2104121 h 5542265"/>
              <a:gd name="connsiteX57" fmla="*/ 8311896 w 8487110"/>
              <a:gd name="connsiteY57" fmla="*/ 1738361 h 5542265"/>
              <a:gd name="connsiteX58" fmla="*/ 8302752 w 8487110"/>
              <a:gd name="connsiteY58" fmla="*/ 1509761 h 5542265"/>
              <a:gd name="connsiteX59" fmla="*/ 8275320 w 8487110"/>
              <a:gd name="connsiteY59" fmla="*/ 1336025 h 5542265"/>
              <a:gd name="connsiteX60" fmla="*/ 8266176 w 8487110"/>
              <a:gd name="connsiteY60" fmla="*/ 1079993 h 5542265"/>
              <a:gd name="connsiteX61" fmla="*/ 8266176 w 8487110"/>
              <a:gd name="connsiteY61" fmla="*/ 485633 h 5542265"/>
              <a:gd name="connsiteX62" fmla="*/ 8165592 w 8487110"/>
              <a:gd name="connsiteY62" fmla="*/ 193025 h 5542265"/>
              <a:gd name="connsiteX63" fmla="*/ 8092440 w 8487110"/>
              <a:gd name="connsiteY63" fmla="*/ 165593 h 5542265"/>
              <a:gd name="connsiteX64" fmla="*/ 7973568 w 8487110"/>
              <a:gd name="connsiteY64" fmla="*/ 55865 h 5542265"/>
              <a:gd name="connsiteX65" fmla="*/ 7635240 w 8487110"/>
              <a:gd name="connsiteY65" fmla="*/ 10145 h 5542265"/>
              <a:gd name="connsiteX66" fmla="*/ 7150608 w 8487110"/>
              <a:gd name="connsiteY66" fmla="*/ 37577 h 5542265"/>
              <a:gd name="connsiteX67" fmla="*/ 6711696 w 8487110"/>
              <a:gd name="connsiteY67" fmla="*/ 147305 h 5542265"/>
              <a:gd name="connsiteX68" fmla="*/ 6318504 w 8487110"/>
              <a:gd name="connsiteY68" fmla="*/ 119873 h 5542265"/>
              <a:gd name="connsiteX69" fmla="*/ 5559552 w 8487110"/>
              <a:gd name="connsiteY69" fmla="*/ 147305 h 5542265"/>
              <a:gd name="connsiteX70" fmla="*/ 3255264 w 8487110"/>
              <a:gd name="connsiteY70" fmla="*/ 156449 h 5542265"/>
              <a:gd name="connsiteX71" fmla="*/ 2889504 w 8487110"/>
              <a:gd name="connsiteY71" fmla="*/ 138161 h 5542265"/>
              <a:gd name="connsiteX72" fmla="*/ 2404872 w 8487110"/>
              <a:gd name="connsiteY72" fmla="*/ 119873 h 5542265"/>
              <a:gd name="connsiteX73" fmla="*/ 2185416 w 8487110"/>
              <a:gd name="connsiteY73" fmla="*/ 92441 h 5542265"/>
              <a:gd name="connsiteX74" fmla="*/ 1810512 w 8487110"/>
              <a:gd name="connsiteY74" fmla="*/ 74153 h 5542265"/>
              <a:gd name="connsiteX75" fmla="*/ 1316736 w 8487110"/>
              <a:gd name="connsiteY75" fmla="*/ 83297 h 5542265"/>
              <a:gd name="connsiteX76" fmla="*/ 1133856 w 8487110"/>
              <a:gd name="connsiteY76" fmla="*/ 92441 h 5542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487110" h="5542265">
                <a:moveTo>
                  <a:pt x="1179576" y="129017"/>
                </a:moveTo>
                <a:cubicBezTo>
                  <a:pt x="1036287" y="93195"/>
                  <a:pt x="960721" y="72933"/>
                  <a:pt x="777240" y="46721"/>
                </a:cubicBezTo>
                <a:cubicBezTo>
                  <a:pt x="674251" y="32008"/>
                  <a:pt x="569976" y="28433"/>
                  <a:pt x="466344" y="19289"/>
                </a:cubicBezTo>
                <a:cubicBezTo>
                  <a:pt x="387096" y="25385"/>
                  <a:pt x="303588" y="11230"/>
                  <a:pt x="228600" y="37577"/>
                </a:cubicBezTo>
                <a:cubicBezTo>
                  <a:pt x="150051" y="65175"/>
                  <a:pt x="105279" y="183635"/>
                  <a:pt x="73152" y="247889"/>
                </a:cubicBezTo>
                <a:cubicBezTo>
                  <a:pt x="70104" y="290561"/>
                  <a:pt x="71041" y="333706"/>
                  <a:pt x="64008" y="375905"/>
                </a:cubicBezTo>
                <a:cubicBezTo>
                  <a:pt x="26816" y="599058"/>
                  <a:pt x="40665" y="337136"/>
                  <a:pt x="27432" y="558785"/>
                </a:cubicBezTo>
                <a:cubicBezTo>
                  <a:pt x="17064" y="732452"/>
                  <a:pt x="9144" y="906257"/>
                  <a:pt x="0" y="1079993"/>
                </a:cubicBezTo>
                <a:cubicBezTo>
                  <a:pt x="36576" y="1256777"/>
                  <a:pt x="67598" y="1434802"/>
                  <a:pt x="109728" y="1610345"/>
                </a:cubicBezTo>
                <a:cubicBezTo>
                  <a:pt x="122552" y="1663776"/>
                  <a:pt x="148803" y="1713162"/>
                  <a:pt x="164592" y="1765793"/>
                </a:cubicBezTo>
                <a:cubicBezTo>
                  <a:pt x="176277" y="1804743"/>
                  <a:pt x="177044" y="1846859"/>
                  <a:pt x="192024" y="1884665"/>
                </a:cubicBezTo>
                <a:cubicBezTo>
                  <a:pt x="241273" y="2008959"/>
                  <a:pt x="356616" y="2250425"/>
                  <a:pt x="356616" y="2250425"/>
                </a:cubicBezTo>
                <a:cubicBezTo>
                  <a:pt x="362712" y="2299193"/>
                  <a:pt x="370014" y="2347825"/>
                  <a:pt x="374904" y="2396729"/>
                </a:cubicBezTo>
                <a:cubicBezTo>
                  <a:pt x="392993" y="2577618"/>
                  <a:pt x="375530" y="2673452"/>
                  <a:pt x="448056" y="2881361"/>
                </a:cubicBezTo>
                <a:cubicBezTo>
                  <a:pt x="457035" y="2907102"/>
                  <a:pt x="495187" y="2909805"/>
                  <a:pt x="521208" y="2917937"/>
                </a:cubicBezTo>
                <a:cubicBezTo>
                  <a:pt x="724544" y="2981480"/>
                  <a:pt x="711151" y="2971065"/>
                  <a:pt x="896112" y="2981945"/>
                </a:cubicBezTo>
                <a:cubicBezTo>
                  <a:pt x="944880" y="2994137"/>
                  <a:pt x="992414" y="3013348"/>
                  <a:pt x="1042416" y="3018521"/>
                </a:cubicBezTo>
                <a:cubicBezTo>
                  <a:pt x="1132396" y="3027829"/>
                  <a:pt x="1562284" y="3041492"/>
                  <a:pt x="1691640" y="3045953"/>
                </a:cubicBezTo>
                <a:cubicBezTo>
                  <a:pt x="1822704" y="3067289"/>
                  <a:pt x="1952687" y="3096892"/>
                  <a:pt x="2084832" y="3109961"/>
                </a:cubicBezTo>
                <a:cubicBezTo>
                  <a:pt x="2230552" y="3124373"/>
                  <a:pt x="2377456" y="3121776"/>
                  <a:pt x="2523744" y="3128249"/>
                </a:cubicBezTo>
                <a:cubicBezTo>
                  <a:pt x="3339714" y="3164354"/>
                  <a:pt x="2860464" y="3146797"/>
                  <a:pt x="3383280" y="3164825"/>
                </a:cubicBezTo>
                <a:cubicBezTo>
                  <a:pt x="3493008" y="3146537"/>
                  <a:pt x="3601313" y="3114443"/>
                  <a:pt x="3712464" y="3109961"/>
                </a:cubicBezTo>
                <a:cubicBezTo>
                  <a:pt x="4158259" y="3091985"/>
                  <a:pt x="4807706" y="3133454"/>
                  <a:pt x="5257800" y="3155681"/>
                </a:cubicBezTo>
                <a:cubicBezTo>
                  <a:pt x="5367528" y="3173969"/>
                  <a:pt x="5476517" y="3197439"/>
                  <a:pt x="5586984" y="3210545"/>
                </a:cubicBezTo>
                <a:cubicBezTo>
                  <a:pt x="5656666" y="3218812"/>
                  <a:pt x="5728961" y="3203744"/>
                  <a:pt x="5797296" y="3219689"/>
                </a:cubicBezTo>
                <a:cubicBezTo>
                  <a:pt x="5824662" y="3226074"/>
                  <a:pt x="5835908" y="3262523"/>
                  <a:pt x="5861304" y="3274553"/>
                </a:cubicBezTo>
                <a:cubicBezTo>
                  <a:pt x="5895376" y="3290693"/>
                  <a:pt x="5934456" y="3292841"/>
                  <a:pt x="5971032" y="3301985"/>
                </a:cubicBezTo>
                <a:cubicBezTo>
                  <a:pt x="5980176" y="3311129"/>
                  <a:pt x="5989665" y="3319941"/>
                  <a:pt x="5998464" y="3329417"/>
                </a:cubicBezTo>
                <a:cubicBezTo>
                  <a:pt x="6138789" y="3480536"/>
                  <a:pt x="6039989" y="3423194"/>
                  <a:pt x="6291072" y="3457433"/>
                </a:cubicBezTo>
                <a:cubicBezTo>
                  <a:pt x="6334277" y="3529441"/>
                  <a:pt x="6308218" y="3474391"/>
                  <a:pt x="6327648" y="3548873"/>
                </a:cubicBezTo>
                <a:cubicBezTo>
                  <a:pt x="6361737" y="3679549"/>
                  <a:pt x="6373169" y="3712817"/>
                  <a:pt x="6409944" y="3832337"/>
                </a:cubicBezTo>
                <a:cubicBezTo>
                  <a:pt x="6412992" y="3853673"/>
                  <a:pt x="6416570" y="3874940"/>
                  <a:pt x="6419088" y="3896345"/>
                </a:cubicBezTo>
                <a:cubicBezTo>
                  <a:pt x="6422667" y="3926767"/>
                  <a:pt x="6423900" y="3957461"/>
                  <a:pt x="6428232" y="3987785"/>
                </a:cubicBezTo>
                <a:cubicBezTo>
                  <a:pt x="6433051" y="4021520"/>
                  <a:pt x="6440918" y="4054755"/>
                  <a:pt x="6446520" y="4088369"/>
                </a:cubicBezTo>
                <a:cubicBezTo>
                  <a:pt x="6453111" y="4127914"/>
                  <a:pt x="6459138" y="4167554"/>
                  <a:pt x="6464808" y="4207241"/>
                </a:cubicBezTo>
                <a:cubicBezTo>
                  <a:pt x="6468283" y="4231568"/>
                  <a:pt x="6470704" y="4256035"/>
                  <a:pt x="6473952" y="4280393"/>
                </a:cubicBezTo>
                <a:cubicBezTo>
                  <a:pt x="6476800" y="4301757"/>
                  <a:pt x="6480048" y="4323065"/>
                  <a:pt x="6483096" y="4344401"/>
                </a:cubicBezTo>
                <a:cubicBezTo>
                  <a:pt x="6480048" y="4505945"/>
                  <a:pt x="6473952" y="4667460"/>
                  <a:pt x="6473952" y="4829033"/>
                </a:cubicBezTo>
                <a:cubicBezTo>
                  <a:pt x="6473952" y="4868774"/>
                  <a:pt x="6476563" y="4908705"/>
                  <a:pt x="6483096" y="4947905"/>
                </a:cubicBezTo>
                <a:cubicBezTo>
                  <a:pt x="6485794" y="4964096"/>
                  <a:pt x="6496667" y="4977903"/>
                  <a:pt x="6501384" y="4993625"/>
                </a:cubicBezTo>
                <a:cubicBezTo>
                  <a:pt x="6505850" y="5008511"/>
                  <a:pt x="6506523" y="5024328"/>
                  <a:pt x="6510528" y="5039345"/>
                </a:cubicBezTo>
                <a:cubicBezTo>
                  <a:pt x="6518727" y="5070093"/>
                  <a:pt x="6528602" y="5100370"/>
                  <a:pt x="6537960" y="5130785"/>
                </a:cubicBezTo>
                <a:cubicBezTo>
                  <a:pt x="6540795" y="5139997"/>
                  <a:pt x="6545013" y="5148808"/>
                  <a:pt x="6547104" y="5158217"/>
                </a:cubicBezTo>
                <a:cubicBezTo>
                  <a:pt x="6560774" y="5219731"/>
                  <a:pt x="6549381" y="5233315"/>
                  <a:pt x="6592824" y="5295377"/>
                </a:cubicBezTo>
                <a:cubicBezTo>
                  <a:pt x="6644117" y="5368652"/>
                  <a:pt x="6704694" y="5421376"/>
                  <a:pt x="6784848" y="5459969"/>
                </a:cubicBezTo>
                <a:cubicBezTo>
                  <a:pt x="6932892" y="5531249"/>
                  <a:pt x="6966997" y="5519508"/>
                  <a:pt x="7141464" y="5542265"/>
                </a:cubicBezTo>
                <a:cubicBezTo>
                  <a:pt x="7966388" y="5432275"/>
                  <a:pt x="6860248" y="5588744"/>
                  <a:pt x="7690104" y="5441681"/>
                </a:cubicBezTo>
                <a:cubicBezTo>
                  <a:pt x="7838658" y="5415355"/>
                  <a:pt x="7988808" y="5399009"/>
                  <a:pt x="8138160" y="5377673"/>
                </a:cubicBezTo>
                <a:cubicBezTo>
                  <a:pt x="8265882" y="5324822"/>
                  <a:pt x="8392050" y="5327450"/>
                  <a:pt x="8449056" y="5203937"/>
                </a:cubicBezTo>
                <a:cubicBezTo>
                  <a:pt x="8456825" y="5187103"/>
                  <a:pt x="8455152" y="5167361"/>
                  <a:pt x="8458200" y="5149073"/>
                </a:cubicBezTo>
                <a:cubicBezTo>
                  <a:pt x="8461248" y="5091161"/>
                  <a:pt x="8462094" y="5033091"/>
                  <a:pt x="8467344" y="4975337"/>
                </a:cubicBezTo>
                <a:cubicBezTo>
                  <a:pt x="8471247" y="4932409"/>
                  <a:pt x="8485383" y="4890426"/>
                  <a:pt x="8485632" y="4847321"/>
                </a:cubicBezTo>
                <a:cubicBezTo>
                  <a:pt x="8488433" y="4362688"/>
                  <a:pt x="8488191" y="3877925"/>
                  <a:pt x="8476488" y="3393425"/>
                </a:cubicBezTo>
                <a:cubicBezTo>
                  <a:pt x="8472943" y="3246657"/>
                  <a:pt x="8447243" y="3101141"/>
                  <a:pt x="8439912" y="2954513"/>
                </a:cubicBezTo>
                <a:cubicBezTo>
                  <a:pt x="8421568" y="2587631"/>
                  <a:pt x="8445229" y="2963498"/>
                  <a:pt x="8403336" y="2561321"/>
                </a:cubicBezTo>
                <a:cubicBezTo>
                  <a:pt x="8395416" y="2485289"/>
                  <a:pt x="8394156" y="2408620"/>
                  <a:pt x="8385048" y="2332721"/>
                </a:cubicBezTo>
                <a:cubicBezTo>
                  <a:pt x="8375854" y="2256101"/>
                  <a:pt x="8359385" y="2180515"/>
                  <a:pt x="8348472" y="2104121"/>
                </a:cubicBezTo>
                <a:cubicBezTo>
                  <a:pt x="8330799" y="1980408"/>
                  <a:pt x="8322785" y="1863589"/>
                  <a:pt x="8311896" y="1738361"/>
                </a:cubicBezTo>
                <a:cubicBezTo>
                  <a:pt x="8308848" y="1662161"/>
                  <a:pt x="8309656" y="1585709"/>
                  <a:pt x="8302752" y="1509761"/>
                </a:cubicBezTo>
                <a:cubicBezTo>
                  <a:pt x="8297444" y="1451372"/>
                  <a:pt x="8280292" y="1394443"/>
                  <a:pt x="8275320" y="1336025"/>
                </a:cubicBezTo>
                <a:cubicBezTo>
                  <a:pt x="8268078" y="1250934"/>
                  <a:pt x="8269224" y="1165337"/>
                  <a:pt x="8266176" y="1079993"/>
                </a:cubicBezTo>
                <a:cubicBezTo>
                  <a:pt x="8274364" y="809791"/>
                  <a:pt x="8282257" y="753641"/>
                  <a:pt x="8266176" y="485633"/>
                </a:cubicBezTo>
                <a:cubicBezTo>
                  <a:pt x="8258304" y="354438"/>
                  <a:pt x="8263018" y="290451"/>
                  <a:pt x="8165592" y="193025"/>
                </a:cubicBezTo>
                <a:cubicBezTo>
                  <a:pt x="8147177" y="174610"/>
                  <a:pt x="8116824" y="174737"/>
                  <a:pt x="8092440" y="165593"/>
                </a:cubicBezTo>
                <a:cubicBezTo>
                  <a:pt x="8052816" y="129017"/>
                  <a:pt x="8019808" y="83609"/>
                  <a:pt x="7973568" y="55865"/>
                </a:cubicBezTo>
                <a:cubicBezTo>
                  <a:pt x="7842499" y="-22776"/>
                  <a:pt x="7781987" y="2104"/>
                  <a:pt x="7635240" y="10145"/>
                </a:cubicBezTo>
                <a:lnTo>
                  <a:pt x="7150608" y="37577"/>
                </a:lnTo>
                <a:cubicBezTo>
                  <a:pt x="7007227" y="85371"/>
                  <a:pt x="6866380" y="144996"/>
                  <a:pt x="6711696" y="147305"/>
                </a:cubicBezTo>
                <a:cubicBezTo>
                  <a:pt x="6580328" y="149266"/>
                  <a:pt x="6449568" y="129017"/>
                  <a:pt x="6318504" y="119873"/>
                </a:cubicBezTo>
                <a:lnTo>
                  <a:pt x="5559552" y="147305"/>
                </a:lnTo>
                <a:cubicBezTo>
                  <a:pt x="4099253" y="174448"/>
                  <a:pt x="4268935" y="171808"/>
                  <a:pt x="3255264" y="156449"/>
                </a:cubicBezTo>
                <a:lnTo>
                  <a:pt x="2889504" y="138161"/>
                </a:lnTo>
                <a:cubicBezTo>
                  <a:pt x="2727994" y="131214"/>
                  <a:pt x="2566191" y="130348"/>
                  <a:pt x="2404872" y="119873"/>
                </a:cubicBezTo>
                <a:cubicBezTo>
                  <a:pt x="2331306" y="115096"/>
                  <a:pt x="2258920" y="98095"/>
                  <a:pt x="2185416" y="92441"/>
                </a:cubicBezTo>
                <a:cubicBezTo>
                  <a:pt x="2060668" y="82845"/>
                  <a:pt x="1810512" y="74153"/>
                  <a:pt x="1810512" y="74153"/>
                </a:cubicBezTo>
                <a:lnTo>
                  <a:pt x="1316736" y="83297"/>
                </a:lnTo>
                <a:cubicBezTo>
                  <a:pt x="973062" y="92978"/>
                  <a:pt x="1244744" y="92441"/>
                  <a:pt x="1133856" y="92441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C6C6B018-1442-8B7A-EDF4-0CF96B621E47}"/>
              </a:ext>
            </a:extLst>
          </p:cNvPr>
          <p:cNvSpPr/>
          <p:nvPr/>
        </p:nvSpPr>
        <p:spPr>
          <a:xfrm>
            <a:off x="1435597" y="1595067"/>
            <a:ext cx="983588" cy="21676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Mining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94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B585D6B-BE3F-F5DC-CA9C-C4037EB1C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Request till next MTG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AAC725-DA5D-3320-FD9B-3BAA6A51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064B89-8114-7319-DE40-5BC1960E85D2}"/>
              </a:ext>
            </a:extLst>
          </p:cNvPr>
          <p:cNvSpPr txBox="1"/>
          <p:nvPr/>
        </p:nvSpPr>
        <p:spPr>
          <a:xfrm>
            <a:off x="1959425" y="2780522"/>
            <a:ext cx="828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Please bring your idea of Material classification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051388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87B72BC-2F8B-657A-7A94-A101447473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Deep discussion are necessary for Main material of Vehicle</a:t>
            </a:r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501A364-A4DD-2724-1733-CD4293D15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Planning of Face to Face MTG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8A332A-920B-CB98-A46E-81A65C5A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26</a:t>
            </a:fld>
            <a:endParaRPr kumimoji="1" lang="ja-JP" altLang="en-US"/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34DA358A-ADA5-B32A-9BF0-A64FD7DFF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453555"/>
              </p:ext>
            </p:extLst>
          </p:nvPr>
        </p:nvGraphicFramePr>
        <p:xfrm>
          <a:off x="1381144" y="1610800"/>
          <a:ext cx="9432306" cy="362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3749030723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821431534"/>
                    </a:ext>
                  </a:extLst>
                </a:gridCol>
                <a:gridCol w="3600153">
                  <a:extLst>
                    <a:ext uri="{9D8B030D-6E8A-4147-A177-3AD203B41FA5}">
                      <a16:colId xmlns:a16="http://schemas.microsoft.com/office/drawing/2014/main" val="1843593180"/>
                    </a:ext>
                  </a:extLst>
                </a:gridCol>
                <a:gridCol w="3600153">
                  <a:extLst>
                    <a:ext uri="{9D8B030D-6E8A-4147-A177-3AD203B41FA5}">
                      <a16:colId xmlns:a16="http://schemas.microsoft.com/office/drawing/2014/main" val="939180182"/>
                    </a:ext>
                  </a:extLst>
                </a:gridCol>
              </a:tblGrid>
              <a:tr h="43260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Date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336880"/>
                  </a:ext>
                </a:extLst>
              </a:tr>
              <a:tr h="792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28.Sep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(Thu)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 Discussion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Classification &amp;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System boundary 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definition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134249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Aluminum Discussion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216132"/>
                  </a:ext>
                </a:extLst>
              </a:tr>
              <a:tr h="792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29.Sept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(Fri)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Copper Discussion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122067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PM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Resin Discussion</a:t>
                      </a:r>
                      <a:endParaRPr kumimoji="1" lang="ja-JP" altLang="en-US" sz="2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494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62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3615C7-5B65-40AA-8BCE-822ECFC86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MTG Schedule plan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7FBC5B5-43B7-4B5B-A9EB-CE388841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27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E18EA08-831D-443A-9AD7-6A2EB57AC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917454"/>
              </p:ext>
            </p:extLst>
          </p:nvPr>
        </p:nvGraphicFramePr>
        <p:xfrm>
          <a:off x="695670" y="794305"/>
          <a:ext cx="10800000" cy="160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55134118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597433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091242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67519131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43520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707586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21878811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96832371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0329450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3618498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8288383"/>
                    </a:ext>
                  </a:extLst>
                </a:gridCol>
              </a:tblGrid>
              <a:tr h="52988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SG2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MTG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date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204874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Jun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Jul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Aug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Sep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Oct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Nov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Dec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Jan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Feb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Mar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02900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332616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5CC074-1EDF-4C20-A5D1-C3EA5D9E34D1}"/>
              </a:ext>
            </a:extLst>
          </p:cNvPr>
          <p:cNvSpPr txBox="1"/>
          <p:nvPr/>
        </p:nvSpPr>
        <p:spPr>
          <a:xfrm>
            <a:off x="2502255" y="3001642"/>
            <a:ext cx="5525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Every Month's 4</a:t>
            </a:r>
            <a:r>
              <a:rPr kumimoji="1" lang="en-US" altLang="ja-JP" sz="28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Thursday 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8D7134-091F-4FF0-ADEF-549C9B7D39D1}"/>
              </a:ext>
            </a:extLst>
          </p:cNvPr>
          <p:cNvSpPr txBox="1"/>
          <p:nvPr/>
        </p:nvSpPr>
        <p:spPr>
          <a:xfrm>
            <a:off x="2502255" y="3595231"/>
            <a:ext cx="3717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19:00-20:00 (JST)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4E5657-063D-41AD-AE4F-2A97CF81C547}"/>
              </a:ext>
            </a:extLst>
          </p:cNvPr>
          <p:cNvSpPr txBox="1"/>
          <p:nvPr/>
        </p:nvSpPr>
        <p:spPr>
          <a:xfrm>
            <a:off x="2502255" y="4188819"/>
            <a:ext cx="234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Online MTG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DFAA3E-B803-4293-9572-F87E10C645F5}"/>
              </a:ext>
            </a:extLst>
          </p:cNvPr>
          <p:cNvSpPr txBox="1"/>
          <p:nvPr/>
        </p:nvSpPr>
        <p:spPr>
          <a:xfrm>
            <a:off x="6322967" y="5366850"/>
            <a:ext cx="269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A-LCA IWG MTG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EF7223-1912-48ED-8A41-7DA42C4E71D5}"/>
              </a:ext>
            </a:extLst>
          </p:cNvPr>
          <p:cNvSpPr txBox="1"/>
          <p:nvPr/>
        </p:nvSpPr>
        <p:spPr>
          <a:xfrm>
            <a:off x="7125050" y="5766960"/>
            <a:ext cx="3195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Ju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l.10		@online</a:t>
            </a:r>
          </a:p>
          <a:p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Oct.17-18	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＠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Brussel</a:t>
            </a:r>
          </a:p>
          <a:p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Jan.xx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		@Geneva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4D17828-907A-4E61-9909-B676FB375CB4}"/>
              </a:ext>
            </a:extLst>
          </p:cNvPr>
          <p:cNvSpPr/>
          <p:nvPr/>
        </p:nvSpPr>
        <p:spPr>
          <a:xfrm>
            <a:off x="6092964" y="5311817"/>
            <a:ext cx="432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633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0A31561-4FD4-C5D8-13A1-7CF662F1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Overall schedule plan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303D34-5A52-56DB-30BE-838099E9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527EB594-7D95-227C-9E78-8230BE64E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270480"/>
              </p:ext>
            </p:extLst>
          </p:nvPr>
        </p:nvGraphicFramePr>
        <p:xfrm>
          <a:off x="541542" y="751631"/>
          <a:ext cx="11108916" cy="59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916">
                  <a:extLst>
                    <a:ext uri="{9D8B030D-6E8A-4147-A177-3AD203B41FA5}">
                      <a16:colId xmlns:a16="http://schemas.microsoft.com/office/drawing/2014/main" val="40010434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9272324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477648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56464669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29739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8134739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831783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455961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91092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95443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9124513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608532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031294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81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2023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16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Nov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Dec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Jan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Feb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Mar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4Q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2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IWG</a:t>
                      </a:r>
                      <a:r>
                        <a:rPr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MTG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50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 scope &amp; topics setting due to a goal toward CN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92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level concept</a:t>
                      </a:r>
                      <a:r>
                        <a:rPr kumimoji="1" lang="ja-JP" altLang="en-US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757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material list setting for automotive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73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system boundary setting with manufacturing SG3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system boundary setting with waste/recycling SG5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178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Setting of each material carbon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728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 err="1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Info.exchange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with material industries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07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Data collecting and operation 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69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Info.exchange for verification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389667"/>
                  </a:ext>
                </a:extLst>
              </a:tr>
            </a:tbl>
          </a:graphicData>
        </a:graphic>
      </p:graphicFrame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7060E869-F35B-1913-A9CF-172348609DBC}"/>
              </a:ext>
            </a:extLst>
          </p:cNvPr>
          <p:cNvCxnSpPr>
            <a:cxnSpLocks/>
          </p:cNvCxnSpPr>
          <p:nvPr/>
        </p:nvCxnSpPr>
        <p:spPr>
          <a:xfrm>
            <a:off x="2348054" y="2194181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5D1C59C4-C001-BB5E-7E41-AA38EC0EB316}"/>
              </a:ext>
            </a:extLst>
          </p:cNvPr>
          <p:cNvCxnSpPr>
            <a:cxnSpLocks/>
          </p:cNvCxnSpPr>
          <p:nvPr/>
        </p:nvCxnSpPr>
        <p:spPr>
          <a:xfrm>
            <a:off x="2348054" y="2763350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CE6B606-E0A0-E430-EB13-B364B906D026}"/>
              </a:ext>
            </a:extLst>
          </p:cNvPr>
          <p:cNvCxnSpPr>
            <a:cxnSpLocks/>
          </p:cNvCxnSpPr>
          <p:nvPr/>
        </p:nvCxnSpPr>
        <p:spPr>
          <a:xfrm>
            <a:off x="3812960" y="3601842"/>
            <a:ext cx="275286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9472444-F7E5-D2AD-E9D4-88E66CF3D564}"/>
              </a:ext>
            </a:extLst>
          </p:cNvPr>
          <p:cNvCxnSpPr>
            <a:cxnSpLocks/>
          </p:cNvCxnSpPr>
          <p:nvPr/>
        </p:nvCxnSpPr>
        <p:spPr>
          <a:xfrm>
            <a:off x="3812960" y="4350265"/>
            <a:ext cx="275286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星: 5 pt 13">
            <a:extLst>
              <a:ext uri="{FF2B5EF4-FFF2-40B4-BE49-F238E27FC236}">
                <a16:creationId xmlns:a16="http://schemas.microsoft.com/office/drawing/2014/main" id="{90B627A6-ED5A-E887-375B-710F2BA2F801}"/>
              </a:ext>
            </a:extLst>
          </p:cNvPr>
          <p:cNvSpPr/>
          <p:nvPr/>
        </p:nvSpPr>
        <p:spPr>
          <a:xfrm>
            <a:off x="3915683" y="2529650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C878537-61F7-63CA-EAF3-1B6D7832FDC7}"/>
              </a:ext>
            </a:extLst>
          </p:cNvPr>
          <p:cNvCxnSpPr>
            <a:cxnSpLocks/>
          </p:cNvCxnSpPr>
          <p:nvPr/>
        </p:nvCxnSpPr>
        <p:spPr>
          <a:xfrm>
            <a:off x="8787869" y="6026770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28012D5-0DF0-1DBB-43C1-5167CC999568}"/>
              </a:ext>
            </a:extLst>
          </p:cNvPr>
          <p:cNvCxnSpPr>
            <a:cxnSpLocks/>
          </p:cNvCxnSpPr>
          <p:nvPr/>
        </p:nvCxnSpPr>
        <p:spPr>
          <a:xfrm>
            <a:off x="3812960" y="5564740"/>
            <a:ext cx="497490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星: 5 pt 1">
            <a:extLst>
              <a:ext uri="{FF2B5EF4-FFF2-40B4-BE49-F238E27FC236}">
                <a16:creationId xmlns:a16="http://schemas.microsoft.com/office/drawing/2014/main" id="{A0E7450C-7082-39C9-79B5-CB04C430C82E}"/>
              </a:ext>
            </a:extLst>
          </p:cNvPr>
          <p:cNvSpPr/>
          <p:nvPr/>
        </p:nvSpPr>
        <p:spPr>
          <a:xfrm>
            <a:off x="4623318" y="1481078"/>
            <a:ext cx="360000" cy="360000"/>
          </a:xfrm>
          <a:prstGeom prst="star5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星: 5 pt 8">
            <a:extLst>
              <a:ext uri="{FF2B5EF4-FFF2-40B4-BE49-F238E27FC236}">
                <a16:creationId xmlns:a16="http://schemas.microsoft.com/office/drawing/2014/main" id="{F29F5B88-017D-7550-6525-E11C3A9E3CCF}"/>
              </a:ext>
            </a:extLst>
          </p:cNvPr>
          <p:cNvSpPr/>
          <p:nvPr/>
        </p:nvSpPr>
        <p:spPr>
          <a:xfrm>
            <a:off x="6565824" y="148692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星: 5 pt 10">
            <a:extLst>
              <a:ext uri="{FF2B5EF4-FFF2-40B4-BE49-F238E27FC236}">
                <a16:creationId xmlns:a16="http://schemas.microsoft.com/office/drawing/2014/main" id="{FED4D4A0-4D6E-11CF-76A1-BB6465E0FD54}"/>
              </a:ext>
            </a:extLst>
          </p:cNvPr>
          <p:cNvSpPr/>
          <p:nvPr/>
        </p:nvSpPr>
        <p:spPr>
          <a:xfrm>
            <a:off x="9512874" y="148107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星: 5 pt 11">
            <a:extLst>
              <a:ext uri="{FF2B5EF4-FFF2-40B4-BE49-F238E27FC236}">
                <a16:creationId xmlns:a16="http://schemas.microsoft.com/office/drawing/2014/main" id="{A741AE95-12B0-0D08-7B5D-89BB9DB1924D}"/>
              </a:ext>
            </a:extLst>
          </p:cNvPr>
          <p:cNvSpPr/>
          <p:nvPr/>
        </p:nvSpPr>
        <p:spPr>
          <a:xfrm>
            <a:off x="10940246" y="148107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星: 5 pt 12">
            <a:extLst>
              <a:ext uri="{FF2B5EF4-FFF2-40B4-BE49-F238E27FC236}">
                <a16:creationId xmlns:a16="http://schemas.microsoft.com/office/drawing/2014/main" id="{8ACC04AF-F92A-A0E9-7CA3-8CA85BB46F31}"/>
              </a:ext>
            </a:extLst>
          </p:cNvPr>
          <p:cNvSpPr/>
          <p:nvPr/>
        </p:nvSpPr>
        <p:spPr>
          <a:xfrm>
            <a:off x="11300246" y="148107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D2FA472-3820-92D0-79FF-0160EBD06D73}"/>
              </a:ext>
            </a:extLst>
          </p:cNvPr>
          <p:cNvSpPr txBox="1"/>
          <p:nvPr/>
        </p:nvSpPr>
        <p:spPr>
          <a:xfrm>
            <a:off x="-1129004" y="17914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0" name="星: 5 pt 19">
            <a:extLst>
              <a:ext uri="{FF2B5EF4-FFF2-40B4-BE49-F238E27FC236}">
                <a16:creationId xmlns:a16="http://schemas.microsoft.com/office/drawing/2014/main" id="{586966C4-0BDC-72B7-7652-BBC552522B40}"/>
              </a:ext>
            </a:extLst>
          </p:cNvPr>
          <p:cNvSpPr/>
          <p:nvPr/>
        </p:nvSpPr>
        <p:spPr>
          <a:xfrm>
            <a:off x="3915683" y="2914535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90A2C6EF-1926-D468-43F0-9F4B110190D9}"/>
              </a:ext>
            </a:extLst>
          </p:cNvPr>
          <p:cNvSpPr/>
          <p:nvPr/>
        </p:nvSpPr>
        <p:spPr>
          <a:xfrm flipV="1">
            <a:off x="3373127" y="922043"/>
            <a:ext cx="307911" cy="239243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8BE05B0F-AD66-68D6-35F9-B7C937614D17}"/>
              </a:ext>
            </a:extLst>
          </p:cNvPr>
          <p:cNvCxnSpPr>
            <a:cxnSpLocks/>
          </p:cNvCxnSpPr>
          <p:nvPr/>
        </p:nvCxnSpPr>
        <p:spPr>
          <a:xfrm>
            <a:off x="2384444" y="3112153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星: 5 pt 26">
            <a:extLst>
              <a:ext uri="{FF2B5EF4-FFF2-40B4-BE49-F238E27FC236}">
                <a16:creationId xmlns:a16="http://schemas.microsoft.com/office/drawing/2014/main" id="{6D9FE018-0218-1539-B0BA-DE75B67CADB8}"/>
              </a:ext>
            </a:extLst>
          </p:cNvPr>
          <p:cNvSpPr/>
          <p:nvPr/>
        </p:nvSpPr>
        <p:spPr>
          <a:xfrm>
            <a:off x="3888622" y="203202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39529825-35A9-BF58-B9C0-8B7435E52DFB}"/>
              </a:ext>
            </a:extLst>
          </p:cNvPr>
          <p:cNvCxnSpPr>
            <a:cxnSpLocks/>
          </p:cNvCxnSpPr>
          <p:nvPr/>
        </p:nvCxnSpPr>
        <p:spPr>
          <a:xfrm>
            <a:off x="3812960" y="5094336"/>
            <a:ext cx="497490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37245D93-64BF-B934-DCAA-AFDB7CEF306B}"/>
              </a:ext>
            </a:extLst>
          </p:cNvPr>
          <p:cNvCxnSpPr>
            <a:cxnSpLocks/>
          </p:cNvCxnSpPr>
          <p:nvPr/>
        </p:nvCxnSpPr>
        <p:spPr>
          <a:xfrm>
            <a:off x="10150755" y="6536979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68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C26CB90-D757-4FA3-83C2-EB468C54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23"/>
            <a:ext cx="11582400" cy="655744"/>
          </a:xfrm>
        </p:spPr>
        <p:txBody>
          <a:bodyPr/>
          <a:lstStyle/>
          <a:p>
            <a:r>
              <a:rPr kumimoji="1" lang="en-US" altLang="ja-JP" dirty="0"/>
              <a:t>Discussion of a way to proceed</a:t>
            </a:r>
            <a:endParaRPr kumimoji="1" lang="ja-JP" altLang="en-US" dirty="0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63E1EF1-669B-7A6A-77B9-5F6BAC593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73623"/>
              </p:ext>
            </p:extLst>
          </p:nvPr>
        </p:nvGraphicFramePr>
        <p:xfrm>
          <a:off x="1343472" y="1424743"/>
          <a:ext cx="7776864" cy="476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val="691071760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1982445980"/>
                    </a:ext>
                  </a:extLst>
                </a:gridCol>
              </a:tblGrid>
              <a:tr h="34243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Reference: ISO14040/44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951168415"/>
                  </a:ext>
                </a:extLst>
              </a:tr>
              <a:tr h="29406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Setting goal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Background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objective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998867134"/>
                  </a:ext>
                </a:extLst>
              </a:tr>
              <a:tr h="294064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Usage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580565156"/>
                  </a:ext>
                </a:extLst>
              </a:tr>
              <a:tr h="294064"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Setting a scope</a:t>
                      </a:r>
                      <a:r>
                        <a:rPr kumimoji="1" lang="ja-JP" altLang="en-US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the investigation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Applicable products and functional unit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831307349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System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boundary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06290018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Cut-off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criteria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926802181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Data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requirement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804864467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Allocation method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205204455"/>
                  </a:ext>
                </a:extLst>
              </a:tr>
              <a:tr h="294064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Data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quality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655977798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Interpretation method and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limit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365586039"/>
                  </a:ext>
                </a:extLst>
              </a:tr>
              <a:tr h="24077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Analysis and evaluation of inventory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Data collection conditions and results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488887611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Analyzed results of inventory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9342244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results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of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impact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206310735"/>
                  </a:ext>
                </a:extLst>
              </a:tr>
              <a:tr h="2407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Interpretation</a:t>
                      </a:r>
                      <a:endParaRPr kumimoji="1"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Sensitivity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analysis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69204938"/>
                  </a:ext>
                </a:extLst>
              </a:tr>
              <a:tr h="240776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Summary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</a:t>
                      </a: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limit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063507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0FC570-68DC-4AE1-8990-25DAD7C74539}"/>
              </a:ext>
            </a:extLst>
          </p:cNvPr>
          <p:cNvSpPr txBox="1"/>
          <p:nvPr/>
        </p:nvSpPr>
        <p:spPr>
          <a:xfrm>
            <a:off x="9910088" y="2354977"/>
            <a:ext cx="21870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At first, m</a:t>
            </a:r>
            <a:r>
              <a:rPr kumimoji="1" lang="en-US" altLang="ja-JP" sz="2000" b="1" dirty="0"/>
              <a:t>aterial classification </a:t>
            </a:r>
            <a:endParaRPr kumimoji="1" lang="ja-JP" altLang="en-US" sz="2000" b="1" dirty="0"/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27E90E8F-C800-7BAF-08E9-E21B78E36F5A}"/>
              </a:ext>
            </a:extLst>
          </p:cNvPr>
          <p:cNvSpPr/>
          <p:nvPr/>
        </p:nvSpPr>
        <p:spPr>
          <a:xfrm>
            <a:off x="9264352" y="2420888"/>
            <a:ext cx="589856" cy="47838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C3B4A8A-D69D-7B7D-BD57-A4047491796B}"/>
              </a:ext>
            </a:extLst>
          </p:cNvPr>
          <p:cNvSpPr txBox="1"/>
          <p:nvPr/>
        </p:nvSpPr>
        <p:spPr>
          <a:xfrm>
            <a:off x="428954" y="810033"/>
            <a:ext cx="66108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 guideline of discussion points for material</a:t>
            </a:r>
          </a:p>
        </p:txBody>
      </p:sp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42F62DF1-1619-30B7-0CCD-626BAFFF5523}"/>
              </a:ext>
            </a:extLst>
          </p:cNvPr>
          <p:cNvSpPr/>
          <p:nvPr/>
        </p:nvSpPr>
        <p:spPr>
          <a:xfrm>
            <a:off x="9257456" y="1758038"/>
            <a:ext cx="589856" cy="47838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228351-1119-6BC3-9B64-D186520E6B3B}"/>
              </a:ext>
            </a:extLst>
          </p:cNvPr>
          <p:cNvSpPr txBox="1"/>
          <p:nvPr/>
        </p:nvSpPr>
        <p:spPr>
          <a:xfrm>
            <a:off x="9854208" y="1554859"/>
            <a:ext cx="2187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Share common goal image</a:t>
            </a:r>
            <a:r>
              <a:rPr kumimoji="1" lang="en-US" altLang="ja-JP" sz="2000" b="1" dirty="0"/>
              <a:t> 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36323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C26CB90-D757-4FA3-83C2-EB468C54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22"/>
            <a:ext cx="11582400" cy="649287"/>
          </a:xfrm>
        </p:spPr>
        <p:txBody>
          <a:bodyPr/>
          <a:lstStyle/>
          <a:p>
            <a:r>
              <a:rPr lang="en-US" altLang="ja-JP" dirty="0"/>
              <a:t>SG2(Material) </a:t>
            </a:r>
            <a:r>
              <a:rPr kumimoji="1" lang="en-US" altLang="ja-JP" dirty="0"/>
              <a:t>concept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FB1D9C3-FAE9-4997-B215-AF4311E853AE}"/>
              </a:ext>
            </a:extLst>
          </p:cNvPr>
          <p:cNvSpPr txBox="1"/>
          <p:nvPr/>
        </p:nvSpPr>
        <p:spPr>
          <a:xfrm>
            <a:off x="906621" y="1616664"/>
            <a:ext cx="106757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Purpose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Set an internationally harmonized material carbon intensity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which enables a </a:t>
            </a:r>
            <a:r>
              <a:rPr lang="en-US" altLang="ja-JP" sz="2800" b="1" i="0" dirty="0">
                <a:solidFill>
                  <a:srgbClr val="11111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material technology </a:t>
            </a:r>
            <a:r>
              <a:rPr kumimoji="1" lang="en-US" altLang="ja-JP" sz="2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 evaluate LCA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toward</a:t>
            </a:r>
            <a:r>
              <a:rPr kumimoji="1" lang="ja-JP" altLang="en-US" sz="2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2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carbon </a:t>
            </a:r>
            <a:r>
              <a:rPr lang="en-US" altLang="ja-JP" sz="2800" b="1" i="0" dirty="0">
                <a:solidFill>
                  <a:srgbClr val="11111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neutral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2800" b="1" i="0" dirty="0">
              <a:solidFill>
                <a:srgbClr val="11111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800" b="1" dirty="0">
                <a:solidFill>
                  <a:srgbClr val="11111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: point of views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800" b="1" dirty="0">
                <a:solidFill>
                  <a:srgbClr val="11111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- Usage of </a:t>
            </a:r>
            <a:r>
              <a:rPr kumimoji="1" lang="en-US" altLang="ja-JP" sz="28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recycled</a:t>
            </a:r>
            <a:r>
              <a:rPr kumimoji="1" lang="en-US" altLang="ja-JP" sz="2800" b="1" dirty="0">
                <a:solidFill>
                  <a:srgbClr val="11111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material, yield rate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800" b="1" dirty="0">
                <a:solidFill>
                  <a:srgbClr val="11111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- Development </a:t>
            </a:r>
            <a:r>
              <a:rPr kumimoji="1"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of global regionality </a:t>
            </a:r>
            <a:r>
              <a:rPr kumimoji="1" lang="en-US" altLang="ja-JP" sz="2800" b="1" dirty="0">
                <a:solidFill>
                  <a:srgbClr val="11111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en-US" altLang="ja-JP" sz="28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electric power</a:t>
            </a:r>
            <a:r>
              <a:rPr kumimoji="1" lang="en-US" altLang="ja-JP" sz="2800" b="1" dirty="0">
                <a:solidFill>
                  <a:srgbClr val="11111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kumimoji="1" lang="en-US" altLang="ja-JP" sz="28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32846C-AD88-35B8-8EFA-7D98DDD220B8}"/>
              </a:ext>
            </a:extLst>
          </p:cNvPr>
          <p:cNvSpPr txBox="1"/>
          <p:nvPr/>
        </p:nvSpPr>
        <p:spPr>
          <a:xfrm rot="19962196">
            <a:off x="302729" y="1209548"/>
            <a:ext cx="1293786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Draft </a:t>
            </a:r>
          </a:p>
        </p:txBody>
      </p:sp>
    </p:spTree>
    <p:extLst>
      <p:ext uri="{BB962C8B-B14F-4D97-AF65-F5344CB8AC3E}">
        <p14:creationId xmlns:p14="http://schemas.microsoft.com/office/powerpoint/2010/main" val="373277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C26CB90-D757-4FA3-83C2-EB468C54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18"/>
            <a:ext cx="12192000" cy="692357"/>
          </a:xfrm>
        </p:spPr>
        <p:txBody>
          <a:bodyPr/>
          <a:lstStyle/>
          <a:p>
            <a:r>
              <a:rPr kumimoji="1" lang="en-US" altLang="ja-JP" dirty="0"/>
              <a:t>A way of thinking material classification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0FC570-68DC-4AE1-8990-25DAD7C74539}"/>
              </a:ext>
            </a:extLst>
          </p:cNvPr>
          <p:cNvSpPr txBox="1"/>
          <p:nvPr/>
        </p:nvSpPr>
        <p:spPr>
          <a:xfrm>
            <a:off x="1592377" y="1748399"/>
            <a:ext cx="284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Strategy goal setting </a:t>
            </a:r>
            <a:endParaRPr kumimoji="1" lang="ja-JP" altLang="en-US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6B87665-DA51-99D3-1CD5-B5C7EC896265}"/>
              </a:ext>
            </a:extLst>
          </p:cNvPr>
          <p:cNvSpPr txBox="1"/>
          <p:nvPr/>
        </p:nvSpPr>
        <p:spPr>
          <a:xfrm>
            <a:off x="428954" y="887152"/>
            <a:ext cx="79557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Usage image of material in automotive development </a:t>
            </a:r>
            <a:endParaRPr kumimoji="1" lang="en-US" altLang="ja-JP" sz="20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4DAA8B-8FC8-11D4-7520-0F514C099D82}"/>
              </a:ext>
            </a:extLst>
          </p:cNvPr>
          <p:cNvSpPr/>
          <p:nvPr/>
        </p:nvSpPr>
        <p:spPr>
          <a:xfrm>
            <a:off x="1805016" y="2278135"/>
            <a:ext cx="1944216" cy="122413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rgbClr val="0070C0"/>
                </a:solidFill>
              </a:rPr>
              <a:t>Simulation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D925A5A-C303-88B8-6732-C58D3F675FC1}"/>
              </a:ext>
            </a:extLst>
          </p:cNvPr>
          <p:cNvSpPr/>
          <p:nvPr/>
        </p:nvSpPr>
        <p:spPr>
          <a:xfrm>
            <a:off x="5031124" y="2276021"/>
            <a:ext cx="1944216" cy="122413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rgbClr val="0070C0"/>
                </a:solidFill>
              </a:rPr>
              <a:t>CAD/BOM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C0C02D1-4EB6-3E49-AE66-BD8E0326AC37}"/>
              </a:ext>
            </a:extLst>
          </p:cNvPr>
          <p:cNvSpPr txBox="1"/>
          <p:nvPr/>
        </p:nvSpPr>
        <p:spPr>
          <a:xfrm>
            <a:off x="4713077" y="1748399"/>
            <a:ext cx="284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Design goal setting </a:t>
            </a:r>
            <a:endParaRPr kumimoji="1" lang="ja-JP" altLang="en-US" b="1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DA65946-62C3-D749-5E88-71EAD7078ADC}"/>
              </a:ext>
            </a:extLst>
          </p:cNvPr>
          <p:cNvSpPr/>
          <p:nvPr/>
        </p:nvSpPr>
        <p:spPr>
          <a:xfrm>
            <a:off x="8384722" y="2235775"/>
            <a:ext cx="2717320" cy="122413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rgbClr val="0070C0"/>
                </a:solidFill>
              </a:rPr>
              <a:t>IMDS/Measurement</a:t>
            </a:r>
          </a:p>
          <a:p>
            <a:pPr algn="ctr"/>
            <a:r>
              <a:rPr kumimoji="1" lang="en-US" altLang="ja-JP" sz="2000" b="1" dirty="0">
                <a:solidFill>
                  <a:srgbClr val="0070C0"/>
                </a:solidFill>
              </a:rPr>
              <a:t>/Data collection system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67927FA-C4EE-9C9C-1372-DD10CAE82493}"/>
              </a:ext>
            </a:extLst>
          </p:cNvPr>
          <p:cNvSpPr txBox="1"/>
          <p:nvPr/>
        </p:nvSpPr>
        <p:spPr>
          <a:xfrm>
            <a:off x="8263128" y="1605178"/>
            <a:ext cx="3778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Verification , Certification, Regulation, SC traceability</a:t>
            </a:r>
            <a:endParaRPr kumimoji="1" lang="ja-JP" altLang="en-US" b="1" dirty="0"/>
          </a:p>
        </p:txBody>
      </p:sp>
      <p:sp>
        <p:nvSpPr>
          <p:cNvPr id="14" name="矢印: 左右 13">
            <a:extLst>
              <a:ext uri="{FF2B5EF4-FFF2-40B4-BE49-F238E27FC236}">
                <a16:creationId xmlns:a16="http://schemas.microsoft.com/office/drawing/2014/main" id="{2CFA20FC-D498-DB44-0360-D75B6671B86B}"/>
              </a:ext>
            </a:extLst>
          </p:cNvPr>
          <p:cNvSpPr/>
          <p:nvPr/>
        </p:nvSpPr>
        <p:spPr>
          <a:xfrm>
            <a:off x="3858858" y="2647788"/>
            <a:ext cx="854219" cy="4001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左右 14">
            <a:extLst>
              <a:ext uri="{FF2B5EF4-FFF2-40B4-BE49-F238E27FC236}">
                <a16:creationId xmlns:a16="http://schemas.microsoft.com/office/drawing/2014/main" id="{3384921E-0EE6-B8F2-B958-8B6874EA04E6}"/>
              </a:ext>
            </a:extLst>
          </p:cNvPr>
          <p:cNvSpPr/>
          <p:nvPr/>
        </p:nvSpPr>
        <p:spPr>
          <a:xfrm>
            <a:off x="7222434" y="2647788"/>
            <a:ext cx="968109" cy="4001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BB36060-4286-C0AB-25C1-CAFB2D333814}"/>
              </a:ext>
            </a:extLst>
          </p:cNvPr>
          <p:cNvSpPr txBox="1"/>
          <p:nvPr/>
        </p:nvSpPr>
        <p:spPr>
          <a:xfrm>
            <a:off x="543339" y="4450301"/>
            <a:ext cx="11039061" cy="163121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rgbClr val="C00000"/>
                </a:solidFill>
              </a:rPr>
              <a:t>Extract high sensitivity material types </a:t>
            </a:r>
            <a:r>
              <a:rPr kumimoji="1" lang="en-US" altLang="ja-JP" sz="2000" b="1" dirty="0"/>
              <a:t>due to weight ratio or rough CO2 estimation </a:t>
            </a:r>
            <a:r>
              <a:rPr kumimoji="1" lang="ja-JP" altLang="en-US" sz="2000" b="1" dirty="0"/>
              <a:t>　⇒</a:t>
            </a:r>
            <a:r>
              <a:rPr kumimoji="1" lang="en-US" altLang="ja-JP" sz="2000" b="1" dirty="0"/>
              <a:t>Investigate what kind of material types were used for representative vehicle   </a:t>
            </a:r>
          </a:p>
          <a:p>
            <a:r>
              <a:rPr lang="en-US" altLang="ja-JP" sz="2000" b="1" dirty="0"/>
              <a:t>        </a:t>
            </a:r>
            <a:r>
              <a:rPr kumimoji="1" lang="en-US" altLang="ja-JP" sz="2000" b="1" dirty="0"/>
              <a:t>models (ICE, HEV, EV, FCV) between OEMs</a:t>
            </a:r>
          </a:p>
          <a:p>
            <a:r>
              <a:rPr kumimoji="1" lang="en-US" altLang="ja-JP" sz="2000" b="1" dirty="0"/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b="1" dirty="0">
                <a:solidFill>
                  <a:srgbClr val="C00000"/>
                </a:solidFill>
              </a:rPr>
              <a:t>Add a future material type </a:t>
            </a:r>
            <a:r>
              <a:rPr kumimoji="1" lang="en-US" altLang="ja-JP" sz="2000" b="1" dirty="0"/>
              <a:t>which is expected to decrease CO2 </a:t>
            </a:r>
            <a:endParaRPr kumimoji="1" lang="ja-JP" altLang="en-US" sz="2000" b="1" dirty="0"/>
          </a:p>
        </p:txBody>
      </p:sp>
      <p:sp>
        <p:nvSpPr>
          <p:cNvPr id="17" name="矢印: 五方向 16">
            <a:extLst>
              <a:ext uri="{FF2B5EF4-FFF2-40B4-BE49-F238E27FC236}">
                <a16:creationId xmlns:a16="http://schemas.microsoft.com/office/drawing/2014/main" id="{4E054173-5631-3686-EF18-731FFC3CBA29}"/>
              </a:ext>
            </a:extLst>
          </p:cNvPr>
          <p:cNvSpPr/>
          <p:nvPr/>
        </p:nvSpPr>
        <p:spPr>
          <a:xfrm rot="5400000">
            <a:off x="9497557" y="3370428"/>
            <a:ext cx="343259" cy="144016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402C992-E981-C526-E10A-73C31792A5EB}"/>
              </a:ext>
            </a:extLst>
          </p:cNvPr>
          <p:cNvSpPr txBox="1"/>
          <p:nvPr/>
        </p:nvSpPr>
        <p:spPr>
          <a:xfrm>
            <a:off x="2136319" y="3530818"/>
            <a:ext cx="120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Material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CA0361C-E3F3-E28C-8D37-7CBC6C7146B7}"/>
              </a:ext>
            </a:extLst>
          </p:cNvPr>
          <p:cNvSpPr txBox="1"/>
          <p:nvPr/>
        </p:nvSpPr>
        <p:spPr>
          <a:xfrm>
            <a:off x="5415437" y="3500157"/>
            <a:ext cx="120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Material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655C95-96DC-A837-2E72-B031F3F85ED4}"/>
              </a:ext>
            </a:extLst>
          </p:cNvPr>
          <p:cNvSpPr txBox="1"/>
          <p:nvPr/>
        </p:nvSpPr>
        <p:spPr>
          <a:xfrm>
            <a:off x="326928" y="1748399"/>
            <a:ext cx="120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Purpose:</a:t>
            </a:r>
            <a:endParaRPr kumimoji="1" lang="en-US" altLang="ja-JP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4D3743B-1FA7-3122-2541-A5D6C633AADE}"/>
              </a:ext>
            </a:extLst>
          </p:cNvPr>
          <p:cNvSpPr txBox="1"/>
          <p:nvPr/>
        </p:nvSpPr>
        <p:spPr>
          <a:xfrm>
            <a:off x="9065910" y="3456722"/>
            <a:ext cx="120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Material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00CC0912-E7B9-4854-2F28-DDBF625CE0A5}"/>
              </a:ext>
            </a:extLst>
          </p:cNvPr>
          <p:cNvSpPr/>
          <p:nvPr/>
        </p:nvSpPr>
        <p:spPr>
          <a:xfrm rot="16200000" flipV="1">
            <a:off x="2567966" y="3380247"/>
            <a:ext cx="343259" cy="144016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399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0B31F-4953-49AE-59AA-17C7E209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List by VDA classification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78B070-5F11-C596-96DC-31142DFA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A48429D-14B8-A670-71D3-B10C74CAAB4F}"/>
              </a:ext>
            </a:extLst>
          </p:cNvPr>
          <p:cNvGraphicFramePr>
            <a:graphicFrameLocks noGrp="1"/>
          </p:cNvGraphicFramePr>
          <p:nvPr/>
        </p:nvGraphicFramePr>
        <p:xfrm>
          <a:off x="839416" y="1196752"/>
          <a:ext cx="4412974" cy="4206240"/>
        </p:xfrm>
        <a:graphic>
          <a:graphicData uri="http://schemas.openxmlformats.org/drawingml/2006/table">
            <a:tbl>
              <a:tblPr/>
              <a:tblGrid>
                <a:gridCol w="1056636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3356338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</a:tblGrid>
              <a:tr h="2742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 Name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Steel/cast steel/sintered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24176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Unalloyed/low 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03475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133515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71445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Gneissic graphite cast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iron/ 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malleable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01600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Spheroidal graphite cast iron/Vermular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33117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787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/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500080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70108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aluminium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2914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Magnesium, magnesium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63084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00615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87907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Titanium, titanium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41533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copper in harnesses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38292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79548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zinc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40030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nickel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22402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 (the metal)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94388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Platinum/rhodium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590836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special metals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86713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F17B97F-6BFF-7C06-5FCC-EDCEFD46A6F5}"/>
              </a:ext>
            </a:extLst>
          </p:cNvPr>
          <p:cNvGraphicFramePr>
            <a:graphicFrameLocks noGrp="1"/>
          </p:cNvGraphicFramePr>
          <p:nvPr/>
        </p:nvGraphicFramePr>
        <p:xfrm>
          <a:off x="5701592" y="1052736"/>
          <a:ext cx="5431606" cy="5669280"/>
        </p:xfrm>
        <a:graphic>
          <a:graphicData uri="http://schemas.openxmlformats.org/drawingml/2006/table">
            <a:tbl>
              <a:tblPr/>
              <a:tblGrid>
                <a:gridCol w="1058389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4373217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</a:tblGrid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883605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5.1.a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(containing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983440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5.1.b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(without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09655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elastomer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66138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Elastomer/elastomer composites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4816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thermosetting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815930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polyurethane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527417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unsaturated polyester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619287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thermosetting resins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756232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Polymer composites (e.g. laminated trim parts)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647491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5.5.1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Resins in polymer composites.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18897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5.5.2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Fibres in polymer composites (textiles)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722736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painting material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20200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Adhesives, sealants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17657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underseal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466876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Organic natural materials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leather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05574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Ceramics/glass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17711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composite materials (e.g. friction linings)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73896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Electronic component materials (e.g.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PCBs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displays)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8057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Electrical component materials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37757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fuel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412161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lubricant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591495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brake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794346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Coolant/other glycols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8583075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refrigerant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048342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9.6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Washer fluid, battery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25566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9.7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preservative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615990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9.8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fuels and replenishers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72657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yre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322528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lead-acid battery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39752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Drive battery cell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39326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0950E3-0FD8-87AB-68CE-20C0A26D67DD}"/>
              </a:ext>
            </a:extLst>
          </p:cNvPr>
          <p:cNvSpPr txBox="1"/>
          <p:nvPr/>
        </p:nvSpPr>
        <p:spPr>
          <a:xfrm>
            <a:off x="346881" y="767892"/>
            <a:ext cx="2714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VDA material </a:t>
            </a:r>
            <a:endParaRPr kumimoji="1" lang="en-US" altLang="ja-JP" sz="20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D204F39A-1BDA-5862-B8FA-BFE7EE2C9A54}"/>
              </a:ext>
            </a:extLst>
          </p:cNvPr>
          <p:cNvSpPr/>
          <p:nvPr/>
        </p:nvSpPr>
        <p:spPr>
          <a:xfrm rot="5400000">
            <a:off x="2769632" y="4941168"/>
            <a:ext cx="343259" cy="144016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FB6A55F-CC5E-1027-28DD-38016D479782}"/>
              </a:ext>
            </a:extLst>
          </p:cNvPr>
          <p:cNvSpPr txBox="1"/>
          <p:nvPr/>
        </p:nvSpPr>
        <p:spPr>
          <a:xfrm>
            <a:off x="383214" y="5951744"/>
            <a:ext cx="511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Not enough to show low CO2 material effect </a:t>
            </a:r>
            <a:r>
              <a:rPr lang="en-US" altLang="ja-JP" b="1" dirty="0"/>
              <a:t>by VDA classification</a:t>
            </a:r>
            <a:endParaRPr kumimoji="1"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3674365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C26CB90-D757-4FA3-83C2-EB468C54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21"/>
            <a:ext cx="12192000" cy="710410"/>
          </a:xfrm>
        </p:spPr>
        <p:txBody>
          <a:bodyPr/>
          <a:lstStyle/>
          <a:p>
            <a:r>
              <a:rPr kumimoji="1" lang="en-US" altLang="ja-JP" dirty="0"/>
              <a:t>Vehicle </a:t>
            </a:r>
            <a:r>
              <a:rPr lang="en-US" altLang="ja-JP" dirty="0"/>
              <a:t>hot spot analysis</a:t>
            </a:r>
            <a:r>
              <a:rPr kumimoji="1" lang="en-US" altLang="ja-JP" dirty="0"/>
              <a:t> due to material type</a:t>
            </a:r>
            <a:endParaRPr kumimoji="1" lang="ja-JP" altLang="en-US" dirty="0"/>
          </a:p>
        </p:txBody>
      </p:sp>
      <p:graphicFrame>
        <p:nvGraphicFramePr>
          <p:cNvPr id="43" name="表 42">
            <a:extLst>
              <a:ext uri="{FF2B5EF4-FFF2-40B4-BE49-F238E27FC236}">
                <a16:creationId xmlns:a16="http://schemas.microsoft.com/office/drawing/2014/main" id="{7ED90887-4A1C-FB8B-DBA5-6A32F4B27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263630"/>
              </p:ext>
            </p:extLst>
          </p:nvPr>
        </p:nvGraphicFramePr>
        <p:xfrm>
          <a:off x="1534909" y="1089373"/>
          <a:ext cx="8873165" cy="5493707"/>
        </p:xfrm>
        <a:graphic>
          <a:graphicData uri="http://schemas.openxmlformats.org/drawingml/2006/table">
            <a:tbl>
              <a:tblPr/>
              <a:tblGrid>
                <a:gridCol w="410592">
                  <a:extLst>
                    <a:ext uri="{9D8B030D-6E8A-4147-A177-3AD203B41FA5}">
                      <a16:colId xmlns:a16="http://schemas.microsoft.com/office/drawing/2014/main" val="2134748307"/>
                    </a:ext>
                  </a:extLst>
                </a:gridCol>
                <a:gridCol w="1379294">
                  <a:extLst>
                    <a:ext uri="{9D8B030D-6E8A-4147-A177-3AD203B41FA5}">
                      <a16:colId xmlns:a16="http://schemas.microsoft.com/office/drawing/2014/main" val="3250769995"/>
                    </a:ext>
                  </a:extLst>
                </a:gridCol>
                <a:gridCol w="281895">
                  <a:extLst>
                    <a:ext uri="{9D8B030D-6E8A-4147-A177-3AD203B41FA5}">
                      <a16:colId xmlns:a16="http://schemas.microsoft.com/office/drawing/2014/main" val="4045773376"/>
                    </a:ext>
                  </a:extLst>
                </a:gridCol>
                <a:gridCol w="435375">
                  <a:extLst>
                    <a:ext uri="{9D8B030D-6E8A-4147-A177-3AD203B41FA5}">
                      <a16:colId xmlns:a16="http://schemas.microsoft.com/office/drawing/2014/main" val="1014598484"/>
                    </a:ext>
                  </a:extLst>
                </a:gridCol>
                <a:gridCol w="435375">
                  <a:extLst>
                    <a:ext uri="{9D8B030D-6E8A-4147-A177-3AD203B41FA5}">
                      <a16:colId xmlns:a16="http://schemas.microsoft.com/office/drawing/2014/main" val="1700159706"/>
                    </a:ext>
                  </a:extLst>
                </a:gridCol>
                <a:gridCol w="435375">
                  <a:extLst>
                    <a:ext uri="{9D8B030D-6E8A-4147-A177-3AD203B41FA5}">
                      <a16:colId xmlns:a16="http://schemas.microsoft.com/office/drawing/2014/main" val="388015114"/>
                    </a:ext>
                  </a:extLst>
                </a:gridCol>
                <a:gridCol w="435375">
                  <a:extLst>
                    <a:ext uri="{9D8B030D-6E8A-4147-A177-3AD203B41FA5}">
                      <a16:colId xmlns:a16="http://schemas.microsoft.com/office/drawing/2014/main" val="840465784"/>
                    </a:ext>
                  </a:extLst>
                </a:gridCol>
                <a:gridCol w="435375">
                  <a:extLst>
                    <a:ext uri="{9D8B030D-6E8A-4147-A177-3AD203B41FA5}">
                      <a16:colId xmlns:a16="http://schemas.microsoft.com/office/drawing/2014/main" val="2716100518"/>
                    </a:ext>
                  </a:extLst>
                </a:gridCol>
                <a:gridCol w="350899">
                  <a:extLst>
                    <a:ext uri="{9D8B030D-6E8A-4147-A177-3AD203B41FA5}">
                      <a16:colId xmlns:a16="http://schemas.microsoft.com/office/drawing/2014/main" val="2234657036"/>
                    </a:ext>
                  </a:extLst>
                </a:gridCol>
                <a:gridCol w="178402">
                  <a:extLst>
                    <a:ext uri="{9D8B030D-6E8A-4147-A177-3AD203B41FA5}">
                      <a16:colId xmlns:a16="http://schemas.microsoft.com/office/drawing/2014/main" val="1421769537"/>
                    </a:ext>
                  </a:extLst>
                </a:gridCol>
                <a:gridCol w="464283">
                  <a:extLst>
                    <a:ext uri="{9D8B030D-6E8A-4147-A177-3AD203B41FA5}">
                      <a16:colId xmlns:a16="http://schemas.microsoft.com/office/drawing/2014/main" val="3524207995"/>
                    </a:ext>
                  </a:extLst>
                </a:gridCol>
                <a:gridCol w="410011">
                  <a:extLst>
                    <a:ext uri="{9D8B030D-6E8A-4147-A177-3AD203B41FA5}">
                      <a16:colId xmlns:a16="http://schemas.microsoft.com/office/drawing/2014/main" val="269415420"/>
                    </a:ext>
                  </a:extLst>
                </a:gridCol>
                <a:gridCol w="435220">
                  <a:extLst>
                    <a:ext uri="{9D8B030D-6E8A-4147-A177-3AD203B41FA5}">
                      <a16:colId xmlns:a16="http://schemas.microsoft.com/office/drawing/2014/main" val="639531653"/>
                    </a:ext>
                  </a:extLst>
                </a:gridCol>
                <a:gridCol w="178571">
                  <a:extLst>
                    <a:ext uri="{9D8B030D-6E8A-4147-A177-3AD203B41FA5}">
                      <a16:colId xmlns:a16="http://schemas.microsoft.com/office/drawing/2014/main" val="2639889418"/>
                    </a:ext>
                  </a:extLst>
                </a:gridCol>
                <a:gridCol w="438904">
                  <a:extLst>
                    <a:ext uri="{9D8B030D-6E8A-4147-A177-3AD203B41FA5}">
                      <a16:colId xmlns:a16="http://schemas.microsoft.com/office/drawing/2014/main" val="3220255940"/>
                    </a:ext>
                  </a:extLst>
                </a:gridCol>
                <a:gridCol w="350899">
                  <a:extLst>
                    <a:ext uri="{9D8B030D-6E8A-4147-A177-3AD203B41FA5}">
                      <a16:colId xmlns:a16="http://schemas.microsoft.com/office/drawing/2014/main" val="3337541201"/>
                    </a:ext>
                  </a:extLst>
                </a:gridCol>
                <a:gridCol w="388759">
                  <a:extLst>
                    <a:ext uri="{9D8B030D-6E8A-4147-A177-3AD203B41FA5}">
                      <a16:colId xmlns:a16="http://schemas.microsoft.com/office/drawing/2014/main" val="2096445917"/>
                    </a:ext>
                  </a:extLst>
                </a:gridCol>
                <a:gridCol w="313038">
                  <a:extLst>
                    <a:ext uri="{9D8B030D-6E8A-4147-A177-3AD203B41FA5}">
                      <a16:colId xmlns:a16="http://schemas.microsoft.com/office/drawing/2014/main" val="1261926878"/>
                    </a:ext>
                  </a:extLst>
                </a:gridCol>
                <a:gridCol w="350899">
                  <a:extLst>
                    <a:ext uri="{9D8B030D-6E8A-4147-A177-3AD203B41FA5}">
                      <a16:colId xmlns:a16="http://schemas.microsoft.com/office/drawing/2014/main" val="1637154749"/>
                    </a:ext>
                  </a:extLst>
                </a:gridCol>
                <a:gridCol w="395580">
                  <a:extLst>
                    <a:ext uri="{9D8B030D-6E8A-4147-A177-3AD203B41FA5}">
                      <a16:colId xmlns:a16="http://schemas.microsoft.com/office/drawing/2014/main" val="4011987046"/>
                    </a:ext>
                  </a:extLst>
                </a:gridCol>
                <a:gridCol w="369044">
                  <a:extLst>
                    <a:ext uri="{9D8B030D-6E8A-4147-A177-3AD203B41FA5}">
                      <a16:colId xmlns:a16="http://schemas.microsoft.com/office/drawing/2014/main" val="3325909531"/>
                    </a:ext>
                  </a:extLst>
                </a:gridCol>
              </a:tblGrid>
              <a:tr h="17623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zh-TW" alt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4743" marR="94743" marT="47371" marB="473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>
                        <a:solidFill>
                          <a:srgbClr val="FFFFFF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4743" marR="94743" marT="47371" marB="473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100603"/>
                  </a:ext>
                </a:extLst>
              </a:tr>
              <a:tr h="24524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VDA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material definition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VDA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classification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40307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Small 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Mid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FCV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Small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EV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Mid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HEV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Small 2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Mid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Small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Small HEV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Large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ICE</a:t>
                      </a:r>
                      <a:b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</a:b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Body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ICE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Lead acid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battery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ICE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Tire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(4)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MHEV</a:t>
                      </a:r>
                      <a:b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</a:b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Body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MHEV</a:t>
                      </a:r>
                      <a:b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</a:b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Lead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acid</a:t>
                      </a:r>
                    </a:p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Battery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MHEV</a:t>
                      </a:r>
                      <a:b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</a:b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Li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ion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battery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MHEV</a:t>
                      </a:r>
                      <a:b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</a:b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Tire(4)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520907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Steel/cast steel/sintered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20.9%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7.6%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15.6%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10.9%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44.1%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46.1%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762743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Unalloyed/low 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13.4%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15.4%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22.4%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53.7%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44.0%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50.9%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18.2%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14.1%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15.1%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11.9%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457348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66179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5687733"/>
                  </a:ext>
                </a:extLst>
              </a:tr>
              <a:tr h="163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Gneissic graphite cast </a:t>
                      </a:r>
                      <a:r>
                        <a:rPr lang="en-US" altLang="zh-TW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iron/ </a:t>
                      </a:r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malleable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236304"/>
                  </a:ext>
                </a:extLst>
              </a:tr>
              <a:tr h="163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Spheroidal graphite cast iron/Vermular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7.3%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297604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394836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/ 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35.8%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15.6%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24.8%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21.4%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616850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2.1.1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17.2%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26.8%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837759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2.1.2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aluminium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94289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Magnesium, magnesium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296603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2.2.1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0139076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2.2.2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3332512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Titanium, titanium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7671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copper in harnesses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13.4%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386043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759246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zinc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849944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nickel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991330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 (the metal)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64.6%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59.1%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9848164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Platinum/rhodium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61312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special metals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234627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5160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5.1.a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(containing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6938928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5.1.b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(without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7.3%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4.5%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68086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elastomer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900070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Elastomer/elastomer composites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81.4%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82.9%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18285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thermosetting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636717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5.4.1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polyurethane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972165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5.4.2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unsaturated polyester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972724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5.4.3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thermosetting resins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449807"/>
                  </a:ext>
                </a:extLst>
              </a:tr>
              <a:tr h="163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Polymer composites (e.g. laminated trim parts)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9621838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5.5.1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Resins in polymer composites.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701325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5.5.2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Fibres in polymer composites (textiles)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952497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painting material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758325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Adhesives, sealants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48994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6.3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underseal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454176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7.1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Organic natural materials </a:t>
                      </a:r>
                      <a:r>
                        <a:rPr lang="en-US" altLang="zh-TW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leather</a:t>
                      </a:r>
                      <a:r>
                        <a:rPr lang="en-US" altLang="zh-TW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3779970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7.2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Ceramics/glass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568035"/>
                  </a:ext>
                </a:extLst>
              </a:tr>
              <a:tr h="163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7.3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composite materials (e.g. friction linings)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12.1%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971486"/>
                  </a:ext>
                </a:extLst>
              </a:tr>
              <a:tr h="163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Electronic component materials (e.g. </a:t>
                      </a:r>
                      <a:r>
                        <a:rPr lang="en-US" altLang="zh-TW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PCBs</a:t>
                      </a:r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displays)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2099490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8.2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Electrical component materials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59.1%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635366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fuel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2362187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lubricant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932703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brake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375373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Coolant/other glycols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687820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refrigerant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2578297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Washer fluid, battery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29.3%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34.0%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5342821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preservative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9799278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9.8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fuels and replenishers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44644"/>
                  </a:ext>
                </a:extLst>
              </a:tr>
              <a:tr h="91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486257"/>
                  </a:ext>
                </a:extLst>
              </a:tr>
            </a:tbl>
          </a:graphicData>
        </a:graphic>
      </p:graphicFrame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8427120-AECA-C90C-2EC4-5ED45F9CAB28}"/>
              </a:ext>
            </a:extLst>
          </p:cNvPr>
          <p:cNvSpPr txBox="1"/>
          <p:nvPr/>
        </p:nvSpPr>
        <p:spPr>
          <a:xfrm>
            <a:off x="3561065" y="983527"/>
            <a:ext cx="2634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Passenger </a:t>
            </a:r>
            <a:r>
              <a:rPr lang="en-US" altLang="ja-JP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car/MC</a:t>
            </a:r>
            <a:endParaRPr kumimoji="1" lang="ja-JP" altLang="en-US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C557D58-DCCE-BB65-DE9F-50784E010A2A}"/>
              </a:ext>
            </a:extLst>
          </p:cNvPr>
          <p:cNvSpPr txBox="1"/>
          <p:nvPr/>
        </p:nvSpPr>
        <p:spPr>
          <a:xfrm>
            <a:off x="6196646" y="983527"/>
            <a:ext cx="1638081" cy="31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Truck</a:t>
            </a:r>
            <a:endParaRPr kumimoji="1" lang="ja-JP" altLang="en-US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D438BB6-396D-21E1-B9B1-E5342090FE49}"/>
              </a:ext>
            </a:extLst>
          </p:cNvPr>
          <p:cNvSpPr txBox="1"/>
          <p:nvPr/>
        </p:nvSpPr>
        <p:spPr>
          <a:xfrm>
            <a:off x="7700585" y="983527"/>
            <a:ext cx="4101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lang="en-US" altLang="ja-JP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Passenger car</a:t>
            </a:r>
            <a:r>
              <a:rPr kumimoji="1" lang="en-US" altLang="ja-JP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ICE/HEV (battery, tire)</a:t>
            </a:r>
            <a:endParaRPr kumimoji="1" lang="ja-JP" altLang="en-US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157A445E-8D52-3E49-F8FA-C8793A934691}"/>
              </a:ext>
            </a:extLst>
          </p:cNvPr>
          <p:cNvSpPr/>
          <p:nvPr/>
        </p:nvSpPr>
        <p:spPr>
          <a:xfrm>
            <a:off x="3623142" y="1546001"/>
            <a:ext cx="6786003" cy="28800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55CC67F6-F580-D280-07CA-DF4D8D8C56B5}"/>
              </a:ext>
            </a:extLst>
          </p:cNvPr>
          <p:cNvSpPr/>
          <p:nvPr/>
        </p:nvSpPr>
        <p:spPr>
          <a:xfrm>
            <a:off x="3623142" y="2352454"/>
            <a:ext cx="6809719" cy="32245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5EFBC1F0-E8FD-433B-5453-B29ABF44BFF2}"/>
              </a:ext>
            </a:extLst>
          </p:cNvPr>
          <p:cNvSpPr/>
          <p:nvPr/>
        </p:nvSpPr>
        <p:spPr>
          <a:xfrm>
            <a:off x="3623142" y="3721980"/>
            <a:ext cx="6809713" cy="57600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41C105C6-7961-0928-2573-36C181EE5AAB}"/>
              </a:ext>
            </a:extLst>
          </p:cNvPr>
          <p:cNvSpPr/>
          <p:nvPr/>
        </p:nvSpPr>
        <p:spPr>
          <a:xfrm>
            <a:off x="4041354" y="5312131"/>
            <a:ext cx="443379" cy="171092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699EBCC2-DC3D-D2B2-5DEB-BB673CA66A34}"/>
              </a:ext>
            </a:extLst>
          </p:cNvPr>
          <p:cNvSpPr/>
          <p:nvPr/>
        </p:nvSpPr>
        <p:spPr>
          <a:xfrm>
            <a:off x="4041354" y="3469940"/>
            <a:ext cx="443379" cy="141075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F7BD57-7FFE-A322-9433-AE429275C895}"/>
              </a:ext>
            </a:extLst>
          </p:cNvPr>
          <p:cNvSpPr txBox="1"/>
          <p:nvPr/>
        </p:nvSpPr>
        <p:spPr>
          <a:xfrm>
            <a:off x="1485935" y="983527"/>
            <a:ext cx="2209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1" lang="en-US" altLang="ja-JP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Material types</a:t>
            </a:r>
            <a:endParaRPr kumimoji="1" lang="ja-JP" altLang="en-US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94C222C-07BC-8A0F-BDDD-F3A3CCF9219B}"/>
              </a:ext>
            </a:extLst>
          </p:cNvPr>
          <p:cNvSpPr txBox="1"/>
          <p:nvPr/>
        </p:nvSpPr>
        <p:spPr>
          <a:xfrm>
            <a:off x="10458791" y="1522783"/>
            <a:ext cx="94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Steel </a:t>
            </a:r>
            <a:endParaRPr kumimoji="1" lang="ja-JP" altLang="en-US" b="1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6E9427E-99C6-3667-9348-0ABDB438F24F}"/>
              </a:ext>
            </a:extLst>
          </p:cNvPr>
          <p:cNvSpPr txBox="1"/>
          <p:nvPr/>
        </p:nvSpPr>
        <p:spPr>
          <a:xfrm>
            <a:off x="10458791" y="2363774"/>
            <a:ext cx="1538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Alluminium </a:t>
            </a:r>
            <a:endParaRPr kumimoji="1" lang="ja-JP" altLang="en-US" b="1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C113604-8F0B-7415-1810-5F01C04912A5}"/>
              </a:ext>
            </a:extLst>
          </p:cNvPr>
          <p:cNvSpPr txBox="1"/>
          <p:nvPr/>
        </p:nvSpPr>
        <p:spPr>
          <a:xfrm>
            <a:off x="10530800" y="3792054"/>
            <a:ext cx="94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Resin </a:t>
            </a:r>
            <a:endParaRPr kumimoji="1" lang="ja-JP" altLang="en-US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213F548-57BD-766A-2048-BD01EBF10F71}"/>
              </a:ext>
            </a:extLst>
          </p:cNvPr>
          <p:cNvSpPr txBox="1"/>
          <p:nvPr/>
        </p:nvSpPr>
        <p:spPr>
          <a:xfrm>
            <a:off x="185513" y="648350"/>
            <a:ext cx="2608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Initial study</a:t>
            </a:r>
            <a:endParaRPr kumimoji="1" lang="en-US" altLang="ja-JP" sz="20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36645E-688A-54BD-6135-F0A56B988183}"/>
              </a:ext>
            </a:extLst>
          </p:cNvPr>
          <p:cNvSpPr txBox="1"/>
          <p:nvPr/>
        </p:nvSpPr>
        <p:spPr>
          <a:xfrm>
            <a:off x="3632408" y="6468446"/>
            <a:ext cx="645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↑</a:t>
            </a:r>
            <a:r>
              <a:rPr lang="en-US" altLang="ja-JP" b="1" dirty="0"/>
              <a:t>Total: CO2 100% as each vehicle (JPN OEMs)</a:t>
            </a:r>
            <a:r>
              <a:rPr kumimoji="1" lang="en-US" altLang="ja-JP" b="1" dirty="0"/>
              <a:t> 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B12846-49A8-DEEA-5087-D462EC971E1D}"/>
              </a:ext>
            </a:extLst>
          </p:cNvPr>
          <p:cNvSpPr txBox="1"/>
          <p:nvPr/>
        </p:nvSpPr>
        <p:spPr>
          <a:xfrm>
            <a:off x="10431647" y="4419828"/>
            <a:ext cx="1565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     ↓</a:t>
            </a:r>
            <a:endParaRPr lang="en-US" altLang="ja-JP" b="1" dirty="0"/>
          </a:p>
          <a:p>
            <a:r>
              <a:rPr lang="en-US" altLang="ja-JP" b="1" dirty="0"/>
              <a:t>Mostly main material types are dominant  </a:t>
            </a:r>
            <a:r>
              <a:rPr kumimoji="1" lang="en-US" altLang="ja-JP" b="1" dirty="0"/>
              <a:t> </a:t>
            </a:r>
            <a:endParaRPr kumimoji="1" lang="ja-JP" altLang="en-US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4B90F8D-5982-7278-C8DA-1CC5C6A4D998}"/>
              </a:ext>
            </a:extLst>
          </p:cNvPr>
          <p:cNvSpPr txBox="1"/>
          <p:nvPr/>
        </p:nvSpPr>
        <p:spPr>
          <a:xfrm>
            <a:off x="140970" y="1856278"/>
            <a:ext cx="1642955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&lt;IMDS&gt;</a:t>
            </a:r>
          </a:p>
          <a:p>
            <a:r>
              <a:rPr lang="ja-JP" altLang="en-US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Parts list</a:t>
            </a:r>
            <a:endParaRPr lang="en-US" altLang="ja-JP" sz="18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VDA</a:t>
            </a:r>
          </a:p>
          <a:p>
            <a:r>
              <a:rPr lang="en-US" altLang="ja-JP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M</a:t>
            </a:r>
            <a:r>
              <a:rPr lang="en-US" altLang="ja-JP" sz="18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at.</a:t>
            </a:r>
            <a:r>
              <a:rPr lang="en-US" altLang="ja-JP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Type   </a:t>
            </a:r>
          </a:p>
          <a:p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&amp;</a:t>
            </a:r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  <a:p>
            <a:r>
              <a:rPr lang="ja-JP" altLang="en-US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Weight</a:t>
            </a:r>
          </a:p>
          <a:p>
            <a:endParaRPr lang="en-US" altLang="ja-JP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× </a:t>
            </a:r>
          </a:p>
          <a:p>
            <a:endParaRPr lang="en-US" altLang="ja-JP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Carbon</a:t>
            </a:r>
          </a:p>
          <a:p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Intensity</a:t>
            </a:r>
          </a:p>
          <a:p>
            <a:r>
              <a:rPr lang="en-US" altLang="ja-JP" sz="18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Data 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(2011y 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 JAMA)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56C83D32-0EC9-CBAA-2579-8E92EA661C63}"/>
              </a:ext>
            </a:extLst>
          </p:cNvPr>
          <p:cNvSpPr/>
          <p:nvPr/>
        </p:nvSpPr>
        <p:spPr>
          <a:xfrm>
            <a:off x="3612993" y="1542724"/>
            <a:ext cx="443379" cy="492572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942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C26CB90-D757-4FA3-83C2-EB468C54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21"/>
            <a:ext cx="12192000" cy="711656"/>
          </a:xfrm>
        </p:spPr>
        <p:txBody>
          <a:bodyPr/>
          <a:lstStyle/>
          <a:p>
            <a:r>
              <a:rPr kumimoji="1" lang="en-US" altLang="ja-JP" dirty="0"/>
              <a:t>Vehicle </a:t>
            </a:r>
            <a:r>
              <a:rPr lang="en-US" altLang="ja-JP" dirty="0"/>
              <a:t>hot spot analysis</a:t>
            </a:r>
            <a:r>
              <a:rPr kumimoji="1" lang="en-US" altLang="ja-JP" dirty="0"/>
              <a:t> due to material type</a:t>
            </a:r>
            <a:endParaRPr kumimoji="1" lang="ja-JP" altLang="en-US" dirty="0"/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2C7606A7-2C79-9B3B-FF23-AE82C05A83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3300200"/>
              </p:ext>
            </p:extLst>
          </p:nvPr>
        </p:nvGraphicFramePr>
        <p:xfrm>
          <a:off x="676255" y="2150752"/>
          <a:ext cx="4507572" cy="3165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368754-9622-7E59-5FF7-F3DD8CE5824E}"/>
              </a:ext>
            </a:extLst>
          </p:cNvPr>
          <p:cNvSpPr txBox="1"/>
          <p:nvPr/>
        </p:nvSpPr>
        <p:spPr>
          <a:xfrm>
            <a:off x="263352" y="1249910"/>
            <a:ext cx="1741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Small EV</a:t>
            </a:r>
            <a:endParaRPr kumimoji="1" lang="ja-JP" altLang="en-US" sz="20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84B3F2-DAF4-FBCD-F4C1-D49E0B87D46F}"/>
              </a:ext>
            </a:extLst>
          </p:cNvPr>
          <p:cNvSpPr txBox="1"/>
          <p:nvPr/>
        </p:nvSpPr>
        <p:spPr>
          <a:xfrm>
            <a:off x="4272756" y="2004603"/>
            <a:ext cx="20762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Steel/cast steel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/sintered alloys</a:t>
            </a: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BEC62E72-708D-5E3D-0D23-92B37641F82F}"/>
              </a:ext>
            </a:extLst>
          </p:cNvPr>
          <p:cNvCxnSpPr>
            <a:cxnSpLocks/>
          </p:cNvCxnSpPr>
          <p:nvPr/>
        </p:nvCxnSpPr>
        <p:spPr>
          <a:xfrm flipH="1">
            <a:off x="3414663" y="2248860"/>
            <a:ext cx="971550" cy="9190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0864DD4-A836-296A-6F8F-865A59D738A8}"/>
              </a:ext>
            </a:extLst>
          </p:cNvPr>
          <p:cNvCxnSpPr>
            <a:cxnSpLocks/>
          </p:cNvCxnSpPr>
          <p:nvPr/>
        </p:nvCxnSpPr>
        <p:spPr>
          <a:xfrm flipH="1">
            <a:off x="4128863" y="2248860"/>
            <a:ext cx="257350" cy="62717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ACF0C20-73AB-AAF6-FE13-CEEB0DFA536B}"/>
              </a:ext>
            </a:extLst>
          </p:cNvPr>
          <p:cNvSpPr txBox="1"/>
          <p:nvPr/>
        </p:nvSpPr>
        <p:spPr>
          <a:xfrm>
            <a:off x="4920676" y="4339729"/>
            <a:ext cx="20762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Aluminium 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aluminium alloys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9F924C27-73C4-1526-3F2F-296557BBCC61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738513" y="4632117"/>
            <a:ext cx="1182163" cy="44854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43346C8-3965-1E50-5250-CB748438D171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271913" y="4585948"/>
            <a:ext cx="648763" cy="4616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03B6008-8EE7-F96A-43F1-2B29C97E4FDD}"/>
              </a:ext>
            </a:extLst>
          </p:cNvPr>
          <p:cNvSpPr txBox="1"/>
          <p:nvPr/>
        </p:nvSpPr>
        <p:spPr>
          <a:xfrm>
            <a:off x="1476741" y="5252700"/>
            <a:ext cx="910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Resin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5450868-B975-C2F7-3EEA-33B08E3D515A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2387262" y="5250034"/>
            <a:ext cx="398751" cy="17194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0C0C891A-0000-CA95-B025-8DF2C5E37E7F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2387262" y="5250034"/>
            <a:ext cx="227301" cy="17194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F0B96FD-A233-B9B5-58C0-39955953D2C0}"/>
              </a:ext>
            </a:extLst>
          </p:cNvPr>
          <p:cNvSpPr txBox="1"/>
          <p:nvPr/>
        </p:nvSpPr>
        <p:spPr>
          <a:xfrm>
            <a:off x="167024" y="2172370"/>
            <a:ext cx="22202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Drive battery cell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624089AA-45E6-DB15-3603-55A5FFBF4645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277143" y="2510924"/>
            <a:ext cx="199598" cy="67484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1203826D-69CB-B584-D23F-894EE8588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3642952"/>
              </p:ext>
            </p:extLst>
          </p:nvPr>
        </p:nvGraphicFramePr>
        <p:xfrm>
          <a:off x="7047805" y="2190586"/>
          <a:ext cx="4507572" cy="316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52A5CB4-2B12-756B-AB48-3E266DA55C9A}"/>
              </a:ext>
            </a:extLst>
          </p:cNvPr>
          <p:cNvSpPr txBox="1"/>
          <p:nvPr/>
        </p:nvSpPr>
        <p:spPr>
          <a:xfrm>
            <a:off x="6612554" y="1195790"/>
            <a:ext cx="11444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285750" indent="-285750">
              <a:buFont typeface="Wingdings" panose="05000000000000000000" pitchFamily="2" charset="2"/>
              <a:buChar char="n"/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FCV</a:t>
            </a:r>
            <a:endParaRPr kumimoji="1" lang="ja-JP" altLang="en-US" sz="20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A109FE6-1E4A-913A-E112-73D47AFA9360}"/>
              </a:ext>
            </a:extLst>
          </p:cNvPr>
          <p:cNvSpPr txBox="1"/>
          <p:nvPr/>
        </p:nvSpPr>
        <p:spPr>
          <a:xfrm>
            <a:off x="10118036" y="1463813"/>
            <a:ext cx="16770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Steel/cast steel/sintered alloys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971A579-38AE-F151-C2FA-A02F5FA1AEFF}"/>
              </a:ext>
            </a:extLst>
          </p:cNvPr>
          <p:cNvCxnSpPr>
            <a:cxnSpLocks/>
          </p:cNvCxnSpPr>
          <p:nvPr/>
        </p:nvCxnSpPr>
        <p:spPr>
          <a:xfrm flipH="1">
            <a:off x="9743972" y="2283969"/>
            <a:ext cx="971550" cy="9190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22662567-1981-62ED-A07E-5E60AEDE1B6F}"/>
              </a:ext>
            </a:extLst>
          </p:cNvPr>
          <p:cNvCxnSpPr>
            <a:cxnSpLocks/>
          </p:cNvCxnSpPr>
          <p:nvPr/>
        </p:nvCxnSpPr>
        <p:spPr>
          <a:xfrm flipH="1">
            <a:off x="10458172" y="2283969"/>
            <a:ext cx="257350" cy="62717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267D652-93EC-0783-44FF-0028127EA764}"/>
              </a:ext>
            </a:extLst>
          </p:cNvPr>
          <p:cNvSpPr txBox="1"/>
          <p:nvPr/>
        </p:nvSpPr>
        <p:spPr>
          <a:xfrm>
            <a:off x="7166292" y="5448069"/>
            <a:ext cx="34209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Aluminium / aluminium alloys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22EFD9C-DBC7-4EDC-0C82-A9C3B309CB12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8604173" y="4966004"/>
            <a:ext cx="272578" cy="48206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EFA1C67-0358-9496-4D18-8413329A4ABB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8876751" y="5080657"/>
            <a:ext cx="271038" cy="36741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A574A3-7ED9-EFB9-4C68-13E3E23D1C80}"/>
              </a:ext>
            </a:extLst>
          </p:cNvPr>
          <p:cNvSpPr txBox="1"/>
          <p:nvPr/>
        </p:nvSpPr>
        <p:spPr>
          <a:xfrm>
            <a:off x="6592544" y="3922707"/>
            <a:ext cx="910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Resin</a:t>
            </a: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12F55BD-F0EC-4BC1-C5B0-6ABAB22C403B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7503065" y="3769211"/>
            <a:ext cx="334843" cy="32277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B1D99A6E-B160-5082-D91D-F23CA756EDA9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7503065" y="4017955"/>
            <a:ext cx="356659" cy="7402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6964F3B-23CD-DDFA-9912-CA3247B6BDB2}"/>
              </a:ext>
            </a:extLst>
          </p:cNvPr>
          <p:cNvSpPr txBox="1"/>
          <p:nvPr/>
        </p:nvSpPr>
        <p:spPr>
          <a:xfrm>
            <a:off x="6776767" y="1936501"/>
            <a:ext cx="19605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Other composite materials 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86719C28-1C5C-0BF2-CF4A-C4F620C10C76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7757033" y="2521276"/>
            <a:ext cx="406148" cy="37391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ED4FD20-79A7-891E-7FAC-172F8A019B7C}"/>
              </a:ext>
            </a:extLst>
          </p:cNvPr>
          <p:cNvSpPr txBox="1"/>
          <p:nvPr/>
        </p:nvSpPr>
        <p:spPr>
          <a:xfrm>
            <a:off x="177062" y="715430"/>
            <a:ext cx="51771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Example of </a:t>
            </a:r>
            <a:r>
              <a:rPr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en-US" altLang="ja-JP" sz="20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pplicable products </a:t>
            </a:r>
            <a:endParaRPr kumimoji="1" lang="en-US" altLang="ja-JP" sz="20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18C86EE-FFC4-CC9D-4F70-023463D18E7B}"/>
              </a:ext>
            </a:extLst>
          </p:cNvPr>
          <p:cNvSpPr txBox="1"/>
          <p:nvPr/>
        </p:nvSpPr>
        <p:spPr>
          <a:xfrm>
            <a:off x="954157" y="5955900"/>
            <a:ext cx="10840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It depends on each vehicle design concept</a:t>
            </a:r>
          </a:p>
          <a:p>
            <a:r>
              <a:rPr lang="en-US" altLang="ja-JP" sz="2400" b="1" dirty="0">
                <a:solidFill>
                  <a:srgbClr val="0070C0"/>
                </a:solidFill>
              </a:rPr>
              <a:t>But we’d like to make agreement of common material classification </a:t>
            </a:r>
            <a:endParaRPr kumimoji="1" lang="en-US" altLang="ja-JP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52193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SIC.pptx" id="{F03D903B-D3A2-4878-8023-A94F61CEB0BC}" vid="{2DDECB0E-A060-4617-B992-71771F444E8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1" ma:contentTypeDescription="新しいドキュメントを作成します。" ma:contentTypeScope="" ma:versionID="5bb17f5f7145482b726b09c4696e3307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20bd8670cd447f2d0f09013051349524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</documentManagement>
</p:properties>
</file>

<file path=customXml/itemProps1.xml><?xml version="1.0" encoding="utf-8"?>
<ds:datastoreItem xmlns:ds="http://schemas.openxmlformats.org/officeDocument/2006/customXml" ds:itemID="{E37E57A1-3BAC-4744-AA8D-5402AFD817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FE2CD4-F4B7-4A54-80AF-EA5FDC52BC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63B3F7-F2F8-4CA3-98A6-F6B3F2B42A79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JASICマスタ案</Template>
  <TotalTime>2582</TotalTime>
  <Words>4090</Words>
  <Application>Microsoft Office PowerPoint</Application>
  <PresentationFormat>ワイド画面</PresentationFormat>
  <Paragraphs>1730</Paragraphs>
  <Slides>27</Slides>
  <Notes>0</Notes>
  <HiddenSlides>8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27</vt:i4>
      </vt:variant>
    </vt:vector>
  </HeadingPairs>
  <TitlesOfParts>
    <vt:vector size="37" baseType="lpstr">
      <vt:lpstr>HGP創英角ｺﾞｼｯｸUB</vt:lpstr>
      <vt:lpstr>Meiryo UI</vt:lpstr>
      <vt:lpstr>Yu Gothic UI</vt:lpstr>
      <vt:lpstr>メイリオ</vt:lpstr>
      <vt:lpstr>游ゴシック</vt:lpstr>
      <vt:lpstr>Arial</vt:lpstr>
      <vt:lpstr>Calibri</vt:lpstr>
      <vt:lpstr>Wingdings</vt:lpstr>
      <vt:lpstr>2_デザインの設定</vt:lpstr>
      <vt:lpstr>デザインの設定</vt:lpstr>
      <vt:lpstr>3rd A-LCA IWG SG2 MTG </vt:lpstr>
      <vt:lpstr>Agenda</vt:lpstr>
      <vt:lpstr>Overall schedule plan</vt:lpstr>
      <vt:lpstr>Discussion of a way to proceed</vt:lpstr>
      <vt:lpstr>SG2(Material) concept</vt:lpstr>
      <vt:lpstr>A way of thinking material classification</vt:lpstr>
      <vt:lpstr>Material List by VDA classification </vt:lpstr>
      <vt:lpstr>Vehicle hot spot analysis due to material type</vt:lpstr>
      <vt:lpstr>Vehicle hot spot analysis due to material type</vt:lpstr>
      <vt:lpstr>Example </vt:lpstr>
      <vt:lpstr>Next study proposal for level concept</vt:lpstr>
      <vt:lpstr>Planning of Face to Face MTG</vt:lpstr>
      <vt:lpstr>MTG Schedule plan</vt:lpstr>
      <vt:lpstr>PowerPoint プレゼンテーション</vt:lpstr>
      <vt:lpstr>Agenda</vt:lpstr>
      <vt:lpstr>Discussion item for SG2</vt:lpstr>
      <vt:lpstr>Overall schedule plan</vt:lpstr>
      <vt:lpstr>Level Concept of SG2</vt:lpstr>
      <vt:lpstr>Discussion of  Activity data &amp; Intensity data</vt:lpstr>
      <vt:lpstr>Material List by VDA classification </vt:lpstr>
      <vt:lpstr>Example of Material weight for each segment</vt:lpstr>
      <vt:lpstr>Example of Material weight for each segment</vt:lpstr>
      <vt:lpstr>Example of Material weight for each segment</vt:lpstr>
      <vt:lpstr>Example of Material weight for each segment</vt:lpstr>
      <vt:lpstr>Request till next MTG</vt:lpstr>
      <vt:lpstr>Planning of Face to Face MTG</vt:lpstr>
      <vt:lpstr>MTG Schedule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Isao Tabushi (田伏 功)</dc:creator>
  <cp:keywords>SecrecyB; A.01.0010; HM</cp:keywords>
  <cp:lastModifiedBy>Toru Furusawa (古沢 透流)</cp:lastModifiedBy>
  <cp:revision>48</cp:revision>
  <dcterms:created xsi:type="dcterms:W3CDTF">2023-05-30T14:33:57Z</dcterms:created>
  <dcterms:modified xsi:type="dcterms:W3CDTF">2023-08-24T09:59:34Z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</Properties>
</file>