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4"/>
    <p:sldMasterId id="2147483697" r:id="rId5"/>
  </p:sldMasterIdLst>
  <p:notesMasterIdLst>
    <p:notesMasterId r:id="rId22"/>
  </p:notesMasterIdLst>
  <p:sldIdLst>
    <p:sldId id="645" r:id="rId6"/>
    <p:sldId id="379" r:id="rId7"/>
    <p:sldId id="380" r:id="rId8"/>
    <p:sldId id="649" r:id="rId9"/>
    <p:sldId id="650" r:id="rId10"/>
    <p:sldId id="638" r:id="rId11"/>
    <p:sldId id="637" r:id="rId12"/>
    <p:sldId id="639" r:id="rId13"/>
    <p:sldId id="642" r:id="rId14"/>
    <p:sldId id="643" r:id="rId15"/>
    <p:sldId id="644" r:id="rId16"/>
    <p:sldId id="640" r:id="rId17"/>
    <p:sldId id="381" r:id="rId18"/>
    <p:sldId id="647" r:id="rId19"/>
    <p:sldId id="648" r:id="rId20"/>
    <p:sldId id="651" r:id="rId2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B3C0426-FFF5-499B-B7B2-DBA210AB6DDD}">
          <p14:sldIdLst>
            <p14:sldId id="645"/>
            <p14:sldId id="379"/>
            <p14:sldId id="380"/>
            <p14:sldId id="649"/>
            <p14:sldId id="650"/>
          </p14:sldIdLst>
        </p14:section>
        <p14:section name="Material classification" id="{FA97849F-7CC5-4EFD-B200-02C01BE9232E}">
          <p14:sldIdLst>
            <p14:sldId id="638"/>
            <p14:sldId id="637"/>
            <p14:sldId id="639"/>
            <p14:sldId id="642"/>
            <p14:sldId id="643"/>
            <p14:sldId id="644"/>
            <p14:sldId id="640"/>
            <p14:sldId id="381"/>
          </p14:sldIdLst>
        </p14:section>
        <p14:section name="Meeting schedule" id="{D9E4BFEF-6539-4929-AA5F-FB7DD7267619}">
          <p14:sldIdLst>
            <p14:sldId id="647"/>
            <p14:sldId id="648"/>
            <p14:sldId id="65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8CF0F0"/>
    <a:srgbClr val="C1F4F7"/>
    <a:srgbClr val="74E6EC"/>
    <a:srgbClr val="21D6E0"/>
    <a:srgbClr val="00CCFF"/>
    <a:srgbClr val="0084B4"/>
    <a:srgbClr val="4BACC6"/>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8" d="100"/>
          <a:sy n="78" d="100"/>
        </p:scale>
        <p:origin x="77" y="15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6D1-479E-B585-59F5F639443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6D1-479E-B585-59F5F639443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6D1-479E-B585-59F5F639443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6D1-479E-B585-59F5F6394437}"/>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6D1-479E-B585-59F5F6394437}"/>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46D1-479E-B585-59F5F6394437}"/>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46D1-479E-B585-59F5F6394437}"/>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46D1-479E-B585-59F5F6394437}"/>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46D1-479E-B585-59F5F6394437}"/>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46D1-479E-B585-59F5F6394437}"/>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15-46D1-479E-B585-59F5F6394437}"/>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17-46D1-479E-B585-59F5F6394437}"/>
              </c:ext>
            </c:extLst>
          </c:dPt>
          <c:dPt>
            <c:idx val="12"/>
            <c:bubble3D val="0"/>
            <c:spPr>
              <a:solidFill>
                <a:schemeClr val="accent1">
                  <a:lumMod val="80000"/>
                  <a:lumOff val="20000"/>
                </a:schemeClr>
              </a:solidFill>
              <a:ln w="19050">
                <a:solidFill>
                  <a:schemeClr val="lt1"/>
                </a:solidFill>
              </a:ln>
              <a:effectLst/>
            </c:spPr>
            <c:extLst>
              <c:ext xmlns:c16="http://schemas.microsoft.com/office/drawing/2014/chart" uri="{C3380CC4-5D6E-409C-BE32-E72D297353CC}">
                <c16:uniqueId val="{00000019-46D1-479E-B585-59F5F6394437}"/>
              </c:ext>
            </c:extLst>
          </c:dPt>
          <c:dPt>
            <c:idx val="13"/>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1B-46D1-479E-B585-59F5F6394437}"/>
              </c:ext>
            </c:extLst>
          </c:dPt>
          <c:dPt>
            <c:idx val="14"/>
            <c:bubble3D val="0"/>
            <c:spPr>
              <a:solidFill>
                <a:schemeClr val="accent3">
                  <a:lumMod val="80000"/>
                  <a:lumOff val="20000"/>
                </a:schemeClr>
              </a:solidFill>
              <a:ln w="19050">
                <a:solidFill>
                  <a:schemeClr val="lt1"/>
                </a:solidFill>
              </a:ln>
              <a:effectLst/>
            </c:spPr>
            <c:extLst>
              <c:ext xmlns:c16="http://schemas.microsoft.com/office/drawing/2014/chart" uri="{C3380CC4-5D6E-409C-BE32-E72D297353CC}">
                <c16:uniqueId val="{0000001D-46D1-479E-B585-59F5F6394437}"/>
              </c:ext>
            </c:extLst>
          </c:dPt>
          <c:dPt>
            <c:idx val="15"/>
            <c:bubble3D val="0"/>
            <c:spPr>
              <a:solidFill>
                <a:schemeClr val="accent4">
                  <a:lumMod val="80000"/>
                  <a:lumOff val="20000"/>
                </a:schemeClr>
              </a:solidFill>
              <a:ln w="19050">
                <a:solidFill>
                  <a:schemeClr val="lt1"/>
                </a:solidFill>
              </a:ln>
              <a:effectLst/>
            </c:spPr>
            <c:extLst>
              <c:ext xmlns:c16="http://schemas.microsoft.com/office/drawing/2014/chart" uri="{C3380CC4-5D6E-409C-BE32-E72D297353CC}">
                <c16:uniqueId val="{0000001F-46D1-479E-B585-59F5F6394437}"/>
              </c:ext>
            </c:extLst>
          </c:dPt>
          <c:dPt>
            <c:idx val="16"/>
            <c:bubble3D val="0"/>
            <c:spPr>
              <a:solidFill>
                <a:schemeClr val="accent5">
                  <a:lumMod val="80000"/>
                  <a:lumOff val="20000"/>
                </a:schemeClr>
              </a:solidFill>
              <a:ln w="19050">
                <a:solidFill>
                  <a:schemeClr val="lt1"/>
                </a:solidFill>
              </a:ln>
              <a:effectLst/>
            </c:spPr>
            <c:extLst>
              <c:ext xmlns:c16="http://schemas.microsoft.com/office/drawing/2014/chart" uri="{C3380CC4-5D6E-409C-BE32-E72D297353CC}">
                <c16:uniqueId val="{00000021-46D1-479E-B585-59F5F6394437}"/>
              </c:ext>
            </c:extLst>
          </c:dPt>
          <c:dPt>
            <c:idx val="17"/>
            <c:bubble3D val="0"/>
            <c:spPr>
              <a:solidFill>
                <a:schemeClr val="accent6">
                  <a:lumMod val="80000"/>
                  <a:lumOff val="20000"/>
                </a:schemeClr>
              </a:solidFill>
              <a:ln w="19050">
                <a:solidFill>
                  <a:schemeClr val="lt1"/>
                </a:solidFill>
              </a:ln>
              <a:effectLst/>
            </c:spPr>
            <c:extLst>
              <c:ext xmlns:c16="http://schemas.microsoft.com/office/drawing/2014/chart" uri="{C3380CC4-5D6E-409C-BE32-E72D297353CC}">
                <c16:uniqueId val="{00000023-46D1-479E-B585-59F5F6394437}"/>
              </c:ext>
            </c:extLst>
          </c:dPt>
          <c:dPt>
            <c:idx val="18"/>
            <c:bubble3D val="0"/>
            <c:spPr>
              <a:solidFill>
                <a:schemeClr val="accent1">
                  <a:lumMod val="80000"/>
                </a:schemeClr>
              </a:solidFill>
              <a:ln w="19050">
                <a:solidFill>
                  <a:schemeClr val="lt1"/>
                </a:solidFill>
              </a:ln>
              <a:effectLst/>
            </c:spPr>
            <c:extLst>
              <c:ext xmlns:c16="http://schemas.microsoft.com/office/drawing/2014/chart" uri="{C3380CC4-5D6E-409C-BE32-E72D297353CC}">
                <c16:uniqueId val="{00000025-46D1-479E-B585-59F5F6394437}"/>
              </c:ext>
            </c:extLst>
          </c:dPt>
          <c:dPt>
            <c:idx val="19"/>
            <c:bubble3D val="0"/>
            <c:spPr>
              <a:solidFill>
                <a:schemeClr val="accent2">
                  <a:lumMod val="80000"/>
                </a:schemeClr>
              </a:solidFill>
              <a:ln w="19050">
                <a:solidFill>
                  <a:schemeClr val="lt1"/>
                </a:solidFill>
              </a:ln>
              <a:effectLst/>
            </c:spPr>
            <c:extLst>
              <c:ext xmlns:c16="http://schemas.microsoft.com/office/drawing/2014/chart" uri="{C3380CC4-5D6E-409C-BE32-E72D297353CC}">
                <c16:uniqueId val="{00000027-46D1-479E-B585-59F5F6394437}"/>
              </c:ext>
            </c:extLst>
          </c:dPt>
          <c:dPt>
            <c:idx val="20"/>
            <c:bubble3D val="0"/>
            <c:spPr>
              <a:solidFill>
                <a:schemeClr val="accent3">
                  <a:lumMod val="80000"/>
                </a:schemeClr>
              </a:solidFill>
              <a:ln w="19050">
                <a:solidFill>
                  <a:schemeClr val="lt1"/>
                </a:solidFill>
              </a:ln>
              <a:effectLst/>
            </c:spPr>
            <c:extLst>
              <c:ext xmlns:c16="http://schemas.microsoft.com/office/drawing/2014/chart" uri="{C3380CC4-5D6E-409C-BE32-E72D297353CC}">
                <c16:uniqueId val="{00000029-46D1-479E-B585-59F5F6394437}"/>
              </c:ext>
            </c:extLst>
          </c:dPt>
          <c:dPt>
            <c:idx val="21"/>
            <c:bubble3D val="0"/>
            <c:spPr>
              <a:solidFill>
                <a:schemeClr val="accent4">
                  <a:lumMod val="80000"/>
                </a:schemeClr>
              </a:solidFill>
              <a:ln w="19050">
                <a:solidFill>
                  <a:schemeClr val="lt1"/>
                </a:solidFill>
              </a:ln>
              <a:effectLst/>
            </c:spPr>
            <c:extLst>
              <c:ext xmlns:c16="http://schemas.microsoft.com/office/drawing/2014/chart" uri="{C3380CC4-5D6E-409C-BE32-E72D297353CC}">
                <c16:uniqueId val="{0000002B-46D1-479E-B585-59F5F6394437}"/>
              </c:ext>
            </c:extLst>
          </c:dPt>
          <c:dPt>
            <c:idx val="22"/>
            <c:bubble3D val="0"/>
            <c:spPr>
              <a:solidFill>
                <a:schemeClr val="accent5">
                  <a:lumMod val="80000"/>
                </a:schemeClr>
              </a:solidFill>
              <a:ln w="19050">
                <a:solidFill>
                  <a:schemeClr val="lt1"/>
                </a:solidFill>
              </a:ln>
              <a:effectLst/>
            </c:spPr>
            <c:extLst>
              <c:ext xmlns:c16="http://schemas.microsoft.com/office/drawing/2014/chart" uri="{C3380CC4-5D6E-409C-BE32-E72D297353CC}">
                <c16:uniqueId val="{0000002D-46D1-479E-B585-59F5F6394437}"/>
              </c:ext>
            </c:extLst>
          </c:dPt>
          <c:dPt>
            <c:idx val="23"/>
            <c:bubble3D val="0"/>
            <c:spPr>
              <a:solidFill>
                <a:schemeClr val="accent6">
                  <a:lumMod val="80000"/>
                </a:schemeClr>
              </a:solidFill>
              <a:ln w="19050">
                <a:solidFill>
                  <a:schemeClr val="lt1"/>
                </a:solidFill>
              </a:ln>
              <a:effectLst/>
            </c:spPr>
            <c:extLst>
              <c:ext xmlns:c16="http://schemas.microsoft.com/office/drawing/2014/chart" uri="{C3380CC4-5D6E-409C-BE32-E72D297353CC}">
                <c16:uniqueId val="{0000002F-46D1-479E-B585-59F5F6394437}"/>
              </c:ext>
            </c:extLst>
          </c:dPt>
          <c:dPt>
            <c:idx val="24"/>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31-46D1-479E-B585-59F5F6394437}"/>
              </c:ext>
            </c:extLst>
          </c:dPt>
          <c:dPt>
            <c:idx val="25"/>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33-46D1-479E-B585-59F5F6394437}"/>
              </c:ext>
            </c:extLst>
          </c:dPt>
          <c:dPt>
            <c:idx val="26"/>
            <c:bubble3D val="0"/>
            <c:spPr>
              <a:solidFill>
                <a:schemeClr val="accent3">
                  <a:lumMod val="60000"/>
                  <a:lumOff val="40000"/>
                </a:schemeClr>
              </a:solidFill>
              <a:ln w="19050">
                <a:solidFill>
                  <a:schemeClr val="lt1"/>
                </a:solidFill>
              </a:ln>
              <a:effectLst/>
            </c:spPr>
            <c:extLst>
              <c:ext xmlns:c16="http://schemas.microsoft.com/office/drawing/2014/chart" uri="{C3380CC4-5D6E-409C-BE32-E72D297353CC}">
                <c16:uniqueId val="{00000035-46D1-479E-B585-59F5F6394437}"/>
              </c:ext>
            </c:extLst>
          </c:dPt>
          <c:dPt>
            <c:idx val="27"/>
            <c:bubble3D val="0"/>
            <c:spPr>
              <a:solidFill>
                <a:schemeClr val="accent4">
                  <a:lumMod val="60000"/>
                  <a:lumOff val="40000"/>
                </a:schemeClr>
              </a:solidFill>
              <a:ln w="19050">
                <a:solidFill>
                  <a:schemeClr val="lt1"/>
                </a:solidFill>
              </a:ln>
              <a:effectLst/>
            </c:spPr>
            <c:extLst>
              <c:ext xmlns:c16="http://schemas.microsoft.com/office/drawing/2014/chart" uri="{C3380CC4-5D6E-409C-BE32-E72D297353CC}">
                <c16:uniqueId val="{00000037-46D1-479E-B585-59F5F6394437}"/>
              </c:ext>
            </c:extLst>
          </c:dPt>
          <c:dPt>
            <c:idx val="28"/>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39-46D1-479E-B585-59F5F6394437}"/>
              </c:ext>
            </c:extLst>
          </c:dPt>
          <c:dPt>
            <c:idx val="29"/>
            <c:bubble3D val="0"/>
            <c:spPr>
              <a:solidFill>
                <a:schemeClr val="accent6">
                  <a:lumMod val="60000"/>
                  <a:lumOff val="40000"/>
                </a:schemeClr>
              </a:solidFill>
              <a:ln w="19050">
                <a:solidFill>
                  <a:schemeClr val="lt1"/>
                </a:solidFill>
              </a:ln>
              <a:effectLst/>
            </c:spPr>
            <c:extLst>
              <c:ext xmlns:c16="http://schemas.microsoft.com/office/drawing/2014/chart" uri="{C3380CC4-5D6E-409C-BE32-E72D297353CC}">
                <c16:uniqueId val="{0000003B-46D1-479E-B585-59F5F6394437}"/>
              </c:ext>
            </c:extLst>
          </c:dPt>
          <c:dPt>
            <c:idx val="30"/>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3D-46D1-479E-B585-59F5F6394437}"/>
              </c:ext>
            </c:extLst>
          </c:dPt>
          <c:dPt>
            <c:idx val="31"/>
            <c:bubble3D val="0"/>
            <c:spPr>
              <a:solidFill>
                <a:schemeClr val="accent2">
                  <a:lumMod val="50000"/>
                </a:schemeClr>
              </a:solidFill>
              <a:ln w="19050">
                <a:solidFill>
                  <a:schemeClr val="lt1"/>
                </a:solidFill>
              </a:ln>
              <a:effectLst/>
            </c:spPr>
            <c:extLst>
              <c:ext xmlns:c16="http://schemas.microsoft.com/office/drawing/2014/chart" uri="{C3380CC4-5D6E-409C-BE32-E72D297353CC}">
                <c16:uniqueId val="{0000003F-46D1-479E-B585-59F5F6394437}"/>
              </c:ext>
            </c:extLst>
          </c:dPt>
          <c:dPt>
            <c:idx val="32"/>
            <c:bubble3D val="0"/>
            <c:spPr>
              <a:solidFill>
                <a:schemeClr val="accent3">
                  <a:lumMod val="50000"/>
                </a:schemeClr>
              </a:solidFill>
              <a:ln w="19050">
                <a:solidFill>
                  <a:schemeClr val="lt1"/>
                </a:solidFill>
              </a:ln>
              <a:effectLst/>
            </c:spPr>
            <c:extLst>
              <c:ext xmlns:c16="http://schemas.microsoft.com/office/drawing/2014/chart" uri="{C3380CC4-5D6E-409C-BE32-E72D297353CC}">
                <c16:uniqueId val="{00000041-46D1-479E-B585-59F5F6394437}"/>
              </c:ext>
            </c:extLst>
          </c:dPt>
          <c:dPt>
            <c:idx val="33"/>
            <c:bubble3D val="0"/>
            <c:spPr>
              <a:solidFill>
                <a:schemeClr val="accent4">
                  <a:lumMod val="50000"/>
                </a:schemeClr>
              </a:solidFill>
              <a:ln w="19050">
                <a:solidFill>
                  <a:schemeClr val="lt1"/>
                </a:solidFill>
              </a:ln>
              <a:effectLst/>
            </c:spPr>
            <c:extLst>
              <c:ext xmlns:c16="http://schemas.microsoft.com/office/drawing/2014/chart" uri="{C3380CC4-5D6E-409C-BE32-E72D297353CC}">
                <c16:uniqueId val="{00000043-46D1-479E-B585-59F5F6394437}"/>
              </c:ext>
            </c:extLst>
          </c:dPt>
          <c:dPt>
            <c:idx val="34"/>
            <c:bubble3D val="0"/>
            <c:spPr>
              <a:solidFill>
                <a:schemeClr val="accent5">
                  <a:lumMod val="50000"/>
                </a:schemeClr>
              </a:solidFill>
              <a:ln w="19050">
                <a:solidFill>
                  <a:schemeClr val="lt1"/>
                </a:solidFill>
              </a:ln>
              <a:effectLst/>
            </c:spPr>
            <c:extLst>
              <c:ext xmlns:c16="http://schemas.microsoft.com/office/drawing/2014/chart" uri="{C3380CC4-5D6E-409C-BE32-E72D297353CC}">
                <c16:uniqueId val="{00000045-46D1-479E-B585-59F5F6394437}"/>
              </c:ext>
            </c:extLst>
          </c:dPt>
          <c:dPt>
            <c:idx val="35"/>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47-46D1-479E-B585-59F5F6394437}"/>
              </c:ext>
            </c:extLst>
          </c:dPt>
          <c:dPt>
            <c:idx val="36"/>
            <c:bubble3D val="0"/>
            <c:spPr>
              <a:solidFill>
                <a:schemeClr val="accent1">
                  <a:lumMod val="70000"/>
                  <a:lumOff val="30000"/>
                </a:schemeClr>
              </a:solidFill>
              <a:ln w="19050">
                <a:solidFill>
                  <a:schemeClr val="lt1"/>
                </a:solidFill>
              </a:ln>
              <a:effectLst/>
            </c:spPr>
            <c:extLst>
              <c:ext xmlns:c16="http://schemas.microsoft.com/office/drawing/2014/chart" uri="{C3380CC4-5D6E-409C-BE32-E72D297353CC}">
                <c16:uniqueId val="{00000049-46D1-479E-B585-59F5F6394437}"/>
              </c:ext>
            </c:extLst>
          </c:dPt>
          <c:dPt>
            <c:idx val="37"/>
            <c:bubble3D val="0"/>
            <c:spPr>
              <a:solidFill>
                <a:schemeClr val="accent2">
                  <a:lumMod val="70000"/>
                  <a:lumOff val="30000"/>
                </a:schemeClr>
              </a:solidFill>
              <a:ln w="19050">
                <a:solidFill>
                  <a:schemeClr val="lt1"/>
                </a:solidFill>
              </a:ln>
              <a:effectLst/>
            </c:spPr>
            <c:extLst>
              <c:ext xmlns:c16="http://schemas.microsoft.com/office/drawing/2014/chart" uri="{C3380CC4-5D6E-409C-BE32-E72D297353CC}">
                <c16:uniqueId val="{0000004B-46D1-479E-B585-59F5F6394437}"/>
              </c:ext>
            </c:extLst>
          </c:dPt>
          <c:dPt>
            <c:idx val="38"/>
            <c:bubble3D val="0"/>
            <c:spPr>
              <a:solidFill>
                <a:schemeClr val="accent3">
                  <a:lumMod val="70000"/>
                  <a:lumOff val="30000"/>
                </a:schemeClr>
              </a:solidFill>
              <a:ln w="19050">
                <a:solidFill>
                  <a:schemeClr val="lt1"/>
                </a:solidFill>
              </a:ln>
              <a:effectLst/>
            </c:spPr>
            <c:extLst>
              <c:ext xmlns:c16="http://schemas.microsoft.com/office/drawing/2014/chart" uri="{C3380CC4-5D6E-409C-BE32-E72D297353CC}">
                <c16:uniqueId val="{0000004D-46D1-479E-B585-59F5F6394437}"/>
              </c:ext>
            </c:extLst>
          </c:dPt>
          <c:dPt>
            <c:idx val="39"/>
            <c:bubble3D val="0"/>
            <c:spPr>
              <a:solidFill>
                <a:schemeClr val="accent4">
                  <a:lumMod val="70000"/>
                  <a:lumOff val="30000"/>
                </a:schemeClr>
              </a:solidFill>
              <a:ln w="19050">
                <a:solidFill>
                  <a:schemeClr val="lt1"/>
                </a:solidFill>
              </a:ln>
              <a:effectLst/>
            </c:spPr>
            <c:extLst>
              <c:ext xmlns:c16="http://schemas.microsoft.com/office/drawing/2014/chart" uri="{C3380CC4-5D6E-409C-BE32-E72D297353CC}">
                <c16:uniqueId val="{0000004F-46D1-479E-B585-59F5F6394437}"/>
              </c:ext>
            </c:extLst>
          </c:dPt>
          <c:dPt>
            <c:idx val="40"/>
            <c:bubble3D val="0"/>
            <c:spPr>
              <a:solidFill>
                <a:schemeClr val="accent5">
                  <a:lumMod val="70000"/>
                  <a:lumOff val="30000"/>
                </a:schemeClr>
              </a:solidFill>
              <a:ln w="19050">
                <a:solidFill>
                  <a:schemeClr val="lt1"/>
                </a:solidFill>
              </a:ln>
              <a:effectLst/>
            </c:spPr>
            <c:extLst>
              <c:ext xmlns:c16="http://schemas.microsoft.com/office/drawing/2014/chart" uri="{C3380CC4-5D6E-409C-BE32-E72D297353CC}">
                <c16:uniqueId val="{00000051-46D1-479E-B585-59F5F6394437}"/>
              </c:ext>
            </c:extLst>
          </c:dPt>
          <c:dPt>
            <c:idx val="41"/>
            <c:bubble3D val="0"/>
            <c:spPr>
              <a:solidFill>
                <a:schemeClr val="accent6">
                  <a:lumMod val="70000"/>
                  <a:lumOff val="30000"/>
                </a:schemeClr>
              </a:solidFill>
              <a:ln w="19050">
                <a:solidFill>
                  <a:schemeClr val="lt1"/>
                </a:solidFill>
              </a:ln>
              <a:effectLst/>
            </c:spPr>
            <c:extLst>
              <c:ext xmlns:c16="http://schemas.microsoft.com/office/drawing/2014/chart" uri="{C3380CC4-5D6E-409C-BE32-E72D297353CC}">
                <c16:uniqueId val="{00000053-46D1-479E-B585-59F5F6394437}"/>
              </c:ext>
            </c:extLst>
          </c:dPt>
          <c:dPt>
            <c:idx val="42"/>
            <c:bubble3D val="0"/>
            <c:spPr>
              <a:solidFill>
                <a:schemeClr val="accent1">
                  <a:lumMod val="70000"/>
                </a:schemeClr>
              </a:solidFill>
              <a:ln w="19050">
                <a:solidFill>
                  <a:schemeClr val="lt1"/>
                </a:solidFill>
              </a:ln>
              <a:effectLst/>
            </c:spPr>
            <c:extLst>
              <c:ext xmlns:c16="http://schemas.microsoft.com/office/drawing/2014/chart" uri="{C3380CC4-5D6E-409C-BE32-E72D297353CC}">
                <c16:uniqueId val="{00000055-46D1-479E-B585-59F5F6394437}"/>
              </c:ext>
            </c:extLst>
          </c:dPt>
          <c:dPt>
            <c:idx val="43"/>
            <c:bubble3D val="0"/>
            <c:spPr>
              <a:solidFill>
                <a:schemeClr val="accent2">
                  <a:lumMod val="70000"/>
                </a:schemeClr>
              </a:solidFill>
              <a:ln w="19050">
                <a:solidFill>
                  <a:schemeClr val="lt1"/>
                </a:solidFill>
              </a:ln>
              <a:effectLst/>
            </c:spPr>
            <c:extLst>
              <c:ext xmlns:c16="http://schemas.microsoft.com/office/drawing/2014/chart" uri="{C3380CC4-5D6E-409C-BE32-E72D297353CC}">
                <c16:uniqueId val="{00000057-46D1-479E-B585-59F5F6394437}"/>
              </c:ext>
            </c:extLst>
          </c:dPt>
          <c:dPt>
            <c:idx val="44"/>
            <c:bubble3D val="0"/>
            <c:spPr>
              <a:solidFill>
                <a:schemeClr val="accent3">
                  <a:lumMod val="70000"/>
                </a:schemeClr>
              </a:solidFill>
              <a:ln w="19050">
                <a:solidFill>
                  <a:schemeClr val="lt1"/>
                </a:solidFill>
              </a:ln>
              <a:effectLst/>
            </c:spPr>
            <c:extLst>
              <c:ext xmlns:c16="http://schemas.microsoft.com/office/drawing/2014/chart" uri="{C3380CC4-5D6E-409C-BE32-E72D297353CC}">
                <c16:uniqueId val="{00000059-46D1-479E-B585-59F5F6394437}"/>
              </c:ext>
            </c:extLst>
          </c:dPt>
          <c:dPt>
            <c:idx val="45"/>
            <c:bubble3D val="0"/>
            <c:spPr>
              <a:solidFill>
                <a:schemeClr val="accent4">
                  <a:lumMod val="70000"/>
                </a:schemeClr>
              </a:solidFill>
              <a:ln w="19050">
                <a:solidFill>
                  <a:schemeClr val="lt1"/>
                </a:solidFill>
              </a:ln>
              <a:effectLst/>
            </c:spPr>
            <c:extLst>
              <c:ext xmlns:c16="http://schemas.microsoft.com/office/drawing/2014/chart" uri="{C3380CC4-5D6E-409C-BE32-E72D297353CC}">
                <c16:uniqueId val="{0000005B-46D1-479E-B585-59F5F6394437}"/>
              </c:ext>
            </c:extLst>
          </c:dPt>
          <c:dPt>
            <c:idx val="46"/>
            <c:bubble3D val="0"/>
            <c:spPr>
              <a:solidFill>
                <a:schemeClr val="accent5">
                  <a:lumMod val="70000"/>
                </a:schemeClr>
              </a:solidFill>
              <a:ln w="19050">
                <a:solidFill>
                  <a:schemeClr val="lt1"/>
                </a:solidFill>
              </a:ln>
              <a:effectLst/>
            </c:spPr>
            <c:extLst>
              <c:ext xmlns:c16="http://schemas.microsoft.com/office/drawing/2014/chart" uri="{C3380CC4-5D6E-409C-BE32-E72D297353CC}">
                <c16:uniqueId val="{0000005D-46D1-479E-B585-59F5F6394437}"/>
              </c:ext>
            </c:extLst>
          </c:dPt>
          <c:dPt>
            <c:idx val="47"/>
            <c:bubble3D val="0"/>
            <c:spPr>
              <a:solidFill>
                <a:schemeClr val="accent6">
                  <a:lumMod val="70000"/>
                </a:schemeClr>
              </a:solidFill>
              <a:ln w="19050">
                <a:solidFill>
                  <a:schemeClr val="lt1"/>
                </a:solidFill>
              </a:ln>
              <a:effectLst/>
            </c:spPr>
            <c:extLst>
              <c:ext xmlns:c16="http://schemas.microsoft.com/office/drawing/2014/chart" uri="{C3380CC4-5D6E-409C-BE32-E72D297353CC}">
                <c16:uniqueId val="{0000005F-46D1-479E-B585-59F5F6394437}"/>
              </c:ext>
            </c:extLst>
          </c:dPt>
          <c:dPt>
            <c:idx val="48"/>
            <c:bubble3D val="0"/>
            <c:spPr>
              <a:solidFill>
                <a:schemeClr val="accent1">
                  <a:lumMod val="50000"/>
                  <a:lumOff val="50000"/>
                </a:schemeClr>
              </a:solidFill>
              <a:ln w="19050">
                <a:solidFill>
                  <a:schemeClr val="lt1"/>
                </a:solidFill>
              </a:ln>
              <a:effectLst/>
            </c:spPr>
            <c:extLst>
              <c:ext xmlns:c16="http://schemas.microsoft.com/office/drawing/2014/chart" uri="{C3380CC4-5D6E-409C-BE32-E72D297353CC}">
                <c16:uniqueId val="{00000061-46D1-479E-B585-59F5F6394437}"/>
              </c:ext>
            </c:extLst>
          </c:dPt>
          <c:dPt>
            <c:idx val="49"/>
            <c:bubble3D val="0"/>
            <c:spPr>
              <a:solidFill>
                <a:schemeClr val="accent2">
                  <a:lumMod val="50000"/>
                  <a:lumOff val="50000"/>
                </a:schemeClr>
              </a:solidFill>
              <a:ln w="19050">
                <a:solidFill>
                  <a:schemeClr val="lt1"/>
                </a:solidFill>
              </a:ln>
              <a:effectLst/>
            </c:spPr>
            <c:extLst>
              <c:ext xmlns:c16="http://schemas.microsoft.com/office/drawing/2014/chart" uri="{C3380CC4-5D6E-409C-BE32-E72D297353CC}">
                <c16:uniqueId val="{00000063-46D1-479E-B585-59F5F6394437}"/>
              </c:ext>
            </c:extLst>
          </c:dPt>
          <c:dPt>
            <c:idx val="50"/>
            <c:bubble3D val="0"/>
            <c:spPr>
              <a:solidFill>
                <a:schemeClr val="accent3">
                  <a:lumMod val="50000"/>
                  <a:lumOff val="50000"/>
                </a:schemeClr>
              </a:solidFill>
              <a:ln w="19050">
                <a:solidFill>
                  <a:schemeClr val="lt1"/>
                </a:solidFill>
              </a:ln>
              <a:effectLst/>
            </c:spPr>
            <c:extLst>
              <c:ext xmlns:c16="http://schemas.microsoft.com/office/drawing/2014/chart" uri="{C3380CC4-5D6E-409C-BE32-E72D297353CC}">
                <c16:uniqueId val="{00000065-46D1-479E-B585-59F5F6394437}"/>
              </c:ext>
            </c:extLst>
          </c:dPt>
          <c:dPt>
            <c:idx val="51"/>
            <c:bubble3D val="0"/>
            <c:spPr>
              <a:solidFill>
                <a:schemeClr val="accent4">
                  <a:lumMod val="50000"/>
                  <a:lumOff val="50000"/>
                </a:schemeClr>
              </a:solidFill>
              <a:ln w="19050">
                <a:solidFill>
                  <a:schemeClr val="lt1"/>
                </a:solidFill>
              </a:ln>
              <a:effectLst/>
            </c:spPr>
            <c:extLst>
              <c:ext xmlns:c16="http://schemas.microsoft.com/office/drawing/2014/chart" uri="{C3380CC4-5D6E-409C-BE32-E72D297353CC}">
                <c16:uniqueId val="{00000067-46D1-479E-B585-59F5F6394437}"/>
              </c:ext>
            </c:extLst>
          </c:dPt>
          <c:cat>
            <c:strRef>
              <c:f>'3社車両CO2'!$B$3:$B$54</c:f>
              <c:strCache>
                <c:ptCount val="52"/>
                <c:pt idx="0">
                  <c:v>鉄鋼/鋳鋼/焼結合金</c:v>
                </c:pt>
                <c:pt idx="1">
                  <c:v>非合金/低合金鋼</c:v>
                </c:pt>
                <c:pt idx="2">
                  <c:v>高合金鋼</c:v>
                </c:pt>
                <c:pt idx="3">
                  <c:v>鋳鉄</c:v>
                </c:pt>
                <c:pt idx="4">
                  <c:v>片状黒鉛鋳鉄/可鍛鋳鉄</c:v>
                </c:pt>
                <c:pt idx="5">
                  <c:v>球状黒鉛鋳鉄/ﾊﾞｰﾐｭﾗｰ鋳鉄</c:v>
                </c:pt>
                <c:pt idx="6">
                  <c:v>高合金鋳鉄</c:v>
                </c:pt>
                <c:pt idx="7">
                  <c:v>ｱﾙﾐﾆｳﾑ/ｱﾙﾐﾆｳﾑ合金</c:v>
                </c:pt>
                <c:pt idx="8">
                  <c:v>鋳造ｱﾙﾐﾆｳﾑ合金</c:v>
                </c:pt>
                <c:pt idx="9">
                  <c:v>鍛造ｱﾙﾐﾆｳﾑ合金</c:v>
                </c:pt>
                <c:pt idx="10">
                  <c:v>ﾏｸﾞﾈｼｳﾑ、ﾏｸﾞﾈｼｳﾑ合金</c:v>
                </c:pt>
                <c:pt idx="11">
                  <c:v>鋳造ﾏｸﾞﾈｼｳﾑ合金</c:v>
                </c:pt>
                <c:pt idx="12">
                  <c:v>鍛造ﾏｸﾞﾈｼｳﾑ合金</c:v>
                </c:pt>
                <c:pt idx="13">
                  <c:v>チタン、チタン合金</c:v>
                </c:pt>
                <c:pt idx="14">
                  <c:v>銅 (例，ﾊｰﾈｽの銅)</c:v>
                </c:pt>
                <c:pt idx="15">
                  <c:v>銅合金</c:v>
                </c:pt>
                <c:pt idx="16">
                  <c:v>亜鉛合金</c:v>
                </c:pt>
                <c:pt idx="17">
                  <c:v>ニッケル合金</c:v>
                </c:pt>
                <c:pt idx="18">
                  <c:v>鉛</c:v>
                </c:pt>
                <c:pt idx="19">
                  <c:v>白金/ロジウム</c:v>
                </c:pt>
                <c:pt idx="20">
                  <c:v>その他の特殊金属</c:v>
                </c:pt>
                <c:pt idx="21">
                  <c:v>熱可塑性樹脂</c:v>
                </c:pt>
                <c:pt idx="22">
                  <c:v>熱可塑性樹脂（ﾌｨﾗｰ含有）</c:v>
                </c:pt>
                <c:pt idx="23">
                  <c:v>熱可塑性樹脂（ﾌｨﾗｰ無し）</c:v>
                </c:pt>
                <c:pt idx="24">
                  <c:v>熱可塑性エラストマー</c:v>
                </c:pt>
                <c:pt idx="25">
                  <c:v>エラストマー/エラストマー複合材</c:v>
                </c:pt>
                <c:pt idx="26">
                  <c:v>熱硬化性樹脂</c:v>
                </c:pt>
                <c:pt idx="27">
                  <c:v>ポリウレタン</c:v>
                </c:pt>
                <c:pt idx="28">
                  <c:v>不飽和ポリエステル</c:v>
                </c:pt>
                <c:pt idx="29">
                  <c:v>その他の熱硬化性樹脂</c:v>
                </c:pt>
                <c:pt idx="30">
                  <c:v>高分子複合材（例，ﾗﾐﾈｰﾄされたﾄﾘﾑ部品）</c:v>
                </c:pt>
                <c:pt idx="31">
                  <c:v>高分子複合材に含まれる樹脂</c:v>
                </c:pt>
                <c:pt idx="32">
                  <c:v>高分子複合材に含まれる繊維（織物）</c:v>
                </c:pt>
                <c:pt idx="33">
                  <c:v>塗料</c:v>
                </c:pt>
                <c:pt idx="34">
                  <c:v>接着剤、シーラント</c:v>
                </c:pt>
                <c:pt idx="35">
                  <c:v>アンダーシール</c:v>
                </c:pt>
                <c:pt idx="36">
                  <c:v>有機天然材料 (例，皮革)</c:v>
                </c:pt>
                <c:pt idx="37">
                  <c:v>セラミックス/ガラス</c:v>
                </c:pt>
                <c:pt idx="38">
                  <c:v>他の複合材（例，摩擦ライニング）</c:v>
                </c:pt>
                <c:pt idx="39">
                  <c:v>電子部品材料（例，PCB、ﾃﾞｨｽﾌﾟﾚｰ）</c:v>
                </c:pt>
                <c:pt idx="40">
                  <c:v>電気部品材料</c:v>
                </c:pt>
                <c:pt idx="41">
                  <c:v>燃料</c:v>
                </c:pt>
                <c:pt idx="42">
                  <c:v>潤滑剤</c:v>
                </c:pt>
                <c:pt idx="43">
                  <c:v>ブレーキフルード</c:v>
                </c:pt>
                <c:pt idx="44">
                  <c:v>冷却液/その他グリコール</c:v>
                </c:pt>
                <c:pt idx="45">
                  <c:v>冷媒</c:v>
                </c:pt>
                <c:pt idx="46">
                  <c:v>ウォッシャー液、バッテリー液</c:v>
                </c:pt>
                <c:pt idx="47">
                  <c:v>防腐剤</c:v>
                </c:pt>
                <c:pt idx="48">
                  <c:v>その他の燃料及び補充剤</c:v>
                </c:pt>
                <c:pt idx="49">
                  <c:v>タイヤ</c:v>
                </c:pt>
                <c:pt idx="50">
                  <c:v>鉛電池</c:v>
                </c:pt>
                <c:pt idx="51">
                  <c:v>駆動用電池セル</c:v>
                </c:pt>
              </c:strCache>
            </c:strRef>
          </c:cat>
          <c:val>
            <c:numRef>
              <c:f>'3社車両CO2'!$H$3:$H$54</c:f>
              <c:numCache>
                <c:formatCode>0.0%</c:formatCode>
                <c:ptCount val="52"/>
                <c:pt idx="0">
                  <c:v>7.6217988621397434E-2</c:v>
                </c:pt>
                <c:pt idx="1">
                  <c:v>0.15352218912327117</c:v>
                </c:pt>
                <c:pt idx="2">
                  <c:v>8.107536698722809E-3</c:v>
                </c:pt>
                <c:pt idx="3">
                  <c:v>6.977480384964433E-3</c:v>
                </c:pt>
                <c:pt idx="4">
                  <c:v>5.4788729954096133E-3</c:v>
                </c:pt>
                <c:pt idx="5">
                  <c:v>6.5432068798384887E-3</c:v>
                </c:pt>
                <c:pt idx="6">
                  <c:v>0</c:v>
                </c:pt>
                <c:pt idx="7">
                  <c:v>0.15628434253845008</c:v>
                </c:pt>
                <c:pt idx="8">
                  <c:v>2.803999155226888E-2</c:v>
                </c:pt>
                <c:pt idx="9">
                  <c:v>3.8657279799083087E-2</c:v>
                </c:pt>
                <c:pt idx="10">
                  <c:v>0</c:v>
                </c:pt>
                <c:pt idx="11">
                  <c:v>2.0644777420632519E-3</c:v>
                </c:pt>
                <c:pt idx="12">
                  <c:v>0</c:v>
                </c:pt>
                <c:pt idx="13">
                  <c:v>0</c:v>
                </c:pt>
                <c:pt idx="14">
                  <c:v>1.1116142087870344E-2</c:v>
                </c:pt>
                <c:pt idx="15">
                  <c:v>1.7431680068303375E-3</c:v>
                </c:pt>
                <c:pt idx="16">
                  <c:v>2.8920793328136326E-3</c:v>
                </c:pt>
                <c:pt idx="17">
                  <c:v>2.6587634165804318E-4</c:v>
                </c:pt>
                <c:pt idx="18">
                  <c:v>7.9929827887994213E-8</c:v>
                </c:pt>
                <c:pt idx="19">
                  <c:v>9.1268772084801746E-6</c:v>
                </c:pt>
                <c:pt idx="20">
                  <c:v>5.6741945448961452E-3</c:v>
                </c:pt>
                <c:pt idx="21">
                  <c:v>0</c:v>
                </c:pt>
                <c:pt idx="22">
                  <c:v>2.0113688151196081E-2</c:v>
                </c:pt>
                <c:pt idx="23">
                  <c:v>2.3078186962963348E-2</c:v>
                </c:pt>
                <c:pt idx="24">
                  <c:v>3.8825029536623569E-3</c:v>
                </c:pt>
                <c:pt idx="25">
                  <c:v>1.102834260973715E-2</c:v>
                </c:pt>
                <c:pt idx="26">
                  <c:v>1.272866540215687E-4</c:v>
                </c:pt>
                <c:pt idx="27">
                  <c:v>4.9735077768068335E-3</c:v>
                </c:pt>
                <c:pt idx="28">
                  <c:v>9.3584562234243099E-4</c:v>
                </c:pt>
                <c:pt idx="29">
                  <c:v>2.1080966579200638E-3</c:v>
                </c:pt>
                <c:pt idx="30">
                  <c:v>0</c:v>
                </c:pt>
                <c:pt idx="31">
                  <c:v>2.5299984478693578E-4</c:v>
                </c:pt>
                <c:pt idx="32">
                  <c:v>2.8372979964762543E-3</c:v>
                </c:pt>
                <c:pt idx="33">
                  <c:v>9.0171264150669926E-4</c:v>
                </c:pt>
                <c:pt idx="34">
                  <c:v>1.2166439056395183E-3</c:v>
                </c:pt>
                <c:pt idx="35">
                  <c:v>0</c:v>
                </c:pt>
                <c:pt idx="36">
                  <c:v>5.9021292334126486E-5</c:v>
                </c:pt>
                <c:pt idx="37">
                  <c:v>1.4559889162975672E-2</c:v>
                </c:pt>
                <c:pt idx="38">
                  <c:v>1.8765646768043741E-3</c:v>
                </c:pt>
                <c:pt idx="39">
                  <c:v>9.3844289791887465E-6</c:v>
                </c:pt>
                <c:pt idx="40">
                  <c:v>3.5802531804237145E-6</c:v>
                </c:pt>
                <c:pt idx="41">
                  <c:v>0</c:v>
                </c:pt>
                <c:pt idx="42">
                  <c:v>1.6373284827985474E-4</c:v>
                </c:pt>
                <c:pt idx="43">
                  <c:v>2.052901011772913E-4</c:v>
                </c:pt>
                <c:pt idx="44">
                  <c:v>1.1237396823992022E-3</c:v>
                </c:pt>
                <c:pt idx="45">
                  <c:v>2.6591638710861615E-4</c:v>
                </c:pt>
                <c:pt idx="46">
                  <c:v>1.0662875767729034E-5</c:v>
                </c:pt>
                <c:pt idx="47">
                  <c:v>0</c:v>
                </c:pt>
                <c:pt idx="48">
                  <c:v>1.485851215360617E-3</c:v>
                </c:pt>
                <c:pt idx="49">
                  <c:v>7.6002304691756674E-3</c:v>
                </c:pt>
                <c:pt idx="50">
                  <c:v>1.6378161328141215E-3</c:v>
                </c:pt>
                <c:pt idx="51">
                  <c:v>0.39594817524000964</c:v>
                </c:pt>
              </c:numCache>
            </c:numRef>
          </c:val>
          <c:extLst>
            <c:ext xmlns:c16="http://schemas.microsoft.com/office/drawing/2014/chart" uri="{C3380CC4-5D6E-409C-BE32-E72D297353CC}">
              <c16:uniqueId val="{00000068-46D1-479E-B585-59F5F639443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5A2-4675-BA9D-2AA6A5A8E52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5A2-4675-BA9D-2AA6A5A8E5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5A2-4675-BA9D-2AA6A5A8E5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5A2-4675-BA9D-2AA6A5A8E523}"/>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5A2-4675-BA9D-2AA6A5A8E523}"/>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95A2-4675-BA9D-2AA6A5A8E523}"/>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95A2-4675-BA9D-2AA6A5A8E523}"/>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95A2-4675-BA9D-2AA6A5A8E523}"/>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95A2-4675-BA9D-2AA6A5A8E523}"/>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95A2-4675-BA9D-2AA6A5A8E523}"/>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15-95A2-4675-BA9D-2AA6A5A8E523}"/>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17-95A2-4675-BA9D-2AA6A5A8E523}"/>
              </c:ext>
            </c:extLst>
          </c:dPt>
          <c:dPt>
            <c:idx val="12"/>
            <c:bubble3D val="0"/>
            <c:spPr>
              <a:solidFill>
                <a:schemeClr val="accent1">
                  <a:lumMod val="80000"/>
                  <a:lumOff val="20000"/>
                </a:schemeClr>
              </a:solidFill>
              <a:ln w="19050">
                <a:solidFill>
                  <a:schemeClr val="lt1"/>
                </a:solidFill>
              </a:ln>
              <a:effectLst/>
            </c:spPr>
            <c:extLst>
              <c:ext xmlns:c16="http://schemas.microsoft.com/office/drawing/2014/chart" uri="{C3380CC4-5D6E-409C-BE32-E72D297353CC}">
                <c16:uniqueId val="{00000019-95A2-4675-BA9D-2AA6A5A8E523}"/>
              </c:ext>
            </c:extLst>
          </c:dPt>
          <c:dPt>
            <c:idx val="13"/>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1B-95A2-4675-BA9D-2AA6A5A8E523}"/>
              </c:ext>
            </c:extLst>
          </c:dPt>
          <c:dPt>
            <c:idx val="14"/>
            <c:bubble3D val="0"/>
            <c:spPr>
              <a:solidFill>
                <a:schemeClr val="accent3">
                  <a:lumMod val="80000"/>
                  <a:lumOff val="20000"/>
                </a:schemeClr>
              </a:solidFill>
              <a:ln w="19050">
                <a:solidFill>
                  <a:schemeClr val="lt1"/>
                </a:solidFill>
              </a:ln>
              <a:effectLst/>
            </c:spPr>
            <c:extLst>
              <c:ext xmlns:c16="http://schemas.microsoft.com/office/drawing/2014/chart" uri="{C3380CC4-5D6E-409C-BE32-E72D297353CC}">
                <c16:uniqueId val="{0000001D-95A2-4675-BA9D-2AA6A5A8E523}"/>
              </c:ext>
            </c:extLst>
          </c:dPt>
          <c:dPt>
            <c:idx val="15"/>
            <c:bubble3D val="0"/>
            <c:spPr>
              <a:solidFill>
                <a:schemeClr val="accent4">
                  <a:lumMod val="80000"/>
                  <a:lumOff val="20000"/>
                </a:schemeClr>
              </a:solidFill>
              <a:ln w="19050">
                <a:solidFill>
                  <a:schemeClr val="lt1"/>
                </a:solidFill>
              </a:ln>
              <a:effectLst/>
            </c:spPr>
            <c:extLst>
              <c:ext xmlns:c16="http://schemas.microsoft.com/office/drawing/2014/chart" uri="{C3380CC4-5D6E-409C-BE32-E72D297353CC}">
                <c16:uniqueId val="{0000001F-95A2-4675-BA9D-2AA6A5A8E523}"/>
              </c:ext>
            </c:extLst>
          </c:dPt>
          <c:dPt>
            <c:idx val="16"/>
            <c:bubble3D val="0"/>
            <c:spPr>
              <a:solidFill>
                <a:schemeClr val="accent5">
                  <a:lumMod val="80000"/>
                  <a:lumOff val="20000"/>
                </a:schemeClr>
              </a:solidFill>
              <a:ln w="19050">
                <a:solidFill>
                  <a:schemeClr val="lt1"/>
                </a:solidFill>
              </a:ln>
              <a:effectLst/>
            </c:spPr>
            <c:extLst>
              <c:ext xmlns:c16="http://schemas.microsoft.com/office/drawing/2014/chart" uri="{C3380CC4-5D6E-409C-BE32-E72D297353CC}">
                <c16:uniqueId val="{00000021-95A2-4675-BA9D-2AA6A5A8E523}"/>
              </c:ext>
            </c:extLst>
          </c:dPt>
          <c:dPt>
            <c:idx val="17"/>
            <c:bubble3D val="0"/>
            <c:spPr>
              <a:solidFill>
                <a:schemeClr val="accent6">
                  <a:lumMod val="80000"/>
                  <a:lumOff val="20000"/>
                </a:schemeClr>
              </a:solidFill>
              <a:ln w="19050">
                <a:solidFill>
                  <a:schemeClr val="lt1"/>
                </a:solidFill>
              </a:ln>
              <a:effectLst/>
            </c:spPr>
            <c:extLst>
              <c:ext xmlns:c16="http://schemas.microsoft.com/office/drawing/2014/chart" uri="{C3380CC4-5D6E-409C-BE32-E72D297353CC}">
                <c16:uniqueId val="{00000023-95A2-4675-BA9D-2AA6A5A8E523}"/>
              </c:ext>
            </c:extLst>
          </c:dPt>
          <c:dPt>
            <c:idx val="18"/>
            <c:bubble3D val="0"/>
            <c:spPr>
              <a:solidFill>
                <a:schemeClr val="accent1">
                  <a:lumMod val="80000"/>
                </a:schemeClr>
              </a:solidFill>
              <a:ln w="19050">
                <a:solidFill>
                  <a:schemeClr val="lt1"/>
                </a:solidFill>
              </a:ln>
              <a:effectLst/>
            </c:spPr>
            <c:extLst>
              <c:ext xmlns:c16="http://schemas.microsoft.com/office/drawing/2014/chart" uri="{C3380CC4-5D6E-409C-BE32-E72D297353CC}">
                <c16:uniqueId val="{00000025-95A2-4675-BA9D-2AA6A5A8E523}"/>
              </c:ext>
            </c:extLst>
          </c:dPt>
          <c:dPt>
            <c:idx val="19"/>
            <c:bubble3D val="0"/>
            <c:spPr>
              <a:solidFill>
                <a:schemeClr val="accent2">
                  <a:lumMod val="80000"/>
                </a:schemeClr>
              </a:solidFill>
              <a:ln w="19050">
                <a:solidFill>
                  <a:schemeClr val="lt1"/>
                </a:solidFill>
              </a:ln>
              <a:effectLst/>
            </c:spPr>
            <c:extLst>
              <c:ext xmlns:c16="http://schemas.microsoft.com/office/drawing/2014/chart" uri="{C3380CC4-5D6E-409C-BE32-E72D297353CC}">
                <c16:uniqueId val="{00000027-95A2-4675-BA9D-2AA6A5A8E523}"/>
              </c:ext>
            </c:extLst>
          </c:dPt>
          <c:dPt>
            <c:idx val="20"/>
            <c:bubble3D val="0"/>
            <c:spPr>
              <a:solidFill>
                <a:schemeClr val="accent3">
                  <a:lumMod val="80000"/>
                </a:schemeClr>
              </a:solidFill>
              <a:ln w="19050">
                <a:solidFill>
                  <a:schemeClr val="lt1"/>
                </a:solidFill>
              </a:ln>
              <a:effectLst/>
            </c:spPr>
            <c:extLst>
              <c:ext xmlns:c16="http://schemas.microsoft.com/office/drawing/2014/chart" uri="{C3380CC4-5D6E-409C-BE32-E72D297353CC}">
                <c16:uniqueId val="{00000029-95A2-4675-BA9D-2AA6A5A8E523}"/>
              </c:ext>
            </c:extLst>
          </c:dPt>
          <c:dPt>
            <c:idx val="21"/>
            <c:bubble3D val="0"/>
            <c:spPr>
              <a:solidFill>
                <a:schemeClr val="accent4">
                  <a:lumMod val="80000"/>
                </a:schemeClr>
              </a:solidFill>
              <a:ln w="19050">
                <a:solidFill>
                  <a:schemeClr val="lt1"/>
                </a:solidFill>
              </a:ln>
              <a:effectLst/>
            </c:spPr>
            <c:extLst>
              <c:ext xmlns:c16="http://schemas.microsoft.com/office/drawing/2014/chart" uri="{C3380CC4-5D6E-409C-BE32-E72D297353CC}">
                <c16:uniqueId val="{0000002B-95A2-4675-BA9D-2AA6A5A8E523}"/>
              </c:ext>
            </c:extLst>
          </c:dPt>
          <c:dPt>
            <c:idx val="22"/>
            <c:bubble3D val="0"/>
            <c:spPr>
              <a:solidFill>
                <a:schemeClr val="accent5">
                  <a:lumMod val="80000"/>
                </a:schemeClr>
              </a:solidFill>
              <a:ln w="19050">
                <a:solidFill>
                  <a:schemeClr val="lt1"/>
                </a:solidFill>
              </a:ln>
              <a:effectLst/>
            </c:spPr>
            <c:extLst>
              <c:ext xmlns:c16="http://schemas.microsoft.com/office/drawing/2014/chart" uri="{C3380CC4-5D6E-409C-BE32-E72D297353CC}">
                <c16:uniqueId val="{0000002D-95A2-4675-BA9D-2AA6A5A8E523}"/>
              </c:ext>
            </c:extLst>
          </c:dPt>
          <c:dPt>
            <c:idx val="23"/>
            <c:bubble3D val="0"/>
            <c:spPr>
              <a:solidFill>
                <a:schemeClr val="accent6">
                  <a:lumMod val="80000"/>
                </a:schemeClr>
              </a:solidFill>
              <a:ln w="19050">
                <a:solidFill>
                  <a:schemeClr val="lt1"/>
                </a:solidFill>
              </a:ln>
              <a:effectLst/>
            </c:spPr>
            <c:extLst>
              <c:ext xmlns:c16="http://schemas.microsoft.com/office/drawing/2014/chart" uri="{C3380CC4-5D6E-409C-BE32-E72D297353CC}">
                <c16:uniqueId val="{0000002F-95A2-4675-BA9D-2AA6A5A8E523}"/>
              </c:ext>
            </c:extLst>
          </c:dPt>
          <c:dPt>
            <c:idx val="24"/>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31-95A2-4675-BA9D-2AA6A5A8E523}"/>
              </c:ext>
            </c:extLst>
          </c:dPt>
          <c:dPt>
            <c:idx val="25"/>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33-95A2-4675-BA9D-2AA6A5A8E523}"/>
              </c:ext>
            </c:extLst>
          </c:dPt>
          <c:dPt>
            <c:idx val="26"/>
            <c:bubble3D val="0"/>
            <c:spPr>
              <a:solidFill>
                <a:schemeClr val="accent3">
                  <a:lumMod val="60000"/>
                  <a:lumOff val="40000"/>
                </a:schemeClr>
              </a:solidFill>
              <a:ln w="19050">
                <a:solidFill>
                  <a:schemeClr val="lt1"/>
                </a:solidFill>
              </a:ln>
              <a:effectLst/>
            </c:spPr>
            <c:extLst>
              <c:ext xmlns:c16="http://schemas.microsoft.com/office/drawing/2014/chart" uri="{C3380CC4-5D6E-409C-BE32-E72D297353CC}">
                <c16:uniqueId val="{00000035-95A2-4675-BA9D-2AA6A5A8E523}"/>
              </c:ext>
            </c:extLst>
          </c:dPt>
          <c:dPt>
            <c:idx val="27"/>
            <c:bubble3D val="0"/>
            <c:spPr>
              <a:solidFill>
                <a:schemeClr val="accent4">
                  <a:lumMod val="60000"/>
                  <a:lumOff val="40000"/>
                </a:schemeClr>
              </a:solidFill>
              <a:ln w="19050">
                <a:solidFill>
                  <a:schemeClr val="lt1"/>
                </a:solidFill>
              </a:ln>
              <a:effectLst/>
            </c:spPr>
            <c:extLst>
              <c:ext xmlns:c16="http://schemas.microsoft.com/office/drawing/2014/chart" uri="{C3380CC4-5D6E-409C-BE32-E72D297353CC}">
                <c16:uniqueId val="{00000037-95A2-4675-BA9D-2AA6A5A8E523}"/>
              </c:ext>
            </c:extLst>
          </c:dPt>
          <c:dPt>
            <c:idx val="28"/>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39-95A2-4675-BA9D-2AA6A5A8E523}"/>
              </c:ext>
            </c:extLst>
          </c:dPt>
          <c:dPt>
            <c:idx val="29"/>
            <c:bubble3D val="0"/>
            <c:spPr>
              <a:solidFill>
                <a:schemeClr val="accent6">
                  <a:lumMod val="60000"/>
                  <a:lumOff val="40000"/>
                </a:schemeClr>
              </a:solidFill>
              <a:ln w="19050">
                <a:solidFill>
                  <a:schemeClr val="lt1"/>
                </a:solidFill>
              </a:ln>
              <a:effectLst/>
            </c:spPr>
            <c:extLst>
              <c:ext xmlns:c16="http://schemas.microsoft.com/office/drawing/2014/chart" uri="{C3380CC4-5D6E-409C-BE32-E72D297353CC}">
                <c16:uniqueId val="{0000003B-95A2-4675-BA9D-2AA6A5A8E523}"/>
              </c:ext>
            </c:extLst>
          </c:dPt>
          <c:dPt>
            <c:idx val="30"/>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3D-95A2-4675-BA9D-2AA6A5A8E523}"/>
              </c:ext>
            </c:extLst>
          </c:dPt>
          <c:dPt>
            <c:idx val="31"/>
            <c:bubble3D val="0"/>
            <c:spPr>
              <a:solidFill>
                <a:schemeClr val="accent2">
                  <a:lumMod val="50000"/>
                </a:schemeClr>
              </a:solidFill>
              <a:ln w="19050">
                <a:solidFill>
                  <a:schemeClr val="lt1"/>
                </a:solidFill>
              </a:ln>
              <a:effectLst/>
            </c:spPr>
            <c:extLst>
              <c:ext xmlns:c16="http://schemas.microsoft.com/office/drawing/2014/chart" uri="{C3380CC4-5D6E-409C-BE32-E72D297353CC}">
                <c16:uniqueId val="{0000003F-95A2-4675-BA9D-2AA6A5A8E523}"/>
              </c:ext>
            </c:extLst>
          </c:dPt>
          <c:dPt>
            <c:idx val="32"/>
            <c:bubble3D val="0"/>
            <c:spPr>
              <a:solidFill>
                <a:schemeClr val="accent3">
                  <a:lumMod val="50000"/>
                </a:schemeClr>
              </a:solidFill>
              <a:ln w="19050">
                <a:solidFill>
                  <a:schemeClr val="lt1"/>
                </a:solidFill>
              </a:ln>
              <a:effectLst/>
            </c:spPr>
            <c:extLst>
              <c:ext xmlns:c16="http://schemas.microsoft.com/office/drawing/2014/chart" uri="{C3380CC4-5D6E-409C-BE32-E72D297353CC}">
                <c16:uniqueId val="{00000041-95A2-4675-BA9D-2AA6A5A8E523}"/>
              </c:ext>
            </c:extLst>
          </c:dPt>
          <c:dPt>
            <c:idx val="33"/>
            <c:bubble3D val="0"/>
            <c:spPr>
              <a:solidFill>
                <a:schemeClr val="accent4">
                  <a:lumMod val="50000"/>
                </a:schemeClr>
              </a:solidFill>
              <a:ln w="19050">
                <a:solidFill>
                  <a:schemeClr val="lt1"/>
                </a:solidFill>
              </a:ln>
              <a:effectLst/>
            </c:spPr>
            <c:extLst>
              <c:ext xmlns:c16="http://schemas.microsoft.com/office/drawing/2014/chart" uri="{C3380CC4-5D6E-409C-BE32-E72D297353CC}">
                <c16:uniqueId val="{00000043-95A2-4675-BA9D-2AA6A5A8E523}"/>
              </c:ext>
            </c:extLst>
          </c:dPt>
          <c:dPt>
            <c:idx val="34"/>
            <c:bubble3D val="0"/>
            <c:spPr>
              <a:solidFill>
                <a:schemeClr val="accent5">
                  <a:lumMod val="50000"/>
                </a:schemeClr>
              </a:solidFill>
              <a:ln w="19050">
                <a:solidFill>
                  <a:schemeClr val="lt1"/>
                </a:solidFill>
              </a:ln>
              <a:effectLst/>
            </c:spPr>
            <c:extLst>
              <c:ext xmlns:c16="http://schemas.microsoft.com/office/drawing/2014/chart" uri="{C3380CC4-5D6E-409C-BE32-E72D297353CC}">
                <c16:uniqueId val="{00000045-95A2-4675-BA9D-2AA6A5A8E523}"/>
              </c:ext>
            </c:extLst>
          </c:dPt>
          <c:dPt>
            <c:idx val="35"/>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47-95A2-4675-BA9D-2AA6A5A8E523}"/>
              </c:ext>
            </c:extLst>
          </c:dPt>
          <c:dPt>
            <c:idx val="36"/>
            <c:bubble3D val="0"/>
            <c:spPr>
              <a:solidFill>
                <a:schemeClr val="accent1">
                  <a:lumMod val="70000"/>
                  <a:lumOff val="30000"/>
                </a:schemeClr>
              </a:solidFill>
              <a:ln w="19050">
                <a:solidFill>
                  <a:schemeClr val="lt1"/>
                </a:solidFill>
              </a:ln>
              <a:effectLst/>
            </c:spPr>
            <c:extLst>
              <c:ext xmlns:c16="http://schemas.microsoft.com/office/drawing/2014/chart" uri="{C3380CC4-5D6E-409C-BE32-E72D297353CC}">
                <c16:uniqueId val="{00000049-95A2-4675-BA9D-2AA6A5A8E523}"/>
              </c:ext>
            </c:extLst>
          </c:dPt>
          <c:dPt>
            <c:idx val="37"/>
            <c:bubble3D val="0"/>
            <c:spPr>
              <a:solidFill>
                <a:schemeClr val="accent2">
                  <a:lumMod val="70000"/>
                  <a:lumOff val="30000"/>
                </a:schemeClr>
              </a:solidFill>
              <a:ln w="19050">
                <a:solidFill>
                  <a:schemeClr val="lt1"/>
                </a:solidFill>
              </a:ln>
              <a:effectLst/>
            </c:spPr>
            <c:extLst>
              <c:ext xmlns:c16="http://schemas.microsoft.com/office/drawing/2014/chart" uri="{C3380CC4-5D6E-409C-BE32-E72D297353CC}">
                <c16:uniqueId val="{0000004B-95A2-4675-BA9D-2AA6A5A8E523}"/>
              </c:ext>
            </c:extLst>
          </c:dPt>
          <c:dPt>
            <c:idx val="38"/>
            <c:bubble3D val="0"/>
            <c:spPr>
              <a:solidFill>
                <a:schemeClr val="accent3">
                  <a:lumMod val="70000"/>
                  <a:lumOff val="30000"/>
                </a:schemeClr>
              </a:solidFill>
              <a:ln w="19050">
                <a:solidFill>
                  <a:schemeClr val="lt1"/>
                </a:solidFill>
              </a:ln>
              <a:effectLst/>
            </c:spPr>
            <c:extLst>
              <c:ext xmlns:c16="http://schemas.microsoft.com/office/drawing/2014/chart" uri="{C3380CC4-5D6E-409C-BE32-E72D297353CC}">
                <c16:uniqueId val="{0000004D-95A2-4675-BA9D-2AA6A5A8E523}"/>
              </c:ext>
            </c:extLst>
          </c:dPt>
          <c:dPt>
            <c:idx val="39"/>
            <c:bubble3D val="0"/>
            <c:spPr>
              <a:solidFill>
                <a:schemeClr val="accent4">
                  <a:lumMod val="70000"/>
                  <a:lumOff val="30000"/>
                </a:schemeClr>
              </a:solidFill>
              <a:ln w="19050">
                <a:solidFill>
                  <a:schemeClr val="lt1"/>
                </a:solidFill>
              </a:ln>
              <a:effectLst/>
            </c:spPr>
            <c:extLst>
              <c:ext xmlns:c16="http://schemas.microsoft.com/office/drawing/2014/chart" uri="{C3380CC4-5D6E-409C-BE32-E72D297353CC}">
                <c16:uniqueId val="{0000004F-95A2-4675-BA9D-2AA6A5A8E523}"/>
              </c:ext>
            </c:extLst>
          </c:dPt>
          <c:dPt>
            <c:idx val="40"/>
            <c:bubble3D val="0"/>
            <c:spPr>
              <a:solidFill>
                <a:schemeClr val="accent5">
                  <a:lumMod val="70000"/>
                  <a:lumOff val="30000"/>
                </a:schemeClr>
              </a:solidFill>
              <a:ln w="19050">
                <a:solidFill>
                  <a:schemeClr val="lt1"/>
                </a:solidFill>
              </a:ln>
              <a:effectLst/>
            </c:spPr>
            <c:extLst>
              <c:ext xmlns:c16="http://schemas.microsoft.com/office/drawing/2014/chart" uri="{C3380CC4-5D6E-409C-BE32-E72D297353CC}">
                <c16:uniqueId val="{00000051-95A2-4675-BA9D-2AA6A5A8E523}"/>
              </c:ext>
            </c:extLst>
          </c:dPt>
          <c:dPt>
            <c:idx val="41"/>
            <c:bubble3D val="0"/>
            <c:spPr>
              <a:solidFill>
                <a:schemeClr val="accent6">
                  <a:lumMod val="70000"/>
                  <a:lumOff val="30000"/>
                </a:schemeClr>
              </a:solidFill>
              <a:ln w="19050">
                <a:solidFill>
                  <a:schemeClr val="lt1"/>
                </a:solidFill>
              </a:ln>
              <a:effectLst/>
            </c:spPr>
            <c:extLst>
              <c:ext xmlns:c16="http://schemas.microsoft.com/office/drawing/2014/chart" uri="{C3380CC4-5D6E-409C-BE32-E72D297353CC}">
                <c16:uniqueId val="{00000053-95A2-4675-BA9D-2AA6A5A8E523}"/>
              </c:ext>
            </c:extLst>
          </c:dPt>
          <c:dPt>
            <c:idx val="42"/>
            <c:bubble3D val="0"/>
            <c:spPr>
              <a:solidFill>
                <a:schemeClr val="accent1">
                  <a:lumMod val="70000"/>
                </a:schemeClr>
              </a:solidFill>
              <a:ln w="19050">
                <a:solidFill>
                  <a:schemeClr val="lt1"/>
                </a:solidFill>
              </a:ln>
              <a:effectLst/>
            </c:spPr>
            <c:extLst>
              <c:ext xmlns:c16="http://schemas.microsoft.com/office/drawing/2014/chart" uri="{C3380CC4-5D6E-409C-BE32-E72D297353CC}">
                <c16:uniqueId val="{00000055-95A2-4675-BA9D-2AA6A5A8E523}"/>
              </c:ext>
            </c:extLst>
          </c:dPt>
          <c:dPt>
            <c:idx val="43"/>
            <c:bubble3D val="0"/>
            <c:spPr>
              <a:solidFill>
                <a:schemeClr val="accent2">
                  <a:lumMod val="70000"/>
                </a:schemeClr>
              </a:solidFill>
              <a:ln w="19050">
                <a:solidFill>
                  <a:schemeClr val="lt1"/>
                </a:solidFill>
              </a:ln>
              <a:effectLst/>
            </c:spPr>
            <c:extLst>
              <c:ext xmlns:c16="http://schemas.microsoft.com/office/drawing/2014/chart" uri="{C3380CC4-5D6E-409C-BE32-E72D297353CC}">
                <c16:uniqueId val="{00000057-95A2-4675-BA9D-2AA6A5A8E523}"/>
              </c:ext>
            </c:extLst>
          </c:dPt>
          <c:dPt>
            <c:idx val="44"/>
            <c:bubble3D val="0"/>
            <c:spPr>
              <a:solidFill>
                <a:schemeClr val="accent3">
                  <a:lumMod val="70000"/>
                </a:schemeClr>
              </a:solidFill>
              <a:ln w="19050">
                <a:solidFill>
                  <a:schemeClr val="lt1"/>
                </a:solidFill>
              </a:ln>
              <a:effectLst/>
            </c:spPr>
            <c:extLst>
              <c:ext xmlns:c16="http://schemas.microsoft.com/office/drawing/2014/chart" uri="{C3380CC4-5D6E-409C-BE32-E72D297353CC}">
                <c16:uniqueId val="{00000059-95A2-4675-BA9D-2AA6A5A8E523}"/>
              </c:ext>
            </c:extLst>
          </c:dPt>
          <c:dPt>
            <c:idx val="45"/>
            <c:bubble3D val="0"/>
            <c:spPr>
              <a:solidFill>
                <a:schemeClr val="accent4">
                  <a:lumMod val="70000"/>
                </a:schemeClr>
              </a:solidFill>
              <a:ln w="19050">
                <a:solidFill>
                  <a:schemeClr val="lt1"/>
                </a:solidFill>
              </a:ln>
              <a:effectLst/>
            </c:spPr>
            <c:extLst>
              <c:ext xmlns:c16="http://schemas.microsoft.com/office/drawing/2014/chart" uri="{C3380CC4-5D6E-409C-BE32-E72D297353CC}">
                <c16:uniqueId val="{0000005B-95A2-4675-BA9D-2AA6A5A8E523}"/>
              </c:ext>
            </c:extLst>
          </c:dPt>
          <c:dPt>
            <c:idx val="46"/>
            <c:bubble3D val="0"/>
            <c:spPr>
              <a:solidFill>
                <a:schemeClr val="accent5">
                  <a:lumMod val="70000"/>
                </a:schemeClr>
              </a:solidFill>
              <a:ln w="19050">
                <a:solidFill>
                  <a:schemeClr val="lt1"/>
                </a:solidFill>
              </a:ln>
              <a:effectLst/>
            </c:spPr>
            <c:extLst>
              <c:ext xmlns:c16="http://schemas.microsoft.com/office/drawing/2014/chart" uri="{C3380CC4-5D6E-409C-BE32-E72D297353CC}">
                <c16:uniqueId val="{0000005D-95A2-4675-BA9D-2AA6A5A8E523}"/>
              </c:ext>
            </c:extLst>
          </c:dPt>
          <c:dPt>
            <c:idx val="47"/>
            <c:bubble3D val="0"/>
            <c:spPr>
              <a:solidFill>
                <a:schemeClr val="accent6">
                  <a:lumMod val="70000"/>
                </a:schemeClr>
              </a:solidFill>
              <a:ln w="19050">
                <a:solidFill>
                  <a:schemeClr val="lt1"/>
                </a:solidFill>
              </a:ln>
              <a:effectLst/>
            </c:spPr>
            <c:extLst>
              <c:ext xmlns:c16="http://schemas.microsoft.com/office/drawing/2014/chart" uri="{C3380CC4-5D6E-409C-BE32-E72D297353CC}">
                <c16:uniqueId val="{0000005F-95A2-4675-BA9D-2AA6A5A8E523}"/>
              </c:ext>
            </c:extLst>
          </c:dPt>
          <c:dPt>
            <c:idx val="48"/>
            <c:bubble3D val="0"/>
            <c:spPr>
              <a:solidFill>
                <a:schemeClr val="accent1">
                  <a:lumMod val="50000"/>
                  <a:lumOff val="50000"/>
                </a:schemeClr>
              </a:solidFill>
              <a:ln w="19050">
                <a:solidFill>
                  <a:schemeClr val="lt1"/>
                </a:solidFill>
              </a:ln>
              <a:effectLst/>
            </c:spPr>
            <c:extLst>
              <c:ext xmlns:c16="http://schemas.microsoft.com/office/drawing/2014/chart" uri="{C3380CC4-5D6E-409C-BE32-E72D297353CC}">
                <c16:uniqueId val="{00000061-95A2-4675-BA9D-2AA6A5A8E523}"/>
              </c:ext>
            </c:extLst>
          </c:dPt>
          <c:dPt>
            <c:idx val="49"/>
            <c:bubble3D val="0"/>
            <c:spPr>
              <a:solidFill>
                <a:schemeClr val="accent2">
                  <a:lumMod val="50000"/>
                  <a:lumOff val="50000"/>
                </a:schemeClr>
              </a:solidFill>
              <a:ln w="19050">
                <a:solidFill>
                  <a:schemeClr val="lt1"/>
                </a:solidFill>
              </a:ln>
              <a:effectLst/>
            </c:spPr>
            <c:extLst>
              <c:ext xmlns:c16="http://schemas.microsoft.com/office/drawing/2014/chart" uri="{C3380CC4-5D6E-409C-BE32-E72D297353CC}">
                <c16:uniqueId val="{00000063-95A2-4675-BA9D-2AA6A5A8E523}"/>
              </c:ext>
            </c:extLst>
          </c:dPt>
          <c:dPt>
            <c:idx val="50"/>
            <c:bubble3D val="0"/>
            <c:spPr>
              <a:solidFill>
                <a:schemeClr val="accent3">
                  <a:lumMod val="50000"/>
                  <a:lumOff val="50000"/>
                </a:schemeClr>
              </a:solidFill>
              <a:ln w="19050">
                <a:solidFill>
                  <a:schemeClr val="lt1"/>
                </a:solidFill>
              </a:ln>
              <a:effectLst/>
            </c:spPr>
            <c:extLst>
              <c:ext xmlns:c16="http://schemas.microsoft.com/office/drawing/2014/chart" uri="{C3380CC4-5D6E-409C-BE32-E72D297353CC}">
                <c16:uniqueId val="{00000065-95A2-4675-BA9D-2AA6A5A8E523}"/>
              </c:ext>
            </c:extLst>
          </c:dPt>
          <c:dPt>
            <c:idx val="51"/>
            <c:bubble3D val="0"/>
            <c:spPr>
              <a:solidFill>
                <a:schemeClr val="accent4">
                  <a:lumMod val="50000"/>
                  <a:lumOff val="50000"/>
                </a:schemeClr>
              </a:solidFill>
              <a:ln w="19050">
                <a:solidFill>
                  <a:schemeClr val="lt1"/>
                </a:solidFill>
              </a:ln>
              <a:effectLst/>
            </c:spPr>
            <c:extLst>
              <c:ext xmlns:c16="http://schemas.microsoft.com/office/drawing/2014/chart" uri="{C3380CC4-5D6E-409C-BE32-E72D297353CC}">
                <c16:uniqueId val="{00000067-95A2-4675-BA9D-2AA6A5A8E523}"/>
              </c:ext>
            </c:extLst>
          </c:dPt>
          <c:cat>
            <c:strRef>
              <c:f>'3社車両CO2'!$B$3:$B$54</c:f>
              <c:strCache>
                <c:ptCount val="52"/>
                <c:pt idx="0">
                  <c:v>鉄鋼/鋳鋼/焼結合金</c:v>
                </c:pt>
                <c:pt idx="1">
                  <c:v>非合金/低合金鋼</c:v>
                </c:pt>
                <c:pt idx="2">
                  <c:v>高合金鋼</c:v>
                </c:pt>
                <c:pt idx="3">
                  <c:v>鋳鉄</c:v>
                </c:pt>
                <c:pt idx="4">
                  <c:v>片状黒鉛鋳鉄/可鍛鋳鉄</c:v>
                </c:pt>
                <c:pt idx="5">
                  <c:v>球状黒鉛鋳鉄/ﾊﾞｰﾐｭﾗｰ鋳鉄</c:v>
                </c:pt>
                <c:pt idx="6">
                  <c:v>高合金鋳鉄</c:v>
                </c:pt>
                <c:pt idx="7">
                  <c:v>ｱﾙﾐﾆｳﾑ/ｱﾙﾐﾆｳﾑ合金</c:v>
                </c:pt>
                <c:pt idx="8">
                  <c:v>鋳造ｱﾙﾐﾆｳﾑ合金</c:v>
                </c:pt>
                <c:pt idx="9">
                  <c:v>鍛造ｱﾙﾐﾆｳﾑ合金</c:v>
                </c:pt>
                <c:pt idx="10">
                  <c:v>ﾏｸﾞﾈｼｳﾑ、ﾏｸﾞﾈｼｳﾑ合金</c:v>
                </c:pt>
                <c:pt idx="11">
                  <c:v>鋳造ﾏｸﾞﾈｼｳﾑ合金</c:v>
                </c:pt>
                <c:pt idx="12">
                  <c:v>鍛造ﾏｸﾞﾈｼｳﾑ合金</c:v>
                </c:pt>
                <c:pt idx="13">
                  <c:v>チタン、チタン合金</c:v>
                </c:pt>
                <c:pt idx="14">
                  <c:v>銅 (例，ﾊｰﾈｽの銅)</c:v>
                </c:pt>
                <c:pt idx="15">
                  <c:v>銅合金</c:v>
                </c:pt>
                <c:pt idx="16">
                  <c:v>亜鉛合金</c:v>
                </c:pt>
                <c:pt idx="17">
                  <c:v>ニッケル合金</c:v>
                </c:pt>
                <c:pt idx="18">
                  <c:v>鉛</c:v>
                </c:pt>
                <c:pt idx="19">
                  <c:v>白金/ロジウム</c:v>
                </c:pt>
                <c:pt idx="20">
                  <c:v>その他の特殊金属</c:v>
                </c:pt>
                <c:pt idx="21">
                  <c:v>熱可塑性樹脂</c:v>
                </c:pt>
                <c:pt idx="22">
                  <c:v>熱可塑性樹脂（ﾌｨﾗｰ含有）</c:v>
                </c:pt>
                <c:pt idx="23">
                  <c:v>熱可塑性樹脂（ﾌｨﾗｰ無し）</c:v>
                </c:pt>
                <c:pt idx="24">
                  <c:v>熱可塑性エラストマー</c:v>
                </c:pt>
                <c:pt idx="25">
                  <c:v>エラストマー/エラストマー複合材</c:v>
                </c:pt>
                <c:pt idx="26">
                  <c:v>熱硬化性樹脂</c:v>
                </c:pt>
                <c:pt idx="27">
                  <c:v>ポリウレタン</c:v>
                </c:pt>
                <c:pt idx="28">
                  <c:v>不飽和ポリエステル</c:v>
                </c:pt>
                <c:pt idx="29">
                  <c:v>その他の熱硬化性樹脂</c:v>
                </c:pt>
                <c:pt idx="30">
                  <c:v>高分子複合材（例，ﾗﾐﾈｰﾄされたﾄﾘﾑ部品）</c:v>
                </c:pt>
                <c:pt idx="31">
                  <c:v>高分子複合材に含まれる樹脂</c:v>
                </c:pt>
                <c:pt idx="32">
                  <c:v>高分子複合材に含まれる繊維（織物）</c:v>
                </c:pt>
                <c:pt idx="33">
                  <c:v>塗料</c:v>
                </c:pt>
                <c:pt idx="34">
                  <c:v>接着剤、シーラント</c:v>
                </c:pt>
                <c:pt idx="35">
                  <c:v>アンダーシール</c:v>
                </c:pt>
                <c:pt idx="36">
                  <c:v>有機天然材料 (例，皮革)</c:v>
                </c:pt>
                <c:pt idx="37">
                  <c:v>セラミックス/ガラス</c:v>
                </c:pt>
                <c:pt idx="38">
                  <c:v>他の複合材（例，摩擦ライニング）</c:v>
                </c:pt>
                <c:pt idx="39">
                  <c:v>電子部品材料（例，PCB、ﾃﾞｨｽﾌﾟﾚｰ）</c:v>
                </c:pt>
                <c:pt idx="40">
                  <c:v>電気部品材料</c:v>
                </c:pt>
                <c:pt idx="41">
                  <c:v>燃料</c:v>
                </c:pt>
                <c:pt idx="42">
                  <c:v>潤滑剤</c:v>
                </c:pt>
                <c:pt idx="43">
                  <c:v>ブレーキフルード</c:v>
                </c:pt>
                <c:pt idx="44">
                  <c:v>冷却液/その他グリコール</c:v>
                </c:pt>
                <c:pt idx="45">
                  <c:v>冷媒</c:v>
                </c:pt>
                <c:pt idx="46">
                  <c:v>ウォッシャー液、バッテリー液</c:v>
                </c:pt>
                <c:pt idx="47">
                  <c:v>防腐剤</c:v>
                </c:pt>
                <c:pt idx="48">
                  <c:v>その他の燃料及び補充剤</c:v>
                </c:pt>
                <c:pt idx="49">
                  <c:v>タイヤ</c:v>
                </c:pt>
                <c:pt idx="50">
                  <c:v>鉛電池</c:v>
                </c:pt>
                <c:pt idx="51">
                  <c:v>駆動用電池セル</c:v>
                </c:pt>
              </c:strCache>
            </c:strRef>
          </c:cat>
          <c:val>
            <c:numRef>
              <c:f>'3社車両CO2'!$G$3:$G$54</c:f>
              <c:numCache>
                <c:formatCode>0.0%</c:formatCode>
                <c:ptCount val="52"/>
                <c:pt idx="0">
                  <c:v>5.6893050688985675E-2</c:v>
                </c:pt>
                <c:pt idx="1">
                  <c:v>0.13381452933703836</c:v>
                </c:pt>
                <c:pt idx="2">
                  <c:v>6.2477132862488322E-3</c:v>
                </c:pt>
                <c:pt idx="3">
                  <c:v>1.4129154141163888E-3</c:v>
                </c:pt>
                <c:pt idx="4">
                  <c:v>5.9122764683425802E-3</c:v>
                </c:pt>
                <c:pt idx="5">
                  <c:v>7.0964339216923614E-3</c:v>
                </c:pt>
                <c:pt idx="6">
                  <c:v>0</c:v>
                </c:pt>
                <c:pt idx="7">
                  <c:v>0.35797745147036131</c:v>
                </c:pt>
                <c:pt idx="8">
                  <c:v>3.0828968797691241E-2</c:v>
                </c:pt>
                <c:pt idx="9">
                  <c:v>6.9100782730384502E-2</c:v>
                </c:pt>
                <c:pt idx="10">
                  <c:v>0</c:v>
                </c:pt>
                <c:pt idx="11">
                  <c:v>8.5072829360104552E-4</c:v>
                </c:pt>
                <c:pt idx="12">
                  <c:v>0</c:v>
                </c:pt>
                <c:pt idx="13">
                  <c:v>0</c:v>
                </c:pt>
                <c:pt idx="14">
                  <c:v>1.4839365265855425E-2</c:v>
                </c:pt>
                <c:pt idx="15">
                  <c:v>1.6848033442247584E-3</c:v>
                </c:pt>
                <c:pt idx="16">
                  <c:v>1.9126279665939183E-3</c:v>
                </c:pt>
                <c:pt idx="17">
                  <c:v>9.9109586943370797E-4</c:v>
                </c:pt>
                <c:pt idx="18">
                  <c:v>6.1104736618417893E-8</c:v>
                </c:pt>
                <c:pt idx="19">
                  <c:v>2.1119300245156649E-2</c:v>
                </c:pt>
                <c:pt idx="20">
                  <c:v>2.6737228625354258E-3</c:v>
                </c:pt>
                <c:pt idx="21">
                  <c:v>0</c:v>
                </c:pt>
                <c:pt idx="22">
                  <c:v>2.2654754749985243E-2</c:v>
                </c:pt>
                <c:pt idx="23">
                  <c:v>2.1468259427054995E-2</c:v>
                </c:pt>
                <c:pt idx="24">
                  <c:v>3.6962984337300148E-3</c:v>
                </c:pt>
                <c:pt idx="25">
                  <c:v>1.0100680484824839E-2</c:v>
                </c:pt>
                <c:pt idx="26">
                  <c:v>2.617877128858473E-5</c:v>
                </c:pt>
                <c:pt idx="27">
                  <c:v>3.9069865809549459E-3</c:v>
                </c:pt>
                <c:pt idx="28">
                  <c:v>1.4256185246202754E-4</c:v>
                </c:pt>
                <c:pt idx="29">
                  <c:v>1.3078765063164424E-2</c:v>
                </c:pt>
                <c:pt idx="30">
                  <c:v>0</c:v>
                </c:pt>
                <c:pt idx="31">
                  <c:v>2.8091874486635975E-3</c:v>
                </c:pt>
                <c:pt idx="32">
                  <c:v>5.2163886745767588E-3</c:v>
                </c:pt>
                <c:pt idx="33">
                  <c:v>1.9194792885631909E-3</c:v>
                </c:pt>
                <c:pt idx="34">
                  <c:v>1.6464876622849353E-3</c:v>
                </c:pt>
                <c:pt idx="35">
                  <c:v>0</c:v>
                </c:pt>
                <c:pt idx="36">
                  <c:v>1.3324457620702728E-3</c:v>
                </c:pt>
                <c:pt idx="37">
                  <c:v>9.9627951069291027E-3</c:v>
                </c:pt>
                <c:pt idx="38">
                  <c:v>0.12080915354813883</c:v>
                </c:pt>
                <c:pt idx="39">
                  <c:v>2.6149419716132018E-5</c:v>
                </c:pt>
                <c:pt idx="40">
                  <c:v>6.6879857550394866E-5</c:v>
                </c:pt>
                <c:pt idx="41">
                  <c:v>0</c:v>
                </c:pt>
                <c:pt idx="42">
                  <c:v>1.2662381757459521E-4</c:v>
                </c:pt>
                <c:pt idx="43">
                  <c:v>1.5891347713079828E-4</c:v>
                </c:pt>
                <c:pt idx="44">
                  <c:v>8.6987818358418695E-4</c:v>
                </c:pt>
                <c:pt idx="45">
                  <c:v>2.0584381545506305E-4</c:v>
                </c:pt>
                <c:pt idx="46">
                  <c:v>7.0075633788099926E-6</c:v>
                </c:pt>
                <c:pt idx="47">
                  <c:v>0</c:v>
                </c:pt>
                <c:pt idx="48">
                  <c:v>2.8021328047046816E-4</c:v>
                </c:pt>
                <c:pt idx="49">
                  <c:v>6.741555922777448E-3</c:v>
                </c:pt>
                <c:pt idx="50">
                  <c:v>1.2278392109275485E-3</c:v>
                </c:pt>
                <c:pt idx="51">
                  <c:v>5.8162845529744558E-2</c:v>
                </c:pt>
              </c:numCache>
            </c:numRef>
          </c:val>
          <c:extLst>
            <c:ext xmlns:c16="http://schemas.microsoft.com/office/drawing/2014/chart" uri="{C3380CC4-5D6E-409C-BE32-E72D297353CC}">
              <c16:uniqueId val="{00000068-95A2-4675-BA9D-2AA6A5A8E52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BEAC50-7C0C-408E-B7D3-94FDCDCAA045}" type="datetimeFigureOut">
              <a:rPr kumimoji="1" lang="ja-JP" altLang="en-US" smtClean="0"/>
              <a:t>2023/9/5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B57C91-509A-420E-AE3C-ACA39268700D}" type="slidenum">
              <a:rPr kumimoji="1" lang="ja-JP" altLang="en-US" smtClean="0"/>
              <a:t>‹#›</a:t>
            </a:fld>
            <a:endParaRPr kumimoji="1" lang="ja-JP" altLang="en-US"/>
          </a:p>
        </p:txBody>
      </p:sp>
    </p:spTree>
    <p:extLst>
      <p:ext uri="{BB962C8B-B14F-4D97-AF65-F5344CB8AC3E}">
        <p14:creationId xmlns:p14="http://schemas.microsoft.com/office/powerpoint/2010/main" val="32800656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5577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763809"/>
            <a:ext cx="9144000" cy="2387600"/>
          </a:xfrm>
          <a:prstGeom prst="rect">
            <a:avLst/>
          </a:prstGeom>
        </p:spPr>
        <p:txBody>
          <a:bodyPr anchor="b"/>
          <a:lstStyle>
            <a:lvl1pPr algn="ctr">
              <a:defRPr sz="4000" b="1" cap="none" spc="0">
                <a:ln w="0"/>
                <a:solidFill>
                  <a:schemeClr val="accent1">
                    <a:lumMod val="50000"/>
                  </a:schemeClr>
                </a:solidFill>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4243484"/>
            <a:ext cx="9144000" cy="1655762"/>
          </a:xfrm>
          <a:prstGeom prst="rect">
            <a:avLst/>
          </a:prstGeom>
        </p:spPr>
        <p:txBody>
          <a:bodyPr/>
          <a:lstStyle>
            <a:lvl1pPr marL="0" indent="0" algn="ctr">
              <a:buNone/>
              <a:defRPr sz="2000">
                <a:latin typeface="メイリオ" panose="020B0604030504040204" pitchFamily="50" charset="-128"/>
                <a:ea typeface="メイリオ"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3113998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コンテンツ/サマリ">
    <p:spTree>
      <p:nvGrpSpPr>
        <p:cNvPr id="1" name=""/>
        <p:cNvGrpSpPr/>
        <p:nvPr/>
      </p:nvGrpSpPr>
      <p:grpSpPr>
        <a:xfrm>
          <a:off x="0" y="0"/>
          <a:ext cx="0" cy="0"/>
          <a:chOff x="0" y="0"/>
          <a:chExt cx="0" cy="0"/>
        </a:xfrm>
      </p:grpSpPr>
      <p:sp>
        <p:nvSpPr>
          <p:cNvPr id="2" name="タイトル 1"/>
          <p:cNvSpPr>
            <a:spLocks noGrp="1"/>
          </p:cNvSpPr>
          <p:nvPr>
            <p:ph type="title"/>
          </p:nvPr>
        </p:nvSpPr>
        <p:spPr>
          <a:xfrm>
            <a:off x="346881" y="0"/>
            <a:ext cx="9888000" cy="648000"/>
          </a:xfrm>
          <a:prstGeom prst="rect">
            <a:avLst/>
          </a:prstGeom>
        </p:spPr>
        <p:txBody>
          <a:bodyPr anchor="ctr"/>
          <a:lstStyle>
            <a:lvl1pPr>
              <a:defRPr sz="2800" b="1">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sp>
        <p:nvSpPr>
          <p:cNvPr id="3" name="コンテンツ プレースホルダー 2"/>
          <p:cNvSpPr>
            <a:spLocks noGrp="1"/>
          </p:cNvSpPr>
          <p:nvPr>
            <p:ph idx="1"/>
          </p:nvPr>
        </p:nvSpPr>
        <p:spPr>
          <a:xfrm>
            <a:off x="346876" y="1279712"/>
            <a:ext cx="11520000" cy="5040000"/>
          </a:xfrm>
          <a:prstGeom prst="rect">
            <a:avLst/>
          </a:prstGeom>
        </p:spPr>
        <p:txBody>
          <a:bodyPr/>
          <a:lstStyle>
            <a:lvl1pPr marL="228600" indent="-228600">
              <a:buFont typeface="Wingdings" panose="05000000000000000000" pitchFamily="2" charset="2"/>
              <a:buChar char="Ø"/>
              <a:defRPr sz="2400" b="1">
                <a:latin typeface="メイリオ" panose="020B0604030504040204" pitchFamily="50" charset="-128"/>
                <a:ea typeface="メイリオ" panose="020B0604030504040204" pitchFamily="50" charset="-128"/>
              </a:defRPr>
            </a:lvl1pPr>
            <a:lvl2pPr>
              <a:defRPr sz="2000">
                <a:latin typeface="メイリオ" panose="020B0604030504040204" pitchFamily="50" charset="-128"/>
                <a:ea typeface="メイリオ" panose="020B0604030504040204" pitchFamily="50" charset="-128"/>
              </a:defRPr>
            </a:lvl2pPr>
            <a:lvl3pPr>
              <a:defRPr sz="1800">
                <a:latin typeface="メイリオ" panose="020B0604030504040204" pitchFamily="50" charset="-128"/>
                <a:ea typeface="メイリオ" panose="020B0604030504040204" pitchFamily="50" charset="-128"/>
              </a:defRPr>
            </a:lvl3pPr>
            <a:lvl4pPr>
              <a:defRPr sz="1600">
                <a:latin typeface="メイリオ" panose="020B0604030504040204" pitchFamily="50" charset="-128"/>
                <a:ea typeface="メイリオ" panose="020B0604030504040204" pitchFamily="50" charset="-128"/>
              </a:defRPr>
            </a:lvl4pPr>
            <a:lvl5pPr>
              <a:defRPr sz="1600">
                <a:latin typeface="メイリオ" panose="020B0604030504040204" pitchFamily="50" charset="-128"/>
                <a:ea typeface="メイリオ" panose="020B0604030504040204"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1044644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デバイダ">
    <p:spTree>
      <p:nvGrpSpPr>
        <p:cNvPr id="1" name=""/>
        <p:cNvGrpSpPr/>
        <p:nvPr/>
      </p:nvGrpSpPr>
      <p:grpSpPr>
        <a:xfrm>
          <a:off x="0" y="0"/>
          <a:ext cx="0" cy="0"/>
          <a:chOff x="0" y="0"/>
          <a:chExt cx="0" cy="0"/>
        </a:xfrm>
      </p:grpSpPr>
      <p:sp>
        <p:nvSpPr>
          <p:cNvPr id="2" name="タイトル 1"/>
          <p:cNvSpPr>
            <a:spLocks noGrp="1"/>
          </p:cNvSpPr>
          <p:nvPr>
            <p:ph type="title"/>
          </p:nvPr>
        </p:nvSpPr>
        <p:spPr>
          <a:xfrm>
            <a:off x="340532" y="2440153"/>
            <a:ext cx="9888000" cy="648000"/>
          </a:xfrm>
          <a:prstGeom prst="rect">
            <a:avLst/>
          </a:prstGeom>
        </p:spPr>
        <p:txBody>
          <a:bodyPr anchor="b"/>
          <a:lstStyle>
            <a:lvl1pPr>
              <a:defRPr sz="2800" b="1">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
        <p:nvSpPr>
          <p:cNvPr id="7" name="正方形/長方形 6"/>
          <p:cNvSpPr/>
          <p:nvPr userDrawn="1"/>
        </p:nvSpPr>
        <p:spPr>
          <a:xfrm>
            <a:off x="0" y="3016153"/>
            <a:ext cx="12192000" cy="72000"/>
          </a:xfrm>
          <a:prstGeom prst="rect">
            <a:avLst/>
          </a:prstGeom>
          <a:gradFill flip="none" rotWithShape="1">
            <a:gsLst>
              <a:gs pos="0">
                <a:srgbClr val="00B0F0">
                  <a:alpha val="0"/>
                </a:srgbClr>
              </a:gs>
              <a:gs pos="25000">
                <a:srgbClr val="21D6E0"/>
              </a:gs>
              <a:gs pos="75000">
                <a:srgbClr val="0087E6"/>
              </a:gs>
              <a:gs pos="100000">
                <a:srgbClr val="005CBF"/>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200" dirty="0"/>
          </a:p>
        </p:txBody>
      </p:sp>
    </p:spTree>
    <p:extLst>
      <p:ext uri="{BB962C8B-B14F-4D97-AF65-F5344CB8AC3E}">
        <p14:creationId xmlns:p14="http://schemas.microsoft.com/office/powerpoint/2010/main" val="3777811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ボトムサマリ">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14"/>
          </p:nvPr>
        </p:nvSpPr>
        <p:spPr>
          <a:xfrm>
            <a:off x="0" y="6282000"/>
            <a:ext cx="12192000" cy="576000"/>
          </a:xfrm>
          <a:prstGeom prst="rect">
            <a:avLst/>
          </a:prstGeom>
          <a:solidFill>
            <a:srgbClr val="8CF0F0"/>
          </a:solidFill>
        </p:spPr>
        <p:txBody>
          <a:bodyPr anchor="ctr"/>
          <a:lstStyle>
            <a:lvl1pPr marL="0" indent="0" algn="ctr">
              <a:spcBef>
                <a:spcPts val="0"/>
              </a:spcBef>
              <a:buNone/>
              <a:defRPr sz="2000" b="1">
                <a:latin typeface="メイリオ" panose="020B0604030504040204" pitchFamily="50" charset="-128"/>
                <a:ea typeface="メイリオ" panose="020B0604030504040204" pitchFamily="50" charset="-128"/>
              </a:defRPr>
            </a:lvl1pPr>
          </a:lstStyle>
          <a:p>
            <a:pPr lvl="0"/>
            <a:r>
              <a:rPr kumimoji="1" lang="ja-JP" altLang="en-US" dirty="0"/>
              <a:t>マスター テキストの書式設定</a:t>
            </a:r>
          </a:p>
        </p:txBody>
      </p:sp>
      <p:sp>
        <p:nvSpPr>
          <p:cNvPr id="2" name="タイトル 1"/>
          <p:cNvSpPr>
            <a:spLocks noGrp="1"/>
          </p:cNvSpPr>
          <p:nvPr>
            <p:ph type="title"/>
          </p:nvPr>
        </p:nvSpPr>
        <p:spPr>
          <a:xfrm>
            <a:off x="346881" y="0"/>
            <a:ext cx="9888000" cy="648000"/>
          </a:xfrm>
          <a:prstGeom prst="rect">
            <a:avLst/>
          </a:prstGeom>
        </p:spPr>
        <p:txBody>
          <a:bodyPr anchor="ctr"/>
          <a:lstStyle>
            <a:lvl1pPr>
              <a:defRPr sz="2800" b="1">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3867265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ブランク">
    <p:spTree>
      <p:nvGrpSpPr>
        <p:cNvPr id="1" name=""/>
        <p:cNvGrpSpPr/>
        <p:nvPr/>
      </p:nvGrpSpPr>
      <p:grpSpPr>
        <a:xfrm>
          <a:off x="0" y="0"/>
          <a:ext cx="0" cy="0"/>
          <a:chOff x="0" y="0"/>
          <a:chExt cx="0" cy="0"/>
        </a:xfrm>
      </p:grpSpPr>
      <p:sp>
        <p:nvSpPr>
          <p:cNvPr id="2" name="タイトル 1"/>
          <p:cNvSpPr>
            <a:spLocks noGrp="1"/>
          </p:cNvSpPr>
          <p:nvPr>
            <p:ph type="title"/>
          </p:nvPr>
        </p:nvSpPr>
        <p:spPr>
          <a:xfrm>
            <a:off x="346881" y="0"/>
            <a:ext cx="9888000" cy="648000"/>
          </a:xfrm>
          <a:prstGeom prst="rect">
            <a:avLst/>
          </a:prstGeom>
        </p:spPr>
        <p:txBody>
          <a:bodyPr anchor="ctr"/>
          <a:lstStyle>
            <a:lvl1pPr>
              <a:defRPr sz="2800" b="1">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194838533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4.xml"/><Relationship Id="rId7" Type="http://schemas.openxmlformats.org/officeDocument/2006/relationships/hyperlink" Target="http://www.jasic.org/j/top.htm" TargetMode="Externa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1700155"/>
      </p:ext>
    </p:extLst>
  </p:cSld>
  <p:clrMap bg1="lt1" tx1="dk1" bg2="lt2" tx2="dk2" accent1="accent1" accent2="accent2" accent3="accent3" accent4="accent4" accent5="accent5" accent6="accent6" hlink="hlink" folHlink="folHlink"/>
  <p:sldLayoutIdLst>
    <p:sldLayoutId id="2147483696"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4"/>
          </p:nvPr>
        </p:nvSpPr>
        <p:spPr>
          <a:xfrm>
            <a:off x="10992000" y="6498000"/>
            <a:ext cx="1200000" cy="360000"/>
          </a:xfrm>
          <a:prstGeom prst="rect">
            <a:avLst/>
          </a:prstGeom>
        </p:spPr>
        <p:txBody>
          <a:bodyPr vert="horz" lIns="91440" tIns="45720" rIns="91440" bIns="45720" rtlCol="0" anchor="ctr"/>
          <a:lstStyle>
            <a:lvl1pPr algn="r">
              <a:defRPr sz="1200" b="1">
                <a:solidFill>
                  <a:schemeClr val="bg1">
                    <a:lumMod val="50000"/>
                  </a:schemeClr>
                </a:solidFill>
                <a:latin typeface="メイリオ" panose="020B0604030504040204" pitchFamily="50" charset="-128"/>
                <a:ea typeface="メイリオ" panose="020B0604030504040204" pitchFamily="50" charset="-128"/>
              </a:defRPr>
            </a:lvl1pPr>
          </a:lstStyle>
          <a:p>
            <a:fld id="{25521C42-4E1A-4C54-9F7D-AF2B1AD94E92}" type="slidenum">
              <a:rPr lang="ja-JP" altLang="en-US" smtClean="0"/>
              <a:pPr/>
              <a:t>‹#›</a:t>
            </a:fld>
            <a:endParaRPr lang="ja-JP" altLang="en-US"/>
          </a:p>
        </p:txBody>
      </p:sp>
      <p:sp>
        <p:nvSpPr>
          <p:cNvPr id="7" name="正方形/長方形 6"/>
          <p:cNvSpPr/>
          <p:nvPr userDrawn="1"/>
        </p:nvSpPr>
        <p:spPr>
          <a:xfrm>
            <a:off x="0" y="0"/>
            <a:ext cx="12192000" cy="576000"/>
          </a:xfrm>
          <a:prstGeom prst="rect">
            <a:avLst/>
          </a:prstGeom>
          <a:gradFill flip="none" rotWithShape="1">
            <a:gsLst>
              <a:gs pos="0">
                <a:srgbClr val="00B0F0">
                  <a:alpha val="0"/>
                </a:srgbClr>
              </a:gs>
              <a:gs pos="25000">
                <a:srgbClr val="21D6E0"/>
              </a:gs>
              <a:gs pos="75000">
                <a:srgbClr val="0087E6"/>
              </a:gs>
              <a:gs pos="100000">
                <a:srgbClr val="005CBF"/>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200" dirty="0"/>
          </a:p>
        </p:txBody>
      </p:sp>
      <p:pic>
        <p:nvPicPr>
          <p:cNvPr id="8" name="Picture 4" descr="header_r1_c1">
            <a:hlinkClick r:id="rId7"/>
          </p:cNvPr>
          <p:cNvPicPr>
            <a:picLocks noChangeAspect="1" noChangeArrowheads="1"/>
          </p:cNvPicPr>
          <p:nvPr userDrawn="1"/>
        </p:nvPicPr>
        <p:blipFill rotWithShape="1">
          <a:blip r:embed="rId8">
            <a:extLst>
              <a:ext uri="{28A0092B-C50C-407E-A947-70E740481C1C}">
                <a14:useLocalDpi xmlns:a14="http://schemas.microsoft.com/office/drawing/2010/main" val="0"/>
              </a:ext>
            </a:extLst>
          </a:blip>
          <a:srcRect l="-136" r="-136"/>
          <a:stretch/>
        </p:blipFill>
        <p:spPr bwMode="auto">
          <a:xfrm>
            <a:off x="10266763" y="0"/>
            <a:ext cx="1925237" cy="5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566353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9" r:id="rId4"/>
    <p:sldLayoutId id="2147483710" r:id="rId5"/>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altLang="ja-JP" dirty="0"/>
              <a:t>3rd</a:t>
            </a:r>
            <a:r>
              <a:rPr kumimoji="1" lang="en-US" altLang="ja-JP" dirty="0"/>
              <a:t> A-LCA IWG SG2 MTG</a:t>
            </a:r>
            <a:br>
              <a:rPr kumimoji="1" lang="en-US" altLang="ja-JP" dirty="0"/>
            </a:br>
            <a:r>
              <a:rPr kumimoji="1" lang="en-US" altLang="ja-JP" dirty="0">
                <a:solidFill>
                  <a:schemeClr val="tx1"/>
                </a:solidFill>
              </a:rPr>
              <a:t>Meeting minutes</a:t>
            </a:r>
            <a:endParaRPr kumimoji="1" lang="ja-JP" altLang="en-US" dirty="0">
              <a:solidFill>
                <a:schemeClr val="tx1"/>
              </a:solidFill>
            </a:endParaRPr>
          </a:p>
        </p:txBody>
      </p:sp>
      <p:sp>
        <p:nvSpPr>
          <p:cNvPr id="6" name="サブタイトル 5"/>
          <p:cNvSpPr>
            <a:spLocks noGrp="1"/>
          </p:cNvSpPr>
          <p:nvPr>
            <p:ph type="subTitle" idx="1"/>
          </p:nvPr>
        </p:nvSpPr>
        <p:spPr/>
        <p:txBody>
          <a:bodyPr anchor="ctr"/>
          <a:lstStyle/>
          <a:p>
            <a:r>
              <a:rPr kumimoji="1" lang="en-US" altLang="ja-JP" dirty="0"/>
              <a:t>Isao Tabushi / JASIC (Japan)</a:t>
            </a:r>
            <a:endParaRPr kumimoji="1" lang="ja-JP" altLang="en-US" dirty="0"/>
          </a:p>
          <a:p>
            <a:r>
              <a:rPr kumimoji="1" lang="en-US" altLang="ja-JP" dirty="0"/>
              <a:t>2023.</a:t>
            </a:r>
            <a:r>
              <a:rPr lang="en-US" altLang="ja-JP" dirty="0"/>
              <a:t>Aug</a:t>
            </a:r>
            <a:r>
              <a:rPr kumimoji="1" lang="en-US" altLang="ja-JP" dirty="0"/>
              <a:t>.24th</a:t>
            </a:r>
          </a:p>
        </p:txBody>
      </p:sp>
      <p:sp>
        <p:nvSpPr>
          <p:cNvPr id="4" name="スライド番号プレースホルダー 3"/>
          <p:cNvSpPr>
            <a:spLocks noGrp="1"/>
          </p:cNvSpPr>
          <p:nvPr>
            <p:ph type="sldNum" sz="quarter" idx="12"/>
          </p:nvPr>
        </p:nvSpPr>
        <p:spPr/>
        <p:txBody>
          <a:bodyPr/>
          <a:lstStyle/>
          <a:p>
            <a:fld id="{25521C42-4E1A-4C54-9F7D-AF2B1AD94E92}" type="slidenum">
              <a:rPr kumimoji="1" lang="ja-JP" altLang="en-US" smtClean="0"/>
              <a:t>1</a:t>
            </a:fld>
            <a:endParaRPr kumimoji="1" lang="ja-JP" altLang="en-US"/>
          </a:p>
        </p:txBody>
      </p:sp>
    </p:spTree>
    <p:extLst>
      <p:ext uri="{BB962C8B-B14F-4D97-AF65-F5344CB8AC3E}">
        <p14:creationId xmlns:p14="http://schemas.microsoft.com/office/powerpoint/2010/main" val="1544459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4C26CB90-D757-4FA3-83C2-EB468C545E5D}"/>
              </a:ext>
            </a:extLst>
          </p:cNvPr>
          <p:cNvSpPr>
            <a:spLocks noGrp="1"/>
          </p:cNvSpPr>
          <p:nvPr>
            <p:ph type="title"/>
          </p:nvPr>
        </p:nvSpPr>
        <p:spPr>
          <a:xfrm>
            <a:off x="0" y="13321"/>
            <a:ext cx="12192000" cy="710410"/>
          </a:xfrm>
        </p:spPr>
        <p:txBody>
          <a:bodyPr/>
          <a:lstStyle/>
          <a:p>
            <a:r>
              <a:rPr kumimoji="1" lang="en-US" altLang="ja-JP" dirty="0"/>
              <a:t>Vehicle </a:t>
            </a:r>
            <a:r>
              <a:rPr lang="en-US" altLang="ja-JP" dirty="0"/>
              <a:t>hot spot analysis</a:t>
            </a:r>
            <a:r>
              <a:rPr kumimoji="1" lang="en-US" altLang="ja-JP" dirty="0"/>
              <a:t> due to material type</a:t>
            </a:r>
            <a:endParaRPr kumimoji="1" lang="ja-JP" altLang="en-US" dirty="0"/>
          </a:p>
        </p:txBody>
      </p:sp>
      <p:graphicFrame>
        <p:nvGraphicFramePr>
          <p:cNvPr id="43" name="表 42">
            <a:extLst>
              <a:ext uri="{FF2B5EF4-FFF2-40B4-BE49-F238E27FC236}">
                <a16:creationId xmlns:a16="http://schemas.microsoft.com/office/drawing/2014/main" id="{7ED90887-4A1C-FB8B-DBA5-6A32F4B27D52}"/>
              </a:ext>
            </a:extLst>
          </p:cNvPr>
          <p:cNvGraphicFramePr>
            <a:graphicFrameLocks noGrp="1"/>
          </p:cNvGraphicFramePr>
          <p:nvPr>
            <p:extLst>
              <p:ext uri="{D42A27DB-BD31-4B8C-83A1-F6EECF244321}">
                <p14:modId xmlns:p14="http://schemas.microsoft.com/office/powerpoint/2010/main" val="3115263630"/>
              </p:ext>
            </p:extLst>
          </p:nvPr>
        </p:nvGraphicFramePr>
        <p:xfrm>
          <a:off x="1534909" y="1089373"/>
          <a:ext cx="8873165" cy="5493707"/>
        </p:xfrm>
        <a:graphic>
          <a:graphicData uri="http://schemas.openxmlformats.org/drawingml/2006/table">
            <a:tbl>
              <a:tblPr/>
              <a:tblGrid>
                <a:gridCol w="410592">
                  <a:extLst>
                    <a:ext uri="{9D8B030D-6E8A-4147-A177-3AD203B41FA5}">
                      <a16:colId xmlns:a16="http://schemas.microsoft.com/office/drawing/2014/main" val="2134748307"/>
                    </a:ext>
                  </a:extLst>
                </a:gridCol>
                <a:gridCol w="1379294">
                  <a:extLst>
                    <a:ext uri="{9D8B030D-6E8A-4147-A177-3AD203B41FA5}">
                      <a16:colId xmlns:a16="http://schemas.microsoft.com/office/drawing/2014/main" val="3250769995"/>
                    </a:ext>
                  </a:extLst>
                </a:gridCol>
                <a:gridCol w="281895">
                  <a:extLst>
                    <a:ext uri="{9D8B030D-6E8A-4147-A177-3AD203B41FA5}">
                      <a16:colId xmlns:a16="http://schemas.microsoft.com/office/drawing/2014/main" val="4045773376"/>
                    </a:ext>
                  </a:extLst>
                </a:gridCol>
                <a:gridCol w="435375">
                  <a:extLst>
                    <a:ext uri="{9D8B030D-6E8A-4147-A177-3AD203B41FA5}">
                      <a16:colId xmlns:a16="http://schemas.microsoft.com/office/drawing/2014/main" val="1014598484"/>
                    </a:ext>
                  </a:extLst>
                </a:gridCol>
                <a:gridCol w="435375">
                  <a:extLst>
                    <a:ext uri="{9D8B030D-6E8A-4147-A177-3AD203B41FA5}">
                      <a16:colId xmlns:a16="http://schemas.microsoft.com/office/drawing/2014/main" val="1700159706"/>
                    </a:ext>
                  </a:extLst>
                </a:gridCol>
                <a:gridCol w="435375">
                  <a:extLst>
                    <a:ext uri="{9D8B030D-6E8A-4147-A177-3AD203B41FA5}">
                      <a16:colId xmlns:a16="http://schemas.microsoft.com/office/drawing/2014/main" val="388015114"/>
                    </a:ext>
                  </a:extLst>
                </a:gridCol>
                <a:gridCol w="435375">
                  <a:extLst>
                    <a:ext uri="{9D8B030D-6E8A-4147-A177-3AD203B41FA5}">
                      <a16:colId xmlns:a16="http://schemas.microsoft.com/office/drawing/2014/main" val="840465784"/>
                    </a:ext>
                  </a:extLst>
                </a:gridCol>
                <a:gridCol w="435375">
                  <a:extLst>
                    <a:ext uri="{9D8B030D-6E8A-4147-A177-3AD203B41FA5}">
                      <a16:colId xmlns:a16="http://schemas.microsoft.com/office/drawing/2014/main" val="2716100518"/>
                    </a:ext>
                  </a:extLst>
                </a:gridCol>
                <a:gridCol w="350899">
                  <a:extLst>
                    <a:ext uri="{9D8B030D-6E8A-4147-A177-3AD203B41FA5}">
                      <a16:colId xmlns:a16="http://schemas.microsoft.com/office/drawing/2014/main" val="2234657036"/>
                    </a:ext>
                  </a:extLst>
                </a:gridCol>
                <a:gridCol w="178402">
                  <a:extLst>
                    <a:ext uri="{9D8B030D-6E8A-4147-A177-3AD203B41FA5}">
                      <a16:colId xmlns:a16="http://schemas.microsoft.com/office/drawing/2014/main" val="1421769537"/>
                    </a:ext>
                  </a:extLst>
                </a:gridCol>
                <a:gridCol w="464283">
                  <a:extLst>
                    <a:ext uri="{9D8B030D-6E8A-4147-A177-3AD203B41FA5}">
                      <a16:colId xmlns:a16="http://schemas.microsoft.com/office/drawing/2014/main" val="3524207995"/>
                    </a:ext>
                  </a:extLst>
                </a:gridCol>
                <a:gridCol w="410011">
                  <a:extLst>
                    <a:ext uri="{9D8B030D-6E8A-4147-A177-3AD203B41FA5}">
                      <a16:colId xmlns:a16="http://schemas.microsoft.com/office/drawing/2014/main" val="269415420"/>
                    </a:ext>
                  </a:extLst>
                </a:gridCol>
                <a:gridCol w="435220">
                  <a:extLst>
                    <a:ext uri="{9D8B030D-6E8A-4147-A177-3AD203B41FA5}">
                      <a16:colId xmlns:a16="http://schemas.microsoft.com/office/drawing/2014/main" val="639531653"/>
                    </a:ext>
                  </a:extLst>
                </a:gridCol>
                <a:gridCol w="178571">
                  <a:extLst>
                    <a:ext uri="{9D8B030D-6E8A-4147-A177-3AD203B41FA5}">
                      <a16:colId xmlns:a16="http://schemas.microsoft.com/office/drawing/2014/main" val="2639889418"/>
                    </a:ext>
                  </a:extLst>
                </a:gridCol>
                <a:gridCol w="438904">
                  <a:extLst>
                    <a:ext uri="{9D8B030D-6E8A-4147-A177-3AD203B41FA5}">
                      <a16:colId xmlns:a16="http://schemas.microsoft.com/office/drawing/2014/main" val="3220255940"/>
                    </a:ext>
                  </a:extLst>
                </a:gridCol>
                <a:gridCol w="350899">
                  <a:extLst>
                    <a:ext uri="{9D8B030D-6E8A-4147-A177-3AD203B41FA5}">
                      <a16:colId xmlns:a16="http://schemas.microsoft.com/office/drawing/2014/main" val="3337541201"/>
                    </a:ext>
                  </a:extLst>
                </a:gridCol>
                <a:gridCol w="388759">
                  <a:extLst>
                    <a:ext uri="{9D8B030D-6E8A-4147-A177-3AD203B41FA5}">
                      <a16:colId xmlns:a16="http://schemas.microsoft.com/office/drawing/2014/main" val="2096445917"/>
                    </a:ext>
                  </a:extLst>
                </a:gridCol>
                <a:gridCol w="313038">
                  <a:extLst>
                    <a:ext uri="{9D8B030D-6E8A-4147-A177-3AD203B41FA5}">
                      <a16:colId xmlns:a16="http://schemas.microsoft.com/office/drawing/2014/main" val="1261926878"/>
                    </a:ext>
                  </a:extLst>
                </a:gridCol>
                <a:gridCol w="350899">
                  <a:extLst>
                    <a:ext uri="{9D8B030D-6E8A-4147-A177-3AD203B41FA5}">
                      <a16:colId xmlns:a16="http://schemas.microsoft.com/office/drawing/2014/main" val="1637154749"/>
                    </a:ext>
                  </a:extLst>
                </a:gridCol>
                <a:gridCol w="395580">
                  <a:extLst>
                    <a:ext uri="{9D8B030D-6E8A-4147-A177-3AD203B41FA5}">
                      <a16:colId xmlns:a16="http://schemas.microsoft.com/office/drawing/2014/main" val="4011987046"/>
                    </a:ext>
                  </a:extLst>
                </a:gridCol>
                <a:gridCol w="369044">
                  <a:extLst>
                    <a:ext uri="{9D8B030D-6E8A-4147-A177-3AD203B41FA5}">
                      <a16:colId xmlns:a16="http://schemas.microsoft.com/office/drawing/2014/main" val="3325909531"/>
                    </a:ext>
                  </a:extLst>
                </a:gridCol>
              </a:tblGrid>
              <a:tr h="176230">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zh-TW" altLang="en-US" sz="600" b="1"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94743" marR="94743" marT="47371" marB="47371"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ja-JP" altLang="en-US" sz="600" b="0" i="0" u="none" strike="noStrike">
                          <a:solidFill>
                            <a:srgbClr val="FFFFFF"/>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ja-JP" altLang="en-US" sz="600" b="0" i="0" u="none" strike="noStrike">
                          <a:solidFill>
                            <a:srgbClr val="FFFFFF"/>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ja-JP" altLang="en-US" sz="600" b="0" i="0" u="none" strike="noStrike">
                          <a:solidFill>
                            <a:srgbClr val="FFFFFF"/>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ja-JP" altLang="en-US" sz="600" b="0" i="0" u="none" strike="noStrike">
                          <a:solidFill>
                            <a:srgbClr val="FFFFFF"/>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ja-JP" altLang="en-US" sz="600" b="0" i="0" u="none" strike="noStrike">
                          <a:solidFill>
                            <a:srgbClr val="FFFFFF"/>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ja-JP" altLang="en-US" sz="600" b="0" i="0" u="none" strike="noStrike">
                        <a:solidFill>
                          <a:srgbClr val="FFFFFF"/>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b"/>
                      <a:endPar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b"/>
                      <a:endPar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94743" marR="94743" marT="47371" marB="47371"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b"/>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1100603"/>
                  </a:ext>
                </a:extLst>
              </a:tr>
              <a:tr h="245245">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sz="8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VDA</a:t>
                      </a:r>
                      <a:r>
                        <a:rPr lang="ja-JP" altLang="en-US" sz="8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8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material definition</a:t>
                      </a:r>
                      <a:endParaRPr lang="ja-JP" altLang="en-US" sz="8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VDA</a:t>
                      </a:r>
                      <a:r>
                        <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classification</a:t>
                      </a: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40307"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Small </a:t>
                      </a: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Mid</a:t>
                      </a:r>
                      <a:r>
                        <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FCV</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Small</a:t>
                      </a:r>
                      <a:r>
                        <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EV</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Mid</a:t>
                      </a:r>
                      <a:r>
                        <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HEV</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Small 2</a:t>
                      </a: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Mid</a:t>
                      </a:r>
                      <a:r>
                        <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2</a:t>
                      </a: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Small</a:t>
                      </a: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Small HEV</a:t>
                      </a: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Large</a:t>
                      </a: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ICE</a:t>
                      </a:r>
                      <a:br>
                        <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b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Body</a:t>
                      </a: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ICE</a:t>
                      </a:r>
                    </a:p>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Lead acid</a:t>
                      </a:r>
                      <a:r>
                        <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battery</a:t>
                      </a: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ICE</a:t>
                      </a:r>
                    </a:p>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Tire</a:t>
                      </a:r>
                    </a:p>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(4)</a:t>
                      </a: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MHEV</a:t>
                      </a:r>
                      <a:b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b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Body</a:t>
                      </a: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MHEV</a:t>
                      </a:r>
                      <a:b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b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Lead</a:t>
                      </a:r>
                      <a:r>
                        <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acid</a:t>
                      </a:r>
                    </a:p>
                    <a:p>
                      <a:pPr algn="ct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Battery</a:t>
                      </a: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MHEV</a:t>
                      </a:r>
                      <a:b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b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Li</a:t>
                      </a:r>
                      <a:r>
                        <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ion</a:t>
                      </a:r>
                      <a:r>
                        <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battery</a:t>
                      </a: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MHEV</a:t>
                      </a:r>
                      <a:b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br>
                      <a:r>
                        <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Tire(4)</a:t>
                      </a: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5209071"/>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Steel/cast steel/sintered alloys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7.6%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44.1%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46.1%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5762743"/>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1.1.1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Unalloyed/low alloy steel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44.0%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92457348"/>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1.1.2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high-alloy steel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0661791"/>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cast iron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05687733"/>
                  </a:ext>
                </a:extLst>
              </a:tr>
              <a:tr h="16349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1.2.1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Gneissic graphite cast </a:t>
                      </a:r>
                      <a:r>
                        <a:rPr lang="en-US" altLang="zh-TW"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iron/ </a:t>
                      </a:r>
                      <a:r>
                        <a:rPr lang="zh-TW"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malleable cast iron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4236304"/>
                  </a:ext>
                </a:extLst>
              </a:tr>
              <a:tr h="16349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1.2.2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Spheroidal graphite cast iron/Vermular cast iron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7.3%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3297604"/>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1.2.3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high-alloy cast iron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8394836"/>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Aluminium </a:t>
                      </a:r>
                      <a:r>
                        <a:rPr lang="en-US" altLang="ja-JP"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a:t>
                      </a: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aluminium alloys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35.8%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616850"/>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2.1.1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Cast aluminium alloys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17.2%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4.7%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01837759"/>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2.1.2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Forged aluminium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6.9%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5894289"/>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Magnesium, magnesium alloys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96296603"/>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2.2.1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Cast magnesium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10139076"/>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2.2.2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Forged magnesium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93332512"/>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Titanium, titanium alloys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8576711"/>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Copper </a:t>
                      </a:r>
                      <a:r>
                        <a:rPr lang="en-US" altLang="ja-JP"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e.g. copper in harnesses</a:t>
                      </a:r>
                      <a:r>
                        <a:rPr lang="en-US" altLang="ja-JP"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80386043"/>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copper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8759246"/>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zinc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5849944"/>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nickel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20991330"/>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lead (the metal)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64.6%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09848164"/>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Platinum/rhodium</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0613121"/>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Other special metals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61234627"/>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thermoplastic resin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1505160"/>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5.1.a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6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Thermoplastic resin (containing filler)</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6.2%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56938928"/>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5.1.b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Thermoplastic resin (without filler)</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7.3%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91680861"/>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thermoplastic elastomer</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69000701"/>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Elastomer/elastomer composites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81.4%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82.9%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9818285"/>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thermosetting resin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6367171"/>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5.4.1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polyurethane</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2972165"/>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5.4.2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unsaturated polyester</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6972724"/>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5.4.3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Other thermosetting resins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4449807"/>
                  </a:ext>
                </a:extLst>
              </a:tr>
              <a:tr h="16349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Polymer composites (e.g. laminated trim parts)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19621838"/>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5.5.1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Resins in polymer composites.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78701325"/>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5.5.2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Fibres in polymer composites (textiles)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92952497"/>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6.1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painting material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10758325"/>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6.2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Adhesives, sealants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9948994"/>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underseal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5454176"/>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7.1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6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Organic natural materials </a:t>
                      </a:r>
                      <a:r>
                        <a:rPr lang="en-US" altLang="zh-TW" sz="6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r>
                        <a:rPr lang="zh-TW" altLang="en-US" sz="6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e.g. leather</a:t>
                      </a:r>
                      <a:r>
                        <a:rPr lang="en-US" altLang="zh-TW" sz="6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3779970"/>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7.2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Ceramics/glass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46568035"/>
                  </a:ext>
                </a:extLst>
              </a:tr>
              <a:tr h="16349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7.3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Other composite materials (e.g. friction linings)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12.1%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2EFDA"/>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8971486"/>
                  </a:ext>
                </a:extLst>
              </a:tr>
              <a:tr h="16349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8.1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Electronic component materials (e.g. </a:t>
                      </a:r>
                      <a:r>
                        <a:rPr lang="en-US" altLang="zh-TW"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PCBs</a:t>
                      </a:r>
                      <a:r>
                        <a:rPr lang="zh-TW"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displays)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62099490"/>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Electrical component materials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59.1%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76353661"/>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fuel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2362187"/>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9.2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lubricant</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9327031"/>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9.3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brake fluid</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99375373"/>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Coolant/other glycols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76878201"/>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refrigerant</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32578297"/>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9.6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Washer fluid, battery fluid</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29.3%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FF0000"/>
                          </a:solidFill>
                          <a:effectLst/>
                          <a:latin typeface="HGP創英角ｺﾞｼｯｸUB" panose="020B0900000000000000" pitchFamily="50" charset="-128"/>
                          <a:ea typeface="HGP創英角ｺﾞｼｯｸUB" panose="020B0900000000000000" pitchFamily="50" charset="-128"/>
                        </a:rPr>
                        <a:t>34.0%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45342821"/>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9.7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preservative</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9799278"/>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Other fuels and replenishers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r>
                        <a:rPr lang="en-US" altLang="ja-JP" sz="600" b="0" i="0" u="none" strike="noStrike">
                          <a:solidFill>
                            <a:srgbClr val="000000"/>
                          </a:solidFill>
                          <a:effectLst/>
                          <a:latin typeface="HGP創英角ｺﾞｼｯｸUB" panose="020B0900000000000000" pitchFamily="50" charset="-128"/>
                          <a:ea typeface="HGP創英角ｺﾞｼｯｸUB" panose="020B0900000000000000" pitchFamily="50" charset="-128"/>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3944644"/>
                  </a:ext>
                </a:extLst>
              </a:tr>
              <a:tr h="9152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endPar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endParaRPr 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endParaRPr 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endParaRPr 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b"/>
                      <a:endParaRPr 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fontAlgn="ctr"/>
                      <a:endParaRPr 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ctr"/>
                      <a:endParaRPr lang="ja-JP" altLang="en-US" sz="6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406486257"/>
                  </a:ext>
                </a:extLst>
              </a:tr>
            </a:tbl>
          </a:graphicData>
        </a:graphic>
      </p:graphicFrame>
      <p:sp>
        <p:nvSpPr>
          <p:cNvPr id="44" name="テキスト ボックス 43">
            <a:extLst>
              <a:ext uri="{FF2B5EF4-FFF2-40B4-BE49-F238E27FC236}">
                <a16:creationId xmlns:a16="http://schemas.microsoft.com/office/drawing/2014/main" id="{F8427120-AECA-C90C-2EC4-5ED45F9CAB28}"/>
              </a:ext>
            </a:extLst>
          </p:cNvPr>
          <p:cNvSpPr txBox="1"/>
          <p:nvPr/>
        </p:nvSpPr>
        <p:spPr>
          <a:xfrm>
            <a:off x="3561065" y="983527"/>
            <a:ext cx="2634509" cy="307777"/>
          </a:xfrm>
          <a:prstGeom prst="rect">
            <a:avLst/>
          </a:prstGeom>
          <a:noFill/>
        </p:spPr>
        <p:txBody>
          <a:bodyPr wrap="square" rtlCol="0">
            <a:spAutoFit/>
          </a:bodyPr>
          <a:lstStyle/>
          <a:p>
            <a:pPr fontAlgn="auto">
              <a:spcBef>
                <a:spcPts val="0"/>
              </a:spcBef>
              <a:spcAft>
                <a:spcPts val="0"/>
              </a:spcAft>
              <a:defRPr/>
            </a:pPr>
            <a:r>
              <a:rPr kumimoji="1" lang="ja-JP" altLang="en-US" sz="1400" b="1" dirty="0">
                <a:solidFill>
                  <a:prstClr val="black"/>
                </a:solidFill>
                <a:latin typeface="Meiryo UI" panose="020B0604030504040204" pitchFamily="50" charset="-128"/>
                <a:ea typeface="Meiryo UI" panose="020B0604030504040204" pitchFamily="50" charset="-128"/>
              </a:rPr>
              <a:t>■</a:t>
            </a:r>
            <a:r>
              <a:rPr kumimoji="1" lang="en-US" altLang="ja-JP" sz="1400" b="1" dirty="0">
                <a:solidFill>
                  <a:prstClr val="black"/>
                </a:solidFill>
                <a:latin typeface="Meiryo UI" panose="020B0604030504040204" pitchFamily="50" charset="-128"/>
                <a:ea typeface="Meiryo UI" panose="020B0604030504040204" pitchFamily="50" charset="-128"/>
              </a:rPr>
              <a:t>Passenger </a:t>
            </a:r>
            <a:r>
              <a:rPr lang="en-US" altLang="ja-JP" sz="1400" b="1" dirty="0">
                <a:solidFill>
                  <a:prstClr val="black"/>
                </a:solidFill>
                <a:latin typeface="Meiryo UI" panose="020B0604030504040204" pitchFamily="50" charset="-128"/>
                <a:ea typeface="Meiryo UI" panose="020B0604030504040204" pitchFamily="50" charset="-128"/>
              </a:rPr>
              <a:t>car/MC</a:t>
            </a:r>
            <a:endParaRPr kumimoji="1" lang="ja-JP" altLang="en-US" sz="1400" b="1" dirty="0">
              <a:solidFill>
                <a:prstClr val="black"/>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9C557D58-DCCE-BB65-DE9F-50784E010A2A}"/>
              </a:ext>
            </a:extLst>
          </p:cNvPr>
          <p:cNvSpPr txBox="1"/>
          <p:nvPr/>
        </p:nvSpPr>
        <p:spPr>
          <a:xfrm>
            <a:off x="6196646" y="983527"/>
            <a:ext cx="1638081" cy="318893"/>
          </a:xfrm>
          <a:prstGeom prst="rect">
            <a:avLst/>
          </a:prstGeom>
          <a:noFill/>
        </p:spPr>
        <p:txBody>
          <a:bodyPr wrap="square" rtlCol="0">
            <a:spAutoFit/>
          </a:bodyPr>
          <a:lstStyle/>
          <a:p>
            <a:pPr fontAlgn="auto">
              <a:spcBef>
                <a:spcPts val="0"/>
              </a:spcBef>
              <a:spcAft>
                <a:spcPts val="0"/>
              </a:spcAft>
              <a:defRPr/>
            </a:pPr>
            <a:r>
              <a:rPr kumimoji="1" lang="ja-JP" altLang="en-US" sz="1400" b="1" dirty="0">
                <a:solidFill>
                  <a:prstClr val="black"/>
                </a:solidFill>
                <a:latin typeface="Meiryo UI" panose="020B0604030504040204" pitchFamily="50" charset="-128"/>
                <a:ea typeface="Meiryo UI" panose="020B0604030504040204" pitchFamily="50" charset="-128"/>
              </a:rPr>
              <a:t>■</a:t>
            </a:r>
            <a:r>
              <a:rPr kumimoji="1" lang="en-US" altLang="ja-JP" sz="1400" b="1" dirty="0">
                <a:solidFill>
                  <a:prstClr val="black"/>
                </a:solidFill>
                <a:latin typeface="Meiryo UI" panose="020B0604030504040204" pitchFamily="50" charset="-128"/>
                <a:ea typeface="Meiryo UI" panose="020B0604030504040204" pitchFamily="50" charset="-128"/>
              </a:rPr>
              <a:t>Truck</a:t>
            </a:r>
            <a:endParaRPr kumimoji="1" lang="ja-JP" altLang="en-US" sz="1400" b="1" dirty="0">
              <a:solidFill>
                <a:prstClr val="black"/>
              </a:solidFill>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0D438BB6-396D-21E1-B9B1-E5342090FE49}"/>
              </a:ext>
            </a:extLst>
          </p:cNvPr>
          <p:cNvSpPr txBox="1"/>
          <p:nvPr/>
        </p:nvSpPr>
        <p:spPr>
          <a:xfrm>
            <a:off x="7700585" y="983527"/>
            <a:ext cx="4101427" cy="307777"/>
          </a:xfrm>
          <a:prstGeom prst="rect">
            <a:avLst/>
          </a:prstGeom>
          <a:noFill/>
        </p:spPr>
        <p:txBody>
          <a:bodyPr wrap="square" rtlCol="0">
            <a:spAutoFit/>
          </a:bodyPr>
          <a:lstStyle/>
          <a:p>
            <a:pPr fontAlgn="auto">
              <a:spcBef>
                <a:spcPts val="0"/>
              </a:spcBef>
              <a:spcAft>
                <a:spcPts val="0"/>
              </a:spcAft>
              <a:defRPr/>
            </a:pPr>
            <a:r>
              <a:rPr kumimoji="1" lang="ja-JP" altLang="en-US" sz="1400" b="1" dirty="0">
                <a:solidFill>
                  <a:prstClr val="black"/>
                </a:solidFill>
                <a:latin typeface="Meiryo UI" panose="020B0604030504040204" pitchFamily="50" charset="-128"/>
                <a:ea typeface="Meiryo UI" panose="020B0604030504040204" pitchFamily="50" charset="-128"/>
              </a:rPr>
              <a:t>■</a:t>
            </a:r>
            <a:r>
              <a:rPr lang="en-US" altLang="ja-JP" sz="1400" b="1" dirty="0">
                <a:solidFill>
                  <a:prstClr val="black"/>
                </a:solidFill>
                <a:latin typeface="Meiryo UI" panose="020B0604030504040204" pitchFamily="50" charset="-128"/>
                <a:ea typeface="Meiryo UI" panose="020B0604030504040204" pitchFamily="50" charset="-128"/>
              </a:rPr>
              <a:t>Passenger car</a:t>
            </a:r>
            <a:r>
              <a:rPr kumimoji="1" lang="en-US" altLang="ja-JP" sz="1400" b="1" dirty="0">
                <a:solidFill>
                  <a:prstClr val="black"/>
                </a:solidFill>
                <a:latin typeface="Meiryo UI" panose="020B0604030504040204" pitchFamily="50" charset="-128"/>
                <a:ea typeface="Meiryo UI" panose="020B0604030504040204" pitchFamily="50" charset="-128"/>
              </a:rPr>
              <a:t> ICE/HEV (battery, tire)</a:t>
            </a:r>
            <a:endParaRPr kumimoji="1" lang="ja-JP" altLang="en-US" sz="1400" b="1" dirty="0">
              <a:solidFill>
                <a:prstClr val="black"/>
              </a:solidFill>
              <a:latin typeface="Meiryo UI" panose="020B0604030504040204" pitchFamily="50" charset="-128"/>
              <a:ea typeface="Meiryo UI" panose="020B0604030504040204" pitchFamily="50" charset="-128"/>
            </a:endParaRPr>
          </a:p>
        </p:txBody>
      </p:sp>
      <p:sp>
        <p:nvSpPr>
          <p:cNvPr id="48" name="四角形: 角を丸くする 47">
            <a:extLst>
              <a:ext uri="{FF2B5EF4-FFF2-40B4-BE49-F238E27FC236}">
                <a16:creationId xmlns:a16="http://schemas.microsoft.com/office/drawing/2014/main" id="{157A445E-8D52-3E49-F8FA-C8793A934691}"/>
              </a:ext>
            </a:extLst>
          </p:cNvPr>
          <p:cNvSpPr/>
          <p:nvPr/>
        </p:nvSpPr>
        <p:spPr>
          <a:xfrm>
            <a:off x="3623142" y="1546001"/>
            <a:ext cx="6786003" cy="288000"/>
          </a:xfrm>
          <a:prstGeom prst="roundRect">
            <a:avLst/>
          </a:prstGeom>
          <a:noFill/>
          <a:ln w="381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9" name="四角形: 角を丸くする 48">
            <a:extLst>
              <a:ext uri="{FF2B5EF4-FFF2-40B4-BE49-F238E27FC236}">
                <a16:creationId xmlns:a16="http://schemas.microsoft.com/office/drawing/2014/main" id="{55CC67F6-F580-D280-07CA-DF4D8D8C56B5}"/>
              </a:ext>
            </a:extLst>
          </p:cNvPr>
          <p:cNvSpPr/>
          <p:nvPr/>
        </p:nvSpPr>
        <p:spPr>
          <a:xfrm>
            <a:off x="3623142" y="2352454"/>
            <a:ext cx="6809719" cy="322457"/>
          </a:xfrm>
          <a:prstGeom prst="roundRect">
            <a:avLst/>
          </a:prstGeom>
          <a:noFill/>
          <a:ln w="381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0" name="四角形: 角を丸くする 49">
            <a:extLst>
              <a:ext uri="{FF2B5EF4-FFF2-40B4-BE49-F238E27FC236}">
                <a16:creationId xmlns:a16="http://schemas.microsoft.com/office/drawing/2014/main" id="{5EFBC1F0-E8FD-433B-5453-B29ABF44BFF2}"/>
              </a:ext>
            </a:extLst>
          </p:cNvPr>
          <p:cNvSpPr/>
          <p:nvPr/>
        </p:nvSpPr>
        <p:spPr>
          <a:xfrm>
            <a:off x="3623142" y="3721980"/>
            <a:ext cx="6809713" cy="576000"/>
          </a:xfrm>
          <a:prstGeom prst="roundRect">
            <a:avLst/>
          </a:prstGeom>
          <a:noFill/>
          <a:ln w="381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1" name="四角形: 角を丸くする 50">
            <a:extLst>
              <a:ext uri="{FF2B5EF4-FFF2-40B4-BE49-F238E27FC236}">
                <a16:creationId xmlns:a16="http://schemas.microsoft.com/office/drawing/2014/main" id="{41C105C6-7961-0928-2573-36C181EE5AAB}"/>
              </a:ext>
            </a:extLst>
          </p:cNvPr>
          <p:cNvSpPr/>
          <p:nvPr/>
        </p:nvSpPr>
        <p:spPr>
          <a:xfrm>
            <a:off x="4041354" y="5312131"/>
            <a:ext cx="443379" cy="171092"/>
          </a:xfrm>
          <a:prstGeom prst="roundRect">
            <a:avLst/>
          </a:prstGeom>
          <a:noFill/>
          <a:ln w="381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2" name="四角形: 角を丸くする 51">
            <a:extLst>
              <a:ext uri="{FF2B5EF4-FFF2-40B4-BE49-F238E27FC236}">
                <a16:creationId xmlns:a16="http://schemas.microsoft.com/office/drawing/2014/main" id="{699EBCC2-DC3D-D2B2-5DEB-BB673CA66A34}"/>
              </a:ext>
            </a:extLst>
          </p:cNvPr>
          <p:cNvSpPr/>
          <p:nvPr/>
        </p:nvSpPr>
        <p:spPr>
          <a:xfrm>
            <a:off x="4041354" y="3469940"/>
            <a:ext cx="443379" cy="141075"/>
          </a:xfrm>
          <a:prstGeom prst="roundRect">
            <a:avLst/>
          </a:prstGeom>
          <a:noFill/>
          <a:ln w="381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3" name="テキスト ボックス 52">
            <a:extLst>
              <a:ext uri="{FF2B5EF4-FFF2-40B4-BE49-F238E27FC236}">
                <a16:creationId xmlns:a16="http://schemas.microsoft.com/office/drawing/2014/main" id="{22F7BD57-7FFE-A322-9433-AE429275C895}"/>
              </a:ext>
            </a:extLst>
          </p:cNvPr>
          <p:cNvSpPr txBox="1"/>
          <p:nvPr/>
        </p:nvSpPr>
        <p:spPr>
          <a:xfrm>
            <a:off x="1485935" y="983527"/>
            <a:ext cx="2209215" cy="307777"/>
          </a:xfrm>
          <a:prstGeom prst="rect">
            <a:avLst/>
          </a:prstGeom>
          <a:noFill/>
        </p:spPr>
        <p:txBody>
          <a:bodyPr wrap="square" rtlCol="0">
            <a:spAutoFit/>
          </a:bodyPr>
          <a:lstStyle/>
          <a:p>
            <a:pPr fontAlgn="auto">
              <a:spcBef>
                <a:spcPts val="0"/>
              </a:spcBef>
              <a:spcAft>
                <a:spcPts val="0"/>
              </a:spcAft>
              <a:defRPr/>
            </a:pPr>
            <a:r>
              <a:rPr kumimoji="1" lang="ja-JP" altLang="en-US" sz="1400" b="1" dirty="0">
                <a:solidFill>
                  <a:prstClr val="black"/>
                </a:solidFill>
                <a:latin typeface="Meiryo UI" panose="020B0604030504040204" pitchFamily="50" charset="-128"/>
                <a:ea typeface="Meiryo UI" panose="020B0604030504040204" pitchFamily="50" charset="-128"/>
              </a:rPr>
              <a:t>■</a:t>
            </a:r>
            <a:r>
              <a:rPr kumimoji="1" lang="en-US" altLang="ja-JP" sz="1400" b="1" dirty="0">
                <a:solidFill>
                  <a:prstClr val="black"/>
                </a:solidFill>
                <a:latin typeface="Meiryo UI" panose="020B0604030504040204" pitchFamily="50" charset="-128"/>
                <a:ea typeface="Meiryo UI" panose="020B0604030504040204" pitchFamily="50" charset="-128"/>
              </a:rPr>
              <a:t>Material types</a:t>
            </a:r>
            <a:endParaRPr kumimoji="1" lang="ja-JP" altLang="en-US" sz="1400" b="1" dirty="0">
              <a:solidFill>
                <a:prstClr val="black"/>
              </a:solidFill>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894C222C-07BC-8A0F-BDDD-F3A3CCF9219B}"/>
              </a:ext>
            </a:extLst>
          </p:cNvPr>
          <p:cNvSpPr txBox="1"/>
          <p:nvPr/>
        </p:nvSpPr>
        <p:spPr>
          <a:xfrm>
            <a:off x="10458791" y="1522783"/>
            <a:ext cx="949895" cy="369332"/>
          </a:xfrm>
          <a:prstGeom prst="rect">
            <a:avLst/>
          </a:prstGeom>
          <a:noFill/>
        </p:spPr>
        <p:txBody>
          <a:bodyPr wrap="square" rtlCol="0">
            <a:spAutoFit/>
          </a:bodyPr>
          <a:lstStyle/>
          <a:p>
            <a:r>
              <a:rPr kumimoji="1" lang="en-US" altLang="ja-JP" b="1" dirty="0"/>
              <a:t>Steel </a:t>
            </a:r>
            <a:endParaRPr kumimoji="1" lang="ja-JP" altLang="en-US" b="1" dirty="0"/>
          </a:p>
        </p:txBody>
      </p:sp>
      <p:sp>
        <p:nvSpPr>
          <p:cNvPr id="55" name="テキスト ボックス 54">
            <a:extLst>
              <a:ext uri="{FF2B5EF4-FFF2-40B4-BE49-F238E27FC236}">
                <a16:creationId xmlns:a16="http://schemas.microsoft.com/office/drawing/2014/main" id="{B6E9427E-99C6-3667-9348-0ABDB438F24F}"/>
              </a:ext>
            </a:extLst>
          </p:cNvPr>
          <p:cNvSpPr txBox="1"/>
          <p:nvPr/>
        </p:nvSpPr>
        <p:spPr>
          <a:xfrm>
            <a:off x="10458791" y="2363774"/>
            <a:ext cx="1538738" cy="369332"/>
          </a:xfrm>
          <a:prstGeom prst="rect">
            <a:avLst/>
          </a:prstGeom>
          <a:noFill/>
        </p:spPr>
        <p:txBody>
          <a:bodyPr wrap="square" rtlCol="0">
            <a:spAutoFit/>
          </a:bodyPr>
          <a:lstStyle/>
          <a:p>
            <a:r>
              <a:rPr kumimoji="1" lang="en-US" altLang="ja-JP" b="1" dirty="0"/>
              <a:t>Alluminium </a:t>
            </a:r>
            <a:endParaRPr kumimoji="1" lang="ja-JP" altLang="en-US" b="1" dirty="0"/>
          </a:p>
        </p:txBody>
      </p:sp>
      <p:sp>
        <p:nvSpPr>
          <p:cNvPr id="56" name="テキスト ボックス 55">
            <a:extLst>
              <a:ext uri="{FF2B5EF4-FFF2-40B4-BE49-F238E27FC236}">
                <a16:creationId xmlns:a16="http://schemas.microsoft.com/office/drawing/2014/main" id="{EC113604-8F0B-7415-1810-5F01C04912A5}"/>
              </a:ext>
            </a:extLst>
          </p:cNvPr>
          <p:cNvSpPr txBox="1"/>
          <p:nvPr/>
        </p:nvSpPr>
        <p:spPr>
          <a:xfrm>
            <a:off x="10530800" y="3792054"/>
            <a:ext cx="949895" cy="369332"/>
          </a:xfrm>
          <a:prstGeom prst="rect">
            <a:avLst/>
          </a:prstGeom>
          <a:noFill/>
        </p:spPr>
        <p:txBody>
          <a:bodyPr wrap="square" rtlCol="0">
            <a:spAutoFit/>
          </a:bodyPr>
          <a:lstStyle/>
          <a:p>
            <a:r>
              <a:rPr kumimoji="1" lang="en-US" altLang="ja-JP" b="1" dirty="0"/>
              <a:t>Resin </a:t>
            </a:r>
            <a:endParaRPr kumimoji="1" lang="ja-JP" altLang="en-US" b="1" dirty="0"/>
          </a:p>
        </p:txBody>
      </p:sp>
      <p:sp>
        <p:nvSpPr>
          <p:cNvPr id="2" name="テキスト ボックス 1">
            <a:extLst>
              <a:ext uri="{FF2B5EF4-FFF2-40B4-BE49-F238E27FC236}">
                <a16:creationId xmlns:a16="http://schemas.microsoft.com/office/drawing/2014/main" id="{F213F548-57BD-766A-2048-BD01EBF10F71}"/>
              </a:ext>
            </a:extLst>
          </p:cNvPr>
          <p:cNvSpPr txBox="1"/>
          <p:nvPr/>
        </p:nvSpPr>
        <p:spPr>
          <a:xfrm>
            <a:off x="185513" y="648350"/>
            <a:ext cx="2608950"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000" b="1" u="sng" dirty="0">
                <a:solidFill>
                  <a:prstClr val="black"/>
                </a:solidFill>
                <a:latin typeface="Meiryo UI" panose="020B0604030504040204" pitchFamily="50" charset="-128"/>
                <a:ea typeface="Meiryo UI" panose="020B0604030504040204" pitchFamily="50" charset="-128"/>
              </a:rPr>
              <a:t>Initial study</a:t>
            </a:r>
            <a:endParaRPr kumimoji="1" lang="en-US" altLang="ja-JP" sz="2000" b="1" u="sng" dirty="0">
              <a:solidFill>
                <a:prstClr val="black"/>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3A36645E-688A-54BD-6135-F0A56B988183}"/>
              </a:ext>
            </a:extLst>
          </p:cNvPr>
          <p:cNvSpPr txBox="1"/>
          <p:nvPr/>
        </p:nvSpPr>
        <p:spPr>
          <a:xfrm>
            <a:off x="3632408" y="6468446"/>
            <a:ext cx="6459043" cy="369332"/>
          </a:xfrm>
          <a:prstGeom prst="rect">
            <a:avLst/>
          </a:prstGeom>
          <a:noFill/>
        </p:spPr>
        <p:txBody>
          <a:bodyPr wrap="square" rtlCol="0">
            <a:spAutoFit/>
          </a:bodyPr>
          <a:lstStyle/>
          <a:p>
            <a:r>
              <a:rPr lang="ja-JP" altLang="en-US" b="1" dirty="0">
                <a:solidFill>
                  <a:srgbClr val="00B050"/>
                </a:solidFill>
              </a:rPr>
              <a:t>↑</a:t>
            </a:r>
            <a:r>
              <a:rPr lang="en-US" altLang="ja-JP" b="1" dirty="0"/>
              <a:t>Total: CO2 100% as each vehicle (JPN OEMs)</a:t>
            </a:r>
            <a:r>
              <a:rPr kumimoji="1" lang="en-US" altLang="ja-JP" b="1" dirty="0"/>
              <a:t> </a:t>
            </a:r>
            <a:endParaRPr kumimoji="1" lang="ja-JP" altLang="en-US" b="1" dirty="0"/>
          </a:p>
        </p:txBody>
      </p:sp>
      <p:sp>
        <p:nvSpPr>
          <p:cNvPr id="5" name="テキスト ボックス 4">
            <a:extLst>
              <a:ext uri="{FF2B5EF4-FFF2-40B4-BE49-F238E27FC236}">
                <a16:creationId xmlns:a16="http://schemas.microsoft.com/office/drawing/2014/main" id="{6AB12846-49A8-DEEA-5087-D462EC971E1D}"/>
              </a:ext>
            </a:extLst>
          </p:cNvPr>
          <p:cNvSpPr txBox="1"/>
          <p:nvPr/>
        </p:nvSpPr>
        <p:spPr>
          <a:xfrm>
            <a:off x="10431647" y="4419828"/>
            <a:ext cx="1565882" cy="1477328"/>
          </a:xfrm>
          <a:prstGeom prst="rect">
            <a:avLst/>
          </a:prstGeom>
          <a:noFill/>
        </p:spPr>
        <p:txBody>
          <a:bodyPr wrap="square" rtlCol="0">
            <a:spAutoFit/>
          </a:bodyPr>
          <a:lstStyle/>
          <a:p>
            <a:r>
              <a:rPr lang="ja-JP" altLang="en-US" b="1" dirty="0"/>
              <a:t>     ↓</a:t>
            </a:r>
            <a:endParaRPr lang="en-US" altLang="ja-JP" b="1" dirty="0"/>
          </a:p>
          <a:p>
            <a:r>
              <a:rPr lang="en-US" altLang="ja-JP" b="1" dirty="0"/>
              <a:t>Mostly main material types are dominant  </a:t>
            </a:r>
            <a:r>
              <a:rPr kumimoji="1" lang="en-US" altLang="ja-JP" b="1" dirty="0"/>
              <a:t> </a:t>
            </a:r>
            <a:endParaRPr kumimoji="1" lang="ja-JP" altLang="en-US" b="1" dirty="0"/>
          </a:p>
        </p:txBody>
      </p:sp>
      <p:sp>
        <p:nvSpPr>
          <p:cNvPr id="7" name="テキスト ボックス 6">
            <a:extLst>
              <a:ext uri="{FF2B5EF4-FFF2-40B4-BE49-F238E27FC236}">
                <a16:creationId xmlns:a16="http://schemas.microsoft.com/office/drawing/2014/main" id="{74B90F8D-5982-7278-C8DA-1CC5C6A4D998}"/>
              </a:ext>
            </a:extLst>
          </p:cNvPr>
          <p:cNvSpPr txBox="1"/>
          <p:nvPr/>
        </p:nvSpPr>
        <p:spPr>
          <a:xfrm>
            <a:off x="140970" y="1856278"/>
            <a:ext cx="1642955" cy="3908762"/>
          </a:xfrm>
          <a:prstGeom prst="rect">
            <a:avLst/>
          </a:prstGeom>
          <a:noFill/>
        </p:spPr>
        <p:txBody>
          <a:bodyPr wrap="square">
            <a:spAutoFit/>
          </a:bodyPr>
          <a:lstStyle/>
          <a:p>
            <a:r>
              <a:rPr lang="en-US" altLang="ja-JP" b="1" dirty="0">
                <a:solidFill>
                  <a:prstClr val="black"/>
                </a:solidFill>
                <a:latin typeface="Meiryo UI" panose="020B0604030504040204" pitchFamily="50" charset="-128"/>
                <a:ea typeface="Meiryo UI" panose="020B0604030504040204" pitchFamily="50" charset="-128"/>
              </a:rPr>
              <a:t>&lt;IMDS&gt;</a:t>
            </a:r>
          </a:p>
          <a:p>
            <a:r>
              <a:rPr lang="ja-JP" altLang="en-US" b="1" dirty="0">
                <a:solidFill>
                  <a:prstClr val="black"/>
                </a:solidFill>
                <a:latin typeface="Meiryo UI" panose="020B0604030504040204" pitchFamily="50" charset="-128"/>
                <a:ea typeface="Meiryo UI" panose="020B0604030504040204" pitchFamily="50" charset="-128"/>
              </a:rPr>
              <a:t>・</a:t>
            </a:r>
            <a:r>
              <a:rPr lang="en-US" altLang="ja-JP" b="1" dirty="0">
                <a:solidFill>
                  <a:prstClr val="black"/>
                </a:solidFill>
                <a:latin typeface="Meiryo UI" panose="020B0604030504040204" pitchFamily="50" charset="-128"/>
                <a:ea typeface="Meiryo UI" panose="020B0604030504040204" pitchFamily="50" charset="-128"/>
              </a:rPr>
              <a:t>Parts list</a:t>
            </a:r>
            <a:endParaRPr lang="en-US" altLang="ja-JP" sz="1800" b="1" dirty="0">
              <a:solidFill>
                <a:prstClr val="black"/>
              </a:solidFill>
              <a:latin typeface="Meiryo UI" panose="020B0604030504040204" pitchFamily="50" charset="-128"/>
              <a:ea typeface="Meiryo UI" panose="020B0604030504040204" pitchFamily="50" charset="-128"/>
            </a:endParaRPr>
          </a:p>
          <a:p>
            <a:r>
              <a:rPr lang="ja-JP" altLang="en-US" b="1" dirty="0">
                <a:solidFill>
                  <a:srgbClr val="0070C0"/>
                </a:solidFill>
                <a:latin typeface="Meiryo UI" panose="020B0604030504040204" pitchFamily="50" charset="-128"/>
                <a:ea typeface="Meiryo UI" panose="020B0604030504040204" pitchFamily="50" charset="-128"/>
              </a:rPr>
              <a:t>・</a:t>
            </a:r>
            <a:r>
              <a:rPr lang="en-US" altLang="ja-JP" b="1" dirty="0">
                <a:solidFill>
                  <a:srgbClr val="0070C0"/>
                </a:solidFill>
                <a:latin typeface="Meiryo UI" panose="020B0604030504040204" pitchFamily="50" charset="-128"/>
                <a:ea typeface="Meiryo UI" panose="020B0604030504040204" pitchFamily="50" charset="-128"/>
              </a:rPr>
              <a:t>VDA</a:t>
            </a:r>
          </a:p>
          <a:p>
            <a:r>
              <a:rPr lang="en-US" altLang="ja-JP" b="1" dirty="0">
                <a:solidFill>
                  <a:srgbClr val="0070C0"/>
                </a:solidFill>
                <a:latin typeface="Meiryo UI" panose="020B0604030504040204" pitchFamily="50" charset="-128"/>
                <a:ea typeface="Meiryo UI" panose="020B0604030504040204" pitchFamily="50" charset="-128"/>
              </a:rPr>
              <a:t> M</a:t>
            </a:r>
            <a:r>
              <a:rPr lang="en-US" altLang="ja-JP" sz="1800" b="1" dirty="0">
                <a:solidFill>
                  <a:srgbClr val="0070C0"/>
                </a:solidFill>
                <a:latin typeface="Meiryo UI" panose="020B0604030504040204" pitchFamily="50" charset="-128"/>
                <a:ea typeface="Meiryo UI" panose="020B0604030504040204" pitchFamily="50" charset="-128"/>
              </a:rPr>
              <a:t>at.</a:t>
            </a:r>
            <a:r>
              <a:rPr lang="en-US" altLang="ja-JP" b="1" dirty="0">
                <a:solidFill>
                  <a:srgbClr val="0070C0"/>
                </a:solidFill>
                <a:latin typeface="Meiryo UI" panose="020B0604030504040204" pitchFamily="50" charset="-128"/>
                <a:ea typeface="Meiryo UI" panose="020B0604030504040204" pitchFamily="50" charset="-128"/>
              </a:rPr>
              <a:t>Type   </a:t>
            </a:r>
          </a:p>
          <a:p>
            <a:r>
              <a:rPr lang="en-US" altLang="ja-JP" b="1" dirty="0">
                <a:solidFill>
                  <a:prstClr val="black"/>
                </a:solidFill>
                <a:latin typeface="Meiryo UI" panose="020B0604030504040204" pitchFamily="50" charset="-128"/>
                <a:ea typeface="Meiryo UI" panose="020B0604030504040204" pitchFamily="50" charset="-128"/>
              </a:rPr>
              <a:t>    &amp;</a:t>
            </a:r>
            <a:r>
              <a:rPr lang="en-US" altLang="ja-JP" sz="1800" b="1" dirty="0">
                <a:solidFill>
                  <a:prstClr val="black"/>
                </a:solidFill>
                <a:latin typeface="Meiryo UI" panose="020B0604030504040204" pitchFamily="50" charset="-128"/>
                <a:ea typeface="Meiryo UI" panose="020B0604030504040204" pitchFamily="50" charset="-128"/>
              </a:rPr>
              <a:t> </a:t>
            </a:r>
          </a:p>
          <a:p>
            <a:r>
              <a:rPr lang="ja-JP" altLang="en-US" sz="1800" b="1" dirty="0">
                <a:solidFill>
                  <a:prstClr val="black"/>
                </a:solidFill>
                <a:latin typeface="Meiryo UI" panose="020B0604030504040204" pitchFamily="50" charset="-128"/>
                <a:ea typeface="Meiryo UI" panose="020B0604030504040204" pitchFamily="50" charset="-128"/>
              </a:rPr>
              <a:t>・</a:t>
            </a:r>
            <a:r>
              <a:rPr lang="en-US" altLang="ja-JP" sz="1800" b="1" dirty="0">
                <a:solidFill>
                  <a:prstClr val="black"/>
                </a:solidFill>
                <a:latin typeface="Meiryo UI" panose="020B0604030504040204" pitchFamily="50" charset="-128"/>
                <a:ea typeface="Meiryo UI" panose="020B0604030504040204" pitchFamily="50" charset="-128"/>
              </a:rPr>
              <a:t>Weight</a:t>
            </a:r>
          </a:p>
          <a:p>
            <a:endParaRPr lang="en-US" altLang="ja-JP" b="1" dirty="0">
              <a:solidFill>
                <a:prstClr val="black"/>
              </a:solidFill>
              <a:latin typeface="Meiryo UI" panose="020B0604030504040204" pitchFamily="50" charset="-128"/>
              <a:ea typeface="Meiryo UI" panose="020B0604030504040204" pitchFamily="50" charset="-128"/>
            </a:endParaRPr>
          </a:p>
          <a:p>
            <a:r>
              <a:rPr lang="en-US" altLang="ja-JP" sz="1800" b="1" dirty="0">
                <a:solidFill>
                  <a:prstClr val="black"/>
                </a:solidFill>
                <a:latin typeface="Meiryo UI" panose="020B0604030504040204" pitchFamily="50" charset="-128"/>
                <a:ea typeface="Meiryo UI" panose="020B0604030504040204" pitchFamily="50" charset="-128"/>
              </a:rPr>
              <a:t>    × </a:t>
            </a:r>
          </a:p>
          <a:p>
            <a:endParaRPr lang="en-US" altLang="ja-JP" b="1" dirty="0">
              <a:solidFill>
                <a:prstClr val="black"/>
              </a:solidFill>
              <a:latin typeface="Meiryo UI" panose="020B0604030504040204" pitchFamily="50" charset="-128"/>
              <a:ea typeface="Meiryo UI" panose="020B0604030504040204" pitchFamily="50" charset="-128"/>
            </a:endParaRPr>
          </a:p>
          <a:p>
            <a:r>
              <a:rPr lang="ja-JP" altLang="en-US" sz="1800" b="1" dirty="0">
                <a:solidFill>
                  <a:prstClr val="black"/>
                </a:solidFill>
                <a:latin typeface="Meiryo UI" panose="020B0604030504040204" pitchFamily="50" charset="-128"/>
                <a:ea typeface="Meiryo UI" panose="020B0604030504040204" pitchFamily="50" charset="-128"/>
              </a:rPr>
              <a:t>・</a:t>
            </a:r>
            <a:r>
              <a:rPr lang="en-US" altLang="ja-JP" sz="1800" b="1" dirty="0">
                <a:solidFill>
                  <a:prstClr val="black"/>
                </a:solidFill>
                <a:latin typeface="Meiryo UI" panose="020B0604030504040204" pitchFamily="50" charset="-128"/>
                <a:ea typeface="Meiryo UI" panose="020B0604030504040204" pitchFamily="50" charset="-128"/>
              </a:rPr>
              <a:t>Carbon</a:t>
            </a:r>
          </a:p>
          <a:p>
            <a:r>
              <a:rPr lang="en-US" altLang="ja-JP" b="1" dirty="0">
                <a:solidFill>
                  <a:prstClr val="black"/>
                </a:solidFill>
                <a:latin typeface="Meiryo UI" panose="020B0604030504040204" pitchFamily="50" charset="-128"/>
                <a:ea typeface="Meiryo UI" panose="020B0604030504040204" pitchFamily="50" charset="-128"/>
              </a:rPr>
              <a:t> Intensity</a:t>
            </a:r>
          </a:p>
          <a:p>
            <a:r>
              <a:rPr lang="en-US" altLang="ja-JP" sz="1800" b="1" dirty="0">
                <a:solidFill>
                  <a:prstClr val="black"/>
                </a:solidFill>
                <a:latin typeface="Meiryo UI" panose="020B0604030504040204" pitchFamily="50" charset="-128"/>
                <a:ea typeface="Meiryo UI" panose="020B0604030504040204" pitchFamily="50" charset="-128"/>
              </a:rPr>
              <a:t> Data </a:t>
            </a:r>
          </a:p>
          <a:p>
            <a:r>
              <a:rPr lang="en-US" altLang="ja-JP" sz="1600" dirty="0">
                <a:latin typeface="Meiryo UI" panose="020B0604030504040204" pitchFamily="50" charset="-128"/>
                <a:ea typeface="Meiryo UI" panose="020B0604030504040204" pitchFamily="50" charset="-128"/>
              </a:rPr>
              <a:t> (2011y </a:t>
            </a:r>
          </a:p>
          <a:p>
            <a:r>
              <a:rPr lang="en-US" altLang="ja-JP" sz="1600" dirty="0">
                <a:latin typeface="Meiryo UI" panose="020B0604030504040204" pitchFamily="50" charset="-128"/>
                <a:ea typeface="Meiryo UI" panose="020B0604030504040204" pitchFamily="50" charset="-128"/>
              </a:rPr>
              <a:t>  JAMA)</a:t>
            </a:r>
            <a:endParaRPr lang="ja-JP" altLang="en-US" sz="1600" dirty="0">
              <a:latin typeface="Meiryo UI" panose="020B0604030504040204" pitchFamily="50" charset="-128"/>
              <a:ea typeface="Meiryo UI" panose="020B0604030504040204" pitchFamily="50" charset="-128"/>
            </a:endParaRPr>
          </a:p>
        </p:txBody>
      </p:sp>
      <p:sp>
        <p:nvSpPr>
          <p:cNvPr id="8" name="四角形: 角を丸くする 7">
            <a:extLst>
              <a:ext uri="{FF2B5EF4-FFF2-40B4-BE49-F238E27FC236}">
                <a16:creationId xmlns:a16="http://schemas.microsoft.com/office/drawing/2014/main" id="{56C83D32-0EC9-CBAA-2579-8E92EA661C63}"/>
              </a:ext>
            </a:extLst>
          </p:cNvPr>
          <p:cNvSpPr/>
          <p:nvPr/>
        </p:nvSpPr>
        <p:spPr>
          <a:xfrm>
            <a:off x="3612993" y="1542724"/>
            <a:ext cx="443379" cy="4925721"/>
          </a:xfrm>
          <a:prstGeom prst="roundRect">
            <a:avLst/>
          </a:prstGeom>
          <a:noFill/>
          <a:ln w="38100" cap="flat" cmpd="sng" algn="ctr">
            <a:solidFill>
              <a:srgbClr val="00B05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593942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4C26CB90-D757-4FA3-83C2-EB468C545E5D}"/>
              </a:ext>
            </a:extLst>
          </p:cNvPr>
          <p:cNvSpPr>
            <a:spLocks noGrp="1"/>
          </p:cNvSpPr>
          <p:nvPr>
            <p:ph type="title"/>
          </p:nvPr>
        </p:nvSpPr>
        <p:spPr>
          <a:xfrm>
            <a:off x="0" y="13321"/>
            <a:ext cx="12192000" cy="711656"/>
          </a:xfrm>
        </p:spPr>
        <p:txBody>
          <a:bodyPr/>
          <a:lstStyle/>
          <a:p>
            <a:r>
              <a:rPr kumimoji="1" lang="en-US" altLang="ja-JP" dirty="0"/>
              <a:t>Vehicle </a:t>
            </a:r>
            <a:r>
              <a:rPr lang="en-US" altLang="ja-JP" dirty="0"/>
              <a:t>hot spot analysis</a:t>
            </a:r>
            <a:r>
              <a:rPr kumimoji="1" lang="en-US" altLang="ja-JP" dirty="0"/>
              <a:t> due to material type</a:t>
            </a:r>
            <a:endParaRPr kumimoji="1" lang="ja-JP" altLang="en-US" dirty="0"/>
          </a:p>
        </p:txBody>
      </p:sp>
      <p:graphicFrame>
        <p:nvGraphicFramePr>
          <p:cNvPr id="2" name="グラフ 1">
            <a:extLst>
              <a:ext uri="{FF2B5EF4-FFF2-40B4-BE49-F238E27FC236}">
                <a16:creationId xmlns:a16="http://schemas.microsoft.com/office/drawing/2014/main" id="{2C7606A7-2C79-9B3B-FF23-AE82C05A8303}"/>
              </a:ext>
            </a:extLst>
          </p:cNvPr>
          <p:cNvGraphicFramePr>
            <a:graphicFrameLocks/>
          </p:cNvGraphicFramePr>
          <p:nvPr>
            <p:extLst>
              <p:ext uri="{D42A27DB-BD31-4B8C-83A1-F6EECF244321}">
                <p14:modId xmlns:p14="http://schemas.microsoft.com/office/powerpoint/2010/main" val="3243300200"/>
              </p:ext>
            </p:extLst>
          </p:nvPr>
        </p:nvGraphicFramePr>
        <p:xfrm>
          <a:off x="676255" y="2150752"/>
          <a:ext cx="4507572" cy="3165782"/>
        </p:xfrm>
        <a:graphic>
          <a:graphicData uri="http://schemas.openxmlformats.org/drawingml/2006/chart">
            <c:chart xmlns:c="http://schemas.openxmlformats.org/drawingml/2006/chart" xmlns:r="http://schemas.openxmlformats.org/officeDocument/2006/relationships" r:id="rId2"/>
          </a:graphicData>
        </a:graphic>
      </p:graphicFrame>
      <p:sp>
        <p:nvSpPr>
          <p:cNvPr id="3" name="テキスト ボックス 2">
            <a:extLst>
              <a:ext uri="{FF2B5EF4-FFF2-40B4-BE49-F238E27FC236}">
                <a16:creationId xmlns:a16="http://schemas.microsoft.com/office/drawing/2014/main" id="{B5368754-9622-7E59-5FF7-F3DD8CE5824E}"/>
              </a:ext>
            </a:extLst>
          </p:cNvPr>
          <p:cNvSpPr txBox="1"/>
          <p:nvPr/>
        </p:nvSpPr>
        <p:spPr>
          <a:xfrm>
            <a:off x="263352" y="1249910"/>
            <a:ext cx="1741602" cy="400110"/>
          </a:xfrm>
          <a:prstGeom prst="rect">
            <a:avLst/>
          </a:prstGeom>
          <a:noFill/>
        </p:spPr>
        <p:txBody>
          <a:bodyPr wrap="square">
            <a:spAutoFit/>
          </a:bodyPr>
          <a:lstStyle>
            <a:defPPr>
              <a:defRPr lang="ja-JP"/>
            </a:defPPr>
            <a:lvl1pPr marL="285750" indent="-285750">
              <a:buFont typeface="Wingdings" panose="05000000000000000000" pitchFamily="2" charset="2"/>
              <a:buChar char="n"/>
              <a:defRPr b="1"/>
            </a:lvl1pPr>
          </a:lstStyle>
          <a:p>
            <a:pPr fontAlgn="auto">
              <a:spcBef>
                <a:spcPts val="0"/>
              </a:spcBef>
              <a:spcAft>
                <a:spcPts val="0"/>
              </a:spcAft>
            </a:pPr>
            <a:r>
              <a:rPr kumimoji="1" lang="en-US" altLang="ja-JP" sz="2000" dirty="0">
                <a:solidFill>
                  <a:prstClr val="black"/>
                </a:solidFill>
                <a:latin typeface="游ゴシック" panose="020F0502020204030204"/>
                <a:ea typeface="游ゴシック" panose="020B0400000000000000" pitchFamily="50" charset="-128"/>
              </a:rPr>
              <a:t>Small EV</a:t>
            </a:r>
            <a:endParaRPr kumimoji="1" lang="ja-JP" altLang="en-US" sz="2000" dirty="0">
              <a:solidFill>
                <a:prstClr val="black"/>
              </a:solidFill>
              <a:latin typeface="游ゴシック" panose="020F0502020204030204"/>
              <a:ea typeface="游ゴシック" panose="020B0400000000000000" pitchFamily="50" charset="-128"/>
            </a:endParaRPr>
          </a:p>
        </p:txBody>
      </p:sp>
      <p:sp>
        <p:nvSpPr>
          <p:cNvPr id="5" name="テキスト ボックス 4">
            <a:extLst>
              <a:ext uri="{FF2B5EF4-FFF2-40B4-BE49-F238E27FC236}">
                <a16:creationId xmlns:a16="http://schemas.microsoft.com/office/drawing/2014/main" id="{F084B3F2-DAF4-FBCD-F4C1-D49E0B87D46F}"/>
              </a:ext>
            </a:extLst>
          </p:cNvPr>
          <p:cNvSpPr txBox="1"/>
          <p:nvPr/>
        </p:nvSpPr>
        <p:spPr>
          <a:xfrm>
            <a:off x="4272756" y="2004603"/>
            <a:ext cx="2076230" cy="584775"/>
          </a:xfrm>
          <a:prstGeom prst="rect">
            <a:avLst/>
          </a:prstGeom>
          <a:noFill/>
        </p:spPr>
        <p:txBody>
          <a:bodyPr wrap="square">
            <a:spAutoFit/>
          </a:bodyPr>
          <a:lstStyle/>
          <a:p>
            <a:pPr fontAlgn="auto">
              <a:spcBef>
                <a:spcPts val="0"/>
              </a:spcBef>
              <a:spcAft>
                <a:spcPts val="0"/>
              </a:spcAft>
            </a:pPr>
            <a:r>
              <a:rPr kumimoji="1" lang="en-US" altLang="ja-JP" sz="1600" b="1" dirty="0">
                <a:solidFill>
                  <a:prstClr val="black"/>
                </a:solidFill>
                <a:latin typeface="游ゴシック" panose="020F0502020204030204"/>
                <a:ea typeface="游ゴシック" panose="020B0400000000000000" pitchFamily="50" charset="-128"/>
              </a:rPr>
              <a:t>Steel/cast steel</a:t>
            </a:r>
          </a:p>
          <a:p>
            <a:pPr fontAlgn="auto">
              <a:spcBef>
                <a:spcPts val="0"/>
              </a:spcBef>
              <a:spcAft>
                <a:spcPts val="0"/>
              </a:spcAft>
            </a:pPr>
            <a:r>
              <a:rPr kumimoji="1" lang="en-US" altLang="ja-JP" sz="1600" b="1" dirty="0">
                <a:solidFill>
                  <a:prstClr val="black"/>
                </a:solidFill>
                <a:latin typeface="游ゴシック" panose="020F0502020204030204"/>
                <a:ea typeface="游ゴシック" panose="020B0400000000000000" pitchFamily="50" charset="-128"/>
              </a:rPr>
              <a:t>/sintered alloys</a:t>
            </a:r>
          </a:p>
        </p:txBody>
      </p:sp>
      <p:cxnSp>
        <p:nvCxnSpPr>
          <p:cNvPr id="6" name="直線矢印コネクタ 5">
            <a:extLst>
              <a:ext uri="{FF2B5EF4-FFF2-40B4-BE49-F238E27FC236}">
                <a16:creationId xmlns:a16="http://schemas.microsoft.com/office/drawing/2014/main" id="{BEC62E72-708D-5E3D-0D23-92B37641F82F}"/>
              </a:ext>
            </a:extLst>
          </p:cNvPr>
          <p:cNvCxnSpPr>
            <a:cxnSpLocks/>
          </p:cNvCxnSpPr>
          <p:nvPr/>
        </p:nvCxnSpPr>
        <p:spPr>
          <a:xfrm flipH="1">
            <a:off x="3414663" y="2248860"/>
            <a:ext cx="971550" cy="91901"/>
          </a:xfrm>
          <a:prstGeom prst="straightConnector1">
            <a:avLst/>
          </a:prstGeom>
          <a:noFill/>
          <a:ln w="6350" cap="flat" cmpd="sng" algn="ctr">
            <a:solidFill>
              <a:srgbClr val="5B9BD5"/>
            </a:solidFill>
            <a:prstDash val="solid"/>
            <a:miter lim="800000"/>
            <a:tailEnd type="triangle"/>
          </a:ln>
          <a:effectLst/>
        </p:spPr>
      </p:cxnSp>
      <p:cxnSp>
        <p:nvCxnSpPr>
          <p:cNvPr id="7" name="直線矢印コネクタ 6">
            <a:extLst>
              <a:ext uri="{FF2B5EF4-FFF2-40B4-BE49-F238E27FC236}">
                <a16:creationId xmlns:a16="http://schemas.microsoft.com/office/drawing/2014/main" id="{F0864DD4-A836-296A-6F8F-865A59D738A8}"/>
              </a:ext>
            </a:extLst>
          </p:cNvPr>
          <p:cNvCxnSpPr>
            <a:cxnSpLocks/>
          </p:cNvCxnSpPr>
          <p:nvPr/>
        </p:nvCxnSpPr>
        <p:spPr>
          <a:xfrm flipH="1">
            <a:off x="4128863" y="2248860"/>
            <a:ext cx="257350" cy="627174"/>
          </a:xfrm>
          <a:prstGeom prst="straightConnector1">
            <a:avLst/>
          </a:prstGeom>
          <a:noFill/>
          <a:ln w="6350" cap="flat" cmpd="sng" algn="ctr">
            <a:solidFill>
              <a:srgbClr val="5B9BD5"/>
            </a:solidFill>
            <a:prstDash val="solid"/>
            <a:miter lim="800000"/>
            <a:tailEnd type="triangle"/>
          </a:ln>
          <a:effectLst/>
        </p:spPr>
      </p:cxnSp>
      <p:sp>
        <p:nvSpPr>
          <p:cNvPr id="8" name="テキスト ボックス 7">
            <a:extLst>
              <a:ext uri="{FF2B5EF4-FFF2-40B4-BE49-F238E27FC236}">
                <a16:creationId xmlns:a16="http://schemas.microsoft.com/office/drawing/2014/main" id="{BACF0C20-73AB-AAF6-FE13-CEEB0DFA536B}"/>
              </a:ext>
            </a:extLst>
          </p:cNvPr>
          <p:cNvSpPr txBox="1"/>
          <p:nvPr/>
        </p:nvSpPr>
        <p:spPr>
          <a:xfrm>
            <a:off x="4920676" y="4339729"/>
            <a:ext cx="2076229" cy="584775"/>
          </a:xfrm>
          <a:prstGeom prst="rect">
            <a:avLst/>
          </a:prstGeom>
          <a:noFill/>
        </p:spPr>
        <p:txBody>
          <a:bodyPr wrap="square">
            <a:spAutoFit/>
          </a:bodyPr>
          <a:lstStyle/>
          <a:p>
            <a:pPr fontAlgn="auto">
              <a:spcBef>
                <a:spcPts val="0"/>
              </a:spcBef>
              <a:spcAft>
                <a:spcPts val="0"/>
              </a:spcAft>
            </a:pPr>
            <a:r>
              <a:rPr kumimoji="1" lang="en-US" altLang="ja-JP" sz="1600" b="1" dirty="0">
                <a:solidFill>
                  <a:prstClr val="black"/>
                </a:solidFill>
                <a:latin typeface="游ゴシック" panose="020F0502020204030204"/>
                <a:ea typeface="游ゴシック" panose="020B0400000000000000" pitchFamily="50" charset="-128"/>
              </a:rPr>
              <a:t>Aluminium /</a:t>
            </a:r>
          </a:p>
          <a:p>
            <a:pPr fontAlgn="auto">
              <a:spcBef>
                <a:spcPts val="0"/>
              </a:spcBef>
              <a:spcAft>
                <a:spcPts val="0"/>
              </a:spcAft>
            </a:pPr>
            <a:r>
              <a:rPr kumimoji="1" lang="en-US" altLang="ja-JP" sz="1600" b="1" dirty="0">
                <a:solidFill>
                  <a:prstClr val="black"/>
                </a:solidFill>
                <a:latin typeface="游ゴシック" panose="020F0502020204030204"/>
                <a:ea typeface="游ゴシック" panose="020B0400000000000000" pitchFamily="50" charset="-128"/>
              </a:rPr>
              <a:t> aluminium alloys</a:t>
            </a:r>
          </a:p>
        </p:txBody>
      </p:sp>
      <p:cxnSp>
        <p:nvCxnSpPr>
          <p:cNvPr id="9" name="直線矢印コネクタ 8">
            <a:extLst>
              <a:ext uri="{FF2B5EF4-FFF2-40B4-BE49-F238E27FC236}">
                <a16:creationId xmlns:a16="http://schemas.microsoft.com/office/drawing/2014/main" id="{9F924C27-73C4-1526-3F2F-296557BBCC61}"/>
              </a:ext>
            </a:extLst>
          </p:cNvPr>
          <p:cNvCxnSpPr>
            <a:cxnSpLocks/>
            <a:stCxn id="8" idx="1"/>
          </p:cNvCxnSpPr>
          <p:nvPr/>
        </p:nvCxnSpPr>
        <p:spPr>
          <a:xfrm flipH="1">
            <a:off x="3738513" y="4632117"/>
            <a:ext cx="1182163" cy="448540"/>
          </a:xfrm>
          <a:prstGeom prst="straightConnector1">
            <a:avLst/>
          </a:prstGeom>
          <a:noFill/>
          <a:ln w="6350" cap="flat" cmpd="sng" algn="ctr">
            <a:solidFill>
              <a:srgbClr val="5B9BD5"/>
            </a:solidFill>
            <a:prstDash val="solid"/>
            <a:miter lim="800000"/>
            <a:tailEnd type="triangle"/>
          </a:ln>
          <a:effectLst/>
        </p:spPr>
      </p:cxnSp>
      <p:cxnSp>
        <p:nvCxnSpPr>
          <p:cNvPr id="10" name="直線矢印コネクタ 9">
            <a:extLst>
              <a:ext uri="{FF2B5EF4-FFF2-40B4-BE49-F238E27FC236}">
                <a16:creationId xmlns:a16="http://schemas.microsoft.com/office/drawing/2014/main" id="{D43346C8-3965-1E50-5250-CB748438D171}"/>
              </a:ext>
            </a:extLst>
          </p:cNvPr>
          <p:cNvCxnSpPr>
            <a:cxnSpLocks/>
            <a:stCxn id="8" idx="1"/>
          </p:cNvCxnSpPr>
          <p:nvPr/>
        </p:nvCxnSpPr>
        <p:spPr>
          <a:xfrm flipH="1" flipV="1">
            <a:off x="4271913" y="4585948"/>
            <a:ext cx="648763" cy="46169"/>
          </a:xfrm>
          <a:prstGeom prst="straightConnector1">
            <a:avLst/>
          </a:prstGeom>
          <a:noFill/>
          <a:ln w="6350" cap="flat" cmpd="sng" algn="ctr">
            <a:solidFill>
              <a:srgbClr val="5B9BD5"/>
            </a:solidFill>
            <a:prstDash val="solid"/>
            <a:miter lim="800000"/>
            <a:tailEnd type="triangle"/>
          </a:ln>
          <a:effectLst/>
        </p:spPr>
      </p:cxnSp>
      <p:sp>
        <p:nvSpPr>
          <p:cNvPr id="11" name="テキスト ボックス 10">
            <a:extLst>
              <a:ext uri="{FF2B5EF4-FFF2-40B4-BE49-F238E27FC236}">
                <a16:creationId xmlns:a16="http://schemas.microsoft.com/office/drawing/2014/main" id="{503B6008-8EE7-F96A-43F1-2B29C97E4FDD}"/>
              </a:ext>
            </a:extLst>
          </p:cNvPr>
          <p:cNvSpPr txBox="1"/>
          <p:nvPr/>
        </p:nvSpPr>
        <p:spPr>
          <a:xfrm>
            <a:off x="1476741" y="5252700"/>
            <a:ext cx="910521" cy="338554"/>
          </a:xfrm>
          <a:prstGeom prst="rect">
            <a:avLst/>
          </a:prstGeom>
          <a:noFill/>
        </p:spPr>
        <p:txBody>
          <a:bodyPr wrap="square">
            <a:spAutoFit/>
          </a:bodyPr>
          <a:lstStyle/>
          <a:p>
            <a:pPr fontAlgn="auto">
              <a:spcBef>
                <a:spcPts val="0"/>
              </a:spcBef>
              <a:spcAft>
                <a:spcPts val="0"/>
              </a:spcAft>
            </a:pPr>
            <a:r>
              <a:rPr kumimoji="1" lang="en-US" altLang="ja-JP" sz="1600" b="1" dirty="0">
                <a:solidFill>
                  <a:prstClr val="black"/>
                </a:solidFill>
                <a:latin typeface="游ゴシック" panose="020F0502020204030204"/>
                <a:ea typeface="游ゴシック" panose="020B0400000000000000" pitchFamily="50" charset="-128"/>
              </a:rPr>
              <a:t>Resin</a:t>
            </a:r>
          </a:p>
        </p:txBody>
      </p:sp>
      <p:cxnSp>
        <p:nvCxnSpPr>
          <p:cNvPr id="12" name="直線矢印コネクタ 11">
            <a:extLst>
              <a:ext uri="{FF2B5EF4-FFF2-40B4-BE49-F238E27FC236}">
                <a16:creationId xmlns:a16="http://schemas.microsoft.com/office/drawing/2014/main" id="{85450868-B975-C2F7-3EEA-33B08E3D515A}"/>
              </a:ext>
            </a:extLst>
          </p:cNvPr>
          <p:cNvCxnSpPr>
            <a:cxnSpLocks/>
            <a:stCxn id="11" idx="3"/>
          </p:cNvCxnSpPr>
          <p:nvPr/>
        </p:nvCxnSpPr>
        <p:spPr>
          <a:xfrm flipV="1">
            <a:off x="2387262" y="5250034"/>
            <a:ext cx="398751" cy="171943"/>
          </a:xfrm>
          <a:prstGeom prst="straightConnector1">
            <a:avLst/>
          </a:prstGeom>
          <a:noFill/>
          <a:ln w="6350" cap="flat" cmpd="sng" algn="ctr">
            <a:solidFill>
              <a:srgbClr val="5B9BD5"/>
            </a:solidFill>
            <a:prstDash val="solid"/>
            <a:miter lim="800000"/>
            <a:tailEnd type="triangle"/>
          </a:ln>
          <a:effectLst/>
        </p:spPr>
      </p:cxnSp>
      <p:cxnSp>
        <p:nvCxnSpPr>
          <p:cNvPr id="13" name="直線矢印コネクタ 12">
            <a:extLst>
              <a:ext uri="{FF2B5EF4-FFF2-40B4-BE49-F238E27FC236}">
                <a16:creationId xmlns:a16="http://schemas.microsoft.com/office/drawing/2014/main" id="{0C0C891A-0000-CA95-B025-8DF2C5E37E7F}"/>
              </a:ext>
            </a:extLst>
          </p:cNvPr>
          <p:cNvCxnSpPr>
            <a:cxnSpLocks/>
            <a:stCxn id="11" idx="3"/>
          </p:cNvCxnSpPr>
          <p:nvPr/>
        </p:nvCxnSpPr>
        <p:spPr>
          <a:xfrm flipV="1">
            <a:off x="2387262" y="5250034"/>
            <a:ext cx="227301" cy="171943"/>
          </a:xfrm>
          <a:prstGeom prst="straightConnector1">
            <a:avLst/>
          </a:prstGeom>
          <a:noFill/>
          <a:ln w="6350" cap="flat" cmpd="sng" algn="ctr">
            <a:solidFill>
              <a:srgbClr val="5B9BD5"/>
            </a:solidFill>
            <a:prstDash val="solid"/>
            <a:miter lim="800000"/>
            <a:tailEnd type="triangle"/>
          </a:ln>
          <a:effectLst/>
        </p:spPr>
      </p:cxnSp>
      <p:sp>
        <p:nvSpPr>
          <p:cNvPr id="14" name="テキスト ボックス 13">
            <a:extLst>
              <a:ext uri="{FF2B5EF4-FFF2-40B4-BE49-F238E27FC236}">
                <a16:creationId xmlns:a16="http://schemas.microsoft.com/office/drawing/2014/main" id="{9F0B96FD-A233-B9B5-58C0-39955953D2C0}"/>
              </a:ext>
            </a:extLst>
          </p:cNvPr>
          <p:cNvSpPr txBox="1"/>
          <p:nvPr/>
        </p:nvSpPr>
        <p:spPr>
          <a:xfrm>
            <a:off x="167024" y="2172370"/>
            <a:ext cx="2220238" cy="338554"/>
          </a:xfrm>
          <a:prstGeom prst="rect">
            <a:avLst/>
          </a:prstGeom>
          <a:noFill/>
        </p:spPr>
        <p:txBody>
          <a:bodyPr wrap="square">
            <a:spAutoFit/>
          </a:bodyPr>
          <a:lstStyle/>
          <a:p>
            <a:pPr fontAlgn="auto">
              <a:spcBef>
                <a:spcPts val="0"/>
              </a:spcBef>
              <a:spcAft>
                <a:spcPts val="0"/>
              </a:spcAft>
            </a:pPr>
            <a:r>
              <a:rPr kumimoji="1" lang="en-US" altLang="ja-JP" sz="1600" b="1" dirty="0">
                <a:solidFill>
                  <a:prstClr val="black"/>
                </a:solidFill>
                <a:latin typeface="游ゴシック" panose="020F0502020204030204"/>
                <a:ea typeface="游ゴシック" panose="020B0400000000000000" pitchFamily="50" charset="-128"/>
              </a:rPr>
              <a:t>Drive battery cell</a:t>
            </a:r>
          </a:p>
        </p:txBody>
      </p:sp>
      <p:cxnSp>
        <p:nvCxnSpPr>
          <p:cNvPr id="15" name="直線矢印コネクタ 14">
            <a:extLst>
              <a:ext uri="{FF2B5EF4-FFF2-40B4-BE49-F238E27FC236}">
                <a16:creationId xmlns:a16="http://schemas.microsoft.com/office/drawing/2014/main" id="{624089AA-45E6-DB15-3603-55A5FFBF4645}"/>
              </a:ext>
            </a:extLst>
          </p:cNvPr>
          <p:cNvCxnSpPr>
            <a:cxnSpLocks/>
            <a:stCxn id="14" idx="2"/>
          </p:cNvCxnSpPr>
          <p:nvPr/>
        </p:nvCxnSpPr>
        <p:spPr>
          <a:xfrm>
            <a:off x="1277143" y="2510924"/>
            <a:ext cx="199598" cy="674849"/>
          </a:xfrm>
          <a:prstGeom prst="straightConnector1">
            <a:avLst/>
          </a:prstGeom>
          <a:noFill/>
          <a:ln w="6350" cap="flat" cmpd="sng" algn="ctr">
            <a:solidFill>
              <a:srgbClr val="5B9BD5"/>
            </a:solidFill>
            <a:prstDash val="solid"/>
            <a:miter lim="800000"/>
            <a:tailEnd type="triangle"/>
          </a:ln>
          <a:effectLst/>
        </p:spPr>
      </p:cxnSp>
      <p:graphicFrame>
        <p:nvGraphicFramePr>
          <p:cNvPr id="16" name="グラフ 15">
            <a:extLst>
              <a:ext uri="{FF2B5EF4-FFF2-40B4-BE49-F238E27FC236}">
                <a16:creationId xmlns:a16="http://schemas.microsoft.com/office/drawing/2014/main" id="{1203826D-69CB-B584-D23F-894EE85887ED}"/>
              </a:ext>
            </a:extLst>
          </p:cNvPr>
          <p:cNvGraphicFramePr>
            <a:graphicFrameLocks/>
          </p:cNvGraphicFramePr>
          <p:nvPr>
            <p:extLst>
              <p:ext uri="{D42A27DB-BD31-4B8C-83A1-F6EECF244321}">
                <p14:modId xmlns:p14="http://schemas.microsoft.com/office/powerpoint/2010/main" val="3123642952"/>
              </p:ext>
            </p:extLst>
          </p:nvPr>
        </p:nvGraphicFramePr>
        <p:xfrm>
          <a:off x="7047805" y="2190586"/>
          <a:ext cx="4507572" cy="3165783"/>
        </p:xfrm>
        <a:graphic>
          <a:graphicData uri="http://schemas.openxmlformats.org/drawingml/2006/chart">
            <c:chart xmlns:c="http://schemas.openxmlformats.org/drawingml/2006/chart" xmlns:r="http://schemas.openxmlformats.org/officeDocument/2006/relationships" r:id="rId3"/>
          </a:graphicData>
        </a:graphic>
      </p:graphicFrame>
      <p:sp>
        <p:nvSpPr>
          <p:cNvPr id="17" name="テキスト ボックス 16">
            <a:extLst>
              <a:ext uri="{FF2B5EF4-FFF2-40B4-BE49-F238E27FC236}">
                <a16:creationId xmlns:a16="http://schemas.microsoft.com/office/drawing/2014/main" id="{D52A5CB4-2B12-756B-AB48-3E266DA55C9A}"/>
              </a:ext>
            </a:extLst>
          </p:cNvPr>
          <p:cNvSpPr txBox="1"/>
          <p:nvPr/>
        </p:nvSpPr>
        <p:spPr>
          <a:xfrm>
            <a:off x="6612554" y="1195790"/>
            <a:ext cx="1144478" cy="400110"/>
          </a:xfrm>
          <a:prstGeom prst="rect">
            <a:avLst/>
          </a:prstGeom>
          <a:noFill/>
        </p:spPr>
        <p:txBody>
          <a:bodyPr wrap="square">
            <a:spAutoFit/>
          </a:bodyPr>
          <a:lstStyle>
            <a:defPPr>
              <a:defRPr lang="ja-JP"/>
            </a:defPPr>
            <a:lvl1pPr marL="285750" indent="-285750">
              <a:buFont typeface="Wingdings" panose="05000000000000000000" pitchFamily="2" charset="2"/>
              <a:buChar char="n"/>
              <a:defRPr b="1"/>
            </a:lvl1pPr>
          </a:lstStyle>
          <a:p>
            <a:pPr fontAlgn="auto">
              <a:spcBef>
                <a:spcPts val="0"/>
              </a:spcBef>
              <a:spcAft>
                <a:spcPts val="0"/>
              </a:spcAft>
            </a:pPr>
            <a:r>
              <a:rPr kumimoji="1" lang="en-US" altLang="ja-JP" sz="2000" dirty="0">
                <a:solidFill>
                  <a:prstClr val="black"/>
                </a:solidFill>
                <a:latin typeface="游ゴシック" panose="020F0502020204030204"/>
                <a:ea typeface="游ゴシック" panose="020B0400000000000000" pitchFamily="50" charset="-128"/>
              </a:rPr>
              <a:t>FCV</a:t>
            </a:r>
            <a:endParaRPr kumimoji="1" lang="ja-JP" altLang="en-US" sz="2000" dirty="0">
              <a:solidFill>
                <a:prstClr val="black"/>
              </a:solidFill>
              <a:latin typeface="游ゴシック" panose="020F0502020204030204"/>
              <a:ea typeface="游ゴシック" panose="020B0400000000000000" pitchFamily="50" charset="-128"/>
            </a:endParaRPr>
          </a:p>
        </p:txBody>
      </p:sp>
      <p:sp>
        <p:nvSpPr>
          <p:cNvPr id="18" name="テキスト ボックス 17">
            <a:extLst>
              <a:ext uri="{FF2B5EF4-FFF2-40B4-BE49-F238E27FC236}">
                <a16:creationId xmlns:a16="http://schemas.microsoft.com/office/drawing/2014/main" id="{6A109FE6-1E4A-913A-E112-73D47AFA9360}"/>
              </a:ext>
            </a:extLst>
          </p:cNvPr>
          <p:cNvSpPr txBox="1"/>
          <p:nvPr/>
        </p:nvSpPr>
        <p:spPr>
          <a:xfrm>
            <a:off x="10118036" y="1463813"/>
            <a:ext cx="1677099" cy="830997"/>
          </a:xfrm>
          <a:prstGeom prst="rect">
            <a:avLst/>
          </a:prstGeom>
          <a:noFill/>
        </p:spPr>
        <p:txBody>
          <a:bodyPr wrap="square">
            <a:spAutoFit/>
          </a:bodyPr>
          <a:lstStyle/>
          <a:p>
            <a:pPr fontAlgn="auto">
              <a:spcBef>
                <a:spcPts val="0"/>
              </a:spcBef>
              <a:spcAft>
                <a:spcPts val="0"/>
              </a:spcAft>
            </a:pPr>
            <a:r>
              <a:rPr kumimoji="1" lang="en-US" altLang="ja-JP" sz="1600" b="1" dirty="0">
                <a:solidFill>
                  <a:prstClr val="black"/>
                </a:solidFill>
                <a:latin typeface="游ゴシック" panose="020F0502020204030204"/>
                <a:ea typeface="游ゴシック" panose="020B0400000000000000" pitchFamily="50" charset="-128"/>
              </a:rPr>
              <a:t>Steel/cast steel/sintered alloys</a:t>
            </a:r>
          </a:p>
        </p:txBody>
      </p:sp>
      <p:cxnSp>
        <p:nvCxnSpPr>
          <p:cNvPr id="19" name="直線矢印コネクタ 18">
            <a:extLst>
              <a:ext uri="{FF2B5EF4-FFF2-40B4-BE49-F238E27FC236}">
                <a16:creationId xmlns:a16="http://schemas.microsoft.com/office/drawing/2014/main" id="{3971A579-38AE-F151-C2FA-A02F5FA1AEFF}"/>
              </a:ext>
            </a:extLst>
          </p:cNvPr>
          <p:cNvCxnSpPr>
            <a:cxnSpLocks/>
          </p:cNvCxnSpPr>
          <p:nvPr/>
        </p:nvCxnSpPr>
        <p:spPr>
          <a:xfrm flipH="1">
            <a:off x="9743972" y="2283969"/>
            <a:ext cx="971550" cy="91901"/>
          </a:xfrm>
          <a:prstGeom prst="straightConnector1">
            <a:avLst/>
          </a:prstGeom>
          <a:noFill/>
          <a:ln w="6350" cap="flat" cmpd="sng" algn="ctr">
            <a:solidFill>
              <a:srgbClr val="5B9BD5"/>
            </a:solidFill>
            <a:prstDash val="solid"/>
            <a:miter lim="800000"/>
            <a:tailEnd type="triangle"/>
          </a:ln>
          <a:effectLst/>
        </p:spPr>
      </p:cxnSp>
      <p:cxnSp>
        <p:nvCxnSpPr>
          <p:cNvPr id="20" name="直線矢印コネクタ 19">
            <a:extLst>
              <a:ext uri="{FF2B5EF4-FFF2-40B4-BE49-F238E27FC236}">
                <a16:creationId xmlns:a16="http://schemas.microsoft.com/office/drawing/2014/main" id="{22662567-1981-62ED-A07E-5E60AEDE1B6F}"/>
              </a:ext>
            </a:extLst>
          </p:cNvPr>
          <p:cNvCxnSpPr>
            <a:cxnSpLocks/>
          </p:cNvCxnSpPr>
          <p:nvPr/>
        </p:nvCxnSpPr>
        <p:spPr>
          <a:xfrm flipH="1">
            <a:off x="10458172" y="2283969"/>
            <a:ext cx="257350" cy="627174"/>
          </a:xfrm>
          <a:prstGeom prst="straightConnector1">
            <a:avLst/>
          </a:prstGeom>
          <a:noFill/>
          <a:ln w="6350" cap="flat" cmpd="sng" algn="ctr">
            <a:solidFill>
              <a:srgbClr val="5B9BD5"/>
            </a:solidFill>
            <a:prstDash val="solid"/>
            <a:miter lim="800000"/>
            <a:tailEnd type="triangle"/>
          </a:ln>
          <a:effectLst/>
        </p:spPr>
      </p:cxnSp>
      <p:sp>
        <p:nvSpPr>
          <p:cNvPr id="21" name="テキスト ボックス 20">
            <a:extLst>
              <a:ext uri="{FF2B5EF4-FFF2-40B4-BE49-F238E27FC236}">
                <a16:creationId xmlns:a16="http://schemas.microsoft.com/office/drawing/2014/main" id="{7267D652-93EC-0783-44FF-0028127EA764}"/>
              </a:ext>
            </a:extLst>
          </p:cNvPr>
          <p:cNvSpPr txBox="1"/>
          <p:nvPr/>
        </p:nvSpPr>
        <p:spPr>
          <a:xfrm>
            <a:off x="7166292" y="5448069"/>
            <a:ext cx="3420917" cy="338554"/>
          </a:xfrm>
          <a:prstGeom prst="rect">
            <a:avLst/>
          </a:prstGeom>
          <a:noFill/>
        </p:spPr>
        <p:txBody>
          <a:bodyPr wrap="square">
            <a:spAutoFit/>
          </a:bodyPr>
          <a:lstStyle/>
          <a:p>
            <a:pPr fontAlgn="auto">
              <a:spcBef>
                <a:spcPts val="0"/>
              </a:spcBef>
              <a:spcAft>
                <a:spcPts val="0"/>
              </a:spcAft>
            </a:pPr>
            <a:r>
              <a:rPr kumimoji="1" lang="en-US" altLang="ja-JP" sz="1600" b="1" dirty="0">
                <a:solidFill>
                  <a:prstClr val="black"/>
                </a:solidFill>
                <a:latin typeface="游ゴシック" panose="020F0502020204030204"/>
                <a:ea typeface="游ゴシック" panose="020B0400000000000000" pitchFamily="50" charset="-128"/>
              </a:rPr>
              <a:t>Aluminium / aluminium alloys</a:t>
            </a:r>
          </a:p>
        </p:txBody>
      </p:sp>
      <p:cxnSp>
        <p:nvCxnSpPr>
          <p:cNvPr id="22" name="直線矢印コネクタ 21">
            <a:extLst>
              <a:ext uri="{FF2B5EF4-FFF2-40B4-BE49-F238E27FC236}">
                <a16:creationId xmlns:a16="http://schemas.microsoft.com/office/drawing/2014/main" id="{222EFD9C-DBC7-4EDC-0C82-A9C3B309CB12}"/>
              </a:ext>
            </a:extLst>
          </p:cNvPr>
          <p:cNvCxnSpPr>
            <a:cxnSpLocks/>
            <a:stCxn id="21" idx="0"/>
          </p:cNvCxnSpPr>
          <p:nvPr/>
        </p:nvCxnSpPr>
        <p:spPr>
          <a:xfrm flipH="1" flipV="1">
            <a:off x="8604173" y="4966004"/>
            <a:ext cx="272578" cy="482065"/>
          </a:xfrm>
          <a:prstGeom prst="straightConnector1">
            <a:avLst/>
          </a:prstGeom>
          <a:noFill/>
          <a:ln w="6350" cap="flat" cmpd="sng" algn="ctr">
            <a:solidFill>
              <a:srgbClr val="5B9BD5"/>
            </a:solidFill>
            <a:prstDash val="solid"/>
            <a:miter lim="800000"/>
            <a:tailEnd type="triangle"/>
          </a:ln>
          <a:effectLst/>
        </p:spPr>
      </p:cxnSp>
      <p:cxnSp>
        <p:nvCxnSpPr>
          <p:cNvPr id="23" name="直線矢印コネクタ 22">
            <a:extLst>
              <a:ext uri="{FF2B5EF4-FFF2-40B4-BE49-F238E27FC236}">
                <a16:creationId xmlns:a16="http://schemas.microsoft.com/office/drawing/2014/main" id="{CEFA1C67-0358-9496-4D18-8413329A4ABB}"/>
              </a:ext>
            </a:extLst>
          </p:cNvPr>
          <p:cNvCxnSpPr>
            <a:cxnSpLocks/>
            <a:stCxn id="21" idx="0"/>
          </p:cNvCxnSpPr>
          <p:nvPr/>
        </p:nvCxnSpPr>
        <p:spPr>
          <a:xfrm flipV="1">
            <a:off x="8876751" y="5080657"/>
            <a:ext cx="271038" cy="367412"/>
          </a:xfrm>
          <a:prstGeom prst="straightConnector1">
            <a:avLst/>
          </a:prstGeom>
          <a:noFill/>
          <a:ln w="6350" cap="flat" cmpd="sng" algn="ctr">
            <a:solidFill>
              <a:srgbClr val="5B9BD5"/>
            </a:solidFill>
            <a:prstDash val="solid"/>
            <a:miter lim="800000"/>
            <a:tailEnd type="triangle"/>
          </a:ln>
          <a:effectLst/>
        </p:spPr>
      </p:cxnSp>
      <p:sp>
        <p:nvSpPr>
          <p:cNvPr id="24" name="テキスト ボックス 23">
            <a:extLst>
              <a:ext uri="{FF2B5EF4-FFF2-40B4-BE49-F238E27FC236}">
                <a16:creationId xmlns:a16="http://schemas.microsoft.com/office/drawing/2014/main" id="{9BA574A3-7ED9-EFB9-4C68-13E3E23D1C80}"/>
              </a:ext>
            </a:extLst>
          </p:cNvPr>
          <p:cNvSpPr txBox="1"/>
          <p:nvPr/>
        </p:nvSpPr>
        <p:spPr>
          <a:xfrm>
            <a:off x="6592544" y="3922707"/>
            <a:ext cx="910521" cy="338554"/>
          </a:xfrm>
          <a:prstGeom prst="rect">
            <a:avLst/>
          </a:prstGeom>
          <a:noFill/>
        </p:spPr>
        <p:txBody>
          <a:bodyPr wrap="square">
            <a:spAutoFit/>
          </a:bodyPr>
          <a:lstStyle/>
          <a:p>
            <a:pPr fontAlgn="auto">
              <a:spcBef>
                <a:spcPts val="0"/>
              </a:spcBef>
              <a:spcAft>
                <a:spcPts val="0"/>
              </a:spcAft>
            </a:pPr>
            <a:r>
              <a:rPr kumimoji="1" lang="en-US" altLang="ja-JP" sz="1600" b="1" dirty="0">
                <a:solidFill>
                  <a:prstClr val="black"/>
                </a:solidFill>
                <a:latin typeface="游ゴシック" panose="020F0502020204030204"/>
                <a:ea typeface="游ゴシック" panose="020B0400000000000000" pitchFamily="50" charset="-128"/>
              </a:rPr>
              <a:t>Resin</a:t>
            </a:r>
          </a:p>
        </p:txBody>
      </p:sp>
      <p:cxnSp>
        <p:nvCxnSpPr>
          <p:cNvPr id="25" name="直線矢印コネクタ 24">
            <a:extLst>
              <a:ext uri="{FF2B5EF4-FFF2-40B4-BE49-F238E27FC236}">
                <a16:creationId xmlns:a16="http://schemas.microsoft.com/office/drawing/2014/main" id="{C12F55BD-F0EC-4BC1-C5B0-6ABAB22C403B}"/>
              </a:ext>
            </a:extLst>
          </p:cNvPr>
          <p:cNvCxnSpPr>
            <a:cxnSpLocks/>
            <a:stCxn id="24" idx="3"/>
          </p:cNvCxnSpPr>
          <p:nvPr/>
        </p:nvCxnSpPr>
        <p:spPr>
          <a:xfrm flipV="1">
            <a:off x="7503065" y="3769211"/>
            <a:ext cx="334843" cy="322773"/>
          </a:xfrm>
          <a:prstGeom prst="straightConnector1">
            <a:avLst/>
          </a:prstGeom>
          <a:noFill/>
          <a:ln w="6350" cap="flat" cmpd="sng" algn="ctr">
            <a:solidFill>
              <a:srgbClr val="5B9BD5"/>
            </a:solidFill>
            <a:prstDash val="solid"/>
            <a:miter lim="800000"/>
            <a:tailEnd type="triangle"/>
          </a:ln>
          <a:effectLst/>
        </p:spPr>
      </p:cxnSp>
      <p:cxnSp>
        <p:nvCxnSpPr>
          <p:cNvPr id="26" name="直線矢印コネクタ 25">
            <a:extLst>
              <a:ext uri="{FF2B5EF4-FFF2-40B4-BE49-F238E27FC236}">
                <a16:creationId xmlns:a16="http://schemas.microsoft.com/office/drawing/2014/main" id="{B1D99A6E-B160-5082-D91D-F23CA756EDA9}"/>
              </a:ext>
            </a:extLst>
          </p:cNvPr>
          <p:cNvCxnSpPr>
            <a:cxnSpLocks/>
            <a:stCxn id="24" idx="3"/>
          </p:cNvCxnSpPr>
          <p:nvPr/>
        </p:nvCxnSpPr>
        <p:spPr>
          <a:xfrm flipV="1">
            <a:off x="7503065" y="4017955"/>
            <a:ext cx="356659" cy="74029"/>
          </a:xfrm>
          <a:prstGeom prst="straightConnector1">
            <a:avLst/>
          </a:prstGeom>
          <a:noFill/>
          <a:ln w="6350" cap="flat" cmpd="sng" algn="ctr">
            <a:solidFill>
              <a:srgbClr val="5B9BD5"/>
            </a:solidFill>
            <a:prstDash val="solid"/>
            <a:miter lim="800000"/>
            <a:tailEnd type="triangle"/>
          </a:ln>
          <a:effectLst/>
        </p:spPr>
      </p:cxnSp>
      <p:sp>
        <p:nvSpPr>
          <p:cNvPr id="27" name="テキスト ボックス 26">
            <a:extLst>
              <a:ext uri="{FF2B5EF4-FFF2-40B4-BE49-F238E27FC236}">
                <a16:creationId xmlns:a16="http://schemas.microsoft.com/office/drawing/2014/main" id="{06964F3B-23CD-DDFA-9912-CA3247B6BDB2}"/>
              </a:ext>
            </a:extLst>
          </p:cNvPr>
          <p:cNvSpPr txBox="1"/>
          <p:nvPr/>
        </p:nvSpPr>
        <p:spPr>
          <a:xfrm>
            <a:off x="6776767" y="1936501"/>
            <a:ext cx="1960531" cy="584775"/>
          </a:xfrm>
          <a:prstGeom prst="rect">
            <a:avLst/>
          </a:prstGeom>
          <a:noFill/>
        </p:spPr>
        <p:txBody>
          <a:bodyPr wrap="square">
            <a:spAutoFit/>
          </a:bodyPr>
          <a:lstStyle/>
          <a:p>
            <a:pPr fontAlgn="auto">
              <a:spcBef>
                <a:spcPts val="0"/>
              </a:spcBef>
              <a:spcAft>
                <a:spcPts val="0"/>
              </a:spcAft>
            </a:pPr>
            <a:r>
              <a:rPr kumimoji="1" lang="en-US" altLang="ja-JP" sz="1600" b="1" dirty="0">
                <a:solidFill>
                  <a:prstClr val="black"/>
                </a:solidFill>
                <a:latin typeface="游ゴシック" panose="020F0502020204030204"/>
                <a:ea typeface="游ゴシック" panose="020B0400000000000000" pitchFamily="50" charset="-128"/>
              </a:rPr>
              <a:t>Other composite materials </a:t>
            </a:r>
          </a:p>
        </p:txBody>
      </p:sp>
      <p:cxnSp>
        <p:nvCxnSpPr>
          <p:cNvPr id="28" name="直線矢印コネクタ 27">
            <a:extLst>
              <a:ext uri="{FF2B5EF4-FFF2-40B4-BE49-F238E27FC236}">
                <a16:creationId xmlns:a16="http://schemas.microsoft.com/office/drawing/2014/main" id="{86719C28-1C5C-0BF2-CF4A-C4F620C10C76}"/>
              </a:ext>
            </a:extLst>
          </p:cNvPr>
          <p:cNvCxnSpPr>
            <a:cxnSpLocks/>
            <a:stCxn id="27" idx="2"/>
          </p:cNvCxnSpPr>
          <p:nvPr/>
        </p:nvCxnSpPr>
        <p:spPr>
          <a:xfrm>
            <a:off x="7757033" y="2521276"/>
            <a:ext cx="406148" cy="373915"/>
          </a:xfrm>
          <a:prstGeom prst="straightConnector1">
            <a:avLst/>
          </a:prstGeom>
          <a:noFill/>
          <a:ln w="6350" cap="flat" cmpd="sng" algn="ctr">
            <a:solidFill>
              <a:srgbClr val="5B9BD5"/>
            </a:solidFill>
            <a:prstDash val="solid"/>
            <a:miter lim="800000"/>
            <a:tailEnd type="triangle"/>
          </a:ln>
          <a:effectLst/>
        </p:spPr>
      </p:cxnSp>
      <p:sp>
        <p:nvSpPr>
          <p:cNvPr id="29" name="テキスト ボックス 28">
            <a:extLst>
              <a:ext uri="{FF2B5EF4-FFF2-40B4-BE49-F238E27FC236}">
                <a16:creationId xmlns:a16="http://schemas.microsoft.com/office/drawing/2014/main" id="{7ED4FD20-79A7-891E-7FAC-172F8A019B7C}"/>
              </a:ext>
            </a:extLst>
          </p:cNvPr>
          <p:cNvSpPr txBox="1"/>
          <p:nvPr/>
        </p:nvSpPr>
        <p:spPr>
          <a:xfrm>
            <a:off x="177062" y="715430"/>
            <a:ext cx="5177135"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u="sng" dirty="0">
                <a:solidFill>
                  <a:prstClr val="black"/>
                </a:solidFill>
                <a:latin typeface="Meiryo UI" panose="020B0604030504040204" pitchFamily="50" charset="-128"/>
                <a:ea typeface="Meiryo UI" panose="020B0604030504040204" pitchFamily="50" charset="-128"/>
              </a:rPr>
              <a:t>Example of </a:t>
            </a:r>
            <a:r>
              <a:rPr lang="en-US" altLang="ja-JP" sz="2000" b="1" u="sng" dirty="0">
                <a:solidFill>
                  <a:prstClr val="black"/>
                </a:solidFill>
                <a:latin typeface="Meiryo UI" panose="020B0604030504040204" pitchFamily="50" charset="-128"/>
                <a:ea typeface="Meiryo UI" panose="020B0604030504040204" pitchFamily="50" charset="-128"/>
              </a:rPr>
              <a:t>a</a:t>
            </a:r>
            <a:r>
              <a:rPr kumimoji="1" lang="en-US" altLang="ja-JP" sz="2000" b="1" u="sng" dirty="0">
                <a:latin typeface="Meiryo UI" panose="020B0604030504040204" pitchFamily="50" charset="-128"/>
                <a:ea typeface="Meiryo UI" panose="020B0604030504040204" pitchFamily="50" charset="-128"/>
              </a:rPr>
              <a:t>pplicable products </a:t>
            </a:r>
            <a:endParaRPr kumimoji="1" lang="en-US" altLang="ja-JP" sz="2000" b="1" u="sng" dirty="0">
              <a:solidFill>
                <a:prstClr val="black"/>
              </a:solidFill>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518C86EE-FFC4-CC9D-4F70-023463D18E7B}"/>
              </a:ext>
            </a:extLst>
          </p:cNvPr>
          <p:cNvSpPr txBox="1"/>
          <p:nvPr/>
        </p:nvSpPr>
        <p:spPr>
          <a:xfrm>
            <a:off x="954157" y="5955900"/>
            <a:ext cx="10840978" cy="830997"/>
          </a:xfrm>
          <a:prstGeom prst="rect">
            <a:avLst/>
          </a:prstGeom>
          <a:noFill/>
        </p:spPr>
        <p:txBody>
          <a:bodyPr wrap="square" rtlCol="0">
            <a:spAutoFit/>
          </a:bodyPr>
          <a:lstStyle/>
          <a:p>
            <a:r>
              <a:rPr lang="en-US" altLang="ja-JP" sz="2400" b="1" dirty="0">
                <a:solidFill>
                  <a:srgbClr val="0070C0"/>
                </a:solidFill>
              </a:rPr>
              <a:t>It depends on each vehicle design concept</a:t>
            </a:r>
          </a:p>
          <a:p>
            <a:r>
              <a:rPr lang="en-US" altLang="ja-JP" sz="2400" b="1" dirty="0">
                <a:solidFill>
                  <a:srgbClr val="0070C0"/>
                </a:solidFill>
              </a:rPr>
              <a:t>But we’d like to make agreement of common material classification </a:t>
            </a:r>
            <a:endParaRPr kumimoji="1" lang="en-US" altLang="ja-JP" sz="2400" b="1" dirty="0">
              <a:solidFill>
                <a:srgbClr val="0070C0"/>
              </a:solidFill>
            </a:endParaRPr>
          </a:p>
        </p:txBody>
      </p:sp>
    </p:spTree>
    <p:extLst>
      <p:ext uri="{BB962C8B-B14F-4D97-AF65-F5344CB8AC3E}">
        <p14:creationId xmlns:p14="http://schemas.microsoft.com/office/powerpoint/2010/main" val="917452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4C26CB90-D757-4FA3-83C2-EB468C545E5D}"/>
              </a:ext>
            </a:extLst>
          </p:cNvPr>
          <p:cNvSpPr>
            <a:spLocks noGrp="1"/>
          </p:cNvSpPr>
          <p:nvPr>
            <p:ph type="title"/>
          </p:nvPr>
        </p:nvSpPr>
        <p:spPr>
          <a:xfrm>
            <a:off x="0" y="13321"/>
            <a:ext cx="12192000" cy="646331"/>
          </a:xfrm>
        </p:spPr>
        <p:txBody>
          <a:bodyPr/>
          <a:lstStyle/>
          <a:p>
            <a:r>
              <a:rPr kumimoji="1" lang="en-US" altLang="ja-JP" dirty="0"/>
              <a:t>Example </a:t>
            </a:r>
            <a:endParaRPr kumimoji="1" lang="ja-JP" altLang="en-US" dirty="0"/>
          </a:p>
        </p:txBody>
      </p:sp>
      <p:sp>
        <p:nvSpPr>
          <p:cNvPr id="8" name="テキスト ボックス 7">
            <a:extLst>
              <a:ext uri="{FF2B5EF4-FFF2-40B4-BE49-F238E27FC236}">
                <a16:creationId xmlns:a16="http://schemas.microsoft.com/office/drawing/2014/main" id="{D6B87665-DA51-99D3-1CD5-B5C7EC896265}"/>
              </a:ext>
            </a:extLst>
          </p:cNvPr>
          <p:cNvSpPr txBox="1"/>
          <p:nvPr/>
        </p:nvSpPr>
        <p:spPr>
          <a:xfrm>
            <a:off x="603418" y="659652"/>
            <a:ext cx="6096000"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u="sng" dirty="0">
                <a:solidFill>
                  <a:prstClr val="black"/>
                </a:solidFill>
                <a:latin typeface="Meiryo UI" panose="020B0604030504040204" pitchFamily="50" charset="-128"/>
                <a:ea typeface="Meiryo UI" panose="020B0604030504040204" pitchFamily="50" charset="-128"/>
              </a:rPr>
              <a:t>Resin</a:t>
            </a:r>
          </a:p>
        </p:txBody>
      </p:sp>
      <p:graphicFrame>
        <p:nvGraphicFramePr>
          <p:cNvPr id="5" name="表 4">
            <a:extLst>
              <a:ext uri="{FF2B5EF4-FFF2-40B4-BE49-F238E27FC236}">
                <a16:creationId xmlns:a16="http://schemas.microsoft.com/office/drawing/2014/main" id="{56662937-54C6-5EB8-9EB0-FCBAB9CE86A9}"/>
              </a:ext>
            </a:extLst>
          </p:cNvPr>
          <p:cNvGraphicFramePr>
            <a:graphicFrameLocks noGrp="1"/>
          </p:cNvGraphicFramePr>
          <p:nvPr>
            <p:extLst>
              <p:ext uri="{D42A27DB-BD31-4B8C-83A1-F6EECF244321}">
                <p14:modId xmlns:p14="http://schemas.microsoft.com/office/powerpoint/2010/main" val="4144876713"/>
              </p:ext>
            </p:extLst>
          </p:nvPr>
        </p:nvGraphicFramePr>
        <p:xfrm>
          <a:off x="1991544" y="1076070"/>
          <a:ext cx="2336800" cy="4705860"/>
        </p:xfrm>
        <a:graphic>
          <a:graphicData uri="http://schemas.openxmlformats.org/drawingml/2006/table">
            <a:tbl>
              <a:tblPr/>
              <a:tblGrid>
                <a:gridCol w="1485900">
                  <a:extLst>
                    <a:ext uri="{9D8B030D-6E8A-4147-A177-3AD203B41FA5}">
                      <a16:colId xmlns:a16="http://schemas.microsoft.com/office/drawing/2014/main" val="1755841086"/>
                    </a:ext>
                  </a:extLst>
                </a:gridCol>
                <a:gridCol w="850900">
                  <a:extLst>
                    <a:ext uri="{9D8B030D-6E8A-4147-A177-3AD203B41FA5}">
                      <a16:colId xmlns:a16="http://schemas.microsoft.com/office/drawing/2014/main" val="1077355093"/>
                    </a:ext>
                  </a:extLst>
                </a:gridCol>
              </a:tblGrid>
              <a:tr h="471045">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Material classification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err="1">
                          <a:solidFill>
                            <a:srgbClr val="000000"/>
                          </a:solidFill>
                          <a:effectLst/>
                          <a:latin typeface="Meiryo UI" panose="020B0604030504040204" pitchFamily="50" charset="-128"/>
                          <a:ea typeface="Meiryo UI" panose="020B0604030504040204" pitchFamily="50" charset="-128"/>
                        </a:rPr>
                        <a:t>Wt</a:t>
                      </a:r>
                      <a:r>
                        <a:rPr lang="en-US" sz="1400" b="1" i="0" u="none" strike="noStrike" dirty="0">
                          <a:solidFill>
                            <a:srgbClr val="000000"/>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8152097"/>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4.48%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7684225"/>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PET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0251352"/>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601531"/>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PUR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1096817"/>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PBT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1723285"/>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ABS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5340395"/>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PVC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6158713"/>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3327577"/>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1605623"/>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0.34%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3736248"/>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4097430"/>
                  </a:ext>
                </a:extLst>
              </a:tr>
              <a:tr h="210467">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PMMA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5084260"/>
                  </a:ext>
                </a:extLst>
              </a:tr>
              <a:tr h="210467">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PVB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7572413"/>
                  </a:ext>
                </a:extLst>
              </a:tr>
              <a:tr h="210467">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PPS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3213704"/>
                  </a:ext>
                </a:extLst>
              </a:tr>
              <a:tr h="210467">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LCP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2612906"/>
                  </a:ext>
                </a:extLst>
              </a:tr>
              <a:tr h="210467">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ASA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1756422"/>
                  </a:ext>
                </a:extLst>
              </a:tr>
              <a:tr h="210467">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PA11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8839451"/>
                  </a:ext>
                </a:extLst>
              </a:tr>
              <a:tr h="210467">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PF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6641165"/>
                  </a:ext>
                </a:extLst>
              </a:tr>
              <a:tr h="210467">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PESU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1272360"/>
                  </a:ext>
                </a:extLst>
              </a:tr>
            </a:tbl>
          </a:graphicData>
        </a:graphic>
      </p:graphicFrame>
      <p:graphicFrame>
        <p:nvGraphicFramePr>
          <p:cNvPr id="19" name="表 18">
            <a:extLst>
              <a:ext uri="{FF2B5EF4-FFF2-40B4-BE49-F238E27FC236}">
                <a16:creationId xmlns:a16="http://schemas.microsoft.com/office/drawing/2014/main" id="{4D5BC166-4218-1967-A81A-CC66525F3B67}"/>
              </a:ext>
            </a:extLst>
          </p:cNvPr>
          <p:cNvGraphicFramePr>
            <a:graphicFrameLocks noGrp="1"/>
          </p:cNvGraphicFramePr>
          <p:nvPr>
            <p:extLst>
              <p:ext uri="{D42A27DB-BD31-4B8C-83A1-F6EECF244321}">
                <p14:modId xmlns:p14="http://schemas.microsoft.com/office/powerpoint/2010/main" val="3524208599"/>
              </p:ext>
            </p:extLst>
          </p:nvPr>
        </p:nvGraphicFramePr>
        <p:xfrm>
          <a:off x="4620189" y="1084859"/>
          <a:ext cx="2559746" cy="4714358"/>
        </p:xfrm>
        <a:graphic>
          <a:graphicData uri="http://schemas.openxmlformats.org/drawingml/2006/table">
            <a:tbl>
              <a:tblPr/>
              <a:tblGrid>
                <a:gridCol w="1555271">
                  <a:extLst>
                    <a:ext uri="{9D8B030D-6E8A-4147-A177-3AD203B41FA5}">
                      <a16:colId xmlns:a16="http://schemas.microsoft.com/office/drawing/2014/main" val="1954115657"/>
                    </a:ext>
                  </a:extLst>
                </a:gridCol>
                <a:gridCol w="1004475">
                  <a:extLst>
                    <a:ext uri="{9D8B030D-6E8A-4147-A177-3AD203B41FA5}">
                      <a16:colId xmlns:a16="http://schemas.microsoft.com/office/drawing/2014/main" val="437374552"/>
                    </a:ext>
                  </a:extLst>
                </a:gridCol>
              </a:tblGrid>
              <a:tr h="373293">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Material classification</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Wt%</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9477806"/>
                  </a:ext>
                </a:extLst>
              </a:tr>
              <a:tr h="240406">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PP</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0.91%</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8720341"/>
                  </a:ext>
                </a:extLst>
              </a:tr>
              <a:tr h="240406">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PA</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0.24%</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5865533"/>
                  </a:ext>
                </a:extLst>
              </a:tr>
              <a:tr h="240406">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PE</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0.16%</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5822457"/>
                  </a:ext>
                </a:extLst>
              </a:tr>
              <a:tr h="191119">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PVC</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0.11%</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0640706"/>
                  </a:ext>
                </a:extLst>
              </a:tr>
              <a:tr h="191119">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ABS</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0.10%</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4048650"/>
                  </a:ext>
                </a:extLst>
              </a:tr>
              <a:tr h="191119">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PUR</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0.09%</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8222184"/>
                  </a:ext>
                </a:extLst>
              </a:tr>
              <a:tr h="191119">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PET</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0.07%</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9255574"/>
                  </a:ext>
                </a:extLst>
              </a:tr>
              <a:tr h="191119">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POM</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0.04%</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5428604"/>
                  </a:ext>
                </a:extLst>
              </a:tr>
              <a:tr h="191119">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PC</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0.04%</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9770242"/>
                  </a:ext>
                </a:extLst>
              </a:tr>
              <a:tr h="191119">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EP</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0.03%</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8237904"/>
                  </a:ext>
                </a:extLst>
              </a:tr>
              <a:tr h="191119">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PBT</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0.03%</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4482849"/>
                  </a:ext>
                </a:extLst>
              </a:tr>
              <a:tr h="191119">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ASA</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0.02%</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5825395"/>
                  </a:ext>
                </a:extLst>
              </a:tr>
              <a:tr h="191119">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PC+ABS</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0.02%</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5141278"/>
                  </a:ext>
                </a:extLst>
              </a:tr>
              <a:tr h="191119">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PMMA</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0.02%</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2787125"/>
                  </a:ext>
                </a:extLst>
              </a:tr>
              <a:tr h="191119">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PPA</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0.01%</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2721891"/>
                  </a:ext>
                </a:extLst>
              </a:tr>
              <a:tr h="191119">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PF</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0.01%</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6733944"/>
                  </a:ext>
                </a:extLst>
              </a:tr>
              <a:tr h="191119">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PPS</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0.01%</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1661391"/>
                  </a:ext>
                </a:extLst>
              </a:tr>
              <a:tr h="191119">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PC＋PET</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0.01%</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9039662"/>
                  </a:ext>
                </a:extLst>
              </a:tr>
              <a:tr h="191119">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PPE</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0.01%</a:t>
                      </a:r>
                    </a:p>
                  </a:txBody>
                  <a:tcPr marL="8980" marR="8980" marT="8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1084976"/>
                  </a:ext>
                </a:extLst>
              </a:tr>
            </a:tbl>
          </a:graphicData>
        </a:graphic>
      </p:graphicFrame>
      <p:graphicFrame>
        <p:nvGraphicFramePr>
          <p:cNvPr id="21" name="表 20">
            <a:extLst>
              <a:ext uri="{FF2B5EF4-FFF2-40B4-BE49-F238E27FC236}">
                <a16:creationId xmlns:a16="http://schemas.microsoft.com/office/drawing/2014/main" id="{48D51F5C-AC76-7604-757C-F7866EE6C567}"/>
              </a:ext>
            </a:extLst>
          </p:cNvPr>
          <p:cNvGraphicFramePr>
            <a:graphicFrameLocks noGrp="1"/>
          </p:cNvGraphicFramePr>
          <p:nvPr>
            <p:extLst>
              <p:ext uri="{D42A27DB-BD31-4B8C-83A1-F6EECF244321}">
                <p14:modId xmlns:p14="http://schemas.microsoft.com/office/powerpoint/2010/main" val="2862806943"/>
              </p:ext>
            </p:extLst>
          </p:nvPr>
        </p:nvGraphicFramePr>
        <p:xfrm>
          <a:off x="7440991" y="1084859"/>
          <a:ext cx="2467620" cy="4225290"/>
        </p:xfrm>
        <a:graphic>
          <a:graphicData uri="http://schemas.openxmlformats.org/drawingml/2006/table">
            <a:tbl>
              <a:tblPr/>
              <a:tblGrid>
                <a:gridCol w="1401881">
                  <a:extLst>
                    <a:ext uri="{9D8B030D-6E8A-4147-A177-3AD203B41FA5}">
                      <a16:colId xmlns:a16="http://schemas.microsoft.com/office/drawing/2014/main" val="4159541324"/>
                    </a:ext>
                  </a:extLst>
                </a:gridCol>
                <a:gridCol w="1065739">
                  <a:extLst>
                    <a:ext uri="{9D8B030D-6E8A-4147-A177-3AD203B41FA5}">
                      <a16:colId xmlns:a16="http://schemas.microsoft.com/office/drawing/2014/main" val="1679329909"/>
                    </a:ext>
                  </a:extLst>
                </a:gridCol>
              </a:tblGrid>
              <a:tr h="407269">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Material classification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Meiryo UI" panose="020B0604030504040204" pitchFamily="50" charset="-128"/>
                          <a:ea typeface="Meiryo UI" panose="020B0604030504040204" pitchFamily="50" charset="-128"/>
                        </a:rPr>
                        <a:t>Wt%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0209120"/>
                  </a:ext>
                </a:extLst>
              </a:tr>
              <a:tr h="208803">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3.86%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5428585"/>
                  </a:ext>
                </a:extLst>
              </a:tr>
              <a:tr h="208803">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2.07%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6749325"/>
                  </a:ext>
                </a:extLst>
              </a:tr>
              <a:tr h="208803">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ABS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1.45%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3520753"/>
                  </a:ext>
                </a:extLst>
              </a:tr>
              <a:tr h="208803">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PVC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1.02%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0896148"/>
                  </a:ext>
                </a:extLst>
              </a:tr>
              <a:tr h="208803">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7429805"/>
                  </a:ext>
                </a:extLst>
              </a:tr>
              <a:tr h="208803">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PUR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3165017"/>
                  </a:ext>
                </a:extLst>
              </a:tr>
              <a:tr h="208803">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4285701"/>
                  </a:ext>
                </a:extLst>
              </a:tr>
              <a:tr h="208803">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PBT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0020205"/>
                  </a:ext>
                </a:extLst>
              </a:tr>
              <a:tr h="208803">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PE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8609211"/>
                  </a:ext>
                </a:extLst>
              </a:tr>
              <a:tr h="208803">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PET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9447807"/>
                  </a:ext>
                </a:extLst>
              </a:tr>
              <a:tr h="208803">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PA11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6529554"/>
                  </a:ext>
                </a:extLst>
              </a:tr>
              <a:tr h="208803">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PLA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a:solidFill>
                            <a:srgbClr val="000000"/>
                          </a:solidFill>
                          <a:effectLst/>
                          <a:latin typeface="Meiryo UI" panose="020B0604030504040204" pitchFamily="50" charset="-128"/>
                          <a:ea typeface="Meiryo UI" panose="020B0604030504040204" pitchFamily="50" charset="-128"/>
                        </a:rPr>
                        <a:t>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4428387"/>
                  </a:ext>
                </a:extLst>
              </a:tr>
              <a:tr h="208803">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PBS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4001206"/>
                  </a:ext>
                </a:extLst>
              </a:tr>
              <a:tr h="208803">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4276213"/>
                  </a:ext>
                </a:extLst>
              </a:tr>
              <a:tr h="208803">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ASA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3831400"/>
                  </a:ext>
                </a:extLst>
              </a:tr>
              <a:tr h="208803">
                <a:tc>
                  <a:txBody>
                    <a:bodyPr/>
                    <a:lstStyle/>
                    <a:p>
                      <a:pPr algn="ctr" fontAlgn="ctr"/>
                      <a:r>
                        <a:rPr lang="en-US" sz="1400" b="1" i="0" u="none" strike="noStrike" dirty="0">
                          <a:solidFill>
                            <a:srgbClr val="000000"/>
                          </a:solidFill>
                          <a:effectLst/>
                          <a:latin typeface="Meiryo UI" panose="020B0604030504040204" pitchFamily="50" charset="-128"/>
                          <a:ea typeface="Meiryo UI" panose="020B0604030504040204" pitchFamily="50" charset="-128"/>
                        </a:rPr>
                        <a:t>PC+ABS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8275233"/>
                  </a:ext>
                </a:extLst>
              </a:tr>
              <a:tr h="208803">
                <a:tc>
                  <a:txBody>
                    <a:bodyPr/>
                    <a:lstStyle/>
                    <a:p>
                      <a:pPr algn="ctr" fontAlgn="ctr"/>
                      <a:r>
                        <a:rPr lang="en-US" sz="1400" b="1" i="0" u="none" strike="noStrike" dirty="0">
                          <a:solidFill>
                            <a:srgbClr val="0070C0"/>
                          </a:solidFill>
                          <a:effectLst/>
                          <a:latin typeface="Meiryo UI" panose="020B0604030504040204" pitchFamily="50" charset="-128"/>
                          <a:ea typeface="Meiryo UI" panose="020B0604030504040204" pitchFamily="50" charset="-128"/>
                        </a:rPr>
                        <a:t>PMMA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8689701"/>
                  </a:ext>
                </a:extLst>
              </a:tr>
            </a:tbl>
          </a:graphicData>
        </a:graphic>
      </p:graphicFrame>
      <p:sp>
        <p:nvSpPr>
          <p:cNvPr id="2" name="テキスト ボックス 1">
            <a:extLst>
              <a:ext uri="{FF2B5EF4-FFF2-40B4-BE49-F238E27FC236}">
                <a16:creationId xmlns:a16="http://schemas.microsoft.com/office/drawing/2014/main" id="{8ACF4EDC-1142-8C26-B54D-FBEEB3E26667}"/>
              </a:ext>
            </a:extLst>
          </p:cNvPr>
          <p:cNvSpPr txBox="1"/>
          <p:nvPr/>
        </p:nvSpPr>
        <p:spPr>
          <a:xfrm>
            <a:off x="2810985" y="683541"/>
            <a:ext cx="697917" cy="369332"/>
          </a:xfrm>
          <a:prstGeom prst="rect">
            <a:avLst/>
          </a:prstGeom>
          <a:noFill/>
        </p:spPr>
        <p:txBody>
          <a:bodyPr wrap="square" rtlCol="0">
            <a:spAutoFit/>
          </a:bodyPr>
          <a:lstStyle/>
          <a:p>
            <a:r>
              <a:rPr kumimoji="1" lang="en-US" altLang="ja-JP" b="1" dirty="0"/>
              <a:t>BEV</a:t>
            </a:r>
            <a:endParaRPr kumimoji="1" lang="ja-JP" altLang="en-US" b="1" dirty="0"/>
          </a:p>
        </p:txBody>
      </p:sp>
      <p:sp>
        <p:nvSpPr>
          <p:cNvPr id="3" name="テキスト ボックス 2">
            <a:extLst>
              <a:ext uri="{FF2B5EF4-FFF2-40B4-BE49-F238E27FC236}">
                <a16:creationId xmlns:a16="http://schemas.microsoft.com/office/drawing/2014/main" id="{3D08A00F-751E-5EB9-9AB7-B8195E6883A9}"/>
              </a:ext>
            </a:extLst>
          </p:cNvPr>
          <p:cNvSpPr txBox="1"/>
          <p:nvPr/>
        </p:nvSpPr>
        <p:spPr>
          <a:xfrm>
            <a:off x="5484285" y="692330"/>
            <a:ext cx="936104" cy="369332"/>
          </a:xfrm>
          <a:prstGeom prst="rect">
            <a:avLst/>
          </a:prstGeom>
          <a:noFill/>
        </p:spPr>
        <p:txBody>
          <a:bodyPr wrap="square" rtlCol="0">
            <a:spAutoFit/>
          </a:bodyPr>
          <a:lstStyle/>
          <a:p>
            <a:r>
              <a:rPr kumimoji="1" lang="en-US" altLang="ja-JP" b="1" dirty="0"/>
              <a:t>Truck</a:t>
            </a:r>
            <a:endParaRPr kumimoji="1" lang="ja-JP" altLang="en-US" b="1" dirty="0"/>
          </a:p>
        </p:txBody>
      </p:sp>
      <p:sp>
        <p:nvSpPr>
          <p:cNvPr id="6" name="テキスト ボックス 5">
            <a:extLst>
              <a:ext uri="{FF2B5EF4-FFF2-40B4-BE49-F238E27FC236}">
                <a16:creationId xmlns:a16="http://schemas.microsoft.com/office/drawing/2014/main" id="{0FE6E456-EBCF-5F74-A714-D376E7434CB9}"/>
              </a:ext>
            </a:extLst>
          </p:cNvPr>
          <p:cNvSpPr txBox="1"/>
          <p:nvPr/>
        </p:nvSpPr>
        <p:spPr>
          <a:xfrm>
            <a:off x="7945047" y="692330"/>
            <a:ext cx="1457944" cy="369332"/>
          </a:xfrm>
          <a:prstGeom prst="rect">
            <a:avLst/>
          </a:prstGeom>
          <a:noFill/>
        </p:spPr>
        <p:txBody>
          <a:bodyPr wrap="square" rtlCol="0">
            <a:spAutoFit/>
          </a:bodyPr>
          <a:lstStyle/>
          <a:p>
            <a:r>
              <a:rPr kumimoji="1" lang="en-US" altLang="ja-JP" b="1" dirty="0"/>
              <a:t>Motorcycle</a:t>
            </a:r>
            <a:endParaRPr kumimoji="1" lang="ja-JP" altLang="en-US" b="1" dirty="0"/>
          </a:p>
        </p:txBody>
      </p:sp>
      <p:sp>
        <p:nvSpPr>
          <p:cNvPr id="7" name="テキスト ボックス 6">
            <a:extLst>
              <a:ext uri="{FF2B5EF4-FFF2-40B4-BE49-F238E27FC236}">
                <a16:creationId xmlns:a16="http://schemas.microsoft.com/office/drawing/2014/main" id="{1CFE188D-DDF6-1736-273C-8127D6F86188}"/>
              </a:ext>
            </a:extLst>
          </p:cNvPr>
          <p:cNvSpPr txBox="1"/>
          <p:nvPr/>
        </p:nvSpPr>
        <p:spPr>
          <a:xfrm>
            <a:off x="10046220" y="2477872"/>
            <a:ext cx="1981633" cy="2031325"/>
          </a:xfrm>
          <a:prstGeom prst="rect">
            <a:avLst/>
          </a:prstGeom>
          <a:noFill/>
        </p:spPr>
        <p:txBody>
          <a:bodyPr wrap="none" rtlCol="0">
            <a:spAutoFit/>
          </a:bodyPr>
          <a:lstStyle/>
          <a:p>
            <a:r>
              <a:rPr kumimoji="1" lang="en-US" altLang="ja-JP" b="1" dirty="0">
                <a:solidFill>
                  <a:srgbClr val="0070C0"/>
                </a:solidFill>
              </a:rPr>
              <a:t>Extracted </a:t>
            </a:r>
          </a:p>
          <a:p>
            <a:r>
              <a:rPr lang="en-US" altLang="ja-JP" b="1" dirty="0">
                <a:solidFill>
                  <a:srgbClr val="0070C0"/>
                </a:solidFill>
              </a:rPr>
              <a:t>c</a:t>
            </a:r>
            <a:r>
              <a:rPr kumimoji="1" lang="en-US" altLang="ja-JP" b="1" dirty="0">
                <a:solidFill>
                  <a:srgbClr val="0070C0"/>
                </a:solidFill>
              </a:rPr>
              <a:t>ommon </a:t>
            </a:r>
          </a:p>
          <a:p>
            <a:r>
              <a:rPr lang="en-US" altLang="ja-JP" b="1" dirty="0">
                <a:solidFill>
                  <a:srgbClr val="0070C0"/>
                </a:solidFill>
              </a:rPr>
              <a:t>-high sensitivity</a:t>
            </a:r>
          </a:p>
          <a:p>
            <a:r>
              <a:rPr kumimoji="1" lang="en-US" altLang="ja-JP" b="1" dirty="0">
                <a:solidFill>
                  <a:srgbClr val="0070C0"/>
                </a:solidFill>
              </a:rPr>
              <a:t>-future usage</a:t>
            </a:r>
          </a:p>
          <a:p>
            <a:endParaRPr kumimoji="1" lang="en-US" altLang="ja-JP" b="1" dirty="0">
              <a:solidFill>
                <a:srgbClr val="0070C0"/>
              </a:solidFill>
            </a:endParaRPr>
          </a:p>
          <a:p>
            <a:r>
              <a:rPr lang="ja-JP" altLang="en-US" b="1" dirty="0">
                <a:solidFill>
                  <a:srgbClr val="0070C0"/>
                </a:solidFill>
              </a:rPr>
              <a:t>↓</a:t>
            </a:r>
            <a:endParaRPr kumimoji="1" lang="en-US" altLang="ja-JP" b="1" dirty="0">
              <a:solidFill>
                <a:srgbClr val="0070C0"/>
              </a:solidFill>
            </a:endParaRPr>
          </a:p>
          <a:p>
            <a:r>
              <a:rPr kumimoji="1" lang="en-US" altLang="ja-JP" b="1" dirty="0">
                <a:solidFill>
                  <a:srgbClr val="0070C0"/>
                </a:solidFill>
              </a:rPr>
              <a:t>11 resin types</a:t>
            </a:r>
            <a:endParaRPr kumimoji="1" lang="ja-JP" altLang="en-US" b="1" dirty="0">
              <a:solidFill>
                <a:srgbClr val="0070C0"/>
              </a:solidFill>
            </a:endParaRPr>
          </a:p>
        </p:txBody>
      </p:sp>
      <p:sp>
        <p:nvSpPr>
          <p:cNvPr id="9" name="テキスト ボックス 8">
            <a:extLst>
              <a:ext uri="{FF2B5EF4-FFF2-40B4-BE49-F238E27FC236}">
                <a16:creationId xmlns:a16="http://schemas.microsoft.com/office/drawing/2014/main" id="{40EEC931-8515-0DFD-CCDF-E0B608BE0D09}"/>
              </a:ext>
            </a:extLst>
          </p:cNvPr>
          <p:cNvSpPr txBox="1"/>
          <p:nvPr/>
        </p:nvSpPr>
        <p:spPr>
          <a:xfrm>
            <a:off x="1783925" y="6085835"/>
            <a:ext cx="10019388" cy="461665"/>
          </a:xfrm>
          <a:prstGeom prst="rect">
            <a:avLst/>
          </a:prstGeom>
          <a:noFill/>
        </p:spPr>
        <p:txBody>
          <a:bodyPr wrap="square" rtlCol="0">
            <a:spAutoFit/>
          </a:bodyPr>
          <a:lstStyle/>
          <a:p>
            <a:r>
              <a:rPr lang="en-US" altLang="ja-JP" sz="2400" b="1" dirty="0">
                <a:solidFill>
                  <a:srgbClr val="0070C0"/>
                </a:solidFill>
              </a:rPr>
              <a:t>OEMs are</a:t>
            </a:r>
            <a:r>
              <a:rPr kumimoji="1" lang="en-US" altLang="ja-JP" sz="2400" b="1" dirty="0">
                <a:solidFill>
                  <a:srgbClr val="0070C0"/>
                </a:solidFill>
              </a:rPr>
              <a:t> </a:t>
            </a:r>
            <a:r>
              <a:rPr lang="en-US" altLang="ja-JP" sz="2400" b="1" dirty="0">
                <a:solidFill>
                  <a:srgbClr val="0070C0"/>
                </a:solidFill>
              </a:rPr>
              <a:t>thinking a granularity of material classification</a:t>
            </a:r>
            <a:endParaRPr kumimoji="1" lang="en-US" altLang="ja-JP" sz="2400" b="1" dirty="0">
              <a:solidFill>
                <a:srgbClr val="0070C0"/>
              </a:solidFill>
            </a:endParaRPr>
          </a:p>
        </p:txBody>
      </p:sp>
      <p:sp>
        <p:nvSpPr>
          <p:cNvPr id="10" name="テキスト ボックス 9">
            <a:extLst>
              <a:ext uri="{FF2B5EF4-FFF2-40B4-BE49-F238E27FC236}">
                <a16:creationId xmlns:a16="http://schemas.microsoft.com/office/drawing/2014/main" id="{06ECA02C-C3AA-46C4-2C5B-30BDA51105BC}"/>
              </a:ext>
            </a:extLst>
          </p:cNvPr>
          <p:cNvSpPr txBox="1"/>
          <p:nvPr/>
        </p:nvSpPr>
        <p:spPr>
          <a:xfrm>
            <a:off x="140970" y="1856278"/>
            <a:ext cx="1642955" cy="2031325"/>
          </a:xfrm>
          <a:prstGeom prst="rect">
            <a:avLst/>
          </a:prstGeom>
          <a:noFill/>
        </p:spPr>
        <p:txBody>
          <a:bodyPr wrap="square">
            <a:spAutoFit/>
          </a:bodyPr>
          <a:lstStyle/>
          <a:p>
            <a:r>
              <a:rPr lang="en-US" altLang="ja-JP" b="1" dirty="0">
                <a:solidFill>
                  <a:prstClr val="black"/>
                </a:solidFill>
                <a:latin typeface="Meiryo UI" panose="020B0604030504040204" pitchFamily="50" charset="-128"/>
                <a:ea typeface="Meiryo UI" panose="020B0604030504040204" pitchFamily="50" charset="-128"/>
              </a:rPr>
              <a:t>&lt;IMDS&gt;</a:t>
            </a:r>
          </a:p>
          <a:p>
            <a:endParaRPr lang="en-US" altLang="ja-JP" b="1" dirty="0">
              <a:solidFill>
                <a:prstClr val="black"/>
              </a:solidFill>
              <a:latin typeface="Meiryo UI" panose="020B0604030504040204" pitchFamily="50" charset="-128"/>
              <a:ea typeface="Meiryo UI" panose="020B0604030504040204" pitchFamily="50" charset="-128"/>
            </a:endParaRPr>
          </a:p>
          <a:p>
            <a:r>
              <a:rPr lang="ja-JP" altLang="en-US" b="1" dirty="0">
                <a:solidFill>
                  <a:prstClr val="black"/>
                </a:solidFill>
                <a:latin typeface="Meiryo UI" panose="020B0604030504040204" pitchFamily="50" charset="-128"/>
                <a:ea typeface="Meiryo UI" panose="020B0604030504040204" pitchFamily="50" charset="-128"/>
              </a:rPr>
              <a:t>・</a:t>
            </a:r>
            <a:r>
              <a:rPr lang="en-US" altLang="ja-JP" b="1" dirty="0">
                <a:solidFill>
                  <a:prstClr val="black"/>
                </a:solidFill>
                <a:latin typeface="Meiryo UI" panose="020B0604030504040204" pitchFamily="50" charset="-128"/>
                <a:ea typeface="Meiryo UI" panose="020B0604030504040204" pitchFamily="50" charset="-128"/>
              </a:rPr>
              <a:t>Parts list</a:t>
            </a:r>
            <a:endParaRPr lang="en-US" altLang="ja-JP" sz="1800" b="1" dirty="0">
              <a:solidFill>
                <a:prstClr val="black"/>
              </a:solidFill>
              <a:latin typeface="Meiryo UI" panose="020B0604030504040204" pitchFamily="50" charset="-128"/>
              <a:ea typeface="Meiryo UI" panose="020B0604030504040204" pitchFamily="50" charset="-128"/>
            </a:endParaRPr>
          </a:p>
          <a:p>
            <a:r>
              <a:rPr lang="ja-JP" altLang="en-US" b="1" dirty="0">
                <a:solidFill>
                  <a:srgbClr val="C00000"/>
                </a:solidFill>
                <a:latin typeface="Meiryo UI" panose="020B0604030504040204" pitchFamily="50" charset="-128"/>
                <a:ea typeface="Meiryo UI" panose="020B0604030504040204" pitchFamily="50" charset="-128"/>
              </a:rPr>
              <a:t>・</a:t>
            </a:r>
            <a:r>
              <a:rPr lang="en-US" altLang="ja-JP" b="1" dirty="0">
                <a:solidFill>
                  <a:srgbClr val="C00000"/>
                </a:solidFill>
                <a:latin typeface="Meiryo UI" panose="020B0604030504040204" pitchFamily="50" charset="-128"/>
                <a:ea typeface="Meiryo UI" panose="020B0604030504040204" pitchFamily="50" charset="-128"/>
              </a:rPr>
              <a:t>Detailed</a:t>
            </a:r>
          </a:p>
          <a:p>
            <a:r>
              <a:rPr lang="en-US" altLang="ja-JP" b="1" dirty="0">
                <a:solidFill>
                  <a:prstClr val="black"/>
                </a:solidFill>
                <a:latin typeface="Meiryo UI" panose="020B0604030504040204" pitchFamily="50" charset="-128"/>
                <a:ea typeface="Meiryo UI" panose="020B0604030504040204" pitchFamily="50" charset="-128"/>
              </a:rPr>
              <a:t> </a:t>
            </a:r>
            <a:r>
              <a:rPr lang="en-US" altLang="ja-JP" b="1" dirty="0">
                <a:solidFill>
                  <a:srgbClr val="C00000"/>
                </a:solidFill>
                <a:latin typeface="Meiryo UI" panose="020B0604030504040204" pitchFamily="50" charset="-128"/>
                <a:ea typeface="Meiryo UI" panose="020B0604030504040204" pitchFamily="50" charset="-128"/>
              </a:rPr>
              <a:t>M</a:t>
            </a:r>
            <a:r>
              <a:rPr lang="en-US" altLang="ja-JP" sz="1800" b="1" dirty="0">
                <a:solidFill>
                  <a:srgbClr val="C00000"/>
                </a:solidFill>
                <a:latin typeface="Meiryo UI" panose="020B0604030504040204" pitchFamily="50" charset="-128"/>
                <a:ea typeface="Meiryo UI" panose="020B0604030504040204" pitchFamily="50" charset="-128"/>
              </a:rPr>
              <a:t>at.</a:t>
            </a:r>
            <a:r>
              <a:rPr lang="en-US" altLang="ja-JP" b="1" dirty="0">
                <a:solidFill>
                  <a:srgbClr val="C00000"/>
                </a:solidFill>
                <a:latin typeface="Meiryo UI" panose="020B0604030504040204" pitchFamily="50" charset="-128"/>
                <a:ea typeface="Meiryo UI" panose="020B0604030504040204" pitchFamily="50" charset="-128"/>
              </a:rPr>
              <a:t>Type   </a:t>
            </a:r>
          </a:p>
          <a:p>
            <a:r>
              <a:rPr lang="en-US" altLang="ja-JP" b="1" dirty="0">
                <a:solidFill>
                  <a:prstClr val="black"/>
                </a:solidFill>
                <a:latin typeface="Meiryo UI" panose="020B0604030504040204" pitchFamily="50" charset="-128"/>
                <a:ea typeface="Meiryo UI" panose="020B0604030504040204" pitchFamily="50" charset="-128"/>
              </a:rPr>
              <a:t>    &amp;</a:t>
            </a:r>
            <a:r>
              <a:rPr lang="en-US" altLang="ja-JP" sz="1800" b="1" dirty="0">
                <a:solidFill>
                  <a:prstClr val="black"/>
                </a:solidFill>
                <a:latin typeface="Meiryo UI" panose="020B0604030504040204" pitchFamily="50" charset="-128"/>
                <a:ea typeface="Meiryo UI" panose="020B0604030504040204" pitchFamily="50" charset="-128"/>
              </a:rPr>
              <a:t> </a:t>
            </a:r>
          </a:p>
          <a:p>
            <a:r>
              <a:rPr lang="ja-JP" altLang="en-US" sz="1800" b="1" dirty="0">
                <a:solidFill>
                  <a:prstClr val="black"/>
                </a:solidFill>
                <a:latin typeface="Meiryo UI" panose="020B0604030504040204" pitchFamily="50" charset="-128"/>
                <a:ea typeface="Meiryo UI" panose="020B0604030504040204" pitchFamily="50" charset="-128"/>
              </a:rPr>
              <a:t>・</a:t>
            </a:r>
            <a:r>
              <a:rPr lang="en-US" altLang="ja-JP" sz="1800" b="1" dirty="0">
                <a:solidFill>
                  <a:prstClr val="black"/>
                </a:solidFill>
                <a:latin typeface="Meiryo UI" panose="020B0604030504040204" pitchFamily="50" charset="-128"/>
                <a:ea typeface="Meiryo UI" panose="020B0604030504040204" pitchFamily="50" charset="-128"/>
              </a:rPr>
              <a:t>Weight</a:t>
            </a:r>
          </a:p>
        </p:txBody>
      </p:sp>
    </p:spTree>
    <p:extLst>
      <p:ext uri="{BB962C8B-B14F-4D97-AF65-F5344CB8AC3E}">
        <p14:creationId xmlns:p14="http://schemas.microsoft.com/office/powerpoint/2010/main" val="1095800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49B48A10-75DD-488C-9E8B-E2B27F236D61}"/>
              </a:ext>
            </a:extLst>
          </p:cNvPr>
          <p:cNvSpPr>
            <a:spLocks noGrp="1"/>
          </p:cNvSpPr>
          <p:nvPr>
            <p:ph type="sldNum" sz="quarter" idx="12"/>
          </p:nvPr>
        </p:nvSpPr>
        <p:spPr/>
        <p:txBody>
          <a:bodyPr/>
          <a:lstStyle/>
          <a:p>
            <a:fld id="{25521C42-4E1A-4C54-9F7D-AF2B1AD94E92}" type="slidenum">
              <a:rPr kumimoji="1" lang="ja-JP" altLang="en-US" smtClean="0"/>
              <a:t>13</a:t>
            </a:fld>
            <a:endParaRPr kumimoji="1" lang="ja-JP" altLang="en-US"/>
          </a:p>
        </p:txBody>
      </p:sp>
      <p:sp>
        <p:nvSpPr>
          <p:cNvPr id="5" name="タイトル 2">
            <a:extLst>
              <a:ext uri="{FF2B5EF4-FFF2-40B4-BE49-F238E27FC236}">
                <a16:creationId xmlns:a16="http://schemas.microsoft.com/office/drawing/2014/main" id="{437A058C-683D-4584-A96E-D8DA7B38B8D1}"/>
              </a:ext>
            </a:extLst>
          </p:cNvPr>
          <p:cNvSpPr>
            <a:spLocks noGrp="1"/>
          </p:cNvSpPr>
          <p:nvPr>
            <p:ph type="title"/>
          </p:nvPr>
        </p:nvSpPr>
        <p:spPr>
          <a:xfrm>
            <a:off x="346881" y="0"/>
            <a:ext cx="9888000" cy="648000"/>
          </a:xfrm>
        </p:spPr>
        <p:txBody>
          <a:bodyPr/>
          <a:lstStyle/>
          <a:p>
            <a:r>
              <a:rPr kumimoji="1" lang="en-US" altLang="ja-JP" sz="2400" dirty="0"/>
              <a:t>Meeting minutes Material classification</a:t>
            </a:r>
            <a:endParaRPr kumimoji="1" lang="ja-JP" altLang="en-US" sz="2400" dirty="0"/>
          </a:p>
        </p:txBody>
      </p:sp>
      <p:sp>
        <p:nvSpPr>
          <p:cNvPr id="6" name="コンテンツ プレースホルダー 4">
            <a:extLst>
              <a:ext uri="{FF2B5EF4-FFF2-40B4-BE49-F238E27FC236}">
                <a16:creationId xmlns:a16="http://schemas.microsoft.com/office/drawing/2014/main" id="{7FC05529-4E5A-4F76-BA14-104CAFDAEC45}"/>
              </a:ext>
            </a:extLst>
          </p:cNvPr>
          <p:cNvSpPr txBox="1">
            <a:spLocks/>
          </p:cNvSpPr>
          <p:nvPr/>
        </p:nvSpPr>
        <p:spPr>
          <a:xfrm>
            <a:off x="235773" y="654841"/>
            <a:ext cx="11520000" cy="360001"/>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400" b="1"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en-US" altLang="ja-JP" dirty="0"/>
              <a:t>Explanation from Toru Furusawa (Honda/JASIC)</a:t>
            </a:r>
          </a:p>
        </p:txBody>
      </p:sp>
      <p:graphicFrame>
        <p:nvGraphicFramePr>
          <p:cNvPr id="7" name="表 7">
            <a:extLst>
              <a:ext uri="{FF2B5EF4-FFF2-40B4-BE49-F238E27FC236}">
                <a16:creationId xmlns:a16="http://schemas.microsoft.com/office/drawing/2014/main" id="{113750F9-4DEB-4579-BD96-5A3F991DA04E}"/>
              </a:ext>
            </a:extLst>
          </p:cNvPr>
          <p:cNvGraphicFramePr>
            <a:graphicFrameLocks noGrp="1"/>
          </p:cNvGraphicFramePr>
          <p:nvPr>
            <p:extLst>
              <p:ext uri="{D42A27DB-BD31-4B8C-83A1-F6EECF244321}">
                <p14:modId xmlns:p14="http://schemas.microsoft.com/office/powerpoint/2010/main" val="1704702893"/>
              </p:ext>
            </p:extLst>
          </p:nvPr>
        </p:nvGraphicFramePr>
        <p:xfrm>
          <a:off x="354251" y="2345397"/>
          <a:ext cx="11428790" cy="4394200"/>
        </p:xfrm>
        <a:graphic>
          <a:graphicData uri="http://schemas.openxmlformats.org/drawingml/2006/table">
            <a:tbl>
              <a:tblPr firstRow="1" bandRow="1">
                <a:tableStyleId>{5C22544A-7EE6-4342-B048-85BDC9FD1C3A}</a:tableStyleId>
              </a:tblPr>
              <a:tblGrid>
                <a:gridCol w="5714395">
                  <a:extLst>
                    <a:ext uri="{9D8B030D-6E8A-4147-A177-3AD203B41FA5}">
                      <a16:colId xmlns:a16="http://schemas.microsoft.com/office/drawing/2014/main" val="1170168079"/>
                    </a:ext>
                  </a:extLst>
                </a:gridCol>
                <a:gridCol w="5714395">
                  <a:extLst>
                    <a:ext uri="{9D8B030D-6E8A-4147-A177-3AD203B41FA5}">
                      <a16:colId xmlns:a16="http://schemas.microsoft.com/office/drawing/2014/main" val="2922820625"/>
                    </a:ext>
                  </a:extLst>
                </a:gridCol>
              </a:tblGrid>
              <a:tr h="370840">
                <a:tc>
                  <a:txBody>
                    <a:bodyPr/>
                    <a:lstStyle/>
                    <a:p>
                      <a:r>
                        <a:rPr kumimoji="1" lang="en-US" altLang="ja-JP" dirty="0"/>
                        <a:t>Question / Opinion</a:t>
                      </a:r>
                      <a:endParaRPr kumimoji="1" lang="ja-JP" altLang="en-US" dirty="0"/>
                    </a:p>
                  </a:txBody>
                  <a:tcPr/>
                </a:tc>
                <a:tc>
                  <a:txBody>
                    <a:bodyPr/>
                    <a:lstStyle/>
                    <a:p>
                      <a:r>
                        <a:rPr kumimoji="1" lang="en-US" altLang="ja-JP" dirty="0"/>
                        <a:t>Answer / Next action</a:t>
                      </a:r>
                      <a:endParaRPr kumimoji="1" lang="ja-JP" altLang="en-US" dirty="0"/>
                    </a:p>
                  </a:txBody>
                  <a:tcPr/>
                </a:tc>
                <a:extLst>
                  <a:ext uri="{0D108BD9-81ED-4DB2-BD59-A6C34878D82A}">
                    <a16:rowId xmlns:a16="http://schemas.microsoft.com/office/drawing/2014/main" val="941105177"/>
                  </a:ext>
                </a:extLst>
              </a:tr>
              <a:tr h="3708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200" dirty="0"/>
                        <a:t>How can we classify the filler for resin?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dirty="0"/>
                        <a:t> (Filler and resin should have different classification)</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I think filler does not have high sensitivity on material. I concern if we start to consider fillers then material classification will become huge.</a:t>
                      </a:r>
                    </a:p>
                  </a:txBody>
                  <a:tcPr/>
                </a:tc>
                <a:extLst>
                  <a:ext uri="{0D108BD9-81ED-4DB2-BD59-A6C34878D82A}">
                    <a16:rowId xmlns:a16="http://schemas.microsoft.com/office/drawing/2014/main" val="1163791933"/>
                  </a:ext>
                </a:extLst>
              </a:tr>
              <a:tr h="3708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200" dirty="0"/>
                        <a:t>If consider to use IMDS, there are so many filler definition. </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For now, this is quite huge number of material, but I think we can </a:t>
                      </a:r>
                      <a:r>
                        <a:rPr lang="en-US" altLang="ja-JP" sz="1200" dirty="0" err="1">
                          <a:sym typeface="Wingdings" panose="05000000000000000000" pitchFamily="2" charset="2"/>
                        </a:rPr>
                        <a:t>commonise</a:t>
                      </a:r>
                      <a:r>
                        <a:rPr lang="en-US" altLang="ja-JP" sz="1200" dirty="0">
                          <a:sym typeface="Wingdings" panose="05000000000000000000" pitchFamily="2" charset="2"/>
                        </a:rPr>
                        <a:t> the classification.</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This is the first proposal and if some materials has similar carbon intensity, then the material classification could be </a:t>
                      </a:r>
                      <a:r>
                        <a:rPr lang="en-US" altLang="ja-JP" sz="1200" dirty="0" err="1">
                          <a:sym typeface="Wingdings" panose="05000000000000000000" pitchFamily="2" charset="2"/>
                        </a:rPr>
                        <a:t>commonised</a:t>
                      </a:r>
                      <a:r>
                        <a:rPr lang="en-US" altLang="ja-JP" sz="1200" dirty="0">
                          <a:sym typeface="Wingdings" panose="05000000000000000000" pitchFamily="2" charset="2"/>
                        </a:rPr>
                        <a:t>.</a:t>
                      </a:r>
                    </a:p>
                  </a:txBody>
                  <a:tcPr/>
                </a:tc>
                <a:extLst>
                  <a:ext uri="{0D108BD9-81ED-4DB2-BD59-A6C34878D82A}">
                    <a16:rowId xmlns:a16="http://schemas.microsoft.com/office/drawing/2014/main" val="2095632475"/>
                  </a:ext>
                </a:extLst>
              </a:tr>
              <a:tr h="3708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200" dirty="0"/>
                        <a:t>Some of the material has high carbon intensity. We should consider also difference of carbon intensity.</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We have already studied weight and carbon intensity and choose as high sensitivity (common) material.</a:t>
                      </a:r>
                    </a:p>
                  </a:txBody>
                  <a:tcPr/>
                </a:tc>
                <a:extLst>
                  <a:ext uri="{0D108BD9-81ED-4DB2-BD59-A6C34878D82A}">
                    <a16:rowId xmlns:a16="http://schemas.microsoft.com/office/drawing/2014/main" val="3905261604"/>
                  </a:ext>
                </a:extLst>
              </a:tr>
              <a:tr h="3708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200" dirty="0"/>
                        <a:t>Some of the case filler is important because some of resin material compounds has</a:t>
                      </a:r>
                      <a:r>
                        <a:rPr lang="ja-JP" altLang="en-US" sz="1200" dirty="0"/>
                        <a:t> </a:t>
                      </a:r>
                      <a:r>
                        <a:rPr lang="en-US" altLang="ja-JP" sz="1200" dirty="0"/>
                        <a:t>over 45% of filler (e.g., glass fiber) and then filler have more weight than polymer. </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I am now investigating such case. I would like to show you the result in next time and discuss about this case.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lang="en-US" altLang="ja-JP" sz="1200" dirty="0">
                        <a:sym typeface="Wingdings" panose="05000000000000000000" pitchFamily="2" charset="2"/>
                      </a:endParaRPr>
                    </a:p>
                  </a:txBody>
                  <a:tcPr/>
                </a:tc>
                <a:extLst>
                  <a:ext uri="{0D108BD9-81ED-4DB2-BD59-A6C34878D82A}">
                    <a16:rowId xmlns:a16="http://schemas.microsoft.com/office/drawing/2014/main" val="3498788749"/>
                  </a:ext>
                </a:extLst>
              </a:tr>
              <a:tr h="3708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200" dirty="0"/>
                        <a:t>We should have same cut-off level to choose material classification.</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Difficulty of this point is there are some material distribution difference in each vehicle category that explained in page 12(e.g., passenger BEV, Truck and MC). Also we need to add future material to consider the CFP improvement by changing to new material. I think these points are controversial and would like to hear your opinion.</a:t>
                      </a:r>
                    </a:p>
                  </a:txBody>
                  <a:tcPr/>
                </a:tc>
                <a:extLst>
                  <a:ext uri="{0D108BD9-81ED-4DB2-BD59-A6C34878D82A}">
                    <a16:rowId xmlns:a16="http://schemas.microsoft.com/office/drawing/2014/main" val="3352798375"/>
                  </a:ext>
                </a:extLst>
              </a:tr>
              <a:tr h="3708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200" dirty="0"/>
                        <a:t>Now example is only for plastic / resin. How about for other materials.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Other materials especially high sensitivity material is important like as steel and aluminum. If you have such material classification, could you please show next time.</a:t>
                      </a:r>
                    </a:p>
                  </a:txBody>
                  <a:tcPr/>
                </a:tc>
                <a:extLst>
                  <a:ext uri="{0D108BD9-81ED-4DB2-BD59-A6C34878D82A}">
                    <a16:rowId xmlns:a16="http://schemas.microsoft.com/office/drawing/2014/main" val="1907602700"/>
                  </a:ext>
                </a:extLst>
              </a:tr>
            </a:tbl>
          </a:graphicData>
        </a:graphic>
      </p:graphicFrame>
      <p:sp>
        <p:nvSpPr>
          <p:cNvPr id="8" name="テキスト ボックス 7">
            <a:extLst>
              <a:ext uri="{FF2B5EF4-FFF2-40B4-BE49-F238E27FC236}">
                <a16:creationId xmlns:a16="http://schemas.microsoft.com/office/drawing/2014/main" id="{DE106D0C-EB22-41B7-AEAF-C8C657F88697}"/>
              </a:ext>
            </a:extLst>
          </p:cNvPr>
          <p:cNvSpPr txBox="1"/>
          <p:nvPr/>
        </p:nvSpPr>
        <p:spPr>
          <a:xfrm>
            <a:off x="570522" y="1021683"/>
            <a:ext cx="11702571" cy="1200329"/>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800" dirty="0">
                <a:latin typeface="Meiryo UI" panose="020B0604030504040204" pitchFamily="50" charset="-128"/>
                <a:ea typeface="Meiryo UI" panose="020B0604030504040204" pitchFamily="50" charset="-128"/>
              </a:rPr>
              <a:t>Purpose of material classification is to harmonize carbon intensity.</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dirty="0">
                <a:latin typeface="Meiryo UI" panose="020B0604030504040204" pitchFamily="50" charset="-128"/>
                <a:ea typeface="Meiryo UI" panose="020B0604030504040204" pitchFamily="50" charset="-128"/>
                <a:sym typeface="Wingdings" panose="05000000000000000000" pitchFamily="2" charset="2"/>
              </a:rPr>
              <a:t>List of materials are extracted by high sensitivity material from material weight on each vehicle model and consider future material technology.</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800" dirty="0">
                <a:latin typeface="Meiryo UI" panose="020B0604030504040204" pitchFamily="50" charset="-128"/>
                <a:ea typeface="Meiryo UI" panose="020B0604030504040204" pitchFamily="50" charset="-128"/>
                <a:sym typeface="Wingdings" panose="05000000000000000000" pitchFamily="2" charset="2"/>
              </a:rPr>
              <a:t>In case of plastic / resin, 11 materials are extracted as common material.</a:t>
            </a:r>
          </a:p>
        </p:txBody>
      </p:sp>
    </p:spTree>
    <p:extLst>
      <p:ext uri="{BB962C8B-B14F-4D97-AF65-F5344CB8AC3E}">
        <p14:creationId xmlns:p14="http://schemas.microsoft.com/office/powerpoint/2010/main" val="1085597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87B72BC-2F8B-657A-7A94-A10144747363}"/>
              </a:ext>
            </a:extLst>
          </p:cNvPr>
          <p:cNvSpPr>
            <a:spLocks noGrp="1"/>
          </p:cNvSpPr>
          <p:nvPr>
            <p:ph type="body" sz="quarter" idx="14"/>
          </p:nvPr>
        </p:nvSpPr>
        <p:spPr/>
        <p:txBody>
          <a:bodyPr/>
          <a:lstStyle/>
          <a:p>
            <a:r>
              <a:rPr kumimoji="1" lang="en-US" altLang="ja-JP" dirty="0"/>
              <a:t>Deep discussion are necessary for Main material of Vehicle</a:t>
            </a:r>
            <a:endParaRPr kumimoji="1" lang="ja-JP" altLang="en-US" dirty="0"/>
          </a:p>
        </p:txBody>
      </p:sp>
      <p:sp>
        <p:nvSpPr>
          <p:cNvPr id="3" name="タイトル 2">
            <a:extLst>
              <a:ext uri="{FF2B5EF4-FFF2-40B4-BE49-F238E27FC236}">
                <a16:creationId xmlns:a16="http://schemas.microsoft.com/office/drawing/2014/main" id="{3501A364-A4DD-2724-1733-CD4293D15E77}"/>
              </a:ext>
            </a:extLst>
          </p:cNvPr>
          <p:cNvSpPr>
            <a:spLocks noGrp="1"/>
          </p:cNvSpPr>
          <p:nvPr>
            <p:ph type="title"/>
          </p:nvPr>
        </p:nvSpPr>
        <p:spPr/>
        <p:txBody>
          <a:bodyPr/>
          <a:lstStyle/>
          <a:p>
            <a:r>
              <a:rPr kumimoji="1" lang="en-US" altLang="ja-JP" dirty="0"/>
              <a:t>Planning of Face to Face MTG</a:t>
            </a:r>
            <a:endParaRPr kumimoji="1" lang="ja-JP" altLang="en-US" dirty="0"/>
          </a:p>
        </p:txBody>
      </p:sp>
      <p:sp>
        <p:nvSpPr>
          <p:cNvPr id="4" name="スライド番号プレースホルダー 3">
            <a:extLst>
              <a:ext uri="{FF2B5EF4-FFF2-40B4-BE49-F238E27FC236}">
                <a16:creationId xmlns:a16="http://schemas.microsoft.com/office/drawing/2014/main" id="{098A332A-920B-CB98-A46E-81A65C5AFC4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521C42-4E1A-4C54-9F7D-AF2B1AD94E92}" type="slidenum">
              <a:rPr kumimoji="1" lang="ja-JP" altLang="en-US" sz="1200" b="1" i="0" u="none" strike="noStrike" kern="1200" cap="none" spc="0" normalizeH="0" baseline="0" noProof="0" smtClean="0">
                <a:ln>
                  <a:noFill/>
                </a:ln>
                <a:solidFill>
                  <a:prstClr val="white">
                    <a:lumMod val="50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200" b="1" i="0" u="none" strike="noStrike" kern="1200" cap="none" spc="0" normalizeH="0" baseline="0" noProof="0">
              <a:ln>
                <a:noFill/>
              </a:ln>
              <a:solidFill>
                <a:prstClr val="white">
                  <a:lumMod val="50000"/>
                </a:prstClr>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5" name="表 5">
            <a:extLst>
              <a:ext uri="{FF2B5EF4-FFF2-40B4-BE49-F238E27FC236}">
                <a16:creationId xmlns:a16="http://schemas.microsoft.com/office/drawing/2014/main" id="{34DA358A-ADA5-B32A-9BF0-A64FD7DFF7F4}"/>
              </a:ext>
            </a:extLst>
          </p:cNvPr>
          <p:cNvGraphicFramePr>
            <a:graphicFrameLocks noGrp="1"/>
          </p:cNvGraphicFramePr>
          <p:nvPr/>
        </p:nvGraphicFramePr>
        <p:xfrm>
          <a:off x="1381144" y="1610800"/>
          <a:ext cx="9432306" cy="3625200"/>
        </p:xfrm>
        <a:graphic>
          <a:graphicData uri="http://schemas.openxmlformats.org/drawingml/2006/table">
            <a:tbl>
              <a:tblPr firstRow="1" bandRow="1">
                <a:tableStyleId>{5C22544A-7EE6-4342-B048-85BDC9FD1C3A}</a:tableStyleId>
              </a:tblPr>
              <a:tblGrid>
                <a:gridCol w="1476000">
                  <a:extLst>
                    <a:ext uri="{9D8B030D-6E8A-4147-A177-3AD203B41FA5}">
                      <a16:colId xmlns:a16="http://schemas.microsoft.com/office/drawing/2014/main" val="3749030723"/>
                    </a:ext>
                  </a:extLst>
                </a:gridCol>
                <a:gridCol w="756000">
                  <a:extLst>
                    <a:ext uri="{9D8B030D-6E8A-4147-A177-3AD203B41FA5}">
                      <a16:colId xmlns:a16="http://schemas.microsoft.com/office/drawing/2014/main" val="1821431534"/>
                    </a:ext>
                  </a:extLst>
                </a:gridCol>
                <a:gridCol w="3600153">
                  <a:extLst>
                    <a:ext uri="{9D8B030D-6E8A-4147-A177-3AD203B41FA5}">
                      <a16:colId xmlns:a16="http://schemas.microsoft.com/office/drawing/2014/main" val="1843593180"/>
                    </a:ext>
                  </a:extLst>
                </a:gridCol>
                <a:gridCol w="3600153">
                  <a:extLst>
                    <a:ext uri="{9D8B030D-6E8A-4147-A177-3AD203B41FA5}">
                      <a16:colId xmlns:a16="http://schemas.microsoft.com/office/drawing/2014/main" val="939180182"/>
                    </a:ext>
                  </a:extLst>
                </a:gridCol>
              </a:tblGrid>
              <a:tr h="432604">
                <a:tc gridSpan="2">
                  <a:txBody>
                    <a:bodyPr/>
                    <a:lstStyle/>
                    <a:p>
                      <a:pPr algn="ctr"/>
                      <a:r>
                        <a:rPr kumimoji="1" lang="en-US" altLang="ja-JP" sz="2400" dirty="0">
                          <a:latin typeface="Meiryo UI" panose="020B0604030504040204" pitchFamily="50" charset="-128"/>
                          <a:ea typeface="Meiryo UI" panose="020B0604030504040204" pitchFamily="50" charset="-128"/>
                        </a:rPr>
                        <a:t>Date</a:t>
                      </a:r>
                      <a:endParaRPr kumimoji="1" lang="ja-JP" altLang="en-US" sz="2400" dirty="0">
                        <a:latin typeface="Meiryo UI" panose="020B0604030504040204" pitchFamily="50" charset="-128"/>
                        <a:ea typeface="Meiryo UI" panose="020B0604030504040204" pitchFamily="50" charset="-128"/>
                      </a:endParaRPr>
                    </a:p>
                  </a:txBody>
                  <a:tcPr anchor="ctr"/>
                </a:tc>
                <a:tc hMerge="1">
                  <a:txBody>
                    <a:bodyPr/>
                    <a:lstStyle/>
                    <a:p>
                      <a:endParaRPr kumimoji="1" lang="ja-JP" altLang="en-US" dirty="0"/>
                    </a:p>
                  </a:txBody>
                  <a:tcPr/>
                </a:tc>
                <a:tc gridSpan="2">
                  <a:txBody>
                    <a:bodyPr/>
                    <a:lstStyle/>
                    <a:p>
                      <a:pPr algn="ctr"/>
                      <a:r>
                        <a:rPr kumimoji="1" lang="en-US" altLang="ja-JP" sz="2400" dirty="0">
                          <a:latin typeface="Meiryo UI" panose="020B0604030504040204" pitchFamily="50" charset="-128"/>
                          <a:ea typeface="Meiryo UI" panose="020B0604030504040204" pitchFamily="50" charset="-128"/>
                        </a:rPr>
                        <a:t>Item</a:t>
                      </a:r>
                      <a:endParaRPr kumimoji="1" lang="ja-JP" altLang="en-US" sz="2400" dirty="0">
                        <a:latin typeface="Meiryo UI" panose="020B0604030504040204" pitchFamily="50" charset="-128"/>
                        <a:ea typeface="Meiryo UI" panose="020B0604030504040204" pitchFamily="50" charset="-128"/>
                      </a:endParaRPr>
                    </a:p>
                  </a:txBody>
                  <a:tcPr anchor="ctr"/>
                </a:tc>
                <a:tc hMerge="1">
                  <a:txBody>
                    <a:bodyPr/>
                    <a:lstStyle/>
                    <a:p>
                      <a:endParaRPr kumimoji="1" lang="ja-JP" altLang="en-US" dirty="0"/>
                    </a:p>
                  </a:txBody>
                  <a:tcPr/>
                </a:tc>
                <a:extLst>
                  <a:ext uri="{0D108BD9-81ED-4DB2-BD59-A6C34878D82A}">
                    <a16:rowId xmlns:a16="http://schemas.microsoft.com/office/drawing/2014/main" val="2636336880"/>
                  </a:ext>
                </a:extLst>
              </a:tr>
              <a:tr h="792000">
                <a:tc rowSpan="2">
                  <a:txBody>
                    <a:bodyPr/>
                    <a:lstStyle/>
                    <a:p>
                      <a:pPr algn="ctr"/>
                      <a:r>
                        <a:rPr kumimoji="1" lang="en-US" altLang="ja-JP" sz="2400" dirty="0">
                          <a:latin typeface="Meiryo UI" panose="020B0604030504040204" pitchFamily="50" charset="-128"/>
                          <a:ea typeface="Meiryo UI" panose="020B0604030504040204" pitchFamily="50" charset="-128"/>
                        </a:rPr>
                        <a:t>28.Sep</a:t>
                      </a:r>
                    </a:p>
                    <a:p>
                      <a:pPr algn="ctr"/>
                      <a:r>
                        <a:rPr kumimoji="1" lang="en-US" altLang="ja-JP" sz="2400" dirty="0">
                          <a:latin typeface="Meiryo UI" panose="020B0604030504040204" pitchFamily="50" charset="-128"/>
                          <a:ea typeface="Meiryo UI" panose="020B0604030504040204" pitchFamily="50" charset="-128"/>
                        </a:rPr>
                        <a:t>(Thu)</a:t>
                      </a:r>
                      <a:endParaRPr kumimoji="1" lang="ja-JP" altLang="en-US" sz="24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2400" dirty="0">
                          <a:latin typeface="Meiryo UI" panose="020B0604030504040204" pitchFamily="50" charset="-128"/>
                          <a:ea typeface="Meiryo UI" panose="020B0604030504040204" pitchFamily="50" charset="-128"/>
                        </a:rPr>
                        <a:t>AM</a:t>
                      </a:r>
                      <a:endParaRPr kumimoji="1" lang="ja-JP" altLang="en-US" sz="24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2400" dirty="0">
                          <a:latin typeface="Meiryo UI" panose="020B0604030504040204" pitchFamily="50" charset="-128"/>
                          <a:ea typeface="Meiryo UI" panose="020B0604030504040204" pitchFamily="50" charset="-128"/>
                        </a:rPr>
                        <a:t>Steel Discussion</a:t>
                      </a:r>
                    </a:p>
                  </a:txBody>
                  <a:tcPr anchor="ctr"/>
                </a:tc>
                <a:tc rowSpan="4">
                  <a:txBody>
                    <a:bodyPr/>
                    <a:lstStyle/>
                    <a:p>
                      <a:pPr algn="ctr"/>
                      <a:r>
                        <a:rPr kumimoji="1" lang="en-US" altLang="ja-JP" sz="2400" dirty="0">
                          <a:latin typeface="Meiryo UI" panose="020B0604030504040204" pitchFamily="50" charset="-128"/>
                          <a:ea typeface="Meiryo UI" panose="020B0604030504040204" pitchFamily="50" charset="-128"/>
                        </a:rPr>
                        <a:t>Classification &amp;</a:t>
                      </a:r>
                    </a:p>
                    <a:p>
                      <a:pPr algn="ctr"/>
                      <a:r>
                        <a:rPr kumimoji="1" lang="en-US" altLang="ja-JP" sz="2400" dirty="0">
                          <a:latin typeface="Meiryo UI" panose="020B0604030504040204" pitchFamily="50" charset="-128"/>
                          <a:ea typeface="Meiryo UI" panose="020B0604030504040204" pitchFamily="50" charset="-128"/>
                        </a:rPr>
                        <a:t> System boundary </a:t>
                      </a:r>
                    </a:p>
                    <a:p>
                      <a:pPr algn="ctr"/>
                      <a:r>
                        <a:rPr kumimoji="1" lang="en-US" altLang="ja-JP" sz="2400" dirty="0">
                          <a:latin typeface="Meiryo UI" panose="020B0604030504040204" pitchFamily="50" charset="-128"/>
                          <a:ea typeface="Meiryo UI" panose="020B0604030504040204" pitchFamily="50" charset="-128"/>
                        </a:rPr>
                        <a:t>definition</a:t>
                      </a:r>
                      <a:endParaRPr kumimoji="1" lang="ja-JP" altLang="en-US" sz="2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41342491"/>
                  </a:ext>
                </a:extLst>
              </a:tr>
              <a:tr h="792000">
                <a:tc vMerge="1">
                  <a:txBody>
                    <a:bodyPr/>
                    <a:lstStyle/>
                    <a:p>
                      <a:endParaRPr kumimoji="1" lang="ja-JP" altLang="en-US" dirty="0"/>
                    </a:p>
                  </a:txBody>
                  <a:tcPr/>
                </a:tc>
                <a:tc>
                  <a:txBody>
                    <a:bodyPr/>
                    <a:lstStyle/>
                    <a:p>
                      <a:pPr algn="ctr"/>
                      <a:r>
                        <a:rPr kumimoji="1" lang="en-US" altLang="ja-JP" sz="2400" dirty="0">
                          <a:latin typeface="Meiryo UI" panose="020B0604030504040204" pitchFamily="50" charset="-128"/>
                          <a:ea typeface="Meiryo UI" panose="020B0604030504040204" pitchFamily="50" charset="-128"/>
                        </a:rPr>
                        <a:t>PM</a:t>
                      </a:r>
                      <a:endParaRPr kumimoji="1" lang="ja-JP" altLang="en-US" sz="24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2400" dirty="0">
                          <a:latin typeface="Meiryo UI" panose="020B0604030504040204" pitchFamily="50" charset="-128"/>
                          <a:ea typeface="Meiryo UI" panose="020B0604030504040204" pitchFamily="50" charset="-128"/>
                        </a:rPr>
                        <a:t>Aluminum Discussion</a:t>
                      </a:r>
                      <a:endParaRPr kumimoji="1" lang="ja-JP" altLang="en-US" sz="2400" dirty="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dirty="0"/>
                    </a:p>
                  </a:txBody>
                  <a:tcPr/>
                </a:tc>
                <a:extLst>
                  <a:ext uri="{0D108BD9-81ED-4DB2-BD59-A6C34878D82A}">
                    <a16:rowId xmlns:a16="http://schemas.microsoft.com/office/drawing/2014/main" val="2697216132"/>
                  </a:ext>
                </a:extLst>
              </a:tr>
              <a:tr h="792000">
                <a:tc rowSpan="2">
                  <a:txBody>
                    <a:bodyPr/>
                    <a:lstStyle/>
                    <a:p>
                      <a:pPr algn="ctr"/>
                      <a:r>
                        <a:rPr kumimoji="1" lang="en-US" altLang="ja-JP" sz="2400" dirty="0">
                          <a:latin typeface="Meiryo UI" panose="020B0604030504040204" pitchFamily="50" charset="-128"/>
                          <a:ea typeface="Meiryo UI" panose="020B0604030504040204" pitchFamily="50" charset="-128"/>
                        </a:rPr>
                        <a:t>29.Sept</a:t>
                      </a:r>
                    </a:p>
                    <a:p>
                      <a:pPr algn="ctr"/>
                      <a:r>
                        <a:rPr kumimoji="1" lang="en-US" altLang="ja-JP" sz="2400" dirty="0">
                          <a:latin typeface="Meiryo UI" panose="020B0604030504040204" pitchFamily="50" charset="-128"/>
                          <a:ea typeface="Meiryo UI" panose="020B0604030504040204" pitchFamily="50" charset="-128"/>
                        </a:rPr>
                        <a:t>(Fri)</a:t>
                      </a:r>
                      <a:endParaRPr kumimoji="1" lang="ja-JP" altLang="en-US" sz="24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2400" dirty="0">
                          <a:latin typeface="Meiryo UI" panose="020B0604030504040204" pitchFamily="50" charset="-128"/>
                          <a:ea typeface="Meiryo UI" panose="020B0604030504040204" pitchFamily="50" charset="-128"/>
                        </a:rPr>
                        <a:t>AM</a:t>
                      </a:r>
                      <a:endParaRPr kumimoji="1" lang="ja-JP" altLang="en-US" sz="24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2400" dirty="0">
                          <a:latin typeface="Meiryo UI" panose="020B0604030504040204" pitchFamily="50" charset="-128"/>
                          <a:ea typeface="Meiryo UI" panose="020B0604030504040204" pitchFamily="50" charset="-128"/>
                        </a:rPr>
                        <a:t>Copper Discussion</a:t>
                      </a:r>
                      <a:endParaRPr kumimoji="1" lang="ja-JP" altLang="en-US" sz="2400" dirty="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dirty="0"/>
                    </a:p>
                  </a:txBody>
                  <a:tcPr/>
                </a:tc>
                <a:extLst>
                  <a:ext uri="{0D108BD9-81ED-4DB2-BD59-A6C34878D82A}">
                    <a16:rowId xmlns:a16="http://schemas.microsoft.com/office/drawing/2014/main" val="3756122067"/>
                  </a:ext>
                </a:extLst>
              </a:tr>
              <a:tr h="792000">
                <a:tc vMerge="1">
                  <a:txBody>
                    <a:bodyPr/>
                    <a:lstStyle/>
                    <a:p>
                      <a:endParaRPr kumimoji="1" lang="ja-JP" altLang="en-US" dirty="0"/>
                    </a:p>
                  </a:txBody>
                  <a:tcPr/>
                </a:tc>
                <a:tc>
                  <a:txBody>
                    <a:bodyPr/>
                    <a:lstStyle/>
                    <a:p>
                      <a:pPr algn="ctr"/>
                      <a:r>
                        <a:rPr kumimoji="1" lang="en-US" altLang="ja-JP" sz="2400" dirty="0">
                          <a:latin typeface="Meiryo UI" panose="020B0604030504040204" pitchFamily="50" charset="-128"/>
                          <a:ea typeface="Meiryo UI" panose="020B0604030504040204" pitchFamily="50" charset="-128"/>
                        </a:rPr>
                        <a:t>PM</a:t>
                      </a:r>
                      <a:endParaRPr kumimoji="1" lang="ja-JP" altLang="en-US" sz="24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2400" dirty="0">
                          <a:latin typeface="Meiryo UI" panose="020B0604030504040204" pitchFamily="50" charset="-128"/>
                          <a:ea typeface="Meiryo UI" panose="020B0604030504040204" pitchFamily="50" charset="-128"/>
                        </a:rPr>
                        <a:t>Resin Discussion</a:t>
                      </a:r>
                      <a:endParaRPr kumimoji="1" lang="ja-JP" altLang="en-US" sz="2400" dirty="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dirty="0"/>
                    </a:p>
                  </a:txBody>
                  <a:tcPr/>
                </a:tc>
                <a:extLst>
                  <a:ext uri="{0D108BD9-81ED-4DB2-BD59-A6C34878D82A}">
                    <a16:rowId xmlns:a16="http://schemas.microsoft.com/office/drawing/2014/main" val="2280494768"/>
                  </a:ext>
                </a:extLst>
              </a:tr>
            </a:tbl>
          </a:graphicData>
        </a:graphic>
      </p:graphicFrame>
      <p:sp>
        <p:nvSpPr>
          <p:cNvPr id="6" name="正方形/長方形 5">
            <a:extLst>
              <a:ext uri="{FF2B5EF4-FFF2-40B4-BE49-F238E27FC236}">
                <a16:creationId xmlns:a16="http://schemas.microsoft.com/office/drawing/2014/main" id="{B5C2C566-3428-3007-27B3-635B91B81BB4}"/>
              </a:ext>
            </a:extLst>
          </p:cNvPr>
          <p:cNvSpPr/>
          <p:nvPr/>
        </p:nvSpPr>
        <p:spPr>
          <a:xfrm rot="21053937">
            <a:off x="320680" y="1171999"/>
            <a:ext cx="3960000" cy="9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latin typeface="メイリオ" panose="020B0604030504040204" pitchFamily="50" charset="-128"/>
                <a:ea typeface="メイリオ" panose="020B0604030504040204" pitchFamily="50" charset="-128"/>
              </a:rPr>
              <a:t>Cancel </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of</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face</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to face meeting</a:t>
            </a:r>
          </a:p>
          <a:p>
            <a:pPr algn="ct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only Web meeting</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98170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3615C7-5B65-40AA-8BCE-822ECFC86CBC}"/>
              </a:ext>
            </a:extLst>
          </p:cNvPr>
          <p:cNvSpPr>
            <a:spLocks noGrp="1"/>
          </p:cNvSpPr>
          <p:nvPr>
            <p:ph type="title"/>
          </p:nvPr>
        </p:nvSpPr>
        <p:spPr/>
        <p:txBody>
          <a:bodyPr/>
          <a:lstStyle/>
          <a:p>
            <a:r>
              <a:rPr lang="en-US" altLang="ja-JP" dirty="0"/>
              <a:t>MTG Schedule plan</a:t>
            </a:r>
            <a:endParaRPr kumimoji="1" lang="ja-JP" altLang="en-US" dirty="0"/>
          </a:p>
        </p:txBody>
      </p:sp>
      <p:sp>
        <p:nvSpPr>
          <p:cNvPr id="3" name="スライド番号プレースホルダー 2">
            <a:extLst>
              <a:ext uri="{FF2B5EF4-FFF2-40B4-BE49-F238E27FC236}">
                <a16:creationId xmlns:a16="http://schemas.microsoft.com/office/drawing/2014/main" id="{47FBC5B5-43B7-4B5B-A9EB-CE38884197D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521C42-4E1A-4C54-9F7D-AF2B1AD94E92}" type="slidenum">
              <a:rPr kumimoji="1" lang="ja-JP" altLang="en-US" sz="1200" b="1" i="0" u="none" strike="noStrike" kern="1200" cap="none" spc="0" normalizeH="0" baseline="0" noProof="0" smtClean="0">
                <a:ln>
                  <a:noFill/>
                </a:ln>
                <a:solidFill>
                  <a:prstClr val="white">
                    <a:lumMod val="50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200" b="1" i="0" u="none" strike="noStrike" kern="1200" cap="none" spc="0" normalizeH="0" baseline="0" noProof="0">
              <a:ln>
                <a:noFill/>
              </a:ln>
              <a:solidFill>
                <a:prstClr val="white">
                  <a:lumMod val="50000"/>
                </a:prstClr>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4">
            <a:extLst>
              <a:ext uri="{FF2B5EF4-FFF2-40B4-BE49-F238E27FC236}">
                <a16:creationId xmlns:a16="http://schemas.microsoft.com/office/drawing/2014/main" id="{1E18EA08-831D-443A-9AD7-6A2EB57AC33B}"/>
              </a:ext>
            </a:extLst>
          </p:cNvPr>
          <p:cNvGraphicFramePr>
            <a:graphicFrameLocks noGrp="1"/>
          </p:cNvGraphicFramePr>
          <p:nvPr/>
        </p:nvGraphicFramePr>
        <p:xfrm>
          <a:off x="695670" y="794305"/>
          <a:ext cx="10800000" cy="1609887"/>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2551341184"/>
                    </a:ext>
                  </a:extLst>
                </a:gridCol>
                <a:gridCol w="900000">
                  <a:extLst>
                    <a:ext uri="{9D8B030D-6E8A-4147-A177-3AD203B41FA5}">
                      <a16:colId xmlns:a16="http://schemas.microsoft.com/office/drawing/2014/main" val="2559743383"/>
                    </a:ext>
                  </a:extLst>
                </a:gridCol>
                <a:gridCol w="900000">
                  <a:extLst>
                    <a:ext uri="{9D8B030D-6E8A-4147-A177-3AD203B41FA5}">
                      <a16:colId xmlns:a16="http://schemas.microsoft.com/office/drawing/2014/main" val="4109124290"/>
                    </a:ext>
                  </a:extLst>
                </a:gridCol>
                <a:gridCol w="900000">
                  <a:extLst>
                    <a:ext uri="{9D8B030D-6E8A-4147-A177-3AD203B41FA5}">
                      <a16:colId xmlns:a16="http://schemas.microsoft.com/office/drawing/2014/main" val="675191314"/>
                    </a:ext>
                  </a:extLst>
                </a:gridCol>
                <a:gridCol w="900000">
                  <a:extLst>
                    <a:ext uri="{9D8B030D-6E8A-4147-A177-3AD203B41FA5}">
                      <a16:colId xmlns:a16="http://schemas.microsoft.com/office/drawing/2014/main" val="4254352083"/>
                    </a:ext>
                  </a:extLst>
                </a:gridCol>
                <a:gridCol w="900000">
                  <a:extLst>
                    <a:ext uri="{9D8B030D-6E8A-4147-A177-3AD203B41FA5}">
                      <a16:colId xmlns:a16="http://schemas.microsoft.com/office/drawing/2014/main" val="7075865"/>
                    </a:ext>
                  </a:extLst>
                </a:gridCol>
                <a:gridCol w="900000">
                  <a:extLst>
                    <a:ext uri="{9D8B030D-6E8A-4147-A177-3AD203B41FA5}">
                      <a16:colId xmlns:a16="http://schemas.microsoft.com/office/drawing/2014/main" val="2218788116"/>
                    </a:ext>
                  </a:extLst>
                </a:gridCol>
                <a:gridCol w="900000">
                  <a:extLst>
                    <a:ext uri="{9D8B030D-6E8A-4147-A177-3AD203B41FA5}">
                      <a16:colId xmlns:a16="http://schemas.microsoft.com/office/drawing/2014/main" val="3968323711"/>
                    </a:ext>
                  </a:extLst>
                </a:gridCol>
                <a:gridCol w="900000">
                  <a:extLst>
                    <a:ext uri="{9D8B030D-6E8A-4147-A177-3AD203B41FA5}">
                      <a16:colId xmlns:a16="http://schemas.microsoft.com/office/drawing/2014/main" val="1403294505"/>
                    </a:ext>
                  </a:extLst>
                </a:gridCol>
                <a:gridCol w="900000">
                  <a:extLst>
                    <a:ext uri="{9D8B030D-6E8A-4147-A177-3AD203B41FA5}">
                      <a16:colId xmlns:a16="http://schemas.microsoft.com/office/drawing/2014/main" val="3361849885"/>
                    </a:ext>
                  </a:extLst>
                </a:gridCol>
                <a:gridCol w="900000">
                  <a:extLst>
                    <a:ext uri="{9D8B030D-6E8A-4147-A177-3AD203B41FA5}">
                      <a16:colId xmlns:a16="http://schemas.microsoft.com/office/drawing/2014/main" val="4258288383"/>
                    </a:ext>
                  </a:extLst>
                </a:gridCol>
              </a:tblGrid>
              <a:tr h="529887">
                <a:tc rowSpan="3">
                  <a:txBody>
                    <a:bodyPr/>
                    <a:lstStyle/>
                    <a:p>
                      <a:pPr algn="ctr"/>
                      <a:r>
                        <a:rPr kumimoji="1" lang="en-US" altLang="ja-JP" sz="2400" dirty="0">
                          <a:latin typeface="メイリオ" panose="020B0604030504040204" pitchFamily="50" charset="-128"/>
                          <a:ea typeface="メイリオ" panose="020B0604030504040204" pitchFamily="50" charset="-128"/>
                        </a:rPr>
                        <a:t>SG2</a:t>
                      </a:r>
                    </a:p>
                    <a:p>
                      <a:pPr algn="ctr"/>
                      <a:r>
                        <a:rPr kumimoji="1" lang="en-US" altLang="ja-JP" sz="2400" dirty="0">
                          <a:latin typeface="メイリオ" panose="020B0604030504040204" pitchFamily="50" charset="-128"/>
                          <a:ea typeface="メイリオ" panose="020B0604030504040204" pitchFamily="50" charset="-128"/>
                        </a:rPr>
                        <a:t>MTG</a:t>
                      </a:r>
                    </a:p>
                    <a:p>
                      <a:pPr algn="ctr"/>
                      <a:r>
                        <a:rPr kumimoji="1" lang="en-US" altLang="ja-JP" sz="2400" dirty="0">
                          <a:latin typeface="メイリオ" panose="020B0604030504040204" pitchFamily="50" charset="-128"/>
                          <a:ea typeface="メイリオ" panose="020B0604030504040204" pitchFamily="50" charset="-128"/>
                        </a:rPr>
                        <a:t>date</a:t>
                      </a:r>
                    </a:p>
                  </a:txBody>
                  <a:tcPr anchor="ctr"/>
                </a:tc>
                <a:tc gridSpan="7">
                  <a:txBody>
                    <a:bodyPr/>
                    <a:lstStyle/>
                    <a:p>
                      <a:pPr algn="ctr"/>
                      <a:r>
                        <a:rPr kumimoji="1" lang="en-US" altLang="ja-JP" sz="2400" dirty="0">
                          <a:latin typeface="メイリオ" panose="020B0604030504040204" pitchFamily="50" charset="-128"/>
                          <a:ea typeface="メイリオ" panose="020B0604030504040204" pitchFamily="50" charset="-128"/>
                        </a:rPr>
                        <a:t>2023</a:t>
                      </a:r>
                      <a:endParaRPr kumimoji="1" lang="ja-JP" altLang="en-US" sz="2400" dirty="0">
                        <a:latin typeface="メイリオ" panose="020B0604030504040204" pitchFamily="50" charset="-128"/>
                        <a:ea typeface="メイリオ" panose="020B0604030504040204" pitchFamily="50" charset="-128"/>
                      </a:endParaRPr>
                    </a:p>
                  </a:txBody>
                  <a:tcPr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dirty="0"/>
                    </a:p>
                  </a:txBody>
                  <a:tcPr/>
                </a:tc>
                <a:tc gridSpan="3">
                  <a:txBody>
                    <a:bodyPr/>
                    <a:lstStyle/>
                    <a:p>
                      <a:pPr algn="ctr"/>
                      <a:r>
                        <a:rPr kumimoji="1" lang="en-US" altLang="ja-JP" sz="2400" dirty="0">
                          <a:latin typeface="メイリオ" panose="020B0604030504040204" pitchFamily="50" charset="-128"/>
                          <a:ea typeface="メイリオ" panose="020B0604030504040204" pitchFamily="50" charset="-128"/>
                        </a:rPr>
                        <a:t>2024</a:t>
                      </a:r>
                      <a:endParaRPr kumimoji="1" lang="ja-JP" altLang="en-US" sz="2400" dirty="0">
                        <a:latin typeface="メイリオ" panose="020B0604030504040204" pitchFamily="50" charset="-128"/>
                        <a:ea typeface="メイリオ" panose="020B0604030504040204" pitchFamily="50" charset="-128"/>
                      </a:endParaRPr>
                    </a:p>
                  </a:txBody>
                  <a:tcPr anchor="ctr"/>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a16="http://schemas.microsoft.com/office/drawing/2014/main" val="3090204874"/>
                  </a:ext>
                </a:extLst>
              </a:tr>
              <a:tr h="540000">
                <a:tc vMerge="1">
                  <a:txBody>
                    <a:bodyPr/>
                    <a:lstStyle/>
                    <a:p>
                      <a:pPr algn="ct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solidFill>
                            <a:schemeClr val="bg1">
                              <a:lumMod val="50000"/>
                            </a:schemeClr>
                          </a:solidFill>
                          <a:latin typeface="メイリオ" panose="020B0604030504040204" pitchFamily="50" charset="-128"/>
                          <a:ea typeface="メイリオ" panose="020B0604030504040204" pitchFamily="50" charset="-128"/>
                        </a:rPr>
                        <a:t>Jun</a:t>
                      </a:r>
                      <a:endParaRPr kumimoji="1" lang="ja-JP" altLang="en-US" sz="2400" dirty="0">
                        <a:solidFill>
                          <a:schemeClr val="bg1">
                            <a:lumMod val="50000"/>
                          </a:schemeClr>
                        </a:solidFill>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Jul</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Aug</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Sep</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Oct</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Nov</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Dec</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Jan</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Feb</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Mar</a:t>
                      </a:r>
                      <a:endParaRPr kumimoji="1" lang="ja-JP" altLang="en-US" sz="2400" dirty="0">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178902900"/>
                  </a:ext>
                </a:extLst>
              </a:tr>
              <a:tr h="540000">
                <a:tc vMerge="1">
                  <a:txBody>
                    <a:bodyPr/>
                    <a:lstStyle/>
                    <a:p>
                      <a:pPr algn="ct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solidFill>
                            <a:schemeClr val="bg1">
                              <a:lumMod val="50000"/>
                            </a:schemeClr>
                          </a:solidFill>
                          <a:latin typeface="メイリオ" panose="020B0604030504040204" pitchFamily="50" charset="-128"/>
                          <a:ea typeface="メイリオ" panose="020B0604030504040204" pitchFamily="50" charset="-128"/>
                        </a:rPr>
                        <a:t>22</a:t>
                      </a:r>
                      <a:endParaRPr kumimoji="1" lang="ja-JP" altLang="en-US" sz="2400" dirty="0">
                        <a:solidFill>
                          <a:schemeClr val="bg1">
                            <a:lumMod val="50000"/>
                          </a:schemeClr>
                        </a:solidFill>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27</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24</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28</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26</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23</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25</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22</a:t>
                      </a:r>
                      <a:endParaRPr kumimoji="1" lang="ja-JP" altLang="en-US" sz="24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2400" dirty="0">
                          <a:latin typeface="メイリオ" panose="020B0604030504040204" pitchFamily="50" charset="-128"/>
                          <a:ea typeface="メイリオ" panose="020B0604030504040204" pitchFamily="50" charset="-128"/>
                        </a:rPr>
                        <a:t>28</a:t>
                      </a:r>
                      <a:endParaRPr kumimoji="1" lang="ja-JP" altLang="en-US" sz="2400" dirty="0">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2063326162"/>
                  </a:ext>
                </a:extLst>
              </a:tr>
            </a:tbl>
          </a:graphicData>
        </a:graphic>
      </p:graphicFrame>
      <p:sp>
        <p:nvSpPr>
          <p:cNvPr id="5" name="テキスト ボックス 4">
            <a:extLst>
              <a:ext uri="{FF2B5EF4-FFF2-40B4-BE49-F238E27FC236}">
                <a16:creationId xmlns:a16="http://schemas.microsoft.com/office/drawing/2014/main" id="{8A5CC074-1EDF-4C20-A5D1-C3EA5D9E34D1}"/>
              </a:ext>
            </a:extLst>
          </p:cNvPr>
          <p:cNvSpPr txBox="1"/>
          <p:nvPr/>
        </p:nvSpPr>
        <p:spPr>
          <a:xfrm>
            <a:off x="2502255" y="3001642"/>
            <a:ext cx="5525230"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Every Month's 4</a:t>
            </a:r>
            <a:r>
              <a:rPr kumimoji="1" lang="en-US" altLang="ja-JP" sz="2800" b="1" i="0" u="none" strike="noStrike" kern="1200" cap="none" spc="0" normalizeH="0" baseline="3000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th</a:t>
            </a:r>
            <a:r>
              <a:rPr kumimoji="1" lang="en-US" altLang="ja-JP"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Thursday </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a:extLst>
              <a:ext uri="{FF2B5EF4-FFF2-40B4-BE49-F238E27FC236}">
                <a16:creationId xmlns:a16="http://schemas.microsoft.com/office/drawing/2014/main" id="{208D7134-091F-4FF0-ADEF-549C9B7D39D1}"/>
              </a:ext>
            </a:extLst>
          </p:cNvPr>
          <p:cNvSpPr txBox="1"/>
          <p:nvPr/>
        </p:nvSpPr>
        <p:spPr>
          <a:xfrm>
            <a:off x="2502255" y="3595231"/>
            <a:ext cx="3717236"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19:00-20:00 (JST)</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a:extLst>
              <a:ext uri="{FF2B5EF4-FFF2-40B4-BE49-F238E27FC236}">
                <a16:creationId xmlns:a16="http://schemas.microsoft.com/office/drawing/2014/main" id="{944E5657-063D-41AD-AE4F-2A97CF81C547}"/>
              </a:ext>
            </a:extLst>
          </p:cNvPr>
          <p:cNvSpPr txBox="1"/>
          <p:nvPr/>
        </p:nvSpPr>
        <p:spPr>
          <a:xfrm>
            <a:off x="2502255" y="4188819"/>
            <a:ext cx="234961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Online MTG</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a:extLst>
              <a:ext uri="{FF2B5EF4-FFF2-40B4-BE49-F238E27FC236}">
                <a16:creationId xmlns:a16="http://schemas.microsoft.com/office/drawing/2014/main" id="{A4DFAA3E-B803-4293-9572-F87E10C645F5}"/>
              </a:ext>
            </a:extLst>
          </p:cNvPr>
          <p:cNvSpPr txBox="1"/>
          <p:nvPr/>
        </p:nvSpPr>
        <p:spPr>
          <a:xfrm>
            <a:off x="6322967" y="5366850"/>
            <a:ext cx="2695866" cy="400110"/>
          </a:xfrm>
          <a:prstGeom prst="rect">
            <a:avLst/>
          </a:prstGeom>
          <a:noFill/>
        </p:spPr>
        <p:txBody>
          <a:bodyPr wrap="none" rtlCol="0">
            <a:spAutoFit/>
          </a:bodyPr>
          <a:lstStyle/>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en-US" altLang="ja-JP"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A-LCA IWG MTG</a:t>
            </a:r>
            <a:endParaRPr kumimoji="1" lang="ja-JP" altLang="en-US"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0" name="テキスト ボックス 9">
            <a:extLst>
              <a:ext uri="{FF2B5EF4-FFF2-40B4-BE49-F238E27FC236}">
                <a16:creationId xmlns:a16="http://schemas.microsoft.com/office/drawing/2014/main" id="{34EF7223-1912-48ED-8A41-7DA42C4E71D5}"/>
              </a:ext>
            </a:extLst>
          </p:cNvPr>
          <p:cNvSpPr txBox="1"/>
          <p:nvPr/>
        </p:nvSpPr>
        <p:spPr>
          <a:xfrm>
            <a:off x="7125050" y="5766960"/>
            <a:ext cx="3195105"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white">
                    <a:lumMod val="50000"/>
                  </a:prstClr>
                </a:solidFill>
                <a:effectLst/>
                <a:uLnTx/>
                <a:uFillTx/>
                <a:latin typeface="メイリオ" panose="020B0604030504040204" pitchFamily="50" charset="-128"/>
                <a:ea typeface="メイリオ" panose="020B0604030504040204" pitchFamily="50" charset="-128"/>
                <a:cs typeface="+mn-cs"/>
              </a:rPr>
              <a:t>Jul.10		@online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Oct.17-18	</a:t>
            </a:r>
            <a:r>
              <a:rPr kumimoji="1" lang="ja-JP" altLang="en-US"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en-US" altLang="ja-JP"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Brussel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Jan.xx</a:t>
            </a:r>
            <a:r>
              <a:rPr kumimoji="1" lang="en-US" altLang="ja-JP"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@Geneva</a:t>
            </a:r>
            <a:endParaRPr kumimoji="1" lang="ja-JP" altLang="en-US"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 name="正方形/長方形 11">
            <a:extLst>
              <a:ext uri="{FF2B5EF4-FFF2-40B4-BE49-F238E27FC236}">
                <a16:creationId xmlns:a16="http://schemas.microsoft.com/office/drawing/2014/main" id="{74D17828-907A-4E61-9909-B676FB375CB4}"/>
              </a:ext>
            </a:extLst>
          </p:cNvPr>
          <p:cNvSpPr/>
          <p:nvPr/>
        </p:nvSpPr>
        <p:spPr>
          <a:xfrm>
            <a:off x="6092964" y="5311817"/>
            <a:ext cx="4320000" cy="144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890236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49B48A10-75DD-488C-9E8B-E2B27F236D61}"/>
              </a:ext>
            </a:extLst>
          </p:cNvPr>
          <p:cNvSpPr>
            <a:spLocks noGrp="1"/>
          </p:cNvSpPr>
          <p:nvPr>
            <p:ph type="sldNum" sz="quarter" idx="12"/>
          </p:nvPr>
        </p:nvSpPr>
        <p:spPr/>
        <p:txBody>
          <a:bodyPr/>
          <a:lstStyle/>
          <a:p>
            <a:fld id="{25521C42-4E1A-4C54-9F7D-AF2B1AD94E92}" type="slidenum">
              <a:rPr kumimoji="1" lang="ja-JP" altLang="en-US" smtClean="0"/>
              <a:t>16</a:t>
            </a:fld>
            <a:endParaRPr kumimoji="1" lang="ja-JP" altLang="en-US"/>
          </a:p>
        </p:txBody>
      </p:sp>
      <p:sp>
        <p:nvSpPr>
          <p:cNvPr id="5" name="タイトル 2">
            <a:extLst>
              <a:ext uri="{FF2B5EF4-FFF2-40B4-BE49-F238E27FC236}">
                <a16:creationId xmlns:a16="http://schemas.microsoft.com/office/drawing/2014/main" id="{437A058C-683D-4584-A96E-D8DA7B38B8D1}"/>
              </a:ext>
            </a:extLst>
          </p:cNvPr>
          <p:cNvSpPr>
            <a:spLocks noGrp="1"/>
          </p:cNvSpPr>
          <p:nvPr>
            <p:ph type="title"/>
          </p:nvPr>
        </p:nvSpPr>
        <p:spPr>
          <a:xfrm>
            <a:off x="346881" y="0"/>
            <a:ext cx="9888000" cy="648000"/>
          </a:xfrm>
        </p:spPr>
        <p:txBody>
          <a:bodyPr/>
          <a:lstStyle/>
          <a:p>
            <a:r>
              <a:rPr kumimoji="1" lang="en-US" altLang="ja-JP" sz="2400" dirty="0"/>
              <a:t>Meeting minutes -  </a:t>
            </a:r>
            <a:r>
              <a:rPr lang="en-US" altLang="ja-JP" sz="2400" dirty="0"/>
              <a:t>Meeting schedule</a:t>
            </a:r>
            <a:endParaRPr kumimoji="1" lang="ja-JP" altLang="en-US" sz="2400" dirty="0"/>
          </a:p>
        </p:txBody>
      </p:sp>
      <p:graphicFrame>
        <p:nvGraphicFramePr>
          <p:cNvPr id="7" name="表 7">
            <a:extLst>
              <a:ext uri="{FF2B5EF4-FFF2-40B4-BE49-F238E27FC236}">
                <a16:creationId xmlns:a16="http://schemas.microsoft.com/office/drawing/2014/main" id="{113750F9-4DEB-4579-BD96-5A3F991DA04E}"/>
              </a:ext>
            </a:extLst>
          </p:cNvPr>
          <p:cNvGraphicFramePr>
            <a:graphicFrameLocks noGrp="1"/>
          </p:cNvGraphicFramePr>
          <p:nvPr>
            <p:extLst>
              <p:ext uri="{D42A27DB-BD31-4B8C-83A1-F6EECF244321}">
                <p14:modId xmlns:p14="http://schemas.microsoft.com/office/powerpoint/2010/main" val="3827135260"/>
              </p:ext>
            </p:extLst>
          </p:nvPr>
        </p:nvGraphicFramePr>
        <p:xfrm>
          <a:off x="354251" y="2521987"/>
          <a:ext cx="11428790" cy="3205480"/>
        </p:xfrm>
        <a:graphic>
          <a:graphicData uri="http://schemas.openxmlformats.org/drawingml/2006/table">
            <a:tbl>
              <a:tblPr firstRow="1" bandRow="1">
                <a:tableStyleId>{5C22544A-7EE6-4342-B048-85BDC9FD1C3A}</a:tableStyleId>
              </a:tblPr>
              <a:tblGrid>
                <a:gridCol w="5714395">
                  <a:extLst>
                    <a:ext uri="{9D8B030D-6E8A-4147-A177-3AD203B41FA5}">
                      <a16:colId xmlns:a16="http://schemas.microsoft.com/office/drawing/2014/main" val="1170168079"/>
                    </a:ext>
                  </a:extLst>
                </a:gridCol>
                <a:gridCol w="5714395">
                  <a:extLst>
                    <a:ext uri="{9D8B030D-6E8A-4147-A177-3AD203B41FA5}">
                      <a16:colId xmlns:a16="http://schemas.microsoft.com/office/drawing/2014/main" val="2922820625"/>
                    </a:ext>
                  </a:extLst>
                </a:gridCol>
              </a:tblGrid>
              <a:tr h="370840">
                <a:tc>
                  <a:txBody>
                    <a:bodyPr/>
                    <a:lstStyle/>
                    <a:p>
                      <a:r>
                        <a:rPr kumimoji="1" lang="en-US" altLang="ja-JP" dirty="0"/>
                        <a:t>Question / Opinion</a:t>
                      </a:r>
                      <a:endParaRPr kumimoji="1" lang="ja-JP" altLang="en-US" dirty="0"/>
                    </a:p>
                  </a:txBody>
                  <a:tcPr/>
                </a:tc>
                <a:tc>
                  <a:txBody>
                    <a:bodyPr/>
                    <a:lstStyle/>
                    <a:p>
                      <a:r>
                        <a:rPr kumimoji="1" lang="en-US" altLang="ja-JP" dirty="0"/>
                        <a:t>Answer / Next action</a:t>
                      </a:r>
                      <a:endParaRPr kumimoji="1" lang="ja-JP" altLang="en-US" dirty="0"/>
                    </a:p>
                  </a:txBody>
                  <a:tcPr/>
                </a:tc>
                <a:extLst>
                  <a:ext uri="{0D108BD9-81ED-4DB2-BD59-A6C34878D82A}">
                    <a16:rowId xmlns:a16="http://schemas.microsoft.com/office/drawing/2014/main" val="941105177"/>
                  </a:ext>
                </a:extLst>
              </a:tr>
              <a:tr h="3708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200" dirty="0"/>
                        <a:t>How about battery material for EVs? </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Battery material is also needed to discuss but I would like to start from material that used in all vehicle type.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If you will have any other material to discuss, please let me know your idea.</a:t>
                      </a:r>
                    </a:p>
                  </a:txBody>
                  <a:tcPr/>
                </a:tc>
                <a:extLst>
                  <a:ext uri="{0D108BD9-81ED-4DB2-BD59-A6C34878D82A}">
                    <a16:rowId xmlns:a16="http://schemas.microsoft.com/office/drawing/2014/main" val="1163791933"/>
                  </a:ext>
                </a:extLst>
              </a:tr>
              <a:tr h="3708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200" dirty="0"/>
                        <a:t>Electronics components are very important and very difficult to break into the separate materials. I would use as component.</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If we will have intensity as component, then we should consider production phase and I am not confident now. But I agree with you that this is also important topic.</a:t>
                      </a:r>
                    </a:p>
                  </a:txBody>
                  <a:tcPr/>
                </a:tc>
                <a:extLst>
                  <a:ext uri="{0D108BD9-81ED-4DB2-BD59-A6C34878D82A}">
                    <a16:rowId xmlns:a16="http://schemas.microsoft.com/office/drawing/2014/main" val="2095632475"/>
                  </a:ext>
                </a:extLst>
              </a:tr>
              <a:tr h="3708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200" dirty="0"/>
                        <a:t>There are already battery regulation. Do you plan to add something on this?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We cannot ignore the regulation. If we will add new material, we can propose to EC.</a:t>
                      </a:r>
                    </a:p>
                  </a:txBody>
                  <a:tcPr/>
                </a:tc>
                <a:extLst>
                  <a:ext uri="{0D108BD9-81ED-4DB2-BD59-A6C34878D82A}">
                    <a16:rowId xmlns:a16="http://schemas.microsoft.com/office/drawing/2014/main" val="3905261604"/>
                  </a:ext>
                </a:extLst>
              </a:tr>
              <a:tr h="3708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200" dirty="0"/>
                        <a:t>Battery CFP rule will be issued in few month. Do we think to change this rule?</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Sorry to make misunderstanding. We will just show and not ask to change.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Then they can decide by their own.</a:t>
                      </a:r>
                    </a:p>
                  </a:txBody>
                  <a:tcPr/>
                </a:tc>
                <a:extLst>
                  <a:ext uri="{0D108BD9-81ED-4DB2-BD59-A6C34878D82A}">
                    <a16:rowId xmlns:a16="http://schemas.microsoft.com/office/drawing/2014/main" val="3498788749"/>
                  </a:ext>
                </a:extLst>
              </a:tr>
              <a:tr h="3708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200" dirty="0"/>
                        <a:t>Glass is also high sensitivity.</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dirty="0">
                          <a:sym typeface="Wingdings" panose="05000000000000000000" pitchFamily="2" charset="2"/>
                        </a:rPr>
                        <a:t>We don’t forget all the material. Please nominate which material you want to discuss. Discussion will be started from major material and then discuss one by one later.</a:t>
                      </a:r>
                    </a:p>
                  </a:txBody>
                  <a:tcPr/>
                </a:tc>
                <a:extLst>
                  <a:ext uri="{0D108BD9-81ED-4DB2-BD59-A6C34878D82A}">
                    <a16:rowId xmlns:a16="http://schemas.microsoft.com/office/drawing/2014/main" val="3352798375"/>
                  </a:ext>
                </a:extLst>
              </a:tr>
            </a:tbl>
          </a:graphicData>
        </a:graphic>
      </p:graphicFrame>
      <p:sp>
        <p:nvSpPr>
          <p:cNvPr id="6" name="コンテンツ プレースホルダー 4">
            <a:extLst>
              <a:ext uri="{FF2B5EF4-FFF2-40B4-BE49-F238E27FC236}">
                <a16:creationId xmlns:a16="http://schemas.microsoft.com/office/drawing/2014/main" id="{B61A4D6D-C1FC-40DB-BCB8-14B92806C00B}"/>
              </a:ext>
            </a:extLst>
          </p:cNvPr>
          <p:cNvSpPr txBox="1">
            <a:spLocks/>
          </p:cNvSpPr>
          <p:nvPr/>
        </p:nvSpPr>
        <p:spPr>
          <a:xfrm>
            <a:off x="235773" y="654841"/>
            <a:ext cx="11520000" cy="360001"/>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400" b="1"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en-US" altLang="ja-JP" dirty="0"/>
              <a:t>Explanation from leader</a:t>
            </a:r>
          </a:p>
        </p:txBody>
      </p:sp>
      <p:sp>
        <p:nvSpPr>
          <p:cNvPr id="8" name="テキスト ボックス 7">
            <a:extLst>
              <a:ext uri="{FF2B5EF4-FFF2-40B4-BE49-F238E27FC236}">
                <a16:creationId xmlns:a16="http://schemas.microsoft.com/office/drawing/2014/main" id="{EF208E52-A1E8-49E7-B9CE-93560699E38E}"/>
              </a:ext>
            </a:extLst>
          </p:cNvPr>
          <p:cNvSpPr txBox="1"/>
          <p:nvPr/>
        </p:nvSpPr>
        <p:spPr>
          <a:xfrm>
            <a:off x="570522" y="1021683"/>
            <a:ext cx="11702571" cy="1200329"/>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1800" dirty="0">
                <a:latin typeface="Meiryo UI" panose="020B0604030504040204" pitchFamily="50" charset="-128"/>
                <a:ea typeface="Meiryo UI" panose="020B0604030504040204" pitchFamily="50" charset="-128"/>
              </a:rPr>
              <a:t>Regarding in person meeting plan in Tokyo. We have only few participants so far. Therefore, I will arrange again Teams meeting in next time.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dirty="0">
                <a:latin typeface="Meiryo UI" panose="020B0604030504040204" pitchFamily="50" charset="-128"/>
                <a:ea typeface="Meiryo UI" panose="020B0604030504040204" pitchFamily="50" charset="-128"/>
                <a:sym typeface="Wingdings" panose="05000000000000000000" pitchFamily="2" charset="2"/>
              </a:rPr>
              <a:t>However, I don’t think we can discuss about all materials in 1 hour. Then I would like to choose one material to discuss in next meeting (steel / aluminum / plastic).</a:t>
            </a:r>
            <a:endParaRPr lang="en-US" altLang="ja-JP" sz="1800" dirty="0">
              <a:latin typeface="Meiryo UI" panose="020B0604030504040204" pitchFamily="50" charset="-128"/>
              <a:ea typeface="Meiryo UI" panose="020B0604030504040204" pitchFamily="50" charset="-128"/>
              <a:sym typeface="Wingdings" panose="05000000000000000000" pitchFamily="2" charset="2"/>
            </a:endParaRPr>
          </a:p>
        </p:txBody>
      </p:sp>
    </p:spTree>
    <p:extLst>
      <p:ext uri="{BB962C8B-B14F-4D97-AF65-F5344CB8AC3E}">
        <p14:creationId xmlns:p14="http://schemas.microsoft.com/office/powerpoint/2010/main" val="1641738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5CC0B5-B627-45A1-8006-B91B3352BF68}"/>
              </a:ext>
            </a:extLst>
          </p:cNvPr>
          <p:cNvSpPr>
            <a:spLocks noGrp="1"/>
          </p:cNvSpPr>
          <p:nvPr>
            <p:ph type="title"/>
          </p:nvPr>
        </p:nvSpPr>
        <p:spPr/>
        <p:txBody>
          <a:bodyPr/>
          <a:lstStyle/>
          <a:p>
            <a:r>
              <a:rPr kumimoji="1" lang="en-US" altLang="ja-JP" dirty="0"/>
              <a:t>Participants</a:t>
            </a:r>
            <a:endParaRPr kumimoji="1" lang="ja-JP" altLang="en-US" dirty="0"/>
          </a:p>
        </p:txBody>
      </p:sp>
      <p:sp>
        <p:nvSpPr>
          <p:cNvPr id="4" name="スライド番号プレースホルダー 3">
            <a:extLst>
              <a:ext uri="{FF2B5EF4-FFF2-40B4-BE49-F238E27FC236}">
                <a16:creationId xmlns:a16="http://schemas.microsoft.com/office/drawing/2014/main" id="{29D4B7F2-F919-4A25-87B1-AA74B09B47A6}"/>
              </a:ext>
            </a:extLst>
          </p:cNvPr>
          <p:cNvSpPr>
            <a:spLocks noGrp="1"/>
          </p:cNvSpPr>
          <p:nvPr>
            <p:ph type="sldNum" sz="quarter" idx="12"/>
          </p:nvPr>
        </p:nvSpPr>
        <p:spPr/>
        <p:txBody>
          <a:bodyPr/>
          <a:lstStyle/>
          <a:p>
            <a:fld id="{25521C42-4E1A-4C54-9F7D-AF2B1AD94E92}" type="slidenum">
              <a:rPr kumimoji="1" lang="ja-JP" altLang="en-US" smtClean="0"/>
              <a:t>2</a:t>
            </a:fld>
            <a:endParaRPr kumimoji="1" lang="ja-JP" altLang="en-US"/>
          </a:p>
        </p:txBody>
      </p:sp>
      <p:graphicFrame>
        <p:nvGraphicFramePr>
          <p:cNvPr id="5" name="表 4">
            <a:extLst>
              <a:ext uri="{FF2B5EF4-FFF2-40B4-BE49-F238E27FC236}">
                <a16:creationId xmlns:a16="http://schemas.microsoft.com/office/drawing/2014/main" id="{E26A7757-2E4A-42CC-87A6-07114140DC48}"/>
              </a:ext>
            </a:extLst>
          </p:cNvPr>
          <p:cNvGraphicFramePr>
            <a:graphicFrameLocks noGrp="1"/>
          </p:cNvGraphicFramePr>
          <p:nvPr>
            <p:extLst>
              <p:ext uri="{D42A27DB-BD31-4B8C-83A1-F6EECF244321}">
                <p14:modId xmlns:p14="http://schemas.microsoft.com/office/powerpoint/2010/main" val="503898756"/>
              </p:ext>
            </p:extLst>
          </p:nvPr>
        </p:nvGraphicFramePr>
        <p:xfrm>
          <a:off x="796639" y="1203648"/>
          <a:ext cx="9759821" cy="4693294"/>
        </p:xfrm>
        <a:graphic>
          <a:graphicData uri="http://schemas.openxmlformats.org/drawingml/2006/table">
            <a:tbl>
              <a:tblPr/>
              <a:tblGrid>
                <a:gridCol w="2398127">
                  <a:extLst>
                    <a:ext uri="{9D8B030D-6E8A-4147-A177-3AD203B41FA5}">
                      <a16:colId xmlns:a16="http://schemas.microsoft.com/office/drawing/2014/main" val="4238859259"/>
                    </a:ext>
                  </a:extLst>
                </a:gridCol>
                <a:gridCol w="1673113">
                  <a:extLst>
                    <a:ext uri="{9D8B030D-6E8A-4147-A177-3AD203B41FA5}">
                      <a16:colId xmlns:a16="http://schemas.microsoft.com/office/drawing/2014/main" val="510167586"/>
                    </a:ext>
                  </a:extLst>
                </a:gridCol>
                <a:gridCol w="2082096">
                  <a:extLst>
                    <a:ext uri="{9D8B030D-6E8A-4147-A177-3AD203B41FA5}">
                      <a16:colId xmlns:a16="http://schemas.microsoft.com/office/drawing/2014/main" val="780663956"/>
                    </a:ext>
                  </a:extLst>
                </a:gridCol>
                <a:gridCol w="762195">
                  <a:extLst>
                    <a:ext uri="{9D8B030D-6E8A-4147-A177-3AD203B41FA5}">
                      <a16:colId xmlns:a16="http://schemas.microsoft.com/office/drawing/2014/main" val="1565838755"/>
                    </a:ext>
                  </a:extLst>
                </a:gridCol>
                <a:gridCol w="2844290">
                  <a:extLst>
                    <a:ext uri="{9D8B030D-6E8A-4147-A177-3AD203B41FA5}">
                      <a16:colId xmlns:a16="http://schemas.microsoft.com/office/drawing/2014/main" val="2402666297"/>
                    </a:ext>
                  </a:extLst>
                </a:gridCol>
              </a:tblGrid>
              <a:tr h="401912">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Lead</a:t>
                      </a:r>
                    </a:p>
                  </a:txBody>
                  <a:tcPr marL="7620" marR="7620" marT="762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Isao</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TABUSHI</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CP</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JP</a:t>
                      </a:r>
                    </a:p>
                  </a:txBody>
                  <a:tcPr marL="7620" marR="7620" marT="762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6581838"/>
                  </a:ext>
                </a:extLst>
              </a:tr>
              <a:tr h="388947">
                <a:tc rowSpan="11">
                  <a:txBody>
                    <a:bodyPr/>
                    <a:lstStyle/>
                    <a:p>
                      <a:pPr algn="l" fontAlgn="ctr"/>
                      <a:r>
                        <a:rPr lang="en-US" sz="1800" b="0" i="0" u="none" strike="noStrike" dirty="0">
                          <a:solidFill>
                            <a:srgbClr val="000000"/>
                          </a:solidFill>
                          <a:effectLst/>
                          <a:latin typeface="Georgia" panose="02040502050405020303" pitchFamily="18" charset="0"/>
                          <a:ea typeface="游ゴシック" panose="020B0400000000000000" pitchFamily="50" charset="-128"/>
                        </a:rPr>
                        <a:t>Main Participants</a:t>
                      </a:r>
                    </a:p>
                  </a:txBody>
                  <a:tcPr marL="7620" marR="7620" marT="762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dirty="0">
                          <a:solidFill>
                            <a:srgbClr val="000000"/>
                          </a:solidFill>
                          <a:effectLst/>
                          <a:latin typeface="Georgia" panose="02040502050405020303" pitchFamily="18" charset="0"/>
                          <a:ea typeface="游ゴシック" panose="020B0400000000000000" pitchFamily="50" charset="-128"/>
                        </a:rPr>
                        <a:t>Koichiro</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AIKAWA</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83739527"/>
                  </a:ext>
                </a:extLst>
              </a:tr>
              <a:tr h="388947">
                <a:tc vMerge="1">
                  <a:txBody>
                    <a:bodyPr/>
                    <a:lstStyle/>
                    <a:p>
                      <a:endParaRPr kumimoji="1" lang="ja-JP" altLang="en-US"/>
                    </a:p>
                  </a:txBody>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Johanna</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BERLIN</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503519762"/>
                  </a:ext>
                </a:extLst>
              </a:tr>
              <a:tr h="388947">
                <a:tc vMerge="1">
                  <a:txBody>
                    <a:bodyPr/>
                    <a:lstStyle/>
                    <a:p>
                      <a:endParaRPr kumimoji="1" lang="ja-JP" altLang="en-US"/>
                    </a:p>
                  </a:txBody>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Toru</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FURUSAWA</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864231296"/>
                  </a:ext>
                </a:extLst>
              </a:tr>
              <a:tr h="388947">
                <a:tc vMerge="1">
                  <a:txBody>
                    <a:bodyPr/>
                    <a:lstStyle/>
                    <a:p>
                      <a:endParaRPr kumimoji="1" lang="ja-JP" altLang="en-US"/>
                    </a:p>
                  </a:txBody>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Emmanuelle</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KOBIALKA</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86766681"/>
                  </a:ext>
                </a:extLst>
              </a:tr>
              <a:tr h="388947">
                <a:tc vMerge="1">
                  <a:txBody>
                    <a:bodyPr/>
                    <a:lstStyle/>
                    <a:p>
                      <a:endParaRPr kumimoji="1" lang="ja-JP" altLang="en-US"/>
                    </a:p>
                  </a:txBody>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Torsten</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KOSMEHL</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11202429"/>
                  </a:ext>
                </a:extLst>
              </a:tr>
              <a:tr h="388947">
                <a:tc vMerge="1">
                  <a:txBody>
                    <a:bodyPr/>
                    <a:lstStyle/>
                    <a:p>
                      <a:endParaRPr kumimoji="1" lang="ja-JP" altLang="en-US"/>
                    </a:p>
                  </a:txBody>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Duc-Nam </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LUU</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CLEPA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521306882"/>
                  </a:ext>
                </a:extLst>
              </a:tr>
              <a:tr h="388947">
                <a:tc vMerge="1">
                  <a:txBody>
                    <a:bodyPr/>
                    <a:lstStyle/>
                    <a:p>
                      <a:endParaRPr kumimoji="1" lang="ja-JP" altLang="en-US"/>
                    </a:p>
                  </a:txBody>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Benedetta </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Nucci</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European Aluminium </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683723679"/>
                  </a:ext>
                </a:extLst>
              </a:tr>
              <a:tr h="388947">
                <a:tc vMerge="1">
                  <a:txBody>
                    <a:bodyPr/>
                    <a:lstStyle/>
                    <a:p>
                      <a:endParaRPr kumimoji="1" lang="ja-JP" altLang="en-US"/>
                    </a:p>
                  </a:txBody>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Mac </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Ramsdell</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CLEPA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360156529"/>
                  </a:ext>
                </a:extLst>
              </a:tr>
              <a:tr h="388947">
                <a:tc vMerge="1">
                  <a:txBody>
                    <a:bodyPr/>
                    <a:lstStyle/>
                    <a:p>
                      <a:endParaRPr kumimoji="1" lang="ja-JP" altLang="en-US"/>
                    </a:p>
                  </a:txBody>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Sophie</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RICHET</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02801338"/>
                  </a:ext>
                </a:extLst>
              </a:tr>
              <a:tr h="388947">
                <a:tc vMerge="1">
                  <a:txBody>
                    <a:bodyPr/>
                    <a:lstStyle/>
                    <a:p>
                      <a:endParaRPr kumimoji="1" lang="ja-JP" altLang="en-US"/>
                    </a:p>
                  </a:txBody>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Tetsuya</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SUZUKI</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CP</a:t>
                      </a:r>
                    </a:p>
                  </a:txBody>
                  <a:tcPr marL="7620" marR="7620" marT="7620" marB="0" anchor="ctr">
                    <a:lnL>
                      <a:noFill/>
                    </a:lnL>
                    <a:lnR>
                      <a:noFill/>
                    </a:lnR>
                    <a:lnT>
                      <a:noFill/>
                    </a:lnT>
                    <a:lnB>
                      <a:noFill/>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JP</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651477893"/>
                  </a:ext>
                </a:extLst>
              </a:tr>
              <a:tr h="401912">
                <a:tc vMerge="1">
                  <a:txBody>
                    <a:bodyPr/>
                    <a:lstStyle/>
                    <a:p>
                      <a:endParaRPr kumimoji="1" lang="ja-JP" altLang="en-US"/>
                    </a:p>
                  </a:txBody>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Alex</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vanGELDEREN</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dirty="0">
                          <a:solidFill>
                            <a:srgbClr val="000000"/>
                          </a:solidFill>
                          <a:effectLst/>
                          <a:latin typeface="Georgia" panose="02040502050405020303" pitchFamily="18" charset="0"/>
                          <a:ea typeface="游ゴシック" panose="020B0400000000000000" pitchFamily="50" charset="-128"/>
                        </a:rPr>
                        <a:t>BLIC</a:t>
                      </a:r>
                    </a:p>
                  </a:txBody>
                  <a:tcPr marL="7620" marR="7620" marT="762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9094545"/>
                  </a:ext>
                </a:extLst>
              </a:tr>
            </a:tbl>
          </a:graphicData>
        </a:graphic>
      </p:graphicFrame>
      <p:sp>
        <p:nvSpPr>
          <p:cNvPr id="3" name="楕円 2">
            <a:extLst>
              <a:ext uri="{FF2B5EF4-FFF2-40B4-BE49-F238E27FC236}">
                <a16:creationId xmlns:a16="http://schemas.microsoft.com/office/drawing/2014/main" id="{A01C35B6-BD2E-41AE-A480-0A1A888A66B3}"/>
              </a:ext>
            </a:extLst>
          </p:cNvPr>
          <p:cNvSpPr/>
          <p:nvPr/>
        </p:nvSpPr>
        <p:spPr>
          <a:xfrm>
            <a:off x="2852257" y="1686187"/>
            <a:ext cx="243281" cy="237347"/>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9" name="楕円 8">
            <a:extLst>
              <a:ext uri="{FF2B5EF4-FFF2-40B4-BE49-F238E27FC236}">
                <a16:creationId xmlns:a16="http://schemas.microsoft.com/office/drawing/2014/main" id="{B7B8CBCF-6347-4024-BE7F-7A1B49C2DD3C}"/>
              </a:ext>
            </a:extLst>
          </p:cNvPr>
          <p:cNvSpPr/>
          <p:nvPr/>
        </p:nvSpPr>
        <p:spPr>
          <a:xfrm>
            <a:off x="2852258" y="3232219"/>
            <a:ext cx="243280" cy="237347"/>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 name="楕円 9">
            <a:extLst>
              <a:ext uri="{FF2B5EF4-FFF2-40B4-BE49-F238E27FC236}">
                <a16:creationId xmlns:a16="http://schemas.microsoft.com/office/drawing/2014/main" id="{EE156CB1-CA69-4CC0-88DF-FCA9E7F517EB}"/>
              </a:ext>
            </a:extLst>
          </p:cNvPr>
          <p:cNvSpPr/>
          <p:nvPr/>
        </p:nvSpPr>
        <p:spPr>
          <a:xfrm>
            <a:off x="2852258" y="3610952"/>
            <a:ext cx="243280" cy="237347"/>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1" name="楕円 10">
            <a:extLst>
              <a:ext uri="{FF2B5EF4-FFF2-40B4-BE49-F238E27FC236}">
                <a16:creationId xmlns:a16="http://schemas.microsoft.com/office/drawing/2014/main" id="{FAC3D3C0-5FE8-4436-90A2-DED922793313}"/>
              </a:ext>
            </a:extLst>
          </p:cNvPr>
          <p:cNvSpPr/>
          <p:nvPr/>
        </p:nvSpPr>
        <p:spPr>
          <a:xfrm>
            <a:off x="2852258" y="5164378"/>
            <a:ext cx="243280" cy="237347"/>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3" name="コンテンツ プレースホルダー 4">
            <a:extLst>
              <a:ext uri="{FF2B5EF4-FFF2-40B4-BE49-F238E27FC236}">
                <a16:creationId xmlns:a16="http://schemas.microsoft.com/office/drawing/2014/main" id="{0A3FEC60-58F4-4427-931B-E18421F769F9}"/>
              </a:ext>
            </a:extLst>
          </p:cNvPr>
          <p:cNvSpPr txBox="1">
            <a:spLocks/>
          </p:cNvSpPr>
          <p:nvPr/>
        </p:nvSpPr>
        <p:spPr>
          <a:xfrm>
            <a:off x="3313600" y="6100669"/>
            <a:ext cx="1571015" cy="351921"/>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400" b="1"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en-US" altLang="ja-JP" dirty="0"/>
              <a:t>Present</a:t>
            </a:r>
          </a:p>
        </p:txBody>
      </p:sp>
      <p:sp>
        <p:nvSpPr>
          <p:cNvPr id="14" name="楕円 13">
            <a:extLst>
              <a:ext uri="{FF2B5EF4-FFF2-40B4-BE49-F238E27FC236}">
                <a16:creationId xmlns:a16="http://schemas.microsoft.com/office/drawing/2014/main" id="{D6C237D0-8BEE-4C94-9FC5-59C4AA44CD29}"/>
              </a:ext>
            </a:extLst>
          </p:cNvPr>
          <p:cNvSpPr/>
          <p:nvPr/>
        </p:nvSpPr>
        <p:spPr>
          <a:xfrm>
            <a:off x="3024839" y="6149335"/>
            <a:ext cx="243281" cy="237347"/>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5" name="楕円 14">
            <a:extLst>
              <a:ext uri="{FF2B5EF4-FFF2-40B4-BE49-F238E27FC236}">
                <a16:creationId xmlns:a16="http://schemas.microsoft.com/office/drawing/2014/main" id="{9C78C991-957B-41E1-89C1-C896522A8106}"/>
              </a:ext>
            </a:extLst>
          </p:cNvPr>
          <p:cNvSpPr/>
          <p:nvPr/>
        </p:nvSpPr>
        <p:spPr>
          <a:xfrm>
            <a:off x="5228777" y="6149335"/>
            <a:ext cx="243281" cy="23734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6" name="コンテンツ プレースホルダー 4">
            <a:extLst>
              <a:ext uri="{FF2B5EF4-FFF2-40B4-BE49-F238E27FC236}">
                <a16:creationId xmlns:a16="http://schemas.microsoft.com/office/drawing/2014/main" id="{8AD39B02-59CB-4060-9781-4E26E9915397}"/>
              </a:ext>
            </a:extLst>
          </p:cNvPr>
          <p:cNvSpPr txBox="1">
            <a:spLocks/>
          </p:cNvSpPr>
          <p:nvPr/>
        </p:nvSpPr>
        <p:spPr>
          <a:xfrm>
            <a:off x="5533169" y="6100669"/>
            <a:ext cx="1571015" cy="351921"/>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400" b="1"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en-US" altLang="ja-JP" dirty="0"/>
              <a:t>Absent</a:t>
            </a:r>
          </a:p>
        </p:txBody>
      </p:sp>
      <p:sp>
        <p:nvSpPr>
          <p:cNvPr id="19" name="楕円 18">
            <a:extLst>
              <a:ext uri="{FF2B5EF4-FFF2-40B4-BE49-F238E27FC236}">
                <a16:creationId xmlns:a16="http://schemas.microsoft.com/office/drawing/2014/main" id="{A2DCC63A-4590-4315-AB52-01724A94157A}"/>
              </a:ext>
            </a:extLst>
          </p:cNvPr>
          <p:cNvSpPr/>
          <p:nvPr/>
        </p:nvSpPr>
        <p:spPr>
          <a:xfrm>
            <a:off x="2852255" y="4783024"/>
            <a:ext cx="243281" cy="23734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0" name="楕円 19">
            <a:extLst>
              <a:ext uri="{FF2B5EF4-FFF2-40B4-BE49-F238E27FC236}">
                <a16:creationId xmlns:a16="http://schemas.microsoft.com/office/drawing/2014/main" id="{7A0B8291-B2B8-4F63-B970-83273EE9CF46}"/>
              </a:ext>
            </a:extLst>
          </p:cNvPr>
          <p:cNvSpPr/>
          <p:nvPr/>
        </p:nvSpPr>
        <p:spPr>
          <a:xfrm>
            <a:off x="2852255" y="5579650"/>
            <a:ext cx="243281" cy="23734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2" name="楕円 21">
            <a:extLst>
              <a:ext uri="{FF2B5EF4-FFF2-40B4-BE49-F238E27FC236}">
                <a16:creationId xmlns:a16="http://schemas.microsoft.com/office/drawing/2014/main" id="{CBA5F9A9-0B91-40C1-9955-767B1CC31589}"/>
              </a:ext>
            </a:extLst>
          </p:cNvPr>
          <p:cNvSpPr/>
          <p:nvPr/>
        </p:nvSpPr>
        <p:spPr>
          <a:xfrm>
            <a:off x="2852255" y="2077975"/>
            <a:ext cx="243281" cy="23734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4" name="楕円 23">
            <a:extLst>
              <a:ext uri="{FF2B5EF4-FFF2-40B4-BE49-F238E27FC236}">
                <a16:creationId xmlns:a16="http://schemas.microsoft.com/office/drawing/2014/main" id="{6C769299-3AEC-40CB-99DF-37626B951A2F}"/>
              </a:ext>
            </a:extLst>
          </p:cNvPr>
          <p:cNvSpPr/>
          <p:nvPr/>
        </p:nvSpPr>
        <p:spPr>
          <a:xfrm>
            <a:off x="2852258" y="4401670"/>
            <a:ext cx="243280" cy="237347"/>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5" name="楕円 24">
            <a:extLst>
              <a:ext uri="{FF2B5EF4-FFF2-40B4-BE49-F238E27FC236}">
                <a16:creationId xmlns:a16="http://schemas.microsoft.com/office/drawing/2014/main" id="{58631A9B-1691-4D80-A8B8-C8B334DB5996}"/>
              </a:ext>
            </a:extLst>
          </p:cNvPr>
          <p:cNvSpPr/>
          <p:nvPr/>
        </p:nvSpPr>
        <p:spPr>
          <a:xfrm>
            <a:off x="2852257" y="2465793"/>
            <a:ext cx="243281" cy="237347"/>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6" name="楕円 25">
            <a:extLst>
              <a:ext uri="{FF2B5EF4-FFF2-40B4-BE49-F238E27FC236}">
                <a16:creationId xmlns:a16="http://schemas.microsoft.com/office/drawing/2014/main" id="{A1D07F16-6ED9-4A89-B015-64E918ADD7CD}"/>
              </a:ext>
            </a:extLst>
          </p:cNvPr>
          <p:cNvSpPr/>
          <p:nvPr/>
        </p:nvSpPr>
        <p:spPr>
          <a:xfrm>
            <a:off x="2852257" y="2861152"/>
            <a:ext cx="243281" cy="237347"/>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7" name="楕円 26">
            <a:extLst>
              <a:ext uri="{FF2B5EF4-FFF2-40B4-BE49-F238E27FC236}">
                <a16:creationId xmlns:a16="http://schemas.microsoft.com/office/drawing/2014/main" id="{485EA65A-5B97-4321-97B8-7F2AA10A0F03}"/>
              </a:ext>
            </a:extLst>
          </p:cNvPr>
          <p:cNvSpPr/>
          <p:nvPr/>
        </p:nvSpPr>
        <p:spPr>
          <a:xfrm>
            <a:off x="2852258" y="4030603"/>
            <a:ext cx="243280" cy="237347"/>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20298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D20119-D2D8-45F1-B3FA-0E6545F2D88C}"/>
              </a:ext>
            </a:extLst>
          </p:cNvPr>
          <p:cNvSpPr>
            <a:spLocks noGrp="1"/>
          </p:cNvSpPr>
          <p:nvPr>
            <p:ph type="title"/>
          </p:nvPr>
        </p:nvSpPr>
        <p:spPr/>
        <p:txBody>
          <a:bodyPr/>
          <a:lstStyle/>
          <a:p>
            <a:r>
              <a:rPr kumimoji="1" lang="en-US" altLang="ja-JP" dirty="0"/>
              <a:t>Observers</a:t>
            </a:r>
            <a:r>
              <a:rPr kumimoji="1" lang="ja-JP" altLang="en-US" dirty="0"/>
              <a:t>　＆</a:t>
            </a:r>
            <a:r>
              <a:rPr kumimoji="1" lang="en-US" altLang="ja-JP" dirty="0"/>
              <a:t> </a:t>
            </a:r>
            <a:r>
              <a:rPr kumimoji="1" lang="ja-JP" altLang="en-US" dirty="0"/>
              <a:t>　</a:t>
            </a:r>
            <a:r>
              <a:rPr kumimoji="1" lang="en-US" altLang="ja-JP" dirty="0"/>
              <a:t>Screen shot</a:t>
            </a:r>
            <a:endParaRPr kumimoji="1" lang="ja-JP" altLang="en-US" dirty="0"/>
          </a:p>
        </p:txBody>
      </p:sp>
      <p:sp>
        <p:nvSpPr>
          <p:cNvPr id="3" name="スライド番号プレースホルダー 2">
            <a:extLst>
              <a:ext uri="{FF2B5EF4-FFF2-40B4-BE49-F238E27FC236}">
                <a16:creationId xmlns:a16="http://schemas.microsoft.com/office/drawing/2014/main" id="{B8D52C83-0C68-4FBB-AA84-21853E48D8C5}"/>
              </a:ext>
            </a:extLst>
          </p:cNvPr>
          <p:cNvSpPr>
            <a:spLocks noGrp="1"/>
          </p:cNvSpPr>
          <p:nvPr>
            <p:ph type="sldNum" sz="quarter" idx="12"/>
          </p:nvPr>
        </p:nvSpPr>
        <p:spPr/>
        <p:txBody>
          <a:bodyPr/>
          <a:lstStyle/>
          <a:p>
            <a:fld id="{25521C42-4E1A-4C54-9F7D-AF2B1AD94E92}" type="slidenum">
              <a:rPr kumimoji="1" lang="ja-JP" altLang="en-US" smtClean="0"/>
              <a:t>3</a:t>
            </a:fld>
            <a:endParaRPr kumimoji="1" lang="ja-JP" altLang="en-US"/>
          </a:p>
        </p:txBody>
      </p:sp>
      <p:sp>
        <p:nvSpPr>
          <p:cNvPr id="4" name="テキスト ボックス 3">
            <a:extLst>
              <a:ext uri="{FF2B5EF4-FFF2-40B4-BE49-F238E27FC236}">
                <a16:creationId xmlns:a16="http://schemas.microsoft.com/office/drawing/2014/main" id="{F1EBECBD-95EB-4D99-B3EA-E5CD716D8F09}"/>
              </a:ext>
            </a:extLst>
          </p:cNvPr>
          <p:cNvSpPr txBox="1"/>
          <p:nvPr/>
        </p:nvSpPr>
        <p:spPr>
          <a:xfrm>
            <a:off x="464328" y="1084676"/>
            <a:ext cx="3285552" cy="3693319"/>
          </a:xfrm>
          <a:prstGeom prst="rect">
            <a:avLst/>
          </a:prstGeom>
          <a:noFill/>
        </p:spPr>
        <p:txBody>
          <a:bodyPr wrap="square" rtlCol="0">
            <a:spAutoFit/>
          </a:bodyPr>
          <a:lstStyle/>
          <a:p>
            <a:pPr marL="285750" indent="-285750">
              <a:buFont typeface="Arial" panose="020B0604020202020204" pitchFamily="34" charset="0"/>
              <a:buChar char="•"/>
            </a:pPr>
            <a:r>
              <a:rPr lang="en-US" altLang="ja-JP" dirty="0" err="1"/>
              <a:t>Haitao</a:t>
            </a:r>
            <a:r>
              <a:rPr lang="en-US" altLang="ja-JP" dirty="0"/>
              <a:t> Dai</a:t>
            </a:r>
          </a:p>
          <a:p>
            <a:pPr marL="285750" indent="-285750">
              <a:buFont typeface="Arial" panose="020B0604020202020204" pitchFamily="34" charset="0"/>
              <a:buChar char="•"/>
            </a:pPr>
            <a:r>
              <a:rPr lang="en-US" altLang="ja-JP" dirty="0"/>
              <a:t>Lindner </a:t>
            </a:r>
            <a:r>
              <a:rPr lang="en-US" altLang="ja-JP" dirty="0" err="1"/>
              <a:t>Kseniia</a:t>
            </a:r>
            <a:endParaRPr lang="en-US" altLang="ja-JP" dirty="0"/>
          </a:p>
          <a:p>
            <a:pPr marL="285750" indent="-285750">
              <a:buFont typeface="Arial" panose="020B0604020202020204" pitchFamily="34" charset="0"/>
              <a:buChar char="•"/>
            </a:pPr>
            <a:r>
              <a:rPr lang="en-US" altLang="ja-JP" dirty="0"/>
              <a:t>Moosang Yu</a:t>
            </a:r>
          </a:p>
          <a:p>
            <a:pPr marL="285750" indent="-285750">
              <a:buFont typeface="Arial" panose="020B0604020202020204" pitchFamily="34" charset="0"/>
              <a:buChar char="•"/>
            </a:pPr>
            <a:r>
              <a:rPr lang="en-US" altLang="ja-JP" dirty="0"/>
              <a:t>Francois </a:t>
            </a:r>
            <a:r>
              <a:rPr lang="en-US" altLang="ja-JP" dirty="0" err="1"/>
              <a:t>Broszniowski</a:t>
            </a:r>
            <a:endParaRPr lang="en-US" altLang="ja-JP" dirty="0"/>
          </a:p>
          <a:p>
            <a:pPr marL="285750" indent="-285750">
              <a:buFont typeface="Arial" panose="020B0604020202020204" pitchFamily="34" charset="0"/>
              <a:buChar char="•"/>
            </a:pPr>
            <a:r>
              <a:rPr lang="en-US" altLang="ja-JP" dirty="0" err="1"/>
              <a:t>Seunggu</a:t>
            </a:r>
            <a:r>
              <a:rPr lang="en-US" altLang="ja-JP" dirty="0"/>
              <a:t> Kang</a:t>
            </a:r>
          </a:p>
          <a:p>
            <a:pPr marL="285750" indent="-285750">
              <a:buFont typeface="Arial" panose="020B0604020202020204" pitchFamily="34" charset="0"/>
              <a:buChar char="•"/>
            </a:pPr>
            <a:r>
              <a:rPr lang="en-US" altLang="ja-JP" dirty="0"/>
              <a:t>Meng  (</a:t>
            </a:r>
            <a:r>
              <a:rPr lang="en-US" altLang="ja-JP" dirty="0" err="1"/>
              <a:t>Baosteel</a:t>
            </a:r>
            <a:r>
              <a:rPr lang="en-US" altLang="ja-JP" dirty="0"/>
              <a:t>)</a:t>
            </a:r>
          </a:p>
          <a:p>
            <a:pPr marL="285750" indent="-285750">
              <a:buFont typeface="Arial" panose="020B0604020202020204" pitchFamily="34" charset="0"/>
              <a:buChar char="•"/>
            </a:pPr>
            <a:r>
              <a:rPr lang="en-US" altLang="ja-JP" dirty="0" err="1"/>
              <a:t>Wenfang</a:t>
            </a:r>
            <a:r>
              <a:rPr lang="en-US" altLang="ja-JP" dirty="0"/>
              <a:t> </a:t>
            </a:r>
            <a:r>
              <a:rPr lang="en-US" altLang="ja-JP" dirty="0" err="1"/>
              <a:t>Kuang</a:t>
            </a:r>
            <a:endParaRPr lang="en-US" altLang="ja-JP" dirty="0"/>
          </a:p>
          <a:p>
            <a:pPr marL="285750" indent="-285750">
              <a:buFont typeface="Arial" panose="020B0604020202020204" pitchFamily="34" charset="0"/>
              <a:buChar char="•"/>
            </a:pPr>
            <a:r>
              <a:rPr lang="en-US" altLang="ja-JP" dirty="0"/>
              <a:t>Francois </a:t>
            </a:r>
            <a:r>
              <a:rPr lang="en-US" altLang="ja-JP" dirty="0" err="1"/>
              <a:t>Cuenot</a:t>
            </a:r>
            <a:endParaRPr lang="en-US" altLang="ja-JP" dirty="0"/>
          </a:p>
          <a:p>
            <a:pPr marL="285750" indent="-285750">
              <a:buFont typeface="Arial" panose="020B0604020202020204" pitchFamily="34" charset="0"/>
              <a:buChar char="•"/>
            </a:pPr>
            <a:r>
              <a:rPr lang="en-US" altLang="ja-JP" dirty="0"/>
              <a:t>Klaus</a:t>
            </a:r>
          </a:p>
          <a:p>
            <a:pPr marL="285750" indent="-285750">
              <a:buFont typeface="Arial" panose="020B0604020202020204" pitchFamily="34" charset="0"/>
              <a:buChar char="•"/>
            </a:pPr>
            <a:r>
              <a:rPr lang="en-US" altLang="ja-JP" dirty="0"/>
              <a:t>Nicolle Giuliani</a:t>
            </a:r>
          </a:p>
          <a:p>
            <a:pPr marL="285750" indent="-285750">
              <a:buFont typeface="Arial" panose="020B0604020202020204" pitchFamily="34" charset="0"/>
              <a:buChar char="•"/>
            </a:pPr>
            <a:r>
              <a:rPr lang="en-US" altLang="ja-JP" dirty="0"/>
              <a:t>Pavani </a:t>
            </a:r>
            <a:r>
              <a:rPr lang="en-US" altLang="ja-JP" dirty="0" err="1"/>
              <a:t>Ludovic</a:t>
            </a:r>
            <a:endParaRPr lang="en-US" altLang="ja-JP" dirty="0"/>
          </a:p>
          <a:p>
            <a:pPr marL="285750" indent="-285750">
              <a:buFont typeface="Arial" panose="020B0604020202020204" pitchFamily="34" charset="0"/>
              <a:buChar char="•"/>
            </a:pPr>
            <a:r>
              <a:rPr lang="en-US" altLang="ja-JP" dirty="0"/>
              <a:t>Rauch Martin</a:t>
            </a:r>
          </a:p>
          <a:p>
            <a:pPr marL="285750" indent="-285750">
              <a:buFont typeface="Arial" panose="020B0604020202020204" pitchFamily="34" charset="0"/>
              <a:buChar char="•"/>
            </a:pPr>
            <a:r>
              <a:rPr lang="en-US" altLang="ja-JP" dirty="0"/>
              <a:t>Toshiyuki Maruno</a:t>
            </a:r>
          </a:p>
        </p:txBody>
      </p:sp>
      <p:pic>
        <p:nvPicPr>
          <p:cNvPr id="5" name="Picture 2" descr="O &#10;Toshiyuki Maruno &#10;O &#10;Benedetta Nucci &#10;O &#10;China-Dai Haitao(YIF) &#10;CN-WENFANG (RR) ('n F) &#10;O &#10;Francois (Invité) TIF) &#10;Francois Cuenot &#10;Isao Tabushi (ffR VJ) &#10;O &#10;KOBIALKA Emmanuelle &#10;O &#10;Koichiro Aikawa I &#10;O &#10;KosmehL Torsten ">
            <a:extLst>
              <a:ext uri="{FF2B5EF4-FFF2-40B4-BE49-F238E27FC236}">
                <a16:creationId xmlns:a16="http://schemas.microsoft.com/office/drawing/2014/main" id="{6DBECA08-B88A-4863-B8EC-2F3CC6765D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0758" y="782224"/>
            <a:ext cx="2990850" cy="49911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Lindner.KseniiaAE/HZATPS &#10;外 部 &#10;LUUDuc-Nam &#10;外 部 &#10;MENGBaosteel(*R)('f ス ト ) &#10;会 議 の ケ ス ト &#10;M 。 。 聞 凹 Yu (). ( 外 砌 &#10;外 部 &#10;Nicolle Giuliani &#10;外 部 &#10;Pavani,Ludovic &#10;外 部 &#10;Ramsdell. Mac &#10;外 部 &#10;Rauch, Martin AE/HZA TR &#10;外 部 &#10;Seunggu 凹 &#10;外 部 &#10;TetsuyaSUZlJKl•n &#10;会 議 の ケ ス ト &#10;T' Fu 「 出 日 ( 古 沢 透 渹 &#10;鈴 木 徹 也 &#10;外 部 ">
            <a:extLst>
              <a:ext uri="{FF2B5EF4-FFF2-40B4-BE49-F238E27FC236}">
                <a16:creationId xmlns:a16="http://schemas.microsoft.com/office/drawing/2014/main" id="{B81FAE61-37C4-43BC-B953-0B5F53A4C7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9814" y="782224"/>
            <a:ext cx="2905125" cy="560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467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DEE764-4D5B-BAA3-B93A-0D5B916937DF}"/>
              </a:ext>
            </a:extLst>
          </p:cNvPr>
          <p:cNvSpPr>
            <a:spLocks noGrp="1"/>
          </p:cNvSpPr>
          <p:nvPr>
            <p:ph type="title"/>
          </p:nvPr>
        </p:nvSpPr>
        <p:spPr/>
        <p:txBody>
          <a:bodyPr/>
          <a:lstStyle/>
          <a:p>
            <a:r>
              <a:rPr kumimoji="1" lang="en-US" altLang="ja-JP" dirty="0"/>
              <a:t>Agenda</a:t>
            </a:r>
            <a:endParaRPr kumimoji="1" lang="ja-JP" altLang="en-US" dirty="0"/>
          </a:p>
        </p:txBody>
      </p:sp>
      <p:sp>
        <p:nvSpPr>
          <p:cNvPr id="3" name="コンテンツ プレースホルダー 2">
            <a:extLst>
              <a:ext uri="{FF2B5EF4-FFF2-40B4-BE49-F238E27FC236}">
                <a16:creationId xmlns:a16="http://schemas.microsoft.com/office/drawing/2014/main" id="{D57E89C8-A05D-79AA-15BB-2B6D3092657F}"/>
              </a:ext>
            </a:extLst>
          </p:cNvPr>
          <p:cNvSpPr>
            <a:spLocks noGrp="1"/>
          </p:cNvSpPr>
          <p:nvPr>
            <p:ph idx="1"/>
          </p:nvPr>
        </p:nvSpPr>
        <p:spPr/>
        <p:txBody>
          <a:bodyPr/>
          <a:lstStyle/>
          <a:p>
            <a:r>
              <a:rPr kumimoji="1" lang="en-US" altLang="ja-JP" dirty="0"/>
              <a:t>Overall schedule</a:t>
            </a:r>
            <a:r>
              <a:rPr lang="en-US" altLang="ja-JP" dirty="0"/>
              <a:t>  </a:t>
            </a:r>
            <a:endParaRPr kumimoji="1" lang="en-US" altLang="ja-JP" dirty="0"/>
          </a:p>
          <a:p>
            <a:r>
              <a:rPr kumimoji="1" lang="en-US" altLang="ja-JP" dirty="0"/>
              <a:t>Discussion of a way to proceed</a:t>
            </a:r>
          </a:p>
          <a:p>
            <a:r>
              <a:rPr kumimoji="1" lang="en-US" altLang="ja-JP" dirty="0"/>
              <a:t>Discussion of a goal image and a material classification </a:t>
            </a:r>
          </a:p>
          <a:p>
            <a:r>
              <a:rPr lang="en-US" altLang="ja-JP" dirty="0"/>
              <a:t>Discussion of planning a meeting in person(Face to Face)</a:t>
            </a:r>
          </a:p>
          <a:p>
            <a:pPr marL="0" indent="0">
              <a:buNone/>
            </a:pPr>
            <a:r>
              <a:rPr lang="en-US" altLang="ja-JP" dirty="0"/>
              <a:t> </a:t>
            </a:r>
            <a:endParaRPr kumimoji="1" lang="ja-JP" altLang="en-US" dirty="0"/>
          </a:p>
        </p:txBody>
      </p:sp>
      <p:sp>
        <p:nvSpPr>
          <p:cNvPr id="4" name="スライド番号プレースホルダー 3">
            <a:extLst>
              <a:ext uri="{FF2B5EF4-FFF2-40B4-BE49-F238E27FC236}">
                <a16:creationId xmlns:a16="http://schemas.microsoft.com/office/drawing/2014/main" id="{4EC43A02-1BCF-4A7F-2DD2-FBF7E1C9897E}"/>
              </a:ext>
            </a:extLst>
          </p:cNvPr>
          <p:cNvSpPr>
            <a:spLocks noGrp="1"/>
          </p:cNvSpPr>
          <p:nvPr>
            <p:ph type="sldNum" sz="quarter" idx="12"/>
          </p:nvPr>
        </p:nvSpPr>
        <p:spPr/>
        <p:txBody>
          <a:bodyPr/>
          <a:lstStyle/>
          <a:p>
            <a:fld id="{25521C42-4E1A-4C54-9F7D-AF2B1AD94E92}" type="slidenum">
              <a:rPr kumimoji="1" lang="ja-JP" altLang="en-US" smtClean="0"/>
              <a:t>4</a:t>
            </a:fld>
            <a:endParaRPr kumimoji="1" lang="ja-JP" altLang="en-US"/>
          </a:p>
        </p:txBody>
      </p:sp>
    </p:spTree>
    <p:extLst>
      <p:ext uri="{BB962C8B-B14F-4D97-AF65-F5344CB8AC3E}">
        <p14:creationId xmlns:p14="http://schemas.microsoft.com/office/powerpoint/2010/main" val="2103847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0A31561-4FD4-C5D8-13A1-7CF662F1117D}"/>
              </a:ext>
            </a:extLst>
          </p:cNvPr>
          <p:cNvSpPr>
            <a:spLocks noGrp="1"/>
          </p:cNvSpPr>
          <p:nvPr>
            <p:ph type="title"/>
          </p:nvPr>
        </p:nvSpPr>
        <p:spPr/>
        <p:txBody>
          <a:bodyPr/>
          <a:lstStyle/>
          <a:p>
            <a:r>
              <a:rPr kumimoji="1" lang="en-US" altLang="ja-JP" dirty="0"/>
              <a:t>Overall schedule plan</a:t>
            </a:r>
            <a:endParaRPr lang="ja-JP" altLang="en-US" dirty="0"/>
          </a:p>
        </p:txBody>
      </p:sp>
      <p:sp>
        <p:nvSpPr>
          <p:cNvPr id="4" name="スライド番号プレースホルダー 3">
            <a:extLst>
              <a:ext uri="{FF2B5EF4-FFF2-40B4-BE49-F238E27FC236}">
                <a16:creationId xmlns:a16="http://schemas.microsoft.com/office/drawing/2014/main" id="{29303D34-5A52-56DB-30BE-838099E90B98}"/>
              </a:ext>
            </a:extLst>
          </p:cNvPr>
          <p:cNvSpPr>
            <a:spLocks noGrp="1"/>
          </p:cNvSpPr>
          <p:nvPr>
            <p:ph type="sldNum" sz="quarter" idx="12"/>
          </p:nvPr>
        </p:nvSpPr>
        <p:spPr/>
        <p:txBody>
          <a:bodyPr/>
          <a:lstStyle/>
          <a:p>
            <a:fld id="{25521C42-4E1A-4C54-9F7D-AF2B1AD94E92}" type="slidenum">
              <a:rPr kumimoji="1" lang="ja-JP" altLang="en-US" smtClean="0"/>
              <a:t>5</a:t>
            </a:fld>
            <a:endParaRPr kumimoji="1" lang="ja-JP" altLang="en-US"/>
          </a:p>
        </p:txBody>
      </p:sp>
      <p:graphicFrame>
        <p:nvGraphicFramePr>
          <p:cNvPr id="6" name="表 6">
            <a:extLst>
              <a:ext uri="{FF2B5EF4-FFF2-40B4-BE49-F238E27FC236}">
                <a16:creationId xmlns:a16="http://schemas.microsoft.com/office/drawing/2014/main" id="{527EB594-7D95-227C-9E78-8230BE64E36C}"/>
              </a:ext>
            </a:extLst>
          </p:cNvPr>
          <p:cNvGraphicFramePr>
            <a:graphicFrameLocks noGrp="1"/>
          </p:cNvGraphicFramePr>
          <p:nvPr>
            <p:extLst>
              <p:ext uri="{D42A27DB-BD31-4B8C-83A1-F6EECF244321}">
                <p14:modId xmlns:p14="http://schemas.microsoft.com/office/powerpoint/2010/main" val="3602270480"/>
              </p:ext>
            </p:extLst>
          </p:nvPr>
        </p:nvGraphicFramePr>
        <p:xfrm>
          <a:off x="541542" y="751631"/>
          <a:ext cx="11108916" cy="5958840"/>
        </p:xfrm>
        <a:graphic>
          <a:graphicData uri="http://schemas.openxmlformats.org/drawingml/2006/table">
            <a:tbl>
              <a:tblPr firstRow="1" bandRow="1">
                <a:tableStyleId>{5C22544A-7EE6-4342-B048-85BDC9FD1C3A}</a:tableStyleId>
              </a:tblPr>
              <a:tblGrid>
                <a:gridCol w="1748916">
                  <a:extLst>
                    <a:ext uri="{9D8B030D-6E8A-4147-A177-3AD203B41FA5}">
                      <a16:colId xmlns:a16="http://schemas.microsoft.com/office/drawing/2014/main" val="4001043401"/>
                    </a:ext>
                  </a:extLst>
                </a:gridCol>
                <a:gridCol w="720000">
                  <a:extLst>
                    <a:ext uri="{9D8B030D-6E8A-4147-A177-3AD203B41FA5}">
                      <a16:colId xmlns:a16="http://schemas.microsoft.com/office/drawing/2014/main" val="2992723248"/>
                    </a:ext>
                  </a:extLst>
                </a:gridCol>
                <a:gridCol w="720000">
                  <a:extLst>
                    <a:ext uri="{9D8B030D-6E8A-4147-A177-3AD203B41FA5}">
                      <a16:colId xmlns:a16="http://schemas.microsoft.com/office/drawing/2014/main" val="4247764801"/>
                    </a:ext>
                  </a:extLst>
                </a:gridCol>
                <a:gridCol w="720000">
                  <a:extLst>
                    <a:ext uri="{9D8B030D-6E8A-4147-A177-3AD203B41FA5}">
                      <a16:colId xmlns:a16="http://schemas.microsoft.com/office/drawing/2014/main" val="564646693"/>
                    </a:ext>
                  </a:extLst>
                </a:gridCol>
                <a:gridCol w="720000">
                  <a:extLst>
                    <a:ext uri="{9D8B030D-6E8A-4147-A177-3AD203B41FA5}">
                      <a16:colId xmlns:a16="http://schemas.microsoft.com/office/drawing/2014/main" val="4229739956"/>
                    </a:ext>
                  </a:extLst>
                </a:gridCol>
                <a:gridCol w="720000">
                  <a:extLst>
                    <a:ext uri="{9D8B030D-6E8A-4147-A177-3AD203B41FA5}">
                      <a16:colId xmlns:a16="http://schemas.microsoft.com/office/drawing/2014/main" val="1813473986"/>
                    </a:ext>
                  </a:extLst>
                </a:gridCol>
                <a:gridCol w="720000">
                  <a:extLst>
                    <a:ext uri="{9D8B030D-6E8A-4147-A177-3AD203B41FA5}">
                      <a16:colId xmlns:a16="http://schemas.microsoft.com/office/drawing/2014/main" val="1783178303"/>
                    </a:ext>
                  </a:extLst>
                </a:gridCol>
                <a:gridCol w="720000">
                  <a:extLst>
                    <a:ext uri="{9D8B030D-6E8A-4147-A177-3AD203B41FA5}">
                      <a16:colId xmlns:a16="http://schemas.microsoft.com/office/drawing/2014/main" val="3334559617"/>
                    </a:ext>
                  </a:extLst>
                </a:gridCol>
                <a:gridCol w="720000">
                  <a:extLst>
                    <a:ext uri="{9D8B030D-6E8A-4147-A177-3AD203B41FA5}">
                      <a16:colId xmlns:a16="http://schemas.microsoft.com/office/drawing/2014/main" val="2191092503"/>
                    </a:ext>
                  </a:extLst>
                </a:gridCol>
                <a:gridCol w="720000">
                  <a:extLst>
                    <a:ext uri="{9D8B030D-6E8A-4147-A177-3AD203B41FA5}">
                      <a16:colId xmlns:a16="http://schemas.microsoft.com/office/drawing/2014/main" val="3595443050"/>
                    </a:ext>
                  </a:extLst>
                </a:gridCol>
                <a:gridCol w="720000">
                  <a:extLst>
                    <a:ext uri="{9D8B030D-6E8A-4147-A177-3AD203B41FA5}">
                      <a16:colId xmlns:a16="http://schemas.microsoft.com/office/drawing/2014/main" val="3891245135"/>
                    </a:ext>
                  </a:extLst>
                </a:gridCol>
                <a:gridCol w="720000">
                  <a:extLst>
                    <a:ext uri="{9D8B030D-6E8A-4147-A177-3AD203B41FA5}">
                      <a16:colId xmlns:a16="http://schemas.microsoft.com/office/drawing/2014/main" val="216085322"/>
                    </a:ext>
                  </a:extLst>
                </a:gridCol>
                <a:gridCol w="720000">
                  <a:extLst>
                    <a:ext uri="{9D8B030D-6E8A-4147-A177-3AD203B41FA5}">
                      <a16:colId xmlns:a16="http://schemas.microsoft.com/office/drawing/2014/main" val="2503129438"/>
                    </a:ext>
                  </a:extLst>
                </a:gridCol>
                <a:gridCol w="720000">
                  <a:extLst>
                    <a:ext uri="{9D8B030D-6E8A-4147-A177-3AD203B41FA5}">
                      <a16:colId xmlns:a16="http://schemas.microsoft.com/office/drawing/2014/main" val="338481022"/>
                    </a:ext>
                  </a:extLst>
                </a:gridCol>
              </a:tblGrid>
              <a:tr h="370840">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tc>
                <a:tc gridSpan="6">
                  <a:txBody>
                    <a:bodyPr/>
                    <a:lstStyle/>
                    <a:p>
                      <a:pPr algn="ctr"/>
                      <a:r>
                        <a:rPr kumimoji="1" lang="en-US" altLang="ja-JP" sz="1400" dirty="0">
                          <a:latin typeface="Meiryo UI" panose="020B0604030504040204" pitchFamily="50" charset="-128"/>
                          <a:ea typeface="Meiryo UI" panose="020B0604030504040204" pitchFamily="50" charset="-128"/>
                        </a:rPr>
                        <a:t>2023</a:t>
                      </a:r>
                      <a:endParaRPr kumimoji="1" lang="ja-JP" altLang="en-US" sz="1400" dirty="0">
                        <a:latin typeface="Meiryo UI" panose="020B0604030504040204" pitchFamily="50" charset="-128"/>
                        <a:ea typeface="Meiryo UI" panose="020B0604030504040204" pitchFamily="50" charset="-128"/>
                      </a:endParaRPr>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tc>
                <a:tc hMerge="1">
                  <a:txBody>
                    <a:bodyPr/>
                    <a:lstStyle/>
                    <a:p>
                      <a:endParaRPr kumimoji="1" lang="ja-JP" altLang="en-US" dirty="0"/>
                    </a:p>
                  </a:txBody>
                  <a:tcPr/>
                </a:tc>
                <a:tc hMerge="1">
                  <a:txBody>
                    <a:bodyPr/>
                    <a:lstStyle/>
                    <a:p>
                      <a:endParaRPr kumimoji="1" lang="ja-JP" altLang="en-US" dirty="0"/>
                    </a:p>
                  </a:txBody>
                  <a:tcPr/>
                </a:tc>
                <a:tc gridSpan="6">
                  <a:txBody>
                    <a:bodyPr/>
                    <a:lstStyle/>
                    <a:p>
                      <a:pPr algn="ctr"/>
                      <a:r>
                        <a:rPr kumimoji="1" lang="en-US" altLang="ja-JP" sz="1400" dirty="0">
                          <a:latin typeface="Meiryo UI" panose="020B0604030504040204" pitchFamily="50" charset="-128"/>
                          <a:ea typeface="Meiryo UI" panose="020B0604030504040204" pitchFamily="50" charset="-128"/>
                        </a:rPr>
                        <a:t>2024</a:t>
                      </a:r>
                      <a:endParaRPr kumimoji="1" lang="ja-JP" altLang="en-US" sz="1400" dirty="0">
                        <a:latin typeface="Meiryo UI" panose="020B0604030504040204" pitchFamily="50" charset="-128"/>
                        <a:ea typeface="Meiryo UI" panose="020B0604030504040204" pitchFamily="50" charset="-128"/>
                      </a:endParaRPr>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a:txBody>
                    <a:bodyPr/>
                    <a:lstStyle/>
                    <a:p>
                      <a:pPr algn="ctr"/>
                      <a:r>
                        <a:rPr kumimoji="1" lang="en-US" altLang="ja-JP" sz="1400" dirty="0">
                          <a:latin typeface="Meiryo UI" panose="020B0604030504040204" pitchFamily="50" charset="-128"/>
                          <a:ea typeface="Meiryo UI" panose="020B0604030504040204" pitchFamily="50" charset="-128"/>
                        </a:rPr>
                        <a:t>2025</a:t>
                      </a:r>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947161209"/>
                  </a:ext>
                </a:extLst>
              </a:tr>
              <a:tr h="370840">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Jun</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Aug</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Sep</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Oct</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Nov</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Dec</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Jan</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Feb</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Mar</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2Q</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3Q</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4Q</a:t>
                      </a:r>
                      <a:endParaRPr kumimoji="1" lang="ja-JP" altLang="en-US" sz="1400" dirty="0">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latin typeface="Meiryo UI" panose="020B0604030504040204" pitchFamily="50" charset="-128"/>
                          <a:ea typeface="Meiryo UI" panose="020B0604030504040204" pitchFamily="50" charset="-128"/>
                        </a:rPr>
                        <a:t>-</a:t>
                      </a:r>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90923775"/>
                  </a:ext>
                </a:extLst>
              </a:tr>
              <a:tr h="370840">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IWG</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MTG</a:t>
                      </a: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23345014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material scope &amp; topics setting due to a goal toward CN  </a:t>
                      </a: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8479222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dk1"/>
                          </a:solidFill>
                          <a:latin typeface="Meiryo UI" panose="020B0604030504040204" pitchFamily="50" charset="-128"/>
                          <a:ea typeface="Meiryo UI" panose="020B0604030504040204" pitchFamily="50" charset="-128"/>
                          <a:cs typeface="+mn-cs"/>
                        </a:rPr>
                        <a:t>a level concept</a:t>
                      </a:r>
                      <a:r>
                        <a:rPr kumimoji="1" lang="ja-JP" altLang="en-US" sz="1200" kern="1200" dirty="0">
                          <a:solidFill>
                            <a:schemeClr val="dk1"/>
                          </a:solidFill>
                          <a:latin typeface="Meiryo UI" panose="020B0604030504040204" pitchFamily="50" charset="-128"/>
                          <a:ea typeface="Meiryo UI" panose="020B0604030504040204" pitchFamily="50" charset="-128"/>
                          <a:cs typeface="+mn-cs"/>
                        </a:rPr>
                        <a:t> </a:t>
                      </a:r>
                      <a:r>
                        <a:rPr kumimoji="1" lang="en-US" altLang="ja-JP" sz="1200" kern="1200" dirty="0">
                          <a:solidFill>
                            <a:schemeClr val="dk1"/>
                          </a:solidFill>
                          <a:latin typeface="Meiryo UI" panose="020B0604030504040204" pitchFamily="50" charset="-128"/>
                          <a:ea typeface="Meiryo UI" panose="020B0604030504040204" pitchFamily="50" charset="-128"/>
                          <a:cs typeface="+mn-cs"/>
                        </a:rPr>
                        <a:t>setting</a:t>
                      </a: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43375708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dk1"/>
                          </a:solidFill>
                          <a:latin typeface="Meiryo UI" panose="020B0604030504040204" pitchFamily="50" charset="-128"/>
                          <a:ea typeface="Meiryo UI" panose="020B0604030504040204" pitchFamily="50" charset="-128"/>
                          <a:cs typeface="+mn-cs"/>
                        </a:rPr>
                        <a:t>material list setting for automotive</a:t>
                      </a: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9373455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dk1"/>
                          </a:solidFill>
                          <a:latin typeface="Meiryo UI" panose="020B0604030504040204" pitchFamily="50" charset="-128"/>
                          <a:ea typeface="Meiryo UI" panose="020B0604030504040204" pitchFamily="50" charset="-128"/>
                          <a:cs typeface="+mn-cs"/>
                        </a:rPr>
                        <a:t>a system boundary setting with manufacturing SG3</a:t>
                      </a: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758983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dk1"/>
                          </a:solidFill>
                          <a:latin typeface="Meiryo UI" panose="020B0604030504040204" pitchFamily="50" charset="-128"/>
                          <a:ea typeface="Meiryo UI" panose="020B0604030504040204" pitchFamily="50" charset="-128"/>
                          <a:cs typeface="+mn-cs"/>
                        </a:rPr>
                        <a:t>a system boundary setting with waste/recycling SG5</a:t>
                      </a: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32717809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dk1"/>
                          </a:solidFill>
                          <a:latin typeface="Meiryo UI" panose="020B0604030504040204" pitchFamily="50" charset="-128"/>
                          <a:ea typeface="Meiryo UI" panose="020B0604030504040204" pitchFamily="50" charset="-128"/>
                          <a:cs typeface="+mn-cs"/>
                        </a:rPr>
                        <a:t>Setting of each material carbon intensity</a:t>
                      </a: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3872888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err="1">
                          <a:solidFill>
                            <a:schemeClr val="dk1"/>
                          </a:solidFill>
                          <a:latin typeface="Meiryo UI" panose="020B0604030504040204" pitchFamily="50" charset="-128"/>
                          <a:ea typeface="Meiryo UI" panose="020B0604030504040204" pitchFamily="50" charset="-128"/>
                          <a:cs typeface="+mn-cs"/>
                        </a:rPr>
                        <a:t>Info.exchange</a:t>
                      </a:r>
                      <a:r>
                        <a:rPr kumimoji="1" lang="en-US" altLang="ja-JP" sz="1200" kern="1200" dirty="0">
                          <a:solidFill>
                            <a:schemeClr val="dk1"/>
                          </a:solidFill>
                          <a:latin typeface="Meiryo UI" panose="020B0604030504040204" pitchFamily="50" charset="-128"/>
                          <a:ea typeface="Meiryo UI" panose="020B0604030504040204" pitchFamily="50" charset="-128"/>
                          <a:cs typeface="+mn-cs"/>
                        </a:rPr>
                        <a:t> with material industries</a:t>
                      </a: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70170760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dk1"/>
                          </a:solidFill>
                          <a:latin typeface="Meiryo UI" panose="020B0604030504040204" pitchFamily="50" charset="-128"/>
                          <a:ea typeface="Meiryo UI" panose="020B0604030504040204" pitchFamily="50" charset="-128"/>
                          <a:cs typeface="+mn-cs"/>
                        </a:rPr>
                        <a:t>Data collecting and operation setting</a:t>
                      </a: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02669195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dk1"/>
                          </a:solidFill>
                          <a:latin typeface="Meiryo UI" panose="020B0604030504040204" pitchFamily="50" charset="-128"/>
                          <a:ea typeface="Meiryo UI" panose="020B0604030504040204" pitchFamily="50" charset="-128"/>
                          <a:cs typeface="+mn-cs"/>
                        </a:rPr>
                        <a:t>Info.exchange for verification</a:t>
                      </a: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966389667"/>
                  </a:ext>
                </a:extLst>
              </a:tr>
            </a:tbl>
          </a:graphicData>
        </a:graphic>
      </p:graphicFrame>
      <p:cxnSp>
        <p:nvCxnSpPr>
          <p:cNvPr id="3" name="直線矢印コネクタ 2">
            <a:extLst>
              <a:ext uri="{FF2B5EF4-FFF2-40B4-BE49-F238E27FC236}">
                <a16:creationId xmlns:a16="http://schemas.microsoft.com/office/drawing/2014/main" id="{7060E869-F35B-1913-A9CF-172348609DBC}"/>
              </a:ext>
            </a:extLst>
          </p:cNvPr>
          <p:cNvCxnSpPr>
            <a:cxnSpLocks/>
          </p:cNvCxnSpPr>
          <p:nvPr/>
        </p:nvCxnSpPr>
        <p:spPr>
          <a:xfrm>
            <a:off x="2348054" y="2194181"/>
            <a:ext cx="1711239"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a:extLst>
              <a:ext uri="{FF2B5EF4-FFF2-40B4-BE49-F238E27FC236}">
                <a16:creationId xmlns:a16="http://schemas.microsoft.com/office/drawing/2014/main" id="{5D1C59C4-C001-BB5E-7E41-AA38EC0EB316}"/>
              </a:ext>
            </a:extLst>
          </p:cNvPr>
          <p:cNvCxnSpPr>
            <a:cxnSpLocks/>
          </p:cNvCxnSpPr>
          <p:nvPr/>
        </p:nvCxnSpPr>
        <p:spPr>
          <a:xfrm>
            <a:off x="2348054" y="2763350"/>
            <a:ext cx="1711239"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a:extLst>
              <a:ext uri="{FF2B5EF4-FFF2-40B4-BE49-F238E27FC236}">
                <a16:creationId xmlns:a16="http://schemas.microsoft.com/office/drawing/2014/main" id="{DCE6B606-E0A0-E430-EB13-B364B906D026}"/>
              </a:ext>
            </a:extLst>
          </p:cNvPr>
          <p:cNvCxnSpPr>
            <a:cxnSpLocks/>
          </p:cNvCxnSpPr>
          <p:nvPr/>
        </p:nvCxnSpPr>
        <p:spPr>
          <a:xfrm>
            <a:off x="3812960" y="3601842"/>
            <a:ext cx="2752864"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19472444-F7E5-D2AD-E9D4-88E66CF3D564}"/>
              </a:ext>
            </a:extLst>
          </p:cNvPr>
          <p:cNvCxnSpPr>
            <a:cxnSpLocks/>
          </p:cNvCxnSpPr>
          <p:nvPr/>
        </p:nvCxnSpPr>
        <p:spPr>
          <a:xfrm>
            <a:off x="3812960" y="4350265"/>
            <a:ext cx="2752864"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4" name="星: 5 pt 13">
            <a:extLst>
              <a:ext uri="{FF2B5EF4-FFF2-40B4-BE49-F238E27FC236}">
                <a16:creationId xmlns:a16="http://schemas.microsoft.com/office/drawing/2014/main" id="{90B627A6-ED5A-E887-375B-710F2BA2F801}"/>
              </a:ext>
            </a:extLst>
          </p:cNvPr>
          <p:cNvSpPr/>
          <p:nvPr/>
        </p:nvSpPr>
        <p:spPr>
          <a:xfrm>
            <a:off x="3915683" y="2529650"/>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cxnSp>
        <p:nvCxnSpPr>
          <p:cNvPr id="17" name="直線矢印コネクタ 16">
            <a:extLst>
              <a:ext uri="{FF2B5EF4-FFF2-40B4-BE49-F238E27FC236}">
                <a16:creationId xmlns:a16="http://schemas.microsoft.com/office/drawing/2014/main" id="{1C878537-61F7-63CA-EAF3-1B6D7832FDC7}"/>
              </a:ext>
            </a:extLst>
          </p:cNvPr>
          <p:cNvCxnSpPr>
            <a:cxnSpLocks/>
          </p:cNvCxnSpPr>
          <p:nvPr/>
        </p:nvCxnSpPr>
        <p:spPr>
          <a:xfrm>
            <a:off x="8787869" y="6026770"/>
            <a:ext cx="1362886"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828012D5-0DF0-1DBB-43C1-5167CC999568}"/>
              </a:ext>
            </a:extLst>
          </p:cNvPr>
          <p:cNvCxnSpPr>
            <a:cxnSpLocks/>
          </p:cNvCxnSpPr>
          <p:nvPr/>
        </p:nvCxnSpPr>
        <p:spPr>
          <a:xfrm>
            <a:off x="3812960" y="5564740"/>
            <a:ext cx="4974909"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 name="星: 5 pt 1">
            <a:extLst>
              <a:ext uri="{FF2B5EF4-FFF2-40B4-BE49-F238E27FC236}">
                <a16:creationId xmlns:a16="http://schemas.microsoft.com/office/drawing/2014/main" id="{A0E7450C-7082-39C9-79B5-CB04C430C82E}"/>
              </a:ext>
            </a:extLst>
          </p:cNvPr>
          <p:cNvSpPr/>
          <p:nvPr/>
        </p:nvSpPr>
        <p:spPr>
          <a:xfrm>
            <a:off x="4623318" y="1481078"/>
            <a:ext cx="360000" cy="360000"/>
          </a:xfrm>
          <a:prstGeom prst="star5">
            <a:avLst/>
          </a:prstGeom>
          <a:solidFill>
            <a:srgbClr val="00B05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00B050"/>
              </a:solidFill>
              <a:latin typeface="メイリオ" panose="020B0604030504040204" pitchFamily="50" charset="-128"/>
              <a:ea typeface="メイリオ" panose="020B0604030504040204" pitchFamily="50" charset="-128"/>
            </a:endParaRPr>
          </a:p>
        </p:txBody>
      </p:sp>
      <p:sp>
        <p:nvSpPr>
          <p:cNvPr id="9" name="星: 5 pt 8">
            <a:extLst>
              <a:ext uri="{FF2B5EF4-FFF2-40B4-BE49-F238E27FC236}">
                <a16:creationId xmlns:a16="http://schemas.microsoft.com/office/drawing/2014/main" id="{F29F5B88-017D-7550-6525-E11C3A9E3CCF}"/>
              </a:ext>
            </a:extLst>
          </p:cNvPr>
          <p:cNvSpPr/>
          <p:nvPr/>
        </p:nvSpPr>
        <p:spPr>
          <a:xfrm>
            <a:off x="6565824" y="1486922"/>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1" name="星: 5 pt 10">
            <a:extLst>
              <a:ext uri="{FF2B5EF4-FFF2-40B4-BE49-F238E27FC236}">
                <a16:creationId xmlns:a16="http://schemas.microsoft.com/office/drawing/2014/main" id="{FED4D4A0-4D6E-11CF-76A1-BB6465E0FD54}"/>
              </a:ext>
            </a:extLst>
          </p:cNvPr>
          <p:cNvSpPr/>
          <p:nvPr/>
        </p:nvSpPr>
        <p:spPr>
          <a:xfrm>
            <a:off x="9512874" y="1481078"/>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2" name="星: 5 pt 11">
            <a:extLst>
              <a:ext uri="{FF2B5EF4-FFF2-40B4-BE49-F238E27FC236}">
                <a16:creationId xmlns:a16="http://schemas.microsoft.com/office/drawing/2014/main" id="{A741AE95-12B0-0D08-7B5D-89BB9DB1924D}"/>
              </a:ext>
            </a:extLst>
          </p:cNvPr>
          <p:cNvSpPr/>
          <p:nvPr/>
        </p:nvSpPr>
        <p:spPr>
          <a:xfrm>
            <a:off x="10940246" y="1481078"/>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3" name="星: 5 pt 12">
            <a:extLst>
              <a:ext uri="{FF2B5EF4-FFF2-40B4-BE49-F238E27FC236}">
                <a16:creationId xmlns:a16="http://schemas.microsoft.com/office/drawing/2014/main" id="{8ACC04AF-F92A-A0E9-7CA3-8CA85BB46F31}"/>
              </a:ext>
            </a:extLst>
          </p:cNvPr>
          <p:cNvSpPr/>
          <p:nvPr/>
        </p:nvSpPr>
        <p:spPr>
          <a:xfrm>
            <a:off x="11300246" y="1481078"/>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BD2FA472-3820-92D0-79FF-0160EBD06D73}"/>
              </a:ext>
            </a:extLst>
          </p:cNvPr>
          <p:cNvSpPr txBox="1"/>
          <p:nvPr/>
        </p:nvSpPr>
        <p:spPr>
          <a:xfrm>
            <a:off x="-1129004" y="1791478"/>
            <a:ext cx="184731" cy="369332"/>
          </a:xfrm>
          <a:prstGeom prst="rect">
            <a:avLst/>
          </a:prstGeom>
          <a:noFill/>
        </p:spPr>
        <p:txBody>
          <a:bodyPr wrap="none" rtlCol="0">
            <a:spAutoFit/>
          </a:bodyPr>
          <a:lstStyle/>
          <a:p>
            <a:endParaRPr kumimoji="1" lang="ja-JP" altLang="en-US"/>
          </a:p>
        </p:txBody>
      </p:sp>
      <p:sp>
        <p:nvSpPr>
          <p:cNvPr id="20" name="星: 5 pt 19">
            <a:extLst>
              <a:ext uri="{FF2B5EF4-FFF2-40B4-BE49-F238E27FC236}">
                <a16:creationId xmlns:a16="http://schemas.microsoft.com/office/drawing/2014/main" id="{586966C4-0BDC-72B7-7652-BBC552522B40}"/>
              </a:ext>
            </a:extLst>
          </p:cNvPr>
          <p:cNvSpPr/>
          <p:nvPr/>
        </p:nvSpPr>
        <p:spPr>
          <a:xfrm>
            <a:off x="3915683" y="2914535"/>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3" name="二等辺三角形 22">
            <a:extLst>
              <a:ext uri="{FF2B5EF4-FFF2-40B4-BE49-F238E27FC236}">
                <a16:creationId xmlns:a16="http://schemas.microsoft.com/office/drawing/2014/main" id="{90A2C6EF-1926-D468-43F0-9F4B110190D9}"/>
              </a:ext>
            </a:extLst>
          </p:cNvPr>
          <p:cNvSpPr/>
          <p:nvPr/>
        </p:nvSpPr>
        <p:spPr>
          <a:xfrm flipV="1">
            <a:off x="3373127" y="922043"/>
            <a:ext cx="307911" cy="239243"/>
          </a:xfrm>
          <a:prstGeom prs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cxnSp>
        <p:nvCxnSpPr>
          <p:cNvPr id="26" name="直線矢印コネクタ 25">
            <a:extLst>
              <a:ext uri="{FF2B5EF4-FFF2-40B4-BE49-F238E27FC236}">
                <a16:creationId xmlns:a16="http://schemas.microsoft.com/office/drawing/2014/main" id="{8BE05B0F-AD66-68D6-35F9-B7C937614D17}"/>
              </a:ext>
            </a:extLst>
          </p:cNvPr>
          <p:cNvCxnSpPr>
            <a:cxnSpLocks/>
          </p:cNvCxnSpPr>
          <p:nvPr/>
        </p:nvCxnSpPr>
        <p:spPr>
          <a:xfrm>
            <a:off x="2384444" y="3112153"/>
            <a:ext cx="1711239"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7" name="星: 5 pt 26">
            <a:extLst>
              <a:ext uri="{FF2B5EF4-FFF2-40B4-BE49-F238E27FC236}">
                <a16:creationId xmlns:a16="http://schemas.microsoft.com/office/drawing/2014/main" id="{6D9FE018-0218-1539-B0BA-DE75B67CADB8}"/>
              </a:ext>
            </a:extLst>
          </p:cNvPr>
          <p:cNvSpPr/>
          <p:nvPr/>
        </p:nvSpPr>
        <p:spPr>
          <a:xfrm>
            <a:off x="3888622" y="2032022"/>
            <a:ext cx="360000" cy="360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cxnSp>
        <p:nvCxnSpPr>
          <p:cNvPr id="30" name="直線矢印コネクタ 29">
            <a:extLst>
              <a:ext uri="{FF2B5EF4-FFF2-40B4-BE49-F238E27FC236}">
                <a16:creationId xmlns:a16="http://schemas.microsoft.com/office/drawing/2014/main" id="{39529825-35A9-BF58-B9C0-8B7435E52DFB}"/>
              </a:ext>
            </a:extLst>
          </p:cNvPr>
          <p:cNvCxnSpPr>
            <a:cxnSpLocks/>
          </p:cNvCxnSpPr>
          <p:nvPr/>
        </p:nvCxnSpPr>
        <p:spPr>
          <a:xfrm>
            <a:off x="3812960" y="5094336"/>
            <a:ext cx="4974909"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37245D93-64BF-B934-DCAA-AFDB7CEF306B}"/>
              </a:ext>
            </a:extLst>
          </p:cNvPr>
          <p:cNvCxnSpPr>
            <a:cxnSpLocks/>
          </p:cNvCxnSpPr>
          <p:nvPr/>
        </p:nvCxnSpPr>
        <p:spPr>
          <a:xfrm>
            <a:off x="10150755" y="6536979"/>
            <a:ext cx="1362886"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1568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4C26CB90-D757-4FA3-83C2-EB468C545E5D}"/>
              </a:ext>
            </a:extLst>
          </p:cNvPr>
          <p:cNvSpPr>
            <a:spLocks noGrp="1"/>
          </p:cNvSpPr>
          <p:nvPr>
            <p:ph type="title"/>
          </p:nvPr>
        </p:nvSpPr>
        <p:spPr>
          <a:xfrm>
            <a:off x="0" y="13323"/>
            <a:ext cx="11582400" cy="655744"/>
          </a:xfrm>
        </p:spPr>
        <p:txBody>
          <a:bodyPr/>
          <a:lstStyle/>
          <a:p>
            <a:r>
              <a:rPr kumimoji="1" lang="en-US" altLang="ja-JP" dirty="0"/>
              <a:t>Discussion of a way to proceed</a:t>
            </a:r>
            <a:endParaRPr kumimoji="1" lang="ja-JP" altLang="en-US" dirty="0"/>
          </a:p>
        </p:txBody>
      </p:sp>
      <p:graphicFrame>
        <p:nvGraphicFramePr>
          <p:cNvPr id="2" name="表 1">
            <a:extLst>
              <a:ext uri="{FF2B5EF4-FFF2-40B4-BE49-F238E27FC236}">
                <a16:creationId xmlns:a16="http://schemas.microsoft.com/office/drawing/2014/main" id="{563E1EF1-669B-7A6A-77B9-5F6BAC593328}"/>
              </a:ext>
            </a:extLst>
          </p:cNvPr>
          <p:cNvGraphicFramePr>
            <a:graphicFrameLocks noGrp="1"/>
          </p:cNvGraphicFramePr>
          <p:nvPr>
            <p:extLst>
              <p:ext uri="{D42A27DB-BD31-4B8C-83A1-F6EECF244321}">
                <p14:modId xmlns:p14="http://schemas.microsoft.com/office/powerpoint/2010/main" val="522373623"/>
              </p:ext>
            </p:extLst>
          </p:nvPr>
        </p:nvGraphicFramePr>
        <p:xfrm>
          <a:off x="1343472" y="1424743"/>
          <a:ext cx="7776864" cy="4768080"/>
        </p:xfrm>
        <a:graphic>
          <a:graphicData uri="http://schemas.openxmlformats.org/drawingml/2006/table">
            <a:tbl>
              <a:tblPr firstRow="1" bandRow="1">
                <a:tableStyleId>{5940675A-B579-460E-94D1-54222C63F5DA}</a:tableStyleId>
              </a:tblPr>
              <a:tblGrid>
                <a:gridCol w="3096344">
                  <a:extLst>
                    <a:ext uri="{9D8B030D-6E8A-4147-A177-3AD203B41FA5}">
                      <a16:colId xmlns:a16="http://schemas.microsoft.com/office/drawing/2014/main" val="691071760"/>
                    </a:ext>
                  </a:extLst>
                </a:gridCol>
                <a:gridCol w="4680520">
                  <a:extLst>
                    <a:ext uri="{9D8B030D-6E8A-4147-A177-3AD203B41FA5}">
                      <a16:colId xmlns:a16="http://schemas.microsoft.com/office/drawing/2014/main" val="1982445980"/>
                    </a:ext>
                  </a:extLst>
                </a:gridCol>
              </a:tblGrid>
              <a:tr h="342430">
                <a:tc gridSpan="2">
                  <a:txBody>
                    <a:bodyPr/>
                    <a:lstStyle/>
                    <a:p>
                      <a:pPr algn="ctr"/>
                      <a:r>
                        <a:rPr kumimoji="1" lang="en-US" altLang="ja-JP" sz="1800" b="1" dirty="0">
                          <a:latin typeface="Meiryo UI" panose="020B0604030504040204" pitchFamily="50" charset="-128"/>
                          <a:ea typeface="Meiryo UI" panose="020B0604030504040204" pitchFamily="50" charset="-128"/>
                        </a:rPr>
                        <a:t>Reference: ISO14040/44</a:t>
                      </a:r>
                      <a:endParaRPr kumimoji="1" lang="ja-JP" altLang="en-US" sz="1800" b="1" dirty="0">
                        <a:latin typeface="Meiryo UI" panose="020B0604030504040204" pitchFamily="50" charset="-128"/>
                        <a:ea typeface="Meiryo UI" panose="020B0604030504040204" pitchFamily="50" charset="-128"/>
                      </a:endParaRPr>
                    </a:p>
                  </a:txBody>
                  <a:tcPr marL="36000" marR="36000" marT="36000" marB="36000" anchor="ctr"/>
                </a:tc>
                <a:tc hMerge="1">
                  <a:txBody>
                    <a:bodyPr/>
                    <a:lstStyle/>
                    <a:p>
                      <a:endParaRPr kumimoji="1" lang="ja-JP" altLang="en-US" sz="1200"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3951168415"/>
                  </a:ext>
                </a:extLst>
              </a:tr>
              <a:tr h="294064">
                <a:tc rowSpan="2">
                  <a:txBody>
                    <a:bodyPr/>
                    <a:lstStyle/>
                    <a:p>
                      <a:pPr algn="ctr"/>
                      <a:r>
                        <a:rPr kumimoji="1" lang="en-US" altLang="ja-JP" sz="1800" b="1" dirty="0">
                          <a:latin typeface="Meiryo UI" panose="020B0604030504040204" pitchFamily="50" charset="-128"/>
                          <a:ea typeface="Meiryo UI" panose="020B0604030504040204" pitchFamily="50" charset="-128"/>
                        </a:rPr>
                        <a:t>Setting goal</a:t>
                      </a:r>
                      <a:endParaRPr kumimoji="1" lang="ja-JP" altLang="en-US" sz="1800" b="1" dirty="0">
                        <a:latin typeface="Meiryo UI" panose="020B0604030504040204" pitchFamily="50" charset="-128"/>
                        <a:ea typeface="Meiryo UI" panose="020B0604030504040204" pitchFamily="50" charset="-128"/>
                      </a:endParaRPr>
                    </a:p>
                  </a:txBody>
                  <a:tcPr marL="36000" marR="36000" marT="36000" marB="36000" anchor="ctr"/>
                </a:tc>
                <a:tc>
                  <a:txBody>
                    <a:bodyPr/>
                    <a:lstStyle/>
                    <a:p>
                      <a:r>
                        <a:rPr kumimoji="1" lang="en-US" altLang="ja-JP" sz="1600" b="1" dirty="0">
                          <a:latin typeface="Meiryo UI" panose="020B0604030504040204" pitchFamily="50" charset="-128"/>
                          <a:ea typeface="Meiryo UI" panose="020B0604030504040204" pitchFamily="50" charset="-128"/>
                        </a:rPr>
                        <a:t>Background</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and</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objective</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3998867134"/>
                  </a:ext>
                </a:extLst>
              </a:tr>
              <a:tr h="294064">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r>
                        <a:rPr kumimoji="1" lang="en-US" altLang="ja-JP" sz="1600" b="1" dirty="0">
                          <a:latin typeface="Meiryo UI" panose="020B0604030504040204" pitchFamily="50" charset="-128"/>
                          <a:ea typeface="Meiryo UI" panose="020B0604030504040204" pitchFamily="50" charset="-128"/>
                        </a:rPr>
                        <a:t>Usage</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method</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of</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result</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2580565156"/>
                  </a:ext>
                </a:extLst>
              </a:tr>
              <a:tr h="294064">
                <a:tc rowSpan="7">
                  <a:txBody>
                    <a:bodyPr/>
                    <a:lstStyle/>
                    <a:p>
                      <a:pPr algn="ctr"/>
                      <a:r>
                        <a:rPr kumimoji="1" lang="en-US" altLang="ja-JP" sz="1800" b="1" dirty="0">
                          <a:latin typeface="Meiryo UI" panose="020B0604030504040204" pitchFamily="50" charset="-128"/>
                          <a:ea typeface="Meiryo UI" panose="020B0604030504040204" pitchFamily="50" charset="-128"/>
                        </a:rPr>
                        <a:t>Setting a scope</a:t>
                      </a:r>
                      <a:r>
                        <a:rPr kumimoji="1" lang="ja-JP" altLang="en-US" sz="1800" b="1" dirty="0">
                          <a:latin typeface="Meiryo UI" panose="020B0604030504040204" pitchFamily="50" charset="-128"/>
                          <a:ea typeface="Meiryo UI" panose="020B0604030504040204" pitchFamily="50" charset="-128"/>
                        </a:rPr>
                        <a:t> </a:t>
                      </a:r>
                      <a:r>
                        <a:rPr kumimoji="1" lang="en-US" altLang="ja-JP" sz="1800" b="1" dirty="0">
                          <a:latin typeface="Meiryo UI" panose="020B0604030504040204" pitchFamily="50" charset="-128"/>
                          <a:ea typeface="Meiryo UI" panose="020B0604030504040204" pitchFamily="50" charset="-128"/>
                        </a:rPr>
                        <a:t>of</a:t>
                      </a:r>
                      <a:r>
                        <a:rPr kumimoji="1" lang="ja-JP" altLang="en-US" sz="1800" b="1" dirty="0">
                          <a:latin typeface="Meiryo UI" panose="020B0604030504040204" pitchFamily="50" charset="-128"/>
                          <a:ea typeface="Meiryo UI" panose="020B0604030504040204" pitchFamily="50" charset="-128"/>
                        </a:rPr>
                        <a:t> </a:t>
                      </a:r>
                      <a:r>
                        <a:rPr kumimoji="1" lang="en-US" altLang="ja-JP" sz="1800" b="1" dirty="0">
                          <a:latin typeface="Meiryo UI" panose="020B0604030504040204" pitchFamily="50" charset="-128"/>
                          <a:ea typeface="Meiryo UI" panose="020B0604030504040204" pitchFamily="50" charset="-128"/>
                        </a:rPr>
                        <a:t>the investigation</a:t>
                      </a:r>
                      <a:endParaRPr kumimoji="1" lang="ja-JP" altLang="en-US" sz="1800" b="1" dirty="0">
                        <a:latin typeface="Meiryo UI" panose="020B0604030504040204" pitchFamily="50" charset="-128"/>
                        <a:ea typeface="Meiryo UI" panose="020B0604030504040204" pitchFamily="50" charset="-128"/>
                      </a:endParaRPr>
                    </a:p>
                  </a:txBody>
                  <a:tcPr marL="36000" marR="36000" marT="36000" marB="36000" anchor="ctr"/>
                </a:tc>
                <a:tc>
                  <a:txBody>
                    <a:bodyPr/>
                    <a:lstStyle/>
                    <a:p>
                      <a:r>
                        <a:rPr kumimoji="1" lang="en-US" altLang="ja-JP" sz="1600" b="1" dirty="0">
                          <a:latin typeface="Meiryo UI" panose="020B0604030504040204" pitchFamily="50" charset="-128"/>
                          <a:ea typeface="Meiryo UI" panose="020B0604030504040204" pitchFamily="50" charset="-128"/>
                        </a:rPr>
                        <a:t>Applicable products and functional unit</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1831307349"/>
                  </a:ext>
                </a:extLst>
              </a:tr>
              <a:tr h="240776">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r>
                        <a:rPr kumimoji="1" lang="en-US" altLang="ja-JP" sz="1600" b="1" dirty="0">
                          <a:latin typeface="Meiryo UI" panose="020B0604030504040204" pitchFamily="50" charset="-128"/>
                          <a:ea typeface="Meiryo UI" panose="020B0604030504040204" pitchFamily="50" charset="-128"/>
                        </a:rPr>
                        <a:t>System</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boundary</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1706290018"/>
                  </a:ext>
                </a:extLst>
              </a:tr>
              <a:tr h="240776">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r>
                        <a:rPr kumimoji="1" lang="en-US" altLang="ja-JP" sz="1600" b="1" dirty="0">
                          <a:latin typeface="Meiryo UI" panose="020B0604030504040204" pitchFamily="50" charset="-128"/>
                          <a:ea typeface="Meiryo UI" panose="020B0604030504040204" pitchFamily="50" charset="-128"/>
                        </a:rPr>
                        <a:t>Cut-off</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criteria</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3926802181"/>
                  </a:ext>
                </a:extLst>
              </a:tr>
              <a:tr h="240776">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r>
                        <a:rPr kumimoji="1" lang="en-US" altLang="ja-JP" sz="1600" b="1" dirty="0">
                          <a:latin typeface="Meiryo UI" panose="020B0604030504040204" pitchFamily="50" charset="-128"/>
                          <a:ea typeface="Meiryo UI" panose="020B0604030504040204" pitchFamily="50" charset="-128"/>
                        </a:rPr>
                        <a:t>Data</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requirement</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3804864467"/>
                  </a:ext>
                </a:extLst>
              </a:tr>
              <a:tr h="240776">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r>
                        <a:rPr kumimoji="1" lang="en-US" altLang="ja-JP" sz="1600" b="1" dirty="0">
                          <a:latin typeface="Meiryo UI" panose="020B0604030504040204" pitchFamily="50" charset="-128"/>
                          <a:ea typeface="Meiryo UI" panose="020B0604030504040204" pitchFamily="50" charset="-128"/>
                        </a:rPr>
                        <a:t>Allocation method</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3205204455"/>
                  </a:ext>
                </a:extLst>
              </a:tr>
              <a:tr h="294064">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r>
                        <a:rPr kumimoji="1" lang="en-US" altLang="ja-JP" sz="1600" b="1" dirty="0">
                          <a:latin typeface="Meiryo UI" panose="020B0604030504040204" pitchFamily="50" charset="-128"/>
                          <a:ea typeface="Meiryo UI" panose="020B0604030504040204" pitchFamily="50" charset="-128"/>
                        </a:rPr>
                        <a:t>Data</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quality</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1655977798"/>
                  </a:ext>
                </a:extLst>
              </a:tr>
              <a:tr h="240776">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r>
                        <a:rPr kumimoji="1" lang="en-US" altLang="ja-JP" sz="1600" b="1" dirty="0">
                          <a:latin typeface="Meiryo UI" panose="020B0604030504040204" pitchFamily="50" charset="-128"/>
                          <a:ea typeface="Meiryo UI" panose="020B0604030504040204" pitchFamily="50" charset="-128"/>
                        </a:rPr>
                        <a:t>Interpretation method and</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limit</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3365586039"/>
                  </a:ext>
                </a:extLst>
              </a:tr>
              <a:tr h="240776">
                <a:tc rowSpan="3">
                  <a:txBody>
                    <a:bodyPr/>
                    <a:lstStyle/>
                    <a:p>
                      <a:pPr algn="ctr"/>
                      <a:r>
                        <a:rPr kumimoji="1" lang="en-US" altLang="ja-JP" sz="1800" b="1" dirty="0">
                          <a:latin typeface="Meiryo UI" panose="020B0604030504040204" pitchFamily="50" charset="-128"/>
                          <a:ea typeface="Meiryo UI" panose="020B0604030504040204" pitchFamily="50" charset="-128"/>
                        </a:rPr>
                        <a:t>Analysis and evaluation of inventory</a:t>
                      </a:r>
                      <a:endParaRPr kumimoji="1" lang="ja-JP" altLang="en-US" sz="1800" b="1" dirty="0">
                        <a:latin typeface="Meiryo UI" panose="020B0604030504040204" pitchFamily="50" charset="-128"/>
                        <a:ea typeface="Meiryo UI" panose="020B0604030504040204" pitchFamily="50" charset="-128"/>
                      </a:endParaRPr>
                    </a:p>
                  </a:txBody>
                  <a:tcPr marL="36000" marR="36000" marT="36000" marB="36000" anchor="ctr"/>
                </a:tc>
                <a:tc>
                  <a:txBody>
                    <a:bodyPr/>
                    <a:lstStyle/>
                    <a:p>
                      <a:r>
                        <a:rPr kumimoji="1" lang="en-US" altLang="ja-JP" sz="1600" b="1" dirty="0">
                          <a:latin typeface="Meiryo UI" panose="020B0604030504040204" pitchFamily="50" charset="-128"/>
                          <a:ea typeface="Meiryo UI" panose="020B0604030504040204" pitchFamily="50" charset="-128"/>
                        </a:rPr>
                        <a:t>Data collection conditions and results</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3488887611"/>
                  </a:ext>
                </a:extLst>
              </a:tr>
              <a:tr h="240776">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r>
                        <a:rPr kumimoji="1" lang="en-US" altLang="ja-JP" sz="1600" b="1" dirty="0">
                          <a:latin typeface="Meiryo UI" panose="020B0604030504040204" pitchFamily="50" charset="-128"/>
                          <a:ea typeface="Meiryo UI" panose="020B0604030504040204" pitchFamily="50" charset="-128"/>
                        </a:rPr>
                        <a:t>Analyzed results of inventory</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39342244"/>
                  </a:ext>
                </a:extLst>
              </a:tr>
              <a:tr h="240776">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r>
                        <a:rPr kumimoji="1" lang="en-US" altLang="ja-JP" sz="1600" b="1" dirty="0">
                          <a:latin typeface="Meiryo UI" panose="020B0604030504040204" pitchFamily="50" charset="-128"/>
                          <a:ea typeface="Meiryo UI" panose="020B0604030504040204" pitchFamily="50" charset="-128"/>
                        </a:rPr>
                        <a:t>Evaluation</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results</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of</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impact</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4206310735"/>
                  </a:ext>
                </a:extLst>
              </a:tr>
              <a:tr h="240776">
                <a:tc rowSpan="2">
                  <a:txBody>
                    <a:bodyPr/>
                    <a:lstStyle/>
                    <a:p>
                      <a:pPr algn="ctr"/>
                      <a:r>
                        <a:rPr kumimoji="1" lang="en-US" altLang="ja-JP" sz="1800" b="1" dirty="0">
                          <a:latin typeface="Meiryo UI" panose="020B0604030504040204" pitchFamily="50" charset="-128"/>
                          <a:ea typeface="Meiryo UI" panose="020B0604030504040204" pitchFamily="50" charset="-128"/>
                        </a:rPr>
                        <a:t>Interpretation</a:t>
                      </a:r>
                      <a:endParaRPr kumimoji="1" lang="ja-JP" altLang="en-US" sz="1800" b="1" dirty="0">
                        <a:latin typeface="Meiryo UI" panose="020B0604030504040204" pitchFamily="50" charset="-128"/>
                        <a:ea typeface="Meiryo UI" panose="020B0604030504040204" pitchFamily="50" charset="-128"/>
                      </a:endParaRPr>
                    </a:p>
                  </a:txBody>
                  <a:tcPr marL="36000" marR="36000" marT="36000" marB="36000" anchor="ctr"/>
                </a:tc>
                <a:tc>
                  <a:txBody>
                    <a:bodyPr/>
                    <a:lstStyle/>
                    <a:p>
                      <a:r>
                        <a:rPr kumimoji="1" lang="en-US" altLang="ja-JP" sz="1600" b="1" dirty="0">
                          <a:latin typeface="Meiryo UI" panose="020B0604030504040204" pitchFamily="50" charset="-128"/>
                          <a:ea typeface="Meiryo UI" panose="020B0604030504040204" pitchFamily="50" charset="-128"/>
                        </a:rPr>
                        <a:t>Sensitivity</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analysis</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1369204938"/>
                  </a:ext>
                </a:extLst>
              </a:tr>
              <a:tr h="240776">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r>
                        <a:rPr kumimoji="1" lang="en-US" altLang="ja-JP" sz="1600" b="1" dirty="0">
                          <a:latin typeface="Meiryo UI" panose="020B0604030504040204" pitchFamily="50" charset="-128"/>
                          <a:ea typeface="Meiryo UI" panose="020B0604030504040204" pitchFamily="50" charset="-128"/>
                        </a:rPr>
                        <a:t>Summary</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and</a:t>
                      </a:r>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limit</a:t>
                      </a:r>
                      <a:endParaRPr kumimoji="1" lang="ja-JP" altLang="en-US" sz="1600" b="1" dirty="0">
                        <a:latin typeface="Meiryo UI" panose="020B0604030504040204" pitchFamily="50" charset="-128"/>
                        <a:ea typeface="Meiryo UI" panose="020B0604030504040204" pitchFamily="50" charset="-128"/>
                      </a:endParaRPr>
                    </a:p>
                  </a:txBody>
                  <a:tcPr marL="36000" marR="36000" marT="36000" marB="36000"/>
                </a:tc>
                <a:extLst>
                  <a:ext uri="{0D108BD9-81ED-4DB2-BD59-A6C34878D82A}">
                    <a16:rowId xmlns:a16="http://schemas.microsoft.com/office/drawing/2014/main" val="106350798"/>
                  </a:ext>
                </a:extLst>
              </a:tr>
            </a:tbl>
          </a:graphicData>
        </a:graphic>
      </p:graphicFrame>
      <p:sp>
        <p:nvSpPr>
          <p:cNvPr id="3" name="テキスト ボックス 2">
            <a:extLst>
              <a:ext uri="{FF2B5EF4-FFF2-40B4-BE49-F238E27FC236}">
                <a16:creationId xmlns:a16="http://schemas.microsoft.com/office/drawing/2014/main" id="{C80FC570-68DC-4AE1-8990-25DAD7C74539}"/>
              </a:ext>
            </a:extLst>
          </p:cNvPr>
          <p:cNvSpPr txBox="1"/>
          <p:nvPr/>
        </p:nvSpPr>
        <p:spPr>
          <a:xfrm>
            <a:off x="9910088" y="2354977"/>
            <a:ext cx="2187047" cy="1015663"/>
          </a:xfrm>
          <a:prstGeom prst="rect">
            <a:avLst/>
          </a:prstGeom>
          <a:noFill/>
        </p:spPr>
        <p:txBody>
          <a:bodyPr wrap="square" rtlCol="0">
            <a:spAutoFit/>
          </a:bodyPr>
          <a:lstStyle/>
          <a:p>
            <a:r>
              <a:rPr lang="en-US" altLang="ja-JP" sz="2000" b="1" dirty="0"/>
              <a:t>At first, m</a:t>
            </a:r>
            <a:r>
              <a:rPr kumimoji="1" lang="en-US" altLang="ja-JP" sz="2000" b="1" dirty="0"/>
              <a:t>aterial classification </a:t>
            </a:r>
            <a:endParaRPr kumimoji="1" lang="ja-JP" altLang="en-US" sz="2000" b="1" dirty="0"/>
          </a:p>
        </p:txBody>
      </p:sp>
      <p:sp>
        <p:nvSpPr>
          <p:cNvPr id="5" name="矢印: 五方向 4">
            <a:extLst>
              <a:ext uri="{FF2B5EF4-FFF2-40B4-BE49-F238E27FC236}">
                <a16:creationId xmlns:a16="http://schemas.microsoft.com/office/drawing/2014/main" id="{27E90E8F-C800-7BAF-08E9-E21B78E36F5A}"/>
              </a:ext>
            </a:extLst>
          </p:cNvPr>
          <p:cNvSpPr/>
          <p:nvPr/>
        </p:nvSpPr>
        <p:spPr>
          <a:xfrm>
            <a:off x="9264352" y="2420888"/>
            <a:ext cx="589856" cy="47838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4C3B4A8A-D69D-7B7D-BD57-A4047491796B}"/>
              </a:ext>
            </a:extLst>
          </p:cNvPr>
          <p:cNvSpPr txBox="1"/>
          <p:nvPr/>
        </p:nvSpPr>
        <p:spPr>
          <a:xfrm>
            <a:off x="428954" y="810033"/>
            <a:ext cx="6610823"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u="sng" dirty="0">
                <a:solidFill>
                  <a:prstClr val="black"/>
                </a:solidFill>
                <a:latin typeface="Meiryo UI" panose="020B0604030504040204" pitchFamily="50" charset="-128"/>
                <a:ea typeface="Meiryo UI" panose="020B0604030504040204" pitchFamily="50" charset="-128"/>
              </a:rPr>
              <a:t>A guideline of discussion points for material</a:t>
            </a:r>
          </a:p>
        </p:txBody>
      </p:sp>
      <p:sp>
        <p:nvSpPr>
          <p:cNvPr id="8" name="矢印: 五方向 7">
            <a:extLst>
              <a:ext uri="{FF2B5EF4-FFF2-40B4-BE49-F238E27FC236}">
                <a16:creationId xmlns:a16="http://schemas.microsoft.com/office/drawing/2014/main" id="{42F62DF1-1619-30B7-0CCD-626BAFFF5523}"/>
              </a:ext>
            </a:extLst>
          </p:cNvPr>
          <p:cNvSpPr/>
          <p:nvPr/>
        </p:nvSpPr>
        <p:spPr>
          <a:xfrm>
            <a:off x="9257456" y="1758038"/>
            <a:ext cx="589856" cy="47838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56228351-1119-6BC3-9B64-D186520E6B3B}"/>
              </a:ext>
            </a:extLst>
          </p:cNvPr>
          <p:cNvSpPr txBox="1"/>
          <p:nvPr/>
        </p:nvSpPr>
        <p:spPr>
          <a:xfrm>
            <a:off x="9854208" y="1554859"/>
            <a:ext cx="2187047" cy="707886"/>
          </a:xfrm>
          <a:prstGeom prst="rect">
            <a:avLst/>
          </a:prstGeom>
          <a:noFill/>
        </p:spPr>
        <p:txBody>
          <a:bodyPr wrap="square" rtlCol="0">
            <a:spAutoFit/>
          </a:bodyPr>
          <a:lstStyle/>
          <a:p>
            <a:r>
              <a:rPr lang="en-US" altLang="ja-JP" sz="2000" b="1" dirty="0"/>
              <a:t>Share common goal image</a:t>
            </a:r>
            <a:r>
              <a:rPr kumimoji="1" lang="en-US" altLang="ja-JP" sz="2000" b="1" dirty="0"/>
              <a:t> </a:t>
            </a:r>
            <a:endParaRPr kumimoji="1" lang="ja-JP" altLang="en-US" sz="2000" b="1" dirty="0"/>
          </a:p>
        </p:txBody>
      </p:sp>
    </p:spTree>
    <p:extLst>
      <p:ext uri="{BB962C8B-B14F-4D97-AF65-F5344CB8AC3E}">
        <p14:creationId xmlns:p14="http://schemas.microsoft.com/office/powerpoint/2010/main" val="2636323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4C26CB90-D757-4FA3-83C2-EB468C545E5D}"/>
              </a:ext>
            </a:extLst>
          </p:cNvPr>
          <p:cNvSpPr>
            <a:spLocks noGrp="1"/>
          </p:cNvSpPr>
          <p:nvPr>
            <p:ph type="title"/>
          </p:nvPr>
        </p:nvSpPr>
        <p:spPr>
          <a:xfrm>
            <a:off x="0" y="13322"/>
            <a:ext cx="11582400" cy="649287"/>
          </a:xfrm>
        </p:spPr>
        <p:txBody>
          <a:bodyPr/>
          <a:lstStyle/>
          <a:p>
            <a:r>
              <a:rPr lang="en-US" altLang="ja-JP" dirty="0"/>
              <a:t>SG2(Material) </a:t>
            </a:r>
            <a:r>
              <a:rPr kumimoji="1" lang="en-US" altLang="ja-JP" dirty="0"/>
              <a:t>concept</a:t>
            </a:r>
            <a:endParaRPr kumimoji="1" lang="ja-JP" altLang="en-US" dirty="0"/>
          </a:p>
        </p:txBody>
      </p:sp>
      <p:sp>
        <p:nvSpPr>
          <p:cNvPr id="7" name="テキスト ボックス 6">
            <a:extLst>
              <a:ext uri="{FF2B5EF4-FFF2-40B4-BE49-F238E27FC236}">
                <a16:creationId xmlns:a16="http://schemas.microsoft.com/office/drawing/2014/main" id="{3FB1D9C3-FAE9-4997-B215-AF4311E853AE}"/>
              </a:ext>
            </a:extLst>
          </p:cNvPr>
          <p:cNvSpPr txBox="1"/>
          <p:nvPr/>
        </p:nvSpPr>
        <p:spPr>
          <a:xfrm>
            <a:off x="906621" y="1616664"/>
            <a:ext cx="10675779" cy="44012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u="sng" dirty="0">
                <a:solidFill>
                  <a:prstClr val="black"/>
                </a:solidFill>
                <a:latin typeface="Meiryo UI" panose="020B0604030504040204" pitchFamily="50" charset="-128"/>
                <a:ea typeface="Meiryo UI" panose="020B0604030504040204" pitchFamily="50" charset="-128"/>
              </a:rPr>
              <a:t>Purpose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800" b="1" dirty="0">
                <a:solidFill>
                  <a:prstClr val="black"/>
                </a:solidFill>
                <a:latin typeface="Meiryo UI" panose="020B0604030504040204" pitchFamily="50" charset="-128"/>
                <a:ea typeface="Meiryo UI" panose="020B0604030504040204" pitchFamily="50" charset="-128"/>
              </a:rPr>
              <a:t>Set an internationally harmonized material carbon intensity </a:t>
            </a:r>
          </a:p>
          <a:p>
            <a:pPr marR="0" lvl="0" algn="l" defTabSz="914400" rtl="0" eaLnBrk="1" fontAlgn="auto" latinLnBrk="0" hangingPunct="1">
              <a:lnSpc>
                <a:spcPct val="100000"/>
              </a:lnSpc>
              <a:spcBef>
                <a:spcPts val="0"/>
              </a:spcBef>
              <a:spcAft>
                <a:spcPts val="0"/>
              </a:spcAft>
              <a:buClrTx/>
              <a:buSzTx/>
              <a:tabLst/>
              <a:defRPr/>
            </a:pPr>
            <a:r>
              <a:rPr kumimoji="1" lang="en-US" altLang="ja-JP" sz="2800" b="1" dirty="0">
                <a:solidFill>
                  <a:prstClr val="black"/>
                </a:solidFill>
                <a:latin typeface="Meiryo UI" panose="020B0604030504040204" pitchFamily="50" charset="-128"/>
                <a:ea typeface="Meiryo UI" panose="020B0604030504040204" pitchFamily="50" charset="-128"/>
              </a:rPr>
              <a:t>   which enables a </a:t>
            </a:r>
            <a:r>
              <a:rPr lang="en-US" altLang="ja-JP" sz="2800" b="1" i="0" dirty="0">
                <a:solidFill>
                  <a:srgbClr val="111111"/>
                </a:solidFill>
                <a:effectLst/>
                <a:latin typeface="Meiryo UI" panose="020B0604030504040204" pitchFamily="50" charset="-128"/>
                <a:ea typeface="Meiryo UI" panose="020B0604030504040204" pitchFamily="50" charset="-128"/>
              </a:rPr>
              <a:t>material technology </a:t>
            </a:r>
            <a:r>
              <a:rPr kumimoji="1" lang="en-US" altLang="ja-JP" sz="2800" b="1" dirty="0">
                <a:solidFill>
                  <a:prstClr val="black"/>
                </a:solidFill>
                <a:latin typeface="Meiryo UI" panose="020B0604030504040204" pitchFamily="50" charset="-128"/>
                <a:ea typeface="Meiryo UI" panose="020B0604030504040204" pitchFamily="50" charset="-128"/>
              </a:rPr>
              <a:t>to evaluate LCA </a:t>
            </a:r>
          </a:p>
          <a:p>
            <a:pPr marR="0" lvl="0" algn="l" defTabSz="914400" rtl="0" eaLnBrk="1" fontAlgn="auto" latinLnBrk="0" hangingPunct="1">
              <a:lnSpc>
                <a:spcPct val="100000"/>
              </a:lnSpc>
              <a:spcBef>
                <a:spcPts val="0"/>
              </a:spcBef>
              <a:spcAft>
                <a:spcPts val="0"/>
              </a:spcAft>
              <a:buClrTx/>
              <a:buSzTx/>
              <a:tabLst/>
              <a:defRPr/>
            </a:pPr>
            <a:r>
              <a:rPr kumimoji="1" lang="en-US" altLang="ja-JP" sz="2800" b="1" dirty="0">
                <a:solidFill>
                  <a:prstClr val="black"/>
                </a:solidFill>
                <a:latin typeface="Meiryo UI" panose="020B0604030504040204" pitchFamily="50" charset="-128"/>
                <a:ea typeface="Meiryo UI" panose="020B0604030504040204" pitchFamily="50" charset="-128"/>
              </a:rPr>
              <a:t>   toward</a:t>
            </a:r>
            <a:r>
              <a:rPr kumimoji="1" lang="ja-JP" altLang="en-US" sz="2800" b="1" dirty="0">
                <a:solidFill>
                  <a:prstClr val="black"/>
                </a:solidFill>
                <a:latin typeface="Meiryo UI" panose="020B0604030504040204" pitchFamily="50" charset="-128"/>
                <a:ea typeface="Meiryo UI" panose="020B0604030504040204" pitchFamily="50" charset="-128"/>
              </a:rPr>
              <a:t> </a:t>
            </a:r>
            <a:r>
              <a:rPr kumimoji="1" lang="en-US" altLang="ja-JP" sz="2800" b="1" dirty="0">
                <a:solidFill>
                  <a:prstClr val="black"/>
                </a:solidFill>
                <a:latin typeface="Meiryo UI" panose="020B0604030504040204" pitchFamily="50" charset="-128"/>
                <a:ea typeface="Meiryo UI" panose="020B0604030504040204" pitchFamily="50" charset="-128"/>
              </a:rPr>
              <a:t>carbon </a:t>
            </a:r>
            <a:r>
              <a:rPr lang="en-US" altLang="ja-JP" sz="2800" b="1" i="0" dirty="0">
                <a:solidFill>
                  <a:srgbClr val="111111"/>
                </a:solidFill>
                <a:effectLst/>
                <a:latin typeface="Meiryo UI" panose="020B0604030504040204" pitchFamily="50" charset="-128"/>
                <a:ea typeface="Meiryo UI" panose="020B0604030504040204" pitchFamily="50" charset="-128"/>
              </a:rPr>
              <a:t>neutral</a:t>
            </a:r>
          </a:p>
          <a:p>
            <a:pPr marR="0" lvl="0" algn="l" defTabSz="914400" rtl="0" eaLnBrk="1" fontAlgn="auto" latinLnBrk="0" hangingPunct="1">
              <a:lnSpc>
                <a:spcPct val="100000"/>
              </a:lnSpc>
              <a:spcBef>
                <a:spcPts val="0"/>
              </a:spcBef>
              <a:spcAft>
                <a:spcPts val="0"/>
              </a:spcAft>
              <a:buClrTx/>
              <a:buSzTx/>
              <a:tabLst/>
              <a:defRPr/>
            </a:pPr>
            <a:endParaRPr lang="en-US" altLang="ja-JP" sz="2800" b="1" i="0" dirty="0">
              <a:solidFill>
                <a:srgbClr val="111111"/>
              </a:solidFill>
              <a:effectLst/>
              <a:latin typeface="Meiryo UI" panose="020B0604030504040204" pitchFamily="50" charset="-128"/>
              <a:ea typeface="Meiryo UI" panose="020B0604030504040204" pitchFamily="50" charset="-128"/>
            </a:endParaRPr>
          </a:p>
          <a:p>
            <a:pPr marR="0" lvl="0" algn="l" defTabSz="914400" rtl="0" eaLnBrk="1" fontAlgn="auto" latinLnBrk="0" hangingPunct="1">
              <a:lnSpc>
                <a:spcPct val="100000"/>
              </a:lnSpc>
              <a:spcBef>
                <a:spcPts val="0"/>
              </a:spcBef>
              <a:spcAft>
                <a:spcPts val="0"/>
              </a:spcAft>
              <a:buClrTx/>
              <a:buSzTx/>
              <a:tabLst/>
              <a:defRPr/>
            </a:pPr>
            <a:r>
              <a:rPr kumimoji="1" lang="en-US" altLang="ja-JP" sz="2800" b="1" dirty="0">
                <a:solidFill>
                  <a:srgbClr val="111111"/>
                </a:solidFill>
                <a:latin typeface="Meiryo UI" panose="020B0604030504040204" pitchFamily="50" charset="-128"/>
                <a:ea typeface="Meiryo UI" panose="020B0604030504040204" pitchFamily="50" charset="-128"/>
              </a:rPr>
              <a:t>   : point of views</a:t>
            </a:r>
          </a:p>
          <a:p>
            <a:pPr marR="0" lvl="0" algn="l" defTabSz="914400" rtl="0" eaLnBrk="1" fontAlgn="auto" latinLnBrk="0" hangingPunct="1">
              <a:lnSpc>
                <a:spcPct val="100000"/>
              </a:lnSpc>
              <a:spcBef>
                <a:spcPts val="0"/>
              </a:spcBef>
              <a:spcAft>
                <a:spcPts val="0"/>
              </a:spcAft>
              <a:buClrTx/>
              <a:buSzTx/>
              <a:tabLst/>
              <a:defRPr/>
            </a:pPr>
            <a:r>
              <a:rPr kumimoji="1" lang="en-US" altLang="ja-JP" sz="2800" b="1" dirty="0">
                <a:solidFill>
                  <a:srgbClr val="111111"/>
                </a:solidFill>
                <a:latin typeface="Meiryo UI" panose="020B0604030504040204" pitchFamily="50" charset="-128"/>
                <a:ea typeface="Meiryo UI" panose="020B0604030504040204" pitchFamily="50" charset="-128"/>
              </a:rPr>
              <a:t>    - Usage of </a:t>
            </a:r>
            <a:r>
              <a:rPr kumimoji="1" lang="en-US" altLang="ja-JP" sz="2800" b="1" dirty="0">
                <a:solidFill>
                  <a:srgbClr val="C00000"/>
                </a:solidFill>
                <a:latin typeface="Meiryo UI" panose="020B0604030504040204" pitchFamily="50" charset="-128"/>
                <a:ea typeface="Meiryo UI" panose="020B0604030504040204" pitchFamily="50" charset="-128"/>
              </a:rPr>
              <a:t>recycled</a:t>
            </a:r>
            <a:r>
              <a:rPr kumimoji="1" lang="en-US" altLang="ja-JP" sz="2800" b="1" dirty="0">
                <a:solidFill>
                  <a:srgbClr val="111111"/>
                </a:solidFill>
                <a:latin typeface="Meiryo UI" panose="020B0604030504040204" pitchFamily="50" charset="-128"/>
                <a:ea typeface="Meiryo UI" panose="020B0604030504040204" pitchFamily="50" charset="-128"/>
              </a:rPr>
              <a:t> material, yield rate</a:t>
            </a:r>
          </a:p>
          <a:p>
            <a:pPr marR="0" lvl="0" algn="l" defTabSz="914400" rtl="0" eaLnBrk="1" fontAlgn="auto" latinLnBrk="0" hangingPunct="1">
              <a:lnSpc>
                <a:spcPct val="100000"/>
              </a:lnSpc>
              <a:spcBef>
                <a:spcPts val="0"/>
              </a:spcBef>
              <a:spcAft>
                <a:spcPts val="0"/>
              </a:spcAft>
              <a:buClrTx/>
              <a:buSzTx/>
              <a:tabLst/>
              <a:defRPr/>
            </a:pPr>
            <a:r>
              <a:rPr kumimoji="1" lang="en-US" altLang="ja-JP" sz="2800" b="1" dirty="0">
                <a:solidFill>
                  <a:srgbClr val="111111"/>
                </a:solidFill>
                <a:latin typeface="Meiryo UI" panose="020B0604030504040204" pitchFamily="50" charset="-128"/>
                <a:ea typeface="Meiryo UI" panose="020B0604030504040204" pitchFamily="50" charset="-128"/>
              </a:rPr>
              <a:t>    - Development </a:t>
            </a:r>
            <a:r>
              <a:rPr kumimoji="1" lang="en-US" altLang="ja-JP" sz="2800" b="1" dirty="0">
                <a:latin typeface="Meiryo UI" panose="020B0604030504040204" pitchFamily="50" charset="-128"/>
                <a:ea typeface="Meiryo UI" panose="020B0604030504040204" pitchFamily="50" charset="-128"/>
              </a:rPr>
              <a:t>of global regionality </a:t>
            </a:r>
            <a:r>
              <a:rPr kumimoji="1" lang="en-US" altLang="ja-JP" sz="2800" b="1" dirty="0">
                <a:solidFill>
                  <a:srgbClr val="111111"/>
                </a:solidFill>
                <a:latin typeface="Meiryo UI" panose="020B0604030504040204" pitchFamily="50" charset="-128"/>
                <a:ea typeface="Meiryo UI" panose="020B0604030504040204" pitchFamily="50" charset="-128"/>
              </a:rPr>
              <a:t>(</a:t>
            </a:r>
            <a:r>
              <a:rPr kumimoji="1" lang="en-US" altLang="ja-JP" sz="2800" b="1" dirty="0">
                <a:solidFill>
                  <a:srgbClr val="C00000"/>
                </a:solidFill>
                <a:latin typeface="Meiryo UI" panose="020B0604030504040204" pitchFamily="50" charset="-128"/>
                <a:ea typeface="Meiryo UI" panose="020B0604030504040204" pitchFamily="50" charset="-128"/>
              </a:rPr>
              <a:t>electric power</a:t>
            </a:r>
            <a:r>
              <a:rPr kumimoji="1" lang="en-US" altLang="ja-JP" sz="2800" b="1" dirty="0">
                <a:solidFill>
                  <a:srgbClr val="111111"/>
                </a:solidFill>
                <a:latin typeface="Meiryo UI" panose="020B0604030504040204" pitchFamily="50" charset="-128"/>
                <a:ea typeface="Meiryo UI" panose="020B0604030504040204" pitchFamily="50" charset="-128"/>
              </a:rPr>
              <a:t>) </a:t>
            </a:r>
            <a:endParaRPr kumimoji="1" lang="en-US" altLang="ja-JP" sz="2800" b="1" u="sng"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2800" b="1" u="sng" dirty="0">
              <a:solidFill>
                <a:prstClr val="black"/>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0832846C-AD88-35B8-8EFA-7D98DDD220B8}"/>
              </a:ext>
            </a:extLst>
          </p:cNvPr>
          <p:cNvSpPr txBox="1"/>
          <p:nvPr/>
        </p:nvSpPr>
        <p:spPr>
          <a:xfrm rot="19962196">
            <a:off x="302729" y="1209548"/>
            <a:ext cx="1293786" cy="523220"/>
          </a:xfrm>
          <a:prstGeom prst="rect">
            <a:avLst/>
          </a:prstGeom>
          <a:solidFill>
            <a:srgbClr val="00B05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dirty="0">
                <a:solidFill>
                  <a:schemeClr val="bg1"/>
                </a:solidFill>
                <a:latin typeface="Meiryo UI" panose="020B0604030504040204" pitchFamily="50" charset="-128"/>
                <a:ea typeface="Meiryo UI" panose="020B0604030504040204" pitchFamily="50" charset="-128"/>
              </a:rPr>
              <a:t>Draft </a:t>
            </a:r>
          </a:p>
        </p:txBody>
      </p:sp>
    </p:spTree>
    <p:extLst>
      <p:ext uri="{BB962C8B-B14F-4D97-AF65-F5344CB8AC3E}">
        <p14:creationId xmlns:p14="http://schemas.microsoft.com/office/powerpoint/2010/main" val="3732775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4C26CB90-D757-4FA3-83C2-EB468C545E5D}"/>
              </a:ext>
            </a:extLst>
          </p:cNvPr>
          <p:cNvSpPr>
            <a:spLocks noGrp="1"/>
          </p:cNvSpPr>
          <p:nvPr>
            <p:ph type="title"/>
          </p:nvPr>
        </p:nvSpPr>
        <p:spPr>
          <a:xfrm>
            <a:off x="0" y="13318"/>
            <a:ext cx="12192000" cy="692357"/>
          </a:xfrm>
        </p:spPr>
        <p:txBody>
          <a:bodyPr/>
          <a:lstStyle/>
          <a:p>
            <a:r>
              <a:rPr kumimoji="1" lang="en-US" altLang="ja-JP" dirty="0"/>
              <a:t>A way of thinking material classification</a:t>
            </a:r>
            <a:endParaRPr kumimoji="1" lang="ja-JP" altLang="en-US" dirty="0"/>
          </a:p>
        </p:txBody>
      </p:sp>
      <p:sp>
        <p:nvSpPr>
          <p:cNvPr id="3" name="テキスト ボックス 2">
            <a:extLst>
              <a:ext uri="{FF2B5EF4-FFF2-40B4-BE49-F238E27FC236}">
                <a16:creationId xmlns:a16="http://schemas.microsoft.com/office/drawing/2014/main" id="{C80FC570-68DC-4AE1-8990-25DAD7C74539}"/>
              </a:ext>
            </a:extLst>
          </p:cNvPr>
          <p:cNvSpPr txBox="1"/>
          <p:nvPr/>
        </p:nvSpPr>
        <p:spPr>
          <a:xfrm>
            <a:off x="1592377" y="1748399"/>
            <a:ext cx="2845736" cy="369332"/>
          </a:xfrm>
          <a:prstGeom prst="rect">
            <a:avLst/>
          </a:prstGeom>
          <a:noFill/>
        </p:spPr>
        <p:txBody>
          <a:bodyPr wrap="square" rtlCol="0">
            <a:spAutoFit/>
          </a:bodyPr>
          <a:lstStyle/>
          <a:p>
            <a:r>
              <a:rPr kumimoji="1" lang="en-US" altLang="ja-JP" b="1" dirty="0"/>
              <a:t>Strategy goal setting </a:t>
            </a:r>
            <a:endParaRPr kumimoji="1" lang="ja-JP" altLang="en-US" b="1" dirty="0"/>
          </a:p>
        </p:txBody>
      </p:sp>
      <p:sp>
        <p:nvSpPr>
          <p:cNvPr id="8" name="テキスト ボックス 7">
            <a:extLst>
              <a:ext uri="{FF2B5EF4-FFF2-40B4-BE49-F238E27FC236}">
                <a16:creationId xmlns:a16="http://schemas.microsoft.com/office/drawing/2014/main" id="{D6B87665-DA51-99D3-1CD5-B5C7EC896265}"/>
              </a:ext>
            </a:extLst>
          </p:cNvPr>
          <p:cNvSpPr txBox="1"/>
          <p:nvPr/>
        </p:nvSpPr>
        <p:spPr>
          <a:xfrm>
            <a:off x="428954" y="887152"/>
            <a:ext cx="7955767"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000" b="1" u="sng" dirty="0">
                <a:solidFill>
                  <a:prstClr val="black"/>
                </a:solidFill>
                <a:latin typeface="Meiryo UI" panose="020B0604030504040204" pitchFamily="50" charset="-128"/>
                <a:ea typeface="Meiryo UI" panose="020B0604030504040204" pitchFamily="50" charset="-128"/>
              </a:rPr>
              <a:t>Usage image of material in automotive development </a:t>
            </a:r>
            <a:endParaRPr kumimoji="1" lang="en-US" altLang="ja-JP" sz="2000" b="1" u="sng" dirty="0">
              <a:solidFill>
                <a:prstClr val="black"/>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A24DAA8B-8FC8-11D4-7520-0F514C099D82}"/>
              </a:ext>
            </a:extLst>
          </p:cNvPr>
          <p:cNvSpPr/>
          <p:nvPr/>
        </p:nvSpPr>
        <p:spPr>
          <a:xfrm>
            <a:off x="1805016" y="2278135"/>
            <a:ext cx="1944216" cy="1224136"/>
          </a:xfrm>
          <a:prstGeom prst="rect">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rgbClr val="0070C0"/>
                </a:solidFill>
              </a:rPr>
              <a:t>Simulation</a:t>
            </a:r>
          </a:p>
        </p:txBody>
      </p:sp>
      <p:sp>
        <p:nvSpPr>
          <p:cNvPr id="10" name="正方形/長方形 9">
            <a:extLst>
              <a:ext uri="{FF2B5EF4-FFF2-40B4-BE49-F238E27FC236}">
                <a16:creationId xmlns:a16="http://schemas.microsoft.com/office/drawing/2014/main" id="{7D925A5A-C303-88B8-6732-C58D3F675FC1}"/>
              </a:ext>
            </a:extLst>
          </p:cNvPr>
          <p:cNvSpPr/>
          <p:nvPr/>
        </p:nvSpPr>
        <p:spPr>
          <a:xfrm>
            <a:off x="5031124" y="2276021"/>
            <a:ext cx="1944216" cy="1224136"/>
          </a:xfrm>
          <a:prstGeom prst="rect">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rgbClr val="0070C0"/>
                </a:solidFill>
              </a:rPr>
              <a:t>CAD/BOM</a:t>
            </a:r>
            <a:endParaRPr kumimoji="1" lang="ja-JP" altLang="en-US" sz="2000" b="1" dirty="0">
              <a:solidFill>
                <a:srgbClr val="0070C0"/>
              </a:solidFill>
            </a:endParaRPr>
          </a:p>
        </p:txBody>
      </p:sp>
      <p:sp>
        <p:nvSpPr>
          <p:cNvPr id="11" name="テキスト ボックス 10">
            <a:extLst>
              <a:ext uri="{FF2B5EF4-FFF2-40B4-BE49-F238E27FC236}">
                <a16:creationId xmlns:a16="http://schemas.microsoft.com/office/drawing/2014/main" id="{5C0C02D1-4EB6-3E49-AE66-BD8E0326AC37}"/>
              </a:ext>
            </a:extLst>
          </p:cNvPr>
          <p:cNvSpPr txBox="1"/>
          <p:nvPr/>
        </p:nvSpPr>
        <p:spPr>
          <a:xfrm>
            <a:off x="4713077" y="1748399"/>
            <a:ext cx="2845735" cy="369332"/>
          </a:xfrm>
          <a:prstGeom prst="rect">
            <a:avLst/>
          </a:prstGeom>
          <a:noFill/>
        </p:spPr>
        <p:txBody>
          <a:bodyPr wrap="square" rtlCol="0">
            <a:spAutoFit/>
          </a:bodyPr>
          <a:lstStyle/>
          <a:p>
            <a:r>
              <a:rPr kumimoji="1" lang="en-US" altLang="ja-JP" b="1" dirty="0"/>
              <a:t>Design goal setting </a:t>
            </a:r>
            <a:endParaRPr kumimoji="1" lang="ja-JP" altLang="en-US" b="1" dirty="0"/>
          </a:p>
        </p:txBody>
      </p:sp>
      <p:sp>
        <p:nvSpPr>
          <p:cNvPr id="12" name="正方形/長方形 11">
            <a:extLst>
              <a:ext uri="{FF2B5EF4-FFF2-40B4-BE49-F238E27FC236}">
                <a16:creationId xmlns:a16="http://schemas.microsoft.com/office/drawing/2014/main" id="{0DA65946-62C3-D749-5E88-71EAD7078ADC}"/>
              </a:ext>
            </a:extLst>
          </p:cNvPr>
          <p:cNvSpPr/>
          <p:nvPr/>
        </p:nvSpPr>
        <p:spPr>
          <a:xfrm>
            <a:off x="8384722" y="2235775"/>
            <a:ext cx="2717320" cy="1224136"/>
          </a:xfrm>
          <a:prstGeom prst="rect">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rgbClr val="0070C0"/>
                </a:solidFill>
              </a:rPr>
              <a:t>IMDS/Measurement</a:t>
            </a:r>
          </a:p>
          <a:p>
            <a:pPr algn="ctr"/>
            <a:r>
              <a:rPr kumimoji="1" lang="en-US" altLang="ja-JP" sz="2000" b="1" dirty="0">
                <a:solidFill>
                  <a:srgbClr val="0070C0"/>
                </a:solidFill>
              </a:rPr>
              <a:t>/Data collection system</a:t>
            </a:r>
          </a:p>
        </p:txBody>
      </p:sp>
      <p:sp>
        <p:nvSpPr>
          <p:cNvPr id="13" name="テキスト ボックス 12">
            <a:extLst>
              <a:ext uri="{FF2B5EF4-FFF2-40B4-BE49-F238E27FC236}">
                <a16:creationId xmlns:a16="http://schemas.microsoft.com/office/drawing/2014/main" id="{A67927FA-C4EE-9C9C-1372-DD10CAE82493}"/>
              </a:ext>
            </a:extLst>
          </p:cNvPr>
          <p:cNvSpPr txBox="1"/>
          <p:nvPr/>
        </p:nvSpPr>
        <p:spPr>
          <a:xfrm>
            <a:off x="8263128" y="1605178"/>
            <a:ext cx="3778308" cy="646331"/>
          </a:xfrm>
          <a:prstGeom prst="rect">
            <a:avLst/>
          </a:prstGeom>
          <a:noFill/>
        </p:spPr>
        <p:txBody>
          <a:bodyPr wrap="square" rtlCol="0">
            <a:spAutoFit/>
          </a:bodyPr>
          <a:lstStyle/>
          <a:p>
            <a:r>
              <a:rPr kumimoji="1" lang="en-US" altLang="ja-JP" b="1" dirty="0"/>
              <a:t>Verification , Certification, Regulation, SC traceability</a:t>
            </a:r>
            <a:endParaRPr kumimoji="1" lang="ja-JP" altLang="en-US" b="1" dirty="0"/>
          </a:p>
        </p:txBody>
      </p:sp>
      <p:sp>
        <p:nvSpPr>
          <p:cNvPr id="14" name="矢印: 左右 13">
            <a:extLst>
              <a:ext uri="{FF2B5EF4-FFF2-40B4-BE49-F238E27FC236}">
                <a16:creationId xmlns:a16="http://schemas.microsoft.com/office/drawing/2014/main" id="{2CFA20FC-D498-DB44-0360-D75B6671B86B}"/>
              </a:ext>
            </a:extLst>
          </p:cNvPr>
          <p:cNvSpPr/>
          <p:nvPr/>
        </p:nvSpPr>
        <p:spPr>
          <a:xfrm>
            <a:off x="3858858" y="2647788"/>
            <a:ext cx="854219" cy="40011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左右 14">
            <a:extLst>
              <a:ext uri="{FF2B5EF4-FFF2-40B4-BE49-F238E27FC236}">
                <a16:creationId xmlns:a16="http://schemas.microsoft.com/office/drawing/2014/main" id="{3384921E-0EE6-B8F2-B958-8B6874EA04E6}"/>
              </a:ext>
            </a:extLst>
          </p:cNvPr>
          <p:cNvSpPr/>
          <p:nvPr/>
        </p:nvSpPr>
        <p:spPr>
          <a:xfrm>
            <a:off x="7222434" y="2647788"/>
            <a:ext cx="968109" cy="40011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CBB36060-4286-C0AB-25C1-CAFB2D333814}"/>
              </a:ext>
            </a:extLst>
          </p:cNvPr>
          <p:cNvSpPr txBox="1"/>
          <p:nvPr/>
        </p:nvSpPr>
        <p:spPr>
          <a:xfrm>
            <a:off x="543339" y="4450301"/>
            <a:ext cx="11039061" cy="1631216"/>
          </a:xfrm>
          <a:prstGeom prst="rect">
            <a:avLst/>
          </a:prstGeom>
          <a:noFill/>
          <a:ln>
            <a:solidFill>
              <a:schemeClr val="tx1">
                <a:lumMod val="50000"/>
                <a:lumOff val="50000"/>
              </a:schemeClr>
            </a:solidFill>
          </a:ln>
        </p:spPr>
        <p:txBody>
          <a:bodyPr wrap="square" rtlCol="0">
            <a:spAutoFit/>
          </a:bodyPr>
          <a:lstStyle/>
          <a:p>
            <a:pPr marL="342900" indent="-342900">
              <a:buFont typeface="Arial" panose="020B0604020202020204" pitchFamily="34" charset="0"/>
              <a:buChar char="•"/>
            </a:pPr>
            <a:r>
              <a:rPr kumimoji="1" lang="en-US" altLang="ja-JP" sz="2000" b="1" dirty="0">
                <a:solidFill>
                  <a:srgbClr val="C00000"/>
                </a:solidFill>
              </a:rPr>
              <a:t>Extract high sensitivity material types </a:t>
            </a:r>
            <a:r>
              <a:rPr kumimoji="1" lang="en-US" altLang="ja-JP" sz="2000" b="1" dirty="0"/>
              <a:t>due to weight ratio or rough CO2 estimation </a:t>
            </a:r>
            <a:r>
              <a:rPr kumimoji="1" lang="ja-JP" altLang="en-US" sz="2000" b="1" dirty="0"/>
              <a:t>　⇒</a:t>
            </a:r>
            <a:r>
              <a:rPr kumimoji="1" lang="en-US" altLang="ja-JP" sz="2000" b="1" dirty="0"/>
              <a:t>Investigate what kind of material types were used for representative vehicle   </a:t>
            </a:r>
          </a:p>
          <a:p>
            <a:r>
              <a:rPr lang="en-US" altLang="ja-JP" sz="2000" b="1" dirty="0"/>
              <a:t>        </a:t>
            </a:r>
            <a:r>
              <a:rPr kumimoji="1" lang="en-US" altLang="ja-JP" sz="2000" b="1" dirty="0"/>
              <a:t>models (ICE, HEV, EV, FCV) between OEMs</a:t>
            </a:r>
          </a:p>
          <a:p>
            <a:r>
              <a:rPr kumimoji="1" lang="en-US" altLang="ja-JP" sz="2000" b="1" dirty="0"/>
              <a:t>  </a:t>
            </a:r>
          </a:p>
          <a:p>
            <a:pPr marL="342900" indent="-342900">
              <a:buFont typeface="Arial" panose="020B0604020202020204" pitchFamily="34" charset="0"/>
              <a:buChar char="•"/>
            </a:pPr>
            <a:r>
              <a:rPr kumimoji="1" lang="en-US" altLang="ja-JP" sz="2000" b="1" dirty="0">
                <a:solidFill>
                  <a:srgbClr val="C00000"/>
                </a:solidFill>
              </a:rPr>
              <a:t>Add a future material type </a:t>
            </a:r>
            <a:r>
              <a:rPr kumimoji="1" lang="en-US" altLang="ja-JP" sz="2000" b="1" dirty="0"/>
              <a:t>which is expected to decrease CO2 </a:t>
            </a:r>
            <a:endParaRPr kumimoji="1" lang="ja-JP" altLang="en-US" sz="2000" b="1" dirty="0"/>
          </a:p>
        </p:txBody>
      </p:sp>
      <p:sp>
        <p:nvSpPr>
          <p:cNvPr id="17" name="矢印: 五方向 16">
            <a:extLst>
              <a:ext uri="{FF2B5EF4-FFF2-40B4-BE49-F238E27FC236}">
                <a16:creationId xmlns:a16="http://schemas.microsoft.com/office/drawing/2014/main" id="{4E054173-5631-3686-EF18-731FFC3CBA29}"/>
              </a:ext>
            </a:extLst>
          </p:cNvPr>
          <p:cNvSpPr/>
          <p:nvPr/>
        </p:nvSpPr>
        <p:spPr>
          <a:xfrm rot="5400000">
            <a:off x="9497557" y="3370428"/>
            <a:ext cx="343259" cy="1440160"/>
          </a:xfrm>
          <a:prstGeom prst="homePlate">
            <a:avLst/>
          </a:prstGeom>
          <a:solidFill>
            <a:schemeClr val="accent6">
              <a:lumMod val="20000"/>
              <a:lumOff val="80000"/>
            </a:schemeClr>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テキスト ボックス 17">
            <a:extLst>
              <a:ext uri="{FF2B5EF4-FFF2-40B4-BE49-F238E27FC236}">
                <a16:creationId xmlns:a16="http://schemas.microsoft.com/office/drawing/2014/main" id="{E402C992-E981-C526-E10A-73C31792A5EB}"/>
              </a:ext>
            </a:extLst>
          </p:cNvPr>
          <p:cNvSpPr txBox="1"/>
          <p:nvPr/>
        </p:nvSpPr>
        <p:spPr>
          <a:xfrm>
            <a:off x="2136319" y="3530818"/>
            <a:ext cx="1206554" cy="369332"/>
          </a:xfrm>
          <a:prstGeom prst="rect">
            <a:avLst/>
          </a:prstGeom>
          <a:noFill/>
        </p:spPr>
        <p:txBody>
          <a:bodyPr wrap="square" rtlCol="0">
            <a:spAutoFit/>
          </a:bodyPr>
          <a:lstStyle/>
          <a:p>
            <a:r>
              <a:rPr kumimoji="1" lang="en-US" altLang="ja-JP" b="1" dirty="0"/>
              <a:t>Material</a:t>
            </a:r>
          </a:p>
        </p:txBody>
      </p:sp>
      <p:sp>
        <p:nvSpPr>
          <p:cNvPr id="19" name="テキスト ボックス 18">
            <a:extLst>
              <a:ext uri="{FF2B5EF4-FFF2-40B4-BE49-F238E27FC236}">
                <a16:creationId xmlns:a16="http://schemas.microsoft.com/office/drawing/2014/main" id="{1CA0361C-E3F3-E28C-8D37-7CBC6C7146B7}"/>
              </a:ext>
            </a:extLst>
          </p:cNvPr>
          <p:cNvSpPr txBox="1"/>
          <p:nvPr/>
        </p:nvSpPr>
        <p:spPr>
          <a:xfrm>
            <a:off x="5415437" y="3500157"/>
            <a:ext cx="1206554" cy="369332"/>
          </a:xfrm>
          <a:prstGeom prst="rect">
            <a:avLst/>
          </a:prstGeom>
          <a:noFill/>
        </p:spPr>
        <p:txBody>
          <a:bodyPr wrap="square" rtlCol="0">
            <a:spAutoFit/>
          </a:bodyPr>
          <a:lstStyle/>
          <a:p>
            <a:r>
              <a:rPr kumimoji="1" lang="en-US" altLang="ja-JP" b="1" dirty="0"/>
              <a:t>Material</a:t>
            </a:r>
          </a:p>
        </p:txBody>
      </p:sp>
      <p:sp>
        <p:nvSpPr>
          <p:cNvPr id="2" name="テキスト ボックス 1">
            <a:extLst>
              <a:ext uri="{FF2B5EF4-FFF2-40B4-BE49-F238E27FC236}">
                <a16:creationId xmlns:a16="http://schemas.microsoft.com/office/drawing/2014/main" id="{BD655C95-96DC-A837-2E72-B031F3F85ED4}"/>
              </a:ext>
            </a:extLst>
          </p:cNvPr>
          <p:cNvSpPr txBox="1"/>
          <p:nvPr/>
        </p:nvSpPr>
        <p:spPr>
          <a:xfrm>
            <a:off x="326928" y="1748399"/>
            <a:ext cx="1206554" cy="369332"/>
          </a:xfrm>
          <a:prstGeom prst="rect">
            <a:avLst/>
          </a:prstGeom>
          <a:noFill/>
        </p:spPr>
        <p:txBody>
          <a:bodyPr wrap="square" rtlCol="0">
            <a:spAutoFit/>
          </a:bodyPr>
          <a:lstStyle/>
          <a:p>
            <a:r>
              <a:rPr lang="en-US" altLang="ja-JP" b="1" dirty="0"/>
              <a:t>Purpose:</a:t>
            </a:r>
            <a:endParaRPr kumimoji="1" lang="en-US" altLang="ja-JP" b="1" dirty="0"/>
          </a:p>
        </p:txBody>
      </p:sp>
      <p:sp>
        <p:nvSpPr>
          <p:cNvPr id="5" name="テキスト ボックス 4">
            <a:extLst>
              <a:ext uri="{FF2B5EF4-FFF2-40B4-BE49-F238E27FC236}">
                <a16:creationId xmlns:a16="http://schemas.microsoft.com/office/drawing/2014/main" id="{24D3743B-1FA7-3122-2541-A5D6C633AADE}"/>
              </a:ext>
            </a:extLst>
          </p:cNvPr>
          <p:cNvSpPr txBox="1"/>
          <p:nvPr/>
        </p:nvSpPr>
        <p:spPr>
          <a:xfrm>
            <a:off x="9065910" y="3456722"/>
            <a:ext cx="1206554" cy="369332"/>
          </a:xfrm>
          <a:prstGeom prst="rect">
            <a:avLst/>
          </a:prstGeom>
          <a:noFill/>
        </p:spPr>
        <p:txBody>
          <a:bodyPr wrap="square" rtlCol="0">
            <a:spAutoFit/>
          </a:bodyPr>
          <a:lstStyle/>
          <a:p>
            <a:r>
              <a:rPr kumimoji="1" lang="en-US" altLang="ja-JP" b="1" dirty="0"/>
              <a:t>Material</a:t>
            </a:r>
          </a:p>
        </p:txBody>
      </p:sp>
      <p:sp>
        <p:nvSpPr>
          <p:cNvPr id="6" name="矢印: 五方向 5">
            <a:extLst>
              <a:ext uri="{FF2B5EF4-FFF2-40B4-BE49-F238E27FC236}">
                <a16:creationId xmlns:a16="http://schemas.microsoft.com/office/drawing/2014/main" id="{00CC0912-E7B9-4854-2F28-DDBF625CE0A5}"/>
              </a:ext>
            </a:extLst>
          </p:cNvPr>
          <p:cNvSpPr/>
          <p:nvPr/>
        </p:nvSpPr>
        <p:spPr>
          <a:xfrm rot="16200000" flipV="1">
            <a:off x="2567966" y="3380247"/>
            <a:ext cx="343259" cy="1440160"/>
          </a:xfrm>
          <a:prstGeom prst="homePlate">
            <a:avLst/>
          </a:prstGeom>
          <a:solidFill>
            <a:schemeClr val="accent6">
              <a:lumMod val="20000"/>
              <a:lumOff val="80000"/>
            </a:schemeClr>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68399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20B31F-4953-49AE-59AA-17C7E209C79C}"/>
              </a:ext>
            </a:extLst>
          </p:cNvPr>
          <p:cNvSpPr>
            <a:spLocks noGrp="1"/>
          </p:cNvSpPr>
          <p:nvPr>
            <p:ph type="title"/>
          </p:nvPr>
        </p:nvSpPr>
        <p:spPr/>
        <p:txBody>
          <a:bodyPr/>
          <a:lstStyle/>
          <a:p>
            <a:r>
              <a:rPr kumimoji="1" lang="en-US" altLang="ja-JP" dirty="0"/>
              <a:t>Material List by VDA classification </a:t>
            </a:r>
            <a:endParaRPr kumimoji="1" lang="ja-JP" altLang="en-US" dirty="0"/>
          </a:p>
        </p:txBody>
      </p:sp>
      <p:sp>
        <p:nvSpPr>
          <p:cNvPr id="4" name="スライド番号プレースホルダー 3">
            <a:extLst>
              <a:ext uri="{FF2B5EF4-FFF2-40B4-BE49-F238E27FC236}">
                <a16:creationId xmlns:a16="http://schemas.microsoft.com/office/drawing/2014/main" id="{D178B070-5F11-C596-96DC-31142DFA628F}"/>
              </a:ext>
            </a:extLst>
          </p:cNvPr>
          <p:cNvSpPr>
            <a:spLocks noGrp="1"/>
          </p:cNvSpPr>
          <p:nvPr>
            <p:ph type="sldNum" sz="quarter" idx="12"/>
          </p:nvPr>
        </p:nvSpPr>
        <p:spPr/>
        <p:txBody>
          <a:bodyPr/>
          <a:lstStyle/>
          <a:p>
            <a:fld id="{25521C42-4E1A-4C54-9F7D-AF2B1AD94E92}" type="slidenum">
              <a:rPr kumimoji="1" lang="ja-JP" altLang="en-US" smtClean="0"/>
              <a:t>9</a:t>
            </a:fld>
            <a:endParaRPr kumimoji="1" lang="ja-JP" altLang="en-US"/>
          </a:p>
        </p:txBody>
      </p:sp>
      <p:graphicFrame>
        <p:nvGraphicFramePr>
          <p:cNvPr id="5" name="表 4">
            <a:extLst>
              <a:ext uri="{FF2B5EF4-FFF2-40B4-BE49-F238E27FC236}">
                <a16:creationId xmlns:a16="http://schemas.microsoft.com/office/drawing/2014/main" id="{3A48429D-14B8-A670-71D3-B10C74CAAB4F}"/>
              </a:ext>
            </a:extLst>
          </p:cNvPr>
          <p:cNvGraphicFramePr>
            <a:graphicFrameLocks noGrp="1"/>
          </p:cNvGraphicFramePr>
          <p:nvPr/>
        </p:nvGraphicFramePr>
        <p:xfrm>
          <a:off x="839416" y="1196752"/>
          <a:ext cx="4412974" cy="4206240"/>
        </p:xfrm>
        <a:graphic>
          <a:graphicData uri="http://schemas.openxmlformats.org/drawingml/2006/table">
            <a:tbl>
              <a:tblPr/>
              <a:tblGrid>
                <a:gridCol w="1056636">
                  <a:extLst>
                    <a:ext uri="{9D8B030D-6E8A-4147-A177-3AD203B41FA5}">
                      <a16:colId xmlns:a16="http://schemas.microsoft.com/office/drawing/2014/main" val="1764372540"/>
                    </a:ext>
                  </a:extLst>
                </a:gridCol>
                <a:gridCol w="3356338">
                  <a:extLst>
                    <a:ext uri="{9D8B030D-6E8A-4147-A177-3AD203B41FA5}">
                      <a16:colId xmlns:a16="http://schemas.microsoft.com/office/drawing/2014/main" val="4256712015"/>
                    </a:ext>
                  </a:extLst>
                </a:gridCol>
              </a:tblGrid>
              <a:tr h="274257">
                <a:tc>
                  <a:txBody>
                    <a:bodyPr/>
                    <a:lstStyle/>
                    <a:p>
                      <a:pPr algn="l" fontAlgn="ctr"/>
                      <a:r>
                        <a:rPr 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VDA </a:t>
                      </a: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Classification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VDA </a:t>
                      </a: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Classification Name</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2607719"/>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Steel/cast steel/sintered alloys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9241769"/>
                  </a:ext>
                </a:extLst>
              </a:tr>
              <a:tr h="91419">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1.1.1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Unalloyed/low alloy steel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6034759"/>
                  </a:ext>
                </a:extLst>
              </a:tr>
              <a:tr h="91419">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1.1.2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high-alloy steel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0133515"/>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cast iron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4714451"/>
                  </a:ext>
                </a:extLst>
              </a:tr>
              <a:tr h="91419">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1.2.1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Gneissic graphite cast </a:t>
                      </a:r>
                      <a:r>
                        <a:rPr lang="en-US" altLang="zh-TW"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iron/ </a:t>
                      </a:r>
                      <a:r>
                        <a:rPr lang="zh-TW"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malleable cast iron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7016004"/>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1.2.2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Spheroidal graphite cast iron/Vermular cast iron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1331177"/>
                  </a:ext>
                </a:extLst>
              </a:tr>
              <a:tr h="91419">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1.2.3</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high-alloy cast iron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27878"/>
                  </a:ext>
                </a:extLst>
              </a:tr>
              <a:tr h="91419">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2.1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Aluminium </a:t>
                      </a: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a:t>
                      </a: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aluminium alloys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4500080"/>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2.1.1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Cast aluminium alloys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2701088"/>
                  </a:ext>
                </a:extLst>
              </a:tr>
              <a:tr h="91419">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2.1.2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Forged aluminium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229141"/>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2.2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Magnesium, magnesium alloys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7630847"/>
                  </a:ext>
                </a:extLst>
              </a:tr>
              <a:tr h="91419">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2.2.1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Cast magnesium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3006157"/>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2.2.2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Forged magnesium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8879074"/>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2.3</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Titanium, titanium alloys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415334"/>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3.1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Copper </a:t>
                      </a: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e.g. copper in harnesses</a:t>
                      </a: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8382928"/>
                  </a:ext>
                </a:extLst>
              </a:tr>
              <a:tr h="91419">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3.2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copper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4795487"/>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3.3</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zinc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400309"/>
                  </a:ext>
                </a:extLst>
              </a:tr>
              <a:tr h="91419">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3.4</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nickel alloy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722402"/>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3.5</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lead (the metal)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1943881"/>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4.1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Platinum/rhodium</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2590836"/>
                  </a:ext>
                </a:extLst>
              </a:tr>
              <a:tr h="91419">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4.2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Other special metals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6867130"/>
                  </a:ext>
                </a:extLst>
              </a:tr>
            </a:tbl>
          </a:graphicData>
        </a:graphic>
      </p:graphicFrame>
      <p:graphicFrame>
        <p:nvGraphicFramePr>
          <p:cNvPr id="6" name="表 5">
            <a:extLst>
              <a:ext uri="{FF2B5EF4-FFF2-40B4-BE49-F238E27FC236}">
                <a16:creationId xmlns:a16="http://schemas.microsoft.com/office/drawing/2014/main" id="{1F17B97F-6BFF-7C06-5FCC-EDCEFD46A6F5}"/>
              </a:ext>
            </a:extLst>
          </p:cNvPr>
          <p:cNvGraphicFramePr>
            <a:graphicFrameLocks noGrp="1"/>
          </p:cNvGraphicFramePr>
          <p:nvPr/>
        </p:nvGraphicFramePr>
        <p:xfrm>
          <a:off x="5701592" y="1052736"/>
          <a:ext cx="5431606" cy="5669280"/>
        </p:xfrm>
        <a:graphic>
          <a:graphicData uri="http://schemas.openxmlformats.org/drawingml/2006/table">
            <a:tbl>
              <a:tblPr/>
              <a:tblGrid>
                <a:gridCol w="1058389">
                  <a:extLst>
                    <a:ext uri="{9D8B030D-6E8A-4147-A177-3AD203B41FA5}">
                      <a16:colId xmlns:a16="http://schemas.microsoft.com/office/drawing/2014/main" val="1764372540"/>
                    </a:ext>
                  </a:extLst>
                </a:gridCol>
                <a:gridCol w="4373217">
                  <a:extLst>
                    <a:ext uri="{9D8B030D-6E8A-4147-A177-3AD203B41FA5}">
                      <a16:colId xmlns:a16="http://schemas.microsoft.com/office/drawing/2014/main" val="4256712015"/>
                    </a:ext>
                  </a:extLst>
                </a:gridCol>
              </a:tblGrid>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5.1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thermoplastic resin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5883605"/>
                  </a:ext>
                </a:extLst>
              </a:tr>
              <a:tr h="155707">
                <a:tc>
                  <a:txBody>
                    <a:bodyPr/>
                    <a:lstStyle/>
                    <a:p>
                      <a:pPr algn="l" fontAlgn="ctr"/>
                      <a:r>
                        <a:rPr lang="en-US"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5.1.a</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Thermoplastic resin (containing filler)</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1983440"/>
                  </a:ext>
                </a:extLst>
              </a:tr>
              <a:tr h="155707">
                <a:tc>
                  <a:txBody>
                    <a:bodyPr/>
                    <a:lstStyle/>
                    <a:p>
                      <a:pPr algn="l" fontAlgn="ctr"/>
                      <a:r>
                        <a:rPr 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5.1.b</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Thermoplastic resin (without filler)</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4096554"/>
                  </a:ext>
                </a:extLst>
              </a:tr>
              <a:tr h="155707">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5.2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thermoplastic elastomer</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266138"/>
                  </a:ext>
                </a:extLst>
              </a:tr>
              <a:tr h="155707">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5.3</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Elastomer/elastomer composites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8748164"/>
                  </a:ext>
                </a:extLst>
              </a:tr>
              <a:tr h="155707">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5.4</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thermosetting resin</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0815930"/>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5.4.1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polyurethane</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2527417"/>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5.4.2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unsaturated polyester</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1619287"/>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5.4.3</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Other thermosetting resins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6756232"/>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5.5</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Polymer composites (e.g. laminated trim parts)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0647491"/>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5.5.1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Resins in polymer composites.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9188973"/>
                  </a:ext>
                </a:extLst>
              </a:tr>
              <a:tr h="155707">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5.5.2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Fibres in polymer composites (textiles)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1722736"/>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6.1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painting material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2202003"/>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6.2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Adhesives, sealants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4176579"/>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6.3</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underseal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4466876"/>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7.1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Organic natural materials </a:t>
                      </a:r>
                      <a:r>
                        <a:rPr lang="en-US" altLang="zh-TW"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r>
                        <a:rPr lang="zh-TW" altLang="en-US"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e.g. leather</a:t>
                      </a:r>
                      <a:r>
                        <a:rPr lang="en-US" altLang="zh-TW"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4055743"/>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7.2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Ceramics/glass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8177114"/>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7.3</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Other composite materials (e.g. friction linings)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1738969"/>
                  </a:ext>
                </a:extLst>
              </a:tr>
              <a:tr h="155707">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8.1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Electronic component materials (e.g. </a:t>
                      </a:r>
                      <a:r>
                        <a:rPr lang="en-US" altLang="zh-TW"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PCBs</a:t>
                      </a:r>
                      <a:r>
                        <a:rPr lang="zh-TW"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 displays)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038057"/>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8.2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Electrical component materials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7377573"/>
                  </a:ext>
                </a:extLst>
              </a:tr>
              <a:tr h="155707">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9.1</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fuel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6412161"/>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9.2</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lubricant</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3591495"/>
                  </a:ext>
                </a:extLst>
              </a:tr>
              <a:tr h="155707">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9.3</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brake fluid</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0794346"/>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9.4</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Coolant/other glycols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8583075"/>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9.5</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refrigerant</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0483429"/>
                  </a:ext>
                </a:extLst>
              </a:tr>
              <a:tr h="155707">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9.6</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Washer fluid, battery fluid</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0255663"/>
                  </a:ext>
                </a:extLst>
              </a:tr>
              <a:tr h="155707">
                <a:tc>
                  <a:txBody>
                    <a:bodyPr/>
                    <a:lstStyle/>
                    <a:p>
                      <a:pPr algn="l" fontAlgn="ctr"/>
                      <a:r>
                        <a:rPr lang="en-US" altLang="ja-JP" sz="12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9.7</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preservative</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6615990"/>
                  </a:ext>
                </a:extLst>
              </a:tr>
              <a:tr h="155707">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9.8</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Other fuels and replenishers</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1726574"/>
                  </a:ext>
                </a:extLst>
              </a:tr>
              <a:tr h="155707">
                <a:tc>
                  <a:txBody>
                    <a:bodyPr/>
                    <a:lstStyle/>
                    <a:p>
                      <a:pPr algn="l" fontAlgn="ctr"/>
                      <a:endPar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endParaRPr>
                    </a:p>
                  </a:txBody>
                  <a:tcPr marL="36000" marR="3600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en-US" altLang="ja-JP"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a:t>
                      </a: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yre</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3225289"/>
                  </a:ext>
                </a:extLst>
              </a:tr>
              <a:tr h="155707">
                <a:tc>
                  <a:txBody>
                    <a:bodyPr/>
                    <a:lstStyle/>
                    <a:p>
                      <a:pPr algn="l" fontAlgn="ctr"/>
                      <a:endPar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endParaRPr>
                    </a:p>
                  </a:txBody>
                  <a:tcPr marL="36000" marR="36000" marT="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lead-acid battery</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8239752"/>
                  </a:ext>
                </a:extLst>
              </a:tr>
              <a:tr h="155707">
                <a:tc>
                  <a:txBody>
                    <a:bodyPr/>
                    <a:lstStyle/>
                    <a:p>
                      <a:pPr algn="l" fontAlgn="ctr"/>
                      <a:endPar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endParaRPr>
                    </a:p>
                  </a:txBody>
                  <a:tcPr marL="36000" marR="36000" marT="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ja-JP" altLang="en-US" sz="12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Drive battery cell</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7393269"/>
                  </a:ext>
                </a:extLst>
              </a:tr>
            </a:tbl>
          </a:graphicData>
        </a:graphic>
      </p:graphicFrame>
      <p:sp>
        <p:nvSpPr>
          <p:cNvPr id="3" name="テキスト ボックス 2">
            <a:extLst>
              <a:ext uri="{FF2B5EF4-FFF2-40B4-BE49-F238E27FC236}">
                <a16:creationId xmlns:a16="http://schemas.microsoft.com/office/drawing/2014/main" id="{A90950E3-0FD8-87AB-68CE-20C0A26D67DD}"/>
              </a:ext>
            </a:extLst>
          </p:cNvPr>
          <p:cNvSpPr txBox="1"/>
          <p:nvPr/>
        </p:nvSpPr>
        <p:spPr>
          <a:xfrm>
            <a:off x="346881" y="767892"/>
            <a:ext cx="2714371"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000" b="1" u="sng" dirty="0">
                <a:solidFill>
                  <a:prstClr val="black"/>
                </a:solidFill>
                <a:latin typeface="Meiryo UI" panose="020B0604030504040204" pitchFamily="50" charset="-128"/>
                <a:ea typeface="Meiryo UI" panose="020B0604030504040204" pitchFamily="50" charset="-128"/>
              </a:rPr>
              <a:t>VDA material </a:t>
            </a:r>
            <a:endParaRPr kumimoji="1" lang="en-US" altLang="ja-JP" sz="2000" b="1" u="sng" dirty="0">
              <a:solidFill>
                <a:prstClr val="black"/>
              </a:solidFill>
              <a:latin typeface="Meiryo UI" panose="020B0604030504040204" pitchFamily="50" charset="-128"/>
              <a:ea typeface="Meiryo UI" panose="020B0604030504040204" pitchFamily="50" charset="-128"/>
            </a:endParaRPr>
          </a:p>
        </p:txBody>
      </p:sp>
      <p:sp>
        <p:nvSpPr>
          <p:cNvPr id="7" name="矢印: 五方向 6">
            <a:extLst>
              <a:ext uri="{FF2B5EF4-FFF2-40B4-BE49-F238E27FC236}">
                <a16:creationId xmlns:a16="http://schemas.microsoft.com/office/drawing/2014/main" id="{D204F39A-1BDA-5862-B8FA-BFE7EE2C9A54}"/>
              </a:ext>
            </a:extLst>
          </p:cNvPr>
          <p:cNvSpPr/>
          <p:nvPr/>
        </p:nvSpPr>
        <p:spPr>
          <a:xfrm rot="5400000">
            <a:off x="2769632" y="4941168"/>
            <a:ext cx="343259" cy="1440160"/>
          </a:xfrm>
          <a:prstGeom prst="homePlate">
            <a:avLst/>
          </a:prstGeom>
          <a:solidFill>
            <a:schemeClr val="accent6">
              <a:lumMod val="20000"/>
              <a:lumOff val="80000"/>
            </a:schemeClr>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6FB6A55F-CC5E-1027-28DD-38016D479782}"/>
              </a:ext>
            </a:extLst>
          </p:cNvPr>
          <p:cNvSpPr txBox="1"/>
          <p:nvPr/>
        </p:nvSpPr>
        <p:spPr>
          <a:xfrm>
            <a:off x="383214" y="5951744"/>
            <a:ext cx="5116093" cy="646331"/>
          </a:xfrm>
          <a:prstGeom prst="rect">
            <a:avLst/>
          </a:prstGeom>
          <a:noFill/>
        </p:spPr>
        <p:txBody>
          <a:bodyPr wrap="square" rtlCol="0">
            <a:spAutoFit/>
          </a:bodyPr>
          <a:lstStyle/>
          <a:p>
            <a:r>
              <a:rPr kumimoji="1" lang="en-US" altLang="ja-JP" b="1" dirty="0"/>
              <a:t>Not enough to show low CO2 material effect </a:t>
            </a:r>
            <a:r>
              <a:rPr lang="en-US" altLang="ja-JP" b="1" dirty="0"/>
              <a:t>by VDA classification</a:t>
            </a:r>
            <a:endParaRPr kumimoji="1" lang="en-US" altLang="ja-JP" b="1" dirty="0"/>
          </a:p>
        </p:txBody>
      </p:sp>
    </p:spTree>
    <p:extLst>
      <p:ext uri="{BB962C8B-B14F-4D97-AF65-F5344CB8AC3E}">
        <p14:creationId xmlns:p14="http://schemas.microsoft.com/office/powerpoint/2010/main" val="3674365188"/>
      </p:ext>
    </p:extLst>
  </p:cSld>
  <p:clrMapOvr>
    <a:masterClrMapping/>
  </p:clrMapOvr>
</p:sld>
</file>

<file path=ppt/theme/theme1.xml><?xml version="1.0" encoding="utf-8"?>
<a:theme xmlns:a="http://schemas.openxmlformats.org/drawingml/2006/main" name="2_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ASIC.pptx" id="{F03D903B-D3A2-4878-8023-A94F61CEB0BC}" vid="{2DDECB0E-A060-4617-B992-71771F444E8A}"/>
    </a:ext>
  </a:ext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kumimoji="1" dirty="0" smtClean="0">
            <a:latin typeface="メイリオ" panose="020B0604030504040204" pitchFamily="50" charset="-128"/>
            <a:ea typeface="メイリオ"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JASIC.pptx" id="{F03D903B-D3A2-4878-8023-A94F61CEB0BC}" vid="{76EC6F4E-F924-4286-B210-B22E028E4E68}"/>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da6b1e9-d383-4652-a679-a6b5b7ae0a9a">
      <Terms xmlns="http://schemas.microsoft.com/office/infopath/2007/PartnerControls"/>
    </lcf76f155ced4ddcb4097134ff3c332f>
    <TaxCatchAll xmlns="f8b44c4c-169d-491e-8aca-e3c7720d9cf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8EE37CBB6C0BC4293A032E9F81BBD62" ma:contentTypeVersion="11" ma:contentTypeDescription="新しいドキュメントを作成します。" ma:contentTypeScope="" ma:versionID="5bb17f5f7145482b726b09c4696e3307">
  <xsd:schema xmlns:xsd="http://www.w3.org/2001/XMLSchema" xmlns:xs="http://www.w3.org/2001/XMLSchema" xmlns:p="http://schemas.microsoft.com/office/2006/metadata/properties" xmlns:ns2="0da6b1e9-d383-4652-a679-a6b5b7ae0a9a" xmlns:ns3="f8b44c4c-169d-491e-8aca-e3c7720d9cff" targetNamespace="http://schemas.microsoft.com/office/2006/metadata/properties" ma:root="true" ma:fieldsID="20bd8670cd447f2d0f09013051349524" ns2:_="" ns3:_="">
    <xsd:import namespace="0da6b1e9-d383-4652-a679-a6b5b7ae0a9a"/>
    <xsd:import namespace="f8b44c4c-169d-491e-8aca-e3c7720d9cf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da6b1e9-d383-4652-a679-a6b5b7ae0a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画像タグ" ma:readOnly="false" ma:fieldId="{5cf76f15-5ced-4ddc-b409-7134ff3c332f}" ma:taxonomyMulti="true" ma:sspId="8776f33e-360e-4421-95ec-db1b42831c87"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8b44c4c-169d-491e-8aca-e3c7720d9cf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ec716d0a-8bbf-49aa-b070-1d2ee42adc2e}" ma:internalName="TaxCatchAll" ma:showField="CatchAllData" ma:web="f8b44c4c-169d-491e-8aca-e3c7720d9cff">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463B3F7-F2F8-4CA3-98A6-F6B3F2B42A79}">
  <ds:schemaRefs>
    <ds:schemaRef ds:uri="http://schemas.microsoft.com/office/2006/metadata/properties"/>
    <ds:schemaRef ds:uri="http://schemas.microsoft.com/office/infopath/2007/PartnerControls"/>
    <ds:schemaRef ds:uri="0da6b1e9-d383-4652-a679-a6b5b7ae0a9a"/>
    <ds:schemaRef ds:uri="f8b44c4c-169d-491e-8aca-e3c7720d9cff"/>
  </ds:schemaRefs>
</ds:datastoreItem>
</file>

<file path=customXml/itemProps2.xml><?xml version="1.0" encoding="utf-8"?>
<ds:datastoreItem xmlns:ds="http://schemas.openxmlformats.org/officeDocument/2006/customXml" ds:itemID="{93FE2CD4-F4B7-4A54-80AF-EA5FDC52BCFA}">
  <ds:schemaRefs>
    <ds:schemaRef ds:uri="http://schemas.microsoft.com/sharepoint/v3/contenttype/forms"/>
  </ds:schemaRefs>
</ds:datastoreItem>
</file>

<file path=customXml/itemProps3.xml><?xml version="1.0" encoding="utf-8"?>
<ds:datastoreItem xmlns:ds="http://schemas.openxmlformats.org/officeDocument/2006/customXml" ds:itemID="{E37E57A1-3BAC-4744-AA8D-5402AFD817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da6b1e9-d383-4652-a679-a6b5b7ae0a9a"/>
    <ds:schemaRef ds:uri="f8b44c4c-169d-491e-8aca-e3c7720d9c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JASICマスタ案</Template>
  <TotalTime>2975</TotalTime>
  <Words>3867</Words>
  <Application>Microsoft Office PowerPoint</Application>
  <PresentationFormat>ワイド画面</PresentationFormat>
  <Paragraphs>1498</Paragraphs>
  <Slides>16</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16</vt:i4>
      </vt:variant>
    </vt:vector>
  </HeadingPairs>
  <TitlesOfParts>
    <vt:vector size="26" baseType="lpstr">
      <vt:lpstr>HGP創英角ｺﾞｼｯｸUB</vt:lpstr>
      <vt:lpstr>Meiryo UI</vt:lpstr>
      <vt:lpstr>メイリオ</vt:lpstr>
      <vt:lpstr>游ゴシック</vt:lpstr>
      <vt:lpstr>Arial</vt:lpstr>
      <vt:lpstr>Calibri</vt:lpstr>
      <vt:lpstr>Georgia</vt:lpstr>
      <vt:lpstr>Wingdings</vt:lpstr>
      <vt:lpstr>2_デザインの設定</vt:lpstr>
      <vt:lpstr>デザインの設定</vt:lpstr>
      <vt:lpstr>3rd A-LCA IWG SG2 MTG Meeting minutes</vt:lpstr>
      <vt:lpstr>Participants</vt:lpstr>
      <vt:lpstr>Observers　＆ 　Screen shot</vt:lpstr>
      <vt:lpstr>Agenda</vt:lpstr>
      <vt:lpstr>Overall schedule plan</vt:lpstr>
      <vt:lpstr>Discussion of a way to proceed</vt:lpstr>
      <vt:lpstr>SG2(Material) concept</vt:lpstr>
      <vt:lpstr>A way of thinking material classification</vt:lpstr>
      <vt:lpstr>Material List by VDA classification </vt:lpstr>
      <vt:lpstr>Vehicle hot spot analysis due to material type</vt:lpstr>
      <vt:lpstr>Vehicle hot spot analysis due to material type</vt:lpstr>
      <vt:lpstr>Example </vt:lpstr>
      <vt:lpstr>Meeting minutes Material classification</vt:lpstr>
      <vt:lpstr>Planning of Face to Face MTG</vt:lpstr>
      <vt:lpstr>MTG Schedule plan</vt:lpstr>
      <vt:lpstr>Meeting minutes -  Meeting schedule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Isao Tabushi (田伏 功)</dc:creator>
  <cp:keywords>SecrecyB; A.01.0010; HM</cp:keywords>
  <cp:lastModifiedBy>Isao Tabushi (田伏 功)</cp:lastModifiedBy>
  <cp:revision>51</cp:revision>
  <dcterms:created xsi:type="dcterms:W3CDTF">2023-05-30T14:33:57Z</dcterms:created>
  <dcterms:modified xsi:type="dcterms:W3CDTF">2023-09-05T12:02:08Z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0x01010088EE37CBB6C0BC4293A032E9F81BBD62</vt:lpwstr>
  </property>
</Properties>
</file>