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notesMasterIdLst>
    <p:notesMasterId r:id="rId20"/>
  </p:notesMasterIdLst>
  <p:sldIdLst>
    <p:sldId id="809" r:id="rId5"/>
    <p:sldId id="810" r:id="rId6"/>
    <p:sldId id="887" r:id="rId7"/>
    <p:sldId id="888" r:id="rId8"/>
    <p:sldId id="890" r:id="rId9"/>
    <p:sldId id="811" r:id="rId10"/>
    <p:sldId id="884" r:id="rId11"/>
    <p:sldId id="881" r:id="rId12"/>
    <p:sldId id="880" r:id="rId13"/>
    <p:sldId id="886" r:id="rId14"/>
    <p:sldId id="787" r:id="rId15"/>
    <p:sldId id="891" r:id="rId16"/>
    <p:sldId id="893" r:id="rId17"/>
    <p:sldId id="892" r:id="rId18"/>
    <p:sldId id="540"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in Knight" initials="IK" lastIdx="6" clrIdx="0">
    <p:extLst>
      <p:ext uri="{19B8F6BF-5375-455C-9EA6-DF929625EA0E}">
        <p15:presenceInfo xmlns:p15="http://schemas.microsoft.com/office/powerpoint/2012/main" userId="Iain Knight" providerId="None"/>
      </p:ext>
    </p:extLst>
  </p:cmAuthor>
  <p:cmAuthor id="2" name="Johan Broeders" initials="JB" lastIdx="11" clrIdx="1">
    <p:extLst>
      <p:ext uri="{19B8F6BF-5375-455C-9EA6-DF929625EA0E}">
        <p15:presenceInfo xmlns:p15="http://schemas.microsoft.com/office/powerpoint/2012/main" userId="S-1-5-21-1332221160-1415407890-2118856591-5157" providerId="AD"/>
      </p:ext>
    </p:extLst>
  </p:cmAuthor>
  <p:cmAuthor id="3" name="Johannes Peter BAUER" initials="JPB" lastIdx="3" clrIdx="2">
    <p:extLst>
      <p:ext uri="{19B8F6BF-5375-455C-9EA6-DF929625EA0E}">
        <p15:presenceInfo xmlns:p15="http://schemas.microsoft.com/office/powerpoint/2012/main" userId="S::jpb@acea.be::7122d12b-2013-4221-a27f-20b6afcba400" providerId="AD"/>
      </p:ext>
    </p:extLst>
  </p:cmAuthor>
  <p:cmAuthor id="4" name="Tomas Vive Larsen" initials="TVL" lastIdx="3" clrIdx="3">
    <p:extLst>
      <p:ext uri="{19B8F6BF-5375-455C-9EA6-DF929625EA0E}">
        <p15:presenceInfo xmlns:p15="http://schemas.microsoft.com/office/powerpoint/2012/main" userId="S::tovl@trafikstyrelsen.dk::9f668816-0ae9-4bb8-922e-e2a5b4f821b2" providerId="AD"/>
      </p:ext>
    </p:extLst>
  </p:cmAuthor>
  <p:cmAuthor id="5" name="Steve Summerskill" initials="SS" lastIdx="21" clrIdx="4">
    <p:extLst>
      <p:ext uri="{19B8F6BF-5375-455C-9EA6-DF929625EA0E}">
        <p15:presenceInfo xmlns:p15="http://schemas.microsoft.com/office/powerpoint/2012/main" userId="S::cdsjs2@lunet.lboro.ac.uk::d7e6bcc4-3357-4cef-ba48-7ca2313f5db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9B02"/>
    <a:srgbClr val="D8ECDB"/>
    <a:srgbClr val="BCE6F6"/>
    <a:srgbClr val="FBD0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545665-A091-4B3E-A35C-03D7AF24AD44}" v="8" dt="2023-09-26T07:24:14.732"/>
    <p1510:client id="{BE7A11AC-6046-4DFE-9EDB-09D4346194F6}" v="1" dt="2023-09-26T11:42:08.1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19" autoAdjust="0"/>
  </p:normalViewPr>
  <p:slideViewPr>
    <p:cSldViewPr snapToGrid="0">
      <p:cViewPr varScale="1">
        <p:scale>
          <a:sx n="110" d="100"/>
          <a:sy n="110" d="100"/>
        </p:scale>
        <p:origin x="3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BE7A11AC-6046-4DFE-9EDB-09D4346194F6}"/>
    <pc:docChg chg="modSld">
      <pc:chgData name="Johan Broeders" userId="b75809dd-f2de-4da2-9aff-d3bdf67db9af" providerId="ADAL" clId="{BE7A11AC-6046-4DFE-9EDB-09D4346194F6}" dt="2023-09-26T11:42:13.540" v="15" actId="20577"/>
      <pc:docMkLst>
        <pc:docMk/>
      </pc:docMkLst>
      <pc:sldChg chg="addSp modSp mod">
        <pc:chgData name="Johan Broeders" userId="b75809dd-f2de-4da2-9aff-d3bdf67db9af" providerId="ADAL" clId="{BE7A11AC-6046-4DFE-9EDB-09D4346194F6}" dt="2023-09-26T11:42:13.540" v="15" actId="20577"/>
        <pc:sldMkLst>
          <pc:docMk/>
          <pc:sldMk cId="3114658183" sldId="809"/>
        </pc:sldMkLst>
        <pc:spChg chg="add mod">
          <ac:chgData name="Johan Broeders" userId="b75809dd-f2de-4da2-9aff-d3bdf67db9af" providerId="ADAL" clId="{BE7A11AC-6046-4DFE-9EDB-09D4346194F6}" dt="2023-09-26T11:42:13.540" v="15" actId="20577"/>
          <ac:spMkLst>
            <pc:docMk/>
            <pc:sldMk cId="3114658183" sldId="809"/>
            <ac:spMk id="4" creationId="{9446FB5B-35D5-CE94-C7C2-68E15998BF7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B76E30-414E-42CA-930E-5000753397C7}" type="datetimeFigureOut">
              <a:rPr lang="en-GB" smtClean="0"/>
              <a:t>26/09/2023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2C049E-DBC8-48D7-854A-BA2B9840CE02}" type="slidenum">
              <a:rPr lang="en-GB" smtClean="0"/>
              <a:t>‹nr.›</a:t>
            </a:fld>
            <a:endParaRPr lang="en-GB"/>
          </a:p>
        </p:txBody>
      </p:sp>
    </p:spTree>
    <p:extLst>
      <p:ext uri="{BB962C8B-B14F-4D97-AF65-F5344CB8AC3E}">
        <p14:creationId xmlns:p14="http://schemas.microsoft.com/office/powerpoint/2010/main" val="3532045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9/26/2023</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9/26/2023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9/26/2023</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ock text">
    <p:spTree>
      <p:nvGrpSpPr>
        <p:cNvPr id="1" name=""/>
        <p:cNvGrpSpPr/>
        <p:nvPr/>
      </p:nvGrpSpPr>
      <p:grpSpPr>
        <a:xfrm>
          <a:off x="0" y="0"/>
          <a:ext cx="0" cy="0"/>
          <a:chOff x="0" y="0"/>
          <a:chExt cx="0" cy="0"/>
        </a:xfrm>
      </p:grpSpPr>
      <p:cxnSp>
        <p:nvCxnSpPr>
          <p:cNvPr id="5" name="Straight Connector 4"/>
          <p:cNvCxnSpPr/>
          <p:nvPr userDrawn="1"/>
        </p:nvCxnSpPr>
        <p:spPr>
          <a:xfrm flipH="1">
            <a:off x="681567" y="920750"/>
            <a:ext cx="10668000" cy="0"/>
          </a:xfrm>
          <a:prstGeom prst="line">
            <a:avLst/>
          </a:prstGeom>
          <a:ln w="12700" cmpd="sng">
            <a:solidFill>
              <a:schemeClr val="bg1">
                <a:lumMod val="75000"/>
              </a:schemeClr>
            </a:solidFill>
            <a:prstDash val="dot"/>
          </a:ln>
          <a:effectLst>
            <a:outerShdw blurRad="40000" dist="20000" dir="5400000" sx="0" sy="0" rotWithShape="0">
              <a:srgbClr val="000000">
                <a:alpha val="60000"/>
              </a:srgbClr>
            </a:outerShdw>
          </a:effectLst>
        </p:spPr>
        <p:style>
          <a:lnRef idx="2">
            <a:schemeClr val="accent1"/>
          </a:lnRef>
          <a:fillRef idx="0">
            <a:schemeClr val="accent1"/>
          </a:fillRef>
          <a:effectRef idx="1">
            <a:schemeClr val="accent1"/>
          </a:effectRef>
          <a:fontRef idx="minor">
            <a:schemeClr val="tx1"/>
          </a:fontRef>
        </p:style>
      </p:cxnSp>
      <p:sp>
        <p:nvSpPr>
          <p:cNvPr id="36" name="Text Placeholder 11"/>
          <p:cNvSpPr>
            <a:spLocks noGrp="1"/>
          </p:cNvSpPr>
          <p:nvPr>
            <p:ph type="body" sz="quarter" idx="10"/>
          </p:nvPr>
        </p:nvSpPr>
        <p:spPr>
          <a:xfrm>
            <a:off x="623392" y="332657"/>
            <a:ext cx="7584016" cy="792163"/>
          </a:xfrm>
          <a:prstGeom prst="rect">
            <a:avLst/>
          </a:prstGeom>
        </p:spPr>
        <p:txBody>
          <a:bodyPr/>
          <a:lstStyle>
            <a:lvl1pPr algn="l" defTabSz="914400" rtl="0" eaLnBrk="1" latinLnBrk="0" hangingPunct="1">
              <a:spcBef>
                <a:spcPct val="0"/>
              </a:spcBef>
              <a:buNone/>
              <a:defRPr lang="en-US" sz="2200" kern="1200" baseline="0" dirty="0" smtClean="0">
                <a:solidFill>
                  <a:srgbClr val="009FE3"/>
                </a:solidFill>
                <a:latin typeface="+mj-lt"/>
                <a:ea typeface="+mj-ea"/>
                <a:cs typeface="Neo Sans Medium"/>
              </a:defRPr>
            </a:lvl1pPr>
            <a:lvl2pPr>
              <a:buNone/>
              <a:defRPr/>
            </a:lvl2pPr>
          </a:lstStyle>
          <a:p>
            <a:pPr lvl="0"/>
            <a:r>
              <a:rPr lang="en-US"/>
              <a:t>Click to edit Master text styles</a:t>
            </a:r>
          </a:p>
        </p:txBody>
      </p:sp>
      <p:sp>
        <p:nvSpPr>
          <p:cNvPr id="39" name="Text Placeholder 38"/>
          <p:cNvSpPr>
            <a:spLocks noGrp="1"/>
          </p:cNvSpPr>
          <p:nvPr>
            <p:ph type="body" sz="quarter" idx="11"/>
          </p:nvPr>
        </p:nvSpPr>
        <p:spPr>
          <a:xfrm>
            <a:off x="624418" y="1557338"/>
            <a:ext cx="10079567" cy="1295598"/>
          </a:xfrm>
          <a:prstGeom prst="rect">
            <a:avLst/>
          </a:prstGeom>
        </p:spPr>
        <p:txBody>
          <a:bodyPr/>
          <a:lstStyle>
            <a:lvl1pPr>
              <a:buNone/>
              <a:defRPr lang="en-US" sz="2000" kern="1200" baseline="0" dirty="0" smtClean="0">
                <a:solidFill>
                  <a:srgbClr val="009FE3"/>
                </a:solidFill>
                <a:latin typeface="+mn-lt"/>
                <a:ea typeface="+mj-ea"/>
                <a:cs typeface="Neo Sans Medium"/>
              </a:defRPr>
            </a:lvl1pPr>
            <a:lvl3pPr>
              <a:buNone/>
              <a:defRPr/>
            </a:lvl3pPr>
            <a:lvl4pPr>
              <a:buNone/>
              <a:defRPr/>
            </a:lvl4pPr>
          </a:lstStyle>
          <a:p>
            <a:pPr lvl="0"/>
            <a:r>
              <a:rPr lang="en-US"/>
              <a:t>Click to edit Master text styles</a:t>
            </a:r>
          </a:p>
        </p:txBody>
      </p:sp>
      <p:sp>
        <p:nvSpPr>
          <p:cNvPr id="41" name="Text Placeholder 40"/>
          <p:cNvSpPr>
            <a:spLocks noGrp="1"/>
          </p:cNvSpPr>
          <p:nvPr>
            <p:ph type="body" sz="quarter" idx="12"/>
          </p:nvPr>
        </p:nvSpPr>
        <p:spPr>
          <a:xfrm>
            <a:off x="624418" y="3141663"/>
            <a:ext cx="10079567" cy="1871662"/>
          </a:xfrm>
          <a:prstGeom prst="rect">
            <a:avLst/>
          </a:prstGeom>
        </p:spPr>
        <p:txBody>
          <a:bodyPr/>
          <a:lstStyle>
            <a:lvl1pPr>
              <a:buNone/>
              <a:defRPr lang="en-US" sz="2000" kern="1200" baseline="0" dirty="0" smtClean="0">
                <a:solidFill>
                  <a:schemeClr val="tx1">
                    <a:lumMod val="50000"/>
                    <a:lumOff val="50000"/>
                  </a:schemeClr>
                </a:solidFill>
                <a:latin typeface="+mn-lt"/>
                <a:ea typeface="+mj-ea"/>
                <a:cs typeface="Neo Sans Medium"/>
              </a:defRPr>
            </a:lvl1pPr>
          </a:lstStyle>
          <a:p>
            <a:pPr lvl="0"/>
            <a:r>
              <a:rPr lang="en-US"/>
              <a:t>Click to edit Master text styles</a:t>
            </a:r>
          </a:p>
        </p:txBody>
      </p:sp>
      <p:sp>
        <p:nvSpPr>
          <p:cNvPr id="2" name="Rectangle 1"/>
          <p:cNvSpPr/>
          <p:nvPr userDrawn="1"/>
        </p:nvSpPr>
        <p:spPr>
          <a:xfrm>
            <a:off x="551384" y="5805264"/>
            <a:ext cx="720080"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userDrawn="1"/>
        </p:nvSpPr>
        <p:spPr>
          <a:xfrm>
            <a:off x="8760296" y="5832276"/>
            <a:ext cx="280831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18869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9/26/2023</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9/26/2023</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9/26/2023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9/26/2023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9/26/2023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9/26/2023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9/26/2023</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9/26/2023</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9/26/2023</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 id="2147483763" r:id="rId12"/>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9225" y="2422511"/>
            <a:ext cx="10993549" cy="1475013"/>
          </a:xfrm>
        </p:spPr>
        <p:txBody>
          <a:bodyPr>
            <a:normAutofit fontScale="90000"/>
          </a:bodyPr>
          <a:lstStyle/>
          <a:p>
            <a:r>
              <a:rPr lang="en-GB" dirty="0"/>
              <a:t>31</a:t>
            </a:r>
            <a:r>
              <a:rPr lang="en-GB" baseline="30000" dirty="0"/>
              <a:t>st</a:t>
            </a:r>
            <a:r>
              <a:rPr lang="en-GB" dirty="0"/>
              <a:t> </a:t>
            </a:r>
            <a:r>
              <a:rPr lang="en-GB" dirty="0" err="1"/>
              <a:t>Unece</a:t>
            </a:r>
            <a:r>
              <a:rPr lang="en-GB" dirty="0"/>
              <a:t> VRU </a:t>
            </a:r>
            <a:r>
              <a:rPr lang="en-GB" dirty="0" err="1"/>
              <a:t>proxi</a:t>
            </a:r>
            <a:r>
              <a:rPr lang="en-GB" dirty="0"/>
              <a:t> group: </a:t>
            </a:r>
            <a:br>
              <a:rPr lang="en-GB" dirty="0"/>
            </a:br>
            <a:r>
              <a:rPr lang="en-GB" dirty="0"/>
              <a:t>Potential amendment to ensure frontal direct vision requirements</a:t>
            </a:r>
            <a:endParaRPr lang="en-US" dirty="0"/>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99228" y="3897525"/>
            <a:ext cx="10993546" cy="468233"/>
          </a:xfrm>
        </p:spPr>
        <p:txBody>
          <a:bodyPr>
            <a:normAutofit/>
          </a:bodyPr>
          <a:lstStyle/>
          <a:p>
            <a:r>
              <a:rPr lang="en-US" dirty="0"/>
              <a:t>Dr Steve Summerskill</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4" name="Tekstvak 3">
            <a:extLst>
              <a:ext uri="{FF2B5EF4-FFF2-40B4-BE49-F238E27FC236}">
                <a16:creationId xmlns:a16="http://schemas.microsoft.com/office/drawing/2014/main" id="{9446FB5B-35D5-CE94-C7C2-68E15998BF78}"/>
              </a:ext>
            </a:extLst>
          </p:cNvPr>
          <p:cNvSpPr txBox="1"/>
          <p:nvPr/>
        </p:nvSpPr>
        <p:spPr>
          <a:xfrm>
            <a:off x="10058400" y="6287589"/>
            <a:ext cx="1755930" cy="369332"/>
          </a:xfrm>
          <a:prstGeom prst="rect">
            <a:avLst/>
          </a:prstGeom>
          <a:noFill/>
        </p:spPr>
        <p:txBody>
          <a:bodyPr wrap="none" rtlCol="0">
            <a:spAutoFit/>
          </a:bodyPr>
          <a:lstStyle/>
          <a:p>
            <a:r>
              <a:rPr lang="en-US" dirty="0"/>
              <a:t>VRU-Proxi-31-03</a:t>
            </a:r>
          </a:p>
        </p:txBody>
      </p:sp>
    </p:spTree>
    <p:extLst>
      <p:ext uri="{BB962C8B-B14F-4D97-AF65-F5344CB8AC3E}">
        <p14:creationId xmlns:p14="http://schemas.microsoft.com/office/powerpoint/2010/main" val="3114658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a:bodyPr>
          <a:lstStyle/>
          <a:p>
            <a:r>
              <a:rPr lang="en-GB" dirty="0"/>
              <a:t>By requiring a design to allow visibility of the </a:t>
            </a:r>
            <a:r>
              <a:rPr lang="fr-FR" b="1" dirty="0" err="1"/>
              <a:t>Subsection</a:t>
            </a:r>
            <a:r>
              <a:rPr lang="fr-FR" b="1" dirty="0"/>
              <a:t> Frontal Visible Volume (SFVV)</a:t>
            </a:r>
            <a:r>
              <a:rPr lang="en-GB" b="1" dirty="0"/>
              <a:t> </a:t>
            </a:r>
            <a:r>
              <a:rPr lang="en-GB" dirty="0"/>
              <a:t>area we can avoid the issue shown below. </a:t>
            </a:r>
          </a:p>
        </p:txBody>
      </p:sp>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the concerns </a:t>
            </a:r>
          </a:p>
        </p:txBody>
      </p:sp>
      <p:pic>
        <p:nvPicPr>
          <p:cNvPr id="18" name="Picture 17">
            <a:extLst>
              <a:ext uri="{FF2B5EF4-FFF2-40B4-BE49-F238E27FC236}">
                <a16:creationId xmlns:a16="http://schemas.microsoft.com/office/drawing/2014/main" id="{F2B45DD3-FEFC-D8E1-F79B-78BA211706CA}"/>
              </a:ext>
            </a:extLst>
          </p:cNvPr>
          <p:cNvPicPr>
            <a:picLocks noChangeAspect="1"/>
          </p:cNvPicPr>
          <p:nvPr/>
        </p:nvPicPr>
        <p:blipFill>
          <a:blip r:embed="rId2"/>
          <a:stretch>
            <a:fillRect/>
          </a:stretch>
        </p:blipFill>
        <p:spPr>
          <a:xfrm rot="5400000">
            <a:off x="2278977" y="3384062"/>
            <a:ext cx="1625431" cy="1715308"/>
          </a:xfrm>
          <a:prstGeom prst="rect">
            <a:avLst/>
          </a:prstGeom>
        </p:spPr>
      </p:pic>
      <p:sp>
        <p:nvSpPr>
          <p:cNvPr id="19" name="Oval 18">
            <a:extLst>
              <a:ext uri="{FF2B5EF4-FFF2-40B4-BE49-F238E27FC236}">
                <a16:creationId xmlns:a16="http://schemas.microsoft.com/office/drawing/2014/main" id="{66383383-4AC4-2C3C-5A7A-F019EE962AEB}"/>
              </a:ext>
            </a:extLst>
          </p:cNvPr>
          <p:cNvSpPr/>
          <p:nvPr/>
        </p:nvSpPr>
        <p:spPr>
          <a:xfrm>
            <a:off x="2433132"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0" name="Oval 19">
            <a:extLst>
              <a:ext uri="{FF2B5EF4-FFF2-40B4-BE49-F238E27FC236}">
                <a16:creationId xmlns:a16="http://schemas.microsoft.com/office/drawing/2014/main" id="{D749434D-5482-E4B0-0FF0-78AA31B701E8}"/>
              </a:ext>
            </a:extLst>
          </p:cNvPr>
          <p:cNvSpPr/>
          <p:nvPr/>
        </p:nvSpPr>
        <p:spPr>
          <a:xfrm>
            <a:off x="369274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1" name="Freeform: Shape 20">
            <a:extLst>
              <a:ext uri="{FF2B5EF4-FFF2-40B4-BE49-F238E27FC236}">
                <a16:creationId xmlns:a16="http://schemas.microsoft.com/office/drawing/2014/main" id="{6BA58C37-5EBE-45DA-1030-86900C77A1A2}"/>
              </a:ext>
            </a:extLst>
          </p:cNvPr>
          <p:cNvSpPr/>
          <p:nvPr/>
        </p:nvSpPr>
        <p:spPr>
          <a:xfrm>
            <a:off x="526096" y="2444766"/>
            <a:ext cx="3681663" cy="1800727"/>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963779 w 3681663"/>
              <a:gd name="connsiteY0" fmla="*/ 1800727 h 1800727"/>
              <a:gd name="connsiteX1" fmla="*/ 3681663 w 3681663"/>
              <a:gd name="connsiteY1" fmla="*/ 0 h 1800727"/>
              <a:gd name="connsiteX2" fmla="*/ 0 w 3681663"/>
              <a:gd name="connsiteY2" fmla="*/ 12033 h 1800727"/>
              <a:gd name="connsiteX3" fmla="*/ 2963779 w 3681663"/>
              <a:gd name="connsiteY3" fmla="*/ 1800727 h 1800727"/>
            </a:gdLst>
            <a:ahLst/>
            <a:cxnLst>
              <a:cxn ang="0">
                <a:pos x="connsiteX0" y="connsiteY0"/>
              </a:cxn>
              <a:cxn ang="0">
                <a:pos x="connsiteX1" y="connsiteY1"/>
              </a:cxn>
              <a:cxn ang="0">
                <a:pos x="connsiteX2" y="connsiteY2"/>
              </a:cxn>
              <a:cxn ang="0">
                <a:pos x="connsiteX3" y="connsiteY3"/>
              </a:cxn>
            </a:cxnLst>
            <a:rect l="l" t="t" r="r" b="b"/>
            <a:pathLst>
              <a:path w="3681663" h="1800727">
                <a:moveTo>
                  <a:pt x="2963779" y="1800727"/>
                </a:moveTo>
                <a:lnTo>
                  <a:pt x="3681663" y="0"/>
                </a:lnTo>
                <a:lnTo>
                  <a:pt x="0" y="12033"/>
                </a:lnTo>
                <a:lnTo>
                  <a:pt x="2963779" y="1800727"/>
                </a:lnTo>
                <a:close/>
              </a:path>
            </a:pathLst>
          </a:custGeom>
          <a:solidFill>
            <a:srgbClr val="1CADE4">
              <a:alpha val="49020"/>
            </a:srgbClr>
          </a:solidFill>
          <a:ln>
            <a:solidFill>
              <a:srgbClr val="117EA7">
                <a:alpha val="5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2" name="Content Placeholder 2">
            <a:extLst>
              <a:ext uri="{FF2B5EF4-FFF2-40B4-BE49-F238E27FC236}">
                <a16:creationId xmlns:a16="http://schemas.microsoft.com/office/drawing/2014/main" id="{71E476C0-633B-FE44-97B1-537D37A67529}"/>
              </a:ext>
            </a:extLst>
          </p:cNvPr>
          <p:cNvSpPr txBox="1">
            <a:spLocks/>
          </p:cNvSpPr>
          <p:nvPr/>
        </p:nvSpPr>
        <p:spPr>
          <a:xfrm>
            <a:off x="1950530" y="5116286"/>
            <a:ext cx="2282323" cy="401052"/>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l"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Original vehicle design</a:t>
            </a: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66666" y="5113765"/>
            <a:ext cx="4663419" cy="1537217"/>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 moves A-pillars rearwards</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 areas show volume gained outside of area of greatest risk for frontal collisions, potentially allowing a vehicle to pass the minimum requirements without improving direct vision directly in front of the vehicle. </a:t>
            </a:r>
          </a:p>
        </p:txBody>
      </p:sp>
      <p:pic>
        <p:nvPicPr>
          <p:cNvPr id="10" name="Picture 9">
            <a:extLst>
              <a:ext uri="{FF2B5EF4-FFF2-40B4-BE49-F238E27FC236}">
                <a16:creationId xmlns:a16="http://schemas.microsoft.com/office/drawing/2014/main" id="{11A0343A-6602-99BA-88FA-8299876E9DCA}"/>
              </a:ext>
            </a:extLst>
          </p:cNvPr>
          <p:cNvPicPr>
            <a:picLocks noChangeAspect="1"/>
          </p:cNvPicPr>
          <p:nvPr/>
        </p:nvPicPr>
        <p:blipFill>
          <a:blip r:embed="rId2"/>
          <a:stretch>
            <a:fillRect/>
          </a:stretch>
        </p:blipFill>
        <p:spPr>
          <a:xfrm rot="5400000">
            <a:off x="8069459" y="3349624"/>
            <a:ext cx="1625431" cy="1715308"/>
          </a:xfrm>
          <a:prstGeom prst="rect">
            <a:avLst/>
          </a:prstGeom>
        </p:spPr>
      </p:pic>
      <p:sp>
        <p:nvSpPr>
          <p:cNvPr id="11" name="Oval 10">
            <a:extLst>
              <a:ext uri="{FF2B5EF4-FFF2-40B4-BE49-F238E27FC236}">
                <a16:creationId xmlns:a16="http://schemas.microsoft.com/office/drawing/2014/main" id="{5E0F99EE-8074-8986-0CD9-A818EF35A495}"/>
              </a:ext>
            </a:extLst>
          </p:cNvPr>
          <p:cNvSpPr/>
          <p:nvPr/>
        </p:nvSpPr>
        <p:spPr>
          <a:xfrm>
            <a:off x="809618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2" name="Oval 11">
            <a:extLst>
              <a:ext uri="{FF2B5EF4-FFF2-40B4-BE49-F238E27FC236}">
                <a16:creationId xmlns:a16="http://schemas.microsoft.com/office/drawing/2014/main" id="{E625A702-F356-EA25-CC5A-E8D67A44FBEB}"/>
              </a:ext>
            </a:extLst>
          </p:cNvPr>
          <p:cNvSpPr/>
          <p:nvPr/>
        </p:nvSpPr>
        <p:spPr>
          <a:xfrm>
            <a:off x="9582140" y="371145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3" name="Freeform: Shape 12">
            <a:extLst>
              <a:ext uri="{FF2B5EF4-FFF2-40B4-BE49-F238E27FC236}">
                <a16:creationId xmlns:a16="http://schemas.microsoft.com/office/drawing/2014/main" id="{87A490DF-7BEC-1542-775A-5B34283E8EBA}"/>
              </a:ext>
            </a:extLst>
          </p:cNvPr>
          <p:cNvSpPr/>
          <p:nvPr/>
        </p:nvSpPr>
        <p:spPr>
          <a:xfrm>
            <a:off x="6316578" y="2402307"/>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14" name="Freeform: Shape 13">
            <a:extLst>
              <a:ext uri="{FF2B5EF4-FFF2-40B4-BE49-F238E27FC236}">
                <a16:creationId xmlns:a16="http://schemas.microsoft.com/office/drawing/2014/main" id="{7B25405A-A326-5B24-7328-FBD9D764E1BA}"/>
              </a:ext>
            </a:extLst>
          </p:cNvPr>
          <p:cNvSpPr/>
          <p:nvPr/>
        </p:nvSpPr>
        <p:spPr>
          <a:xfrm>
            <a:off x="5791200" y="2414338"/>
            <a:ext cx="3477127" cy="1796716"/>
          </a:xfrm>
          <a:custGeom>
            <a:avLst/>
            <a:gdLst>
              <a:gd name="connsiteX0" fmla="*/ 3477127 w 3477127"/>
              <a:gd name="connsiteY0" fmla="*/ 1796716 h 1796716"/>
              <a:gd name="connsiteX1" fmla="*/ 0 w 3477127"/>
              <a:gd name="connsiteY1" fmla="*/ 0 h 1796716"/>
              <a:gd name="connsiteX2" fmla="*/ 525379 w 3477127"/>
              <a:gd name="connsiteY2" fmla="*/ 4010 h 1796716"/>
              <a:gd name="connsiteX3" fmla="*/ 3477127 w 3477127"/>
              <a:gd name="connsiteY3" fmla="*/ 1796716 h 1796716"/>
            </a:gdLst>
            <a:ahLst/>
            <a:cxnLst>
              <a:cxn ang="0">
                <a:pos x="connsiteX0" y="connsiteY0"/>
              </a:cxn>
              <a:cxn ang="0">
                <a:pos x="connsiteX1" y="connsiteY1"/>
              </a:cxn>
              <a:cxn ang="0">
                <a:pos x="connsiteX2" y="connsiteY2"/>
              </a:cxn>
              <a:cxn ang="0">
                <a:pos x="connsiteX3" y="connsiteY3"/>
              </a:cxn>
            </a:cxnLst>
            <a:rect l="l" t="t" r="r" b="b"/>
            <a:pathLst>
              <a:path w="3477127" h="1796716">
                <a:moveTo>
                  <a:pt x="3477127" y="1796716"/>
                </a:moveTo>
                <a:lnTo>
                  <a:pt x="0" y="0"/>
                </a:lnTo>
                <a:lnTo>
                  <a:pt x="525379" y="4010"/>
                </a:lnTo>
                <a:lnTo>
                  <a:pt x="3477127" y="1796716"/>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5" name="Freeform: Shape 14">
            <a:extLst>
              <a:ext uri="{FF2B5EF4-FFF2-40B4-BE49-F238E27FC236}">
                <a16:creationId xmlns:a16="http://schemas.microsoft.com/office/drawing/2014/main" id="{51084756-2EBE-EC87-A9D0-C9890ABD1798}"/>
              </a:ext>
            </a:extLst>
          </p:cNvPr>
          <p:cNvSpPr/>
          <p:nvPr/>
        </p:nvSpPr>
        <p:spPr>
          <a:xfrm>
            <a:off x="9272337" y="2402306"/>
            <a:ext cx="1090864" cy="1816769"/>
          </a:xfrm>
          <a:custGeom>
            <a:avLst/>
            <a:gdLst>
              <a:gd name="connsiteX0" fmla="*/ 0 w 1231232"/>
              <a:gd name="connsiteY0" fmla="*/ 1816769 h 1816769"/>
              <a:gd name="connsiteX1" fmla="*/ 1231232 w 1231232"/>
              <a:gd name="connsiteY1" fmla="*/ 0 h 1816769"/>
              <a:gd name="connsiteX2" fmla="*/ 529390 w 1231232"/>
              <a:gd name="connsiteY2" fmla="*/ 0 h 1816769"/>
              <a:gd name="connsiteX3" fmla="*/ 0 w 1231232"/>
              <a:gd name="connsiteY3" fmla="*/ 1816769 h 1816769"/>
              <a:gd name="connsiteX0" fmla="*/ 0 w 1090864"/>
              <a:gd name="connsiteY0" fmla="*/ 1816769 h 1816769"/>
              <a:gd name="connsiteX1" fmla="*/ 1090864 w 1090864"/>
              <a:gd name="connsiteY1" fmla="*/ 4010 h 1816769"/>
              <a:gd name="connsiteX2" fmla="*/ 529390 w 1090864"/>
              <a:gd name="connsiteY2" fmla="*/ 0 h 1816769"/>
              <a:gd name="connsiteX3" fmla="*/ 0 w 1090864"/>
              <a:gd name="connsiteY3" fmla="*/ 1816769 h 1816769"/>
            </a:gdLst>
            <a:ahLst/>
            <a:cxnLst>
              <a:cxn ang="0">
                <a:pos x="connsiteX0" y="connsiteY0"/>
              </a:cxn>
              <a:cxn ang="0">
                <a:pos x="connsiteX1" y="connsiteY1"/>
              </a:cxn>
              <a:cxn ang="0">
                <a:pos x="connsiteX2" y="connsiteY2"/>
              </a:cxn>
              <a:cxn ang="0">
                <a:pos x="connsiteX3" y="connsiteY3"/>
              </a:cxn>
            </a:cxnLst>
            <a:rect l="l" t="t" r="r" b="b"/>
            <a:pathLst>
              <a:path w="1090864" h="1816769">
                <a:moveTo>
                  <a:pt x="0" y="1816769"/>
                </a:moveTo>
                <a:lnTo>
                  <a:pt x="1090864" y="4010"/>
                </a:lnTo>
                <a:lnTo>
                  <a:pt x="529390" y="0"/>
                </a:lnTo>
                <a:lnTo>
                  <a:pt x="0" y="1816769"/>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6" name="Rectangle 15">
            <a:extLst>
              <a:ext uri="{FF2B5EF4-FFF2-40B4-BE49-F238E27FC236}">
                <a16:creationId xmlns:a16="http://schemas.microsoft.com/office/drawing/2014/main" id="{16524841-9146-6467-BEE7-48A3B754870A}"/>
              </a:ext>
            </a:extLst>
          </p:cNvPr>
          <p:cNvSpPr/>
          <p:nvPr/>
        </p:nvSpPr>
        <p:spPr>
          <a:xfrm>
            <a:off x="8089768" y="2414336"/>
            <a:ext cx="1524000" cy="1014663"/>
          </a:xfrm>
          <a:prstGeom prst="rect">
            <a:avLst/>
          </a:pr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17" name="Straight Arrow Connector 16">
            <a:extLst>
              <a:ext uri="{FF2B5EF4-FFF2-40B4-BE49-F238E27FC236}">
                <a16:creationId xmlns:a16="http://schemas.microsoft.com/office/drawing/2014/main" id="{7B1D62D8-1564-A4EE-3D00-B150986407A7}"/>
              </a:ext>
            </a:extLst>
          </p:cNvPr>
          <p:cNvCxnSpPr>
            <a:cxnSpLocks/>
          </p:cNvCxnSpPr>
          <p:nvPr/>
        </p:nvCxnSpPr>
        <p:spPr>
          <a:xfrm flipV="1">
            <a:off x="7028775" y="2996636"/>
            <a:ext cx="1067405" cy="714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5" name="Content Placeholder 2">
            <a:extLst>
              <a:ext uri="{FF2B5EF4-FFF2-40B4-BE49-F238E27FC236}">
                <a16:creationId xmlns:a16="http://schemas.microsoft.com/office/drawing/2014/main" id="{5973ACF6-C4B1-14BD-41B8-33219BDFF9EB}"/>
              </a:ext>
            </a:extLst>
          </p:cNvPr>
          <p:cNvSpPr txBox="1">
            <a:spLocks/>
          </p:cNvSpPr>
          <p:nvPr/>
        </p:nvSpPr>
        <p:spPr>
          <a:xfrm>
            <a:off x="5812513" y="3649546"/>
            <a:ext cx="1308306" cy="811309"/>
          </a:xfrm>
          <a:prstGeom prst="rect">
            <a:avLst/>
          </a:prstGeom>
        </p:spPr>
        <p:txBody>
          <a:bodyPr vert="horz" lIns="91440" tIns="45720" rIns="91440" bIns="45720" rtlCol="0" anchor="ctr">
            <a:normAutofit fontScale="77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Area of greatest risk directly in front of the vehicle</a:t>
            </a:r>
          </a:p>
        </p:txBody>
      </p:sp>
      <p:sp>
        <p:nvSpPr>
          <p:cNvPr id="27" name="Freeform: Shape 26">
            <a:extLst>
              <a:ext uri="{FF2B5EF4-FFF2-40B4-BE49-F238E27FC236}">
                <a16:creationId xmlns:a16="http://schemas.microsoft.com/office/drawing/2014/main" id="{963EB14F-5461-592C-26F0-564435A025F3}"/>
              </a:ext>
            </a:extLst>
          </p:cNvPr>
          <p:cNvSpPr/>
          <p:nvPr/>
        </p:nvSpPr>
        <p:spPr>
          <a:xfrm>
            <a:off x="6337190" y="2413222"/>
            <a:ext cx="1737360" cy="437322"/>
          </a:xfrm>
          <a:custGeom>
            <a:avLst/>
            <a:gdLst>
              <a:gd name="connsiteX0" fmla="*/ 0 w 1725433"/>
              <a:gd name="connsiteY0" fmla="*/ 0 h 445273"/>
              <a:gd name="connsiteX1" fmla="*/ 1721457 w 1725433"/>
              <a:gd name="connsiteY1" fmla="*/ 7951 h 445273"/>
              <a:gd name="connsiteX2" fmla="*/ 1725433 w 1725433"/>
              <a:gd name="connsiteY2" fmla="*/ 298173 h 445273"/>
              <a:gd name="connsiteX3" fmla="*/ 679836 w 1725433"/>
              <a:gd name="connsiteY3" fmla="*/ 445273 h 445273"/>
              <a:gd name="connsiteX4" fmla="*/ 0 w 1725433"/>
              <a:gd name="connsiteY4" fmla="*/ 0 h 445273"/>
              <a:gd name="connsiteX0" fmla="*/ 0 w 1737360"/>
              <a:gd name="connsiteY0" fmla="*/ 7952 h 437322"/>
              <a:gd name="connsiteX1" fmla="*/ 1733384 w 1737360"/>
              <a:gd name="connsiteY1" fmla="*/ 0 h 437322"/>
              <a:gd name="connsiteX2" fmla="*/ 1737360 w 1737360"/>
              <a:gd name="connsiteY2" fmla="*/ 290222 h 437322"/>
              <a:gd name="connsiteX3" fmla="*/ 691763 w 1737360"/>
              <a:gd name="connsiteY3" fmla="*/ 437322 h 437322"/>
              <a:gd name="connsiteX4" fmla="*/ 0 w 1737360"/>
              <a:gd name="connsiteY4" fmla="*/ 7952 h 43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360" h="437322">
                <a:moveTo>
                  <a:pt x="0" y="7952"/>
                </a:moveTo>
                <a:lnTo>
                  <a:pt x="1733384" y="0"/>
                </a:lnTo>
                <a:cubicBezTo>
                  <a:pt x="1734709" y="96741"/>
                  <a:pt x="1736035" y="193481"/>
                  <a:pt x="1737360" y="290222"/>
                </a:cubicBezTo>
                <a:lnTo>
                  <a:pt x="691763" y="437322"/>
                </a:lnTo>
                <a:lnTo>
                  <a:pt x="0" y="7952"/>
                </a:lnTo>
                <a:close/>
              </a:path>
            </a:pathLst>
          </a:custGeom>
          <a:solidFill>
            <a:srgbClr val="E89B0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244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60614" y="0"/>
            <a:ext cx="11029616" cy="484960"/>
          </a:xfrm>
        </p:spPr>
        <p:txBody>
          <a:bodyPr>
            <a:normAutofit fontScale="90000"/>
          </a:bodyPr>
          <a:lstStyle/>
          <a:p>
            <a:r>
              <a:rPr lang="en-GB" dirty="0" err="1"/>
              <a:t>SUmmary</a:t>
            </a:r>
            <a:endParaRPr lang="en-GB" dirty="0"/>
          </a:p>
        </p:txBody>
      </p:sp>
      <p:sp>
        <p:nvSpPr>
          <p:cNvPr id="4" name="TextBox 3">
            <a:extLst>
              <a:ext uri="{FF2B5EF4-FFF2-40B4-BE49-F238E27FC236}">
                <a16:creationId xmlns:a16="http://schemas.microsoft.com/office/drawing/2014/main" id="{B10BA8EC-CB76-AD3C-FCA9-D7B0C3ED774D}"/>
              </a:ext>
            </a:extLst>
          </p:cNvPr>
          <p:cNvSpPr txBox="1"/>
          <p:nvPr/>
        </p:nvSpPr>
        <p:spPr>
          <a:xfrm>
            <a:off x="596901" y="1072659"/>
            <a:ext cx="10519945" cy="4229299"/>
          </a:xfrm>
          <a:prstGeom prst="rect">
            <a:avLst/>
          </a:prstGeom>
          <a:noFill/>
        </p:spPr>
        <p:txBody>
          <a:bodyPr wrap="square">
            <a:spAutoFit/>
          </a:bodyPr>
          <a:lstStyle/>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lang="en-GB"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The volume required by the Series 00 version was defined by the use of VRUs directly in front of the vehicle.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It is clear that manufacturers are considering design interventions which will not allow the visibility of volume directly in front of the vehicle to be improved, e.g. ACEA have shown an option to lower the passenger </a:t>
            </a:r>
            <a:r>
              <a:rPr lang="en-GB"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side edge of the dashboard – which again improves direct vision outside of the area of greatest risk</a:t>
            </a:r>
            <a:endPar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think that we need a solution to this issue and it would be possible with the content presented today to get an amendment into the standard quickly.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lang="en-GB"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To be clear we propose that the existing frontal requirements be augmented with the requirement for a level 1 vehicle to see </a:t>
            </a:r>
            <a:r>
              <a:rPr lang="en-GB" sz="1400" b="1" dirty="0">
                <a:solidFill>
                  <a:srgbClr val="E89B02"/>
                </a:solidFill>
              </a:rPr>
              <a:t>0.441m</a:t>
            </a:r>
            <a:r>
              <a:rPr lang="en-GB" sz="1400" b="1" baseline="30000" dirty="0">
                <a:solidFill>
                  <a:srgbClr val="E89B02"/>
                </a:solidFill>
              </a:rPr>
              <a:t>3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 FEV area</a:t>
            </a:r>
          </a:p>
          <a:p>
            <a:pPr marL="285750" indent="-285750" algn="just">
              <a:lnSpc>
                <a:spcPct val="150000"/>
              </a:lnSpc>
              <a:spcAft>
                <a:spcPts val="800"/>
              </a:spcAft>
              <a:buFont typeface="Arial" panose="020B0604020202020204" pitchFamily="34" charset="0"/>
              <a:buChar char="•"/>
              <a:defRPr/>
            </a:pPr>
            <a:r>
              <a:rPr lang="en-GB" sz="1400" dirty="0">
                <a:solidFill>
                  <a:prstClr val="black"/>
                </a:solidFill>
                <a:latin typeface="Calibri" panose="020F0502020204030204" pitchFamily="34" charset="0"/>
                <a:ea typeface="Calibri" panose="020F0502020204030204" pitchFamily="34" charset="0"/>
                <a:cs typeface="Times New Roman" panose="02020603050405020304" pitchFamily="18" charset="0"/>
              </a:rPr>
              <a:t>Level 2 vehicles should be able to see </a:t>
            </a:r>
            <a:r>
              <a:rPr lang="en-GB" sz="1400" b="1" dirty="0">
                <a:solidFill>
                  <a:srgbClr val="E89B02"/>
                </a:solidFill>
              </a:rPr>
              <a:t>0.114m</a:t>
            </a:r>
            <a:r>
              <a:rPr lang="en-GB" sz="1400" b="1" baseline="30000" dirty="0">
                <a:solidFill>
                  <a:srgbClr val="E89B02"/>
                </a:solidFill>
              </a:rPr>
              <a:t>3</a:t>
            </a:r>
            <a:r>
              <a:rPr lang="en-GB" sz="1400" dirty="0"/>
              <a:t>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 FEV area</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are not making the requirement any more onerous, we are simply ensuring that the design intent of the standard is met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are happy to discuss</a:t>
            </a:r>
          </a:p>
        </p:txBody>
      </p:sp>
    </p:spTree>
    <p:extLst>
      <p:ext uri="{BB962C8B-B14F-4D97-AF65-F5344CB8AC3E}">
        <p14:creationId xmlns:p14="http://schemas.microsoft.com/office/powerpoint/2010/main" val="492179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A47E2-BECE-5DFF-3E5F-4F1333CBB861}"/>
              </a:ext>
            </a:extLst>
          </p:cNvPr>
          <p:cNvSpPr>
            <a:spLocks noGrp="1"/>
          </p:cNvSpPr>
          <p:nvPr>
            <p:ph type="title"/>
          </p:nvPr>
        </p:nvSpPr>
        <p:spPr/>
        <p:txBody>
          <a:bodyPr>
            <a:normAutofit fontScale="90000"/>
          </a:bodyPr>
          <a:lstStyle/>
          <a:p>
            <a:r>
              <a:rPr lang="en-GB" dirty="0"/>
              <a:t>In session discussion – need to apply A-pillar width reduction to SFVV? Mercedes 2.3 low (best performing standard cad) </a:t>
            </a:r>
          </a:p>
        </p:txBody>
      </p:sp>
      <p:sp>
        <p:nvSpPr>
          <p:cNvPr id="3" name="Content Placeholder 2">
            <a:extLst>
              <a:ext uri="{FF2B5EF4-FFF2-40B4-BE49-F238E27FC236}">
                <a16:creationId xmlns:a16="http://schemas.microsoft.com/office/drawing/2014/main" id="{C0027A21-87BE-5642-7C21-67BBE4DE36DC}"/>
              </a:ext>
            </a:extLst>
          </p:cNvPr>
          <p:cNvSpPr>
            <a:spLocks noGrp="1"/>
          </p:cNvSpPr>
          <p:nvPr>
            <p:ph idx="1"/>
          </p:nvPr>
        </p:nvSpPr>
        <p:spPr/>
        <p:txBody>
          <a:bodyPr/>
          <a:lstStyle/>
          <a:p>
            <a:endParaRPr lang="en-GB" dirty="0"/>
          </a:p>
        </p:txBody>
      </p:sp>
      <p:pic>
        <p:nvPicPr>
          <p:cNvPr id="5" name="Picture 4">
            <a:extLst>
              <a:ext uri="{FF2B5EF4-FFF2-40B4-BE49-F238E27FC236}">
                <a16:creationId xmlns:a16="http://schemas.microsoft.com/office/drawing/2014/main" id="{4148DE90-A7CF-8132-AD37-D28B3DE248E2}"/>
              </a:ext>
            </a:extLst>
          </p:cNvPr>
          <p:cNvPicPr>
            <a:picLocks noChangeAspect="1"/>
          </p:cNvPicPr>
          <p:nvPr/>
        </p:nvPicPr>
        <p:blipFill>
          <a:blip r:embed="rId2"/>
          <a:stretch>
            <a:fillRect/>
          </a:stretch>
        </p:blipFill>
        <p:spPr>
          <a:xfrm>
            <a:off x="5850381" y="2453818"/>
            <a:ext cx="5760426" cy="2427975"/>
          </a:xfrm>
          <a:prstGeom prst="rect">
            <a:avLst/>
          </a:prstGeom>
        </p:spPr>
      </p:pic>
      <p:pic>
        <p:nvPicPr>
          <p:cNvPr id="7" name="Picture 6">
            <a:extLst>
              <a:ext uri="{FF2B5EF4-FFF2-40B4-BE49-F238E27FC236}">
                <a16:creationId xmlns:a16="http://schemas.microsoft.com/office/drawing/2014/main" id="{9F8D62F3-2A24-40C0-22B9-8BE3AFEB83CF}"/>
              </a:ext>
            </a:extLst>
          </p:cNvPr>
          <p:cNvPicPr>
            <a:picLocks noChangeAspect="1"/>
          </p:cNvPicPr>
          <p:nvPr/>
        </p:nvPicPr>
        <p:blipFill>
          <a:blip r:embed="rId3"/>
          <a:stretch>
            <a:fillRect/>
          </a:stretch>
        </p:blipFill>
        <p:spPr>
          <a:xfrm>
            <a:off x="149469" y="2378083"/>
            <a:ext cx="5615354" cy="2411169"/>
          </a:xfrm>
          <a:prstGeom prst="rect">
            <a:avLst/>
          </a:prstGeom>
        </p:spPr>
      </p:pic>
      <p:sp>
        <p:nvSpPr>
          <p:cNvPr id="8" name="Oval 7">
            <a:extLst>
              <a:ext uri="{FF2B5EF4-FFF2-40B4-BE49-F238E27FC236}">
                <a16:creationId xmlns:a16="http://schemas.microsoft.com/office/drawing/2014/main" id="{32A8A9F2-88D3-A0E7-2811-AA8DC5E68313}"/>
              </a:ext>
            </a:extLst>
          </p:cNvPr>
          <p:cNvSpPr/>
          <p:nvPr/>
        </p:nvSpPr>
        <p:spPr>
          <a:xfrm>
            <a:off x="4047754" y="4189807"/>
            <a:ext cx="118696" cy="11869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719AE3F6-F81E-1748-AADB-340D9C676E4E}"/>
              </a:ext>
            </a:extLst>
          </p:cNvPr>
          <p:cNvCxnSpPr>
            <a:endCxn id="8" idx="3"/>
          </p:cNvCxnSpPr>
          <p:nvPr/>
        </p:nvCxnSpPr>
        <p:spPr>
          <a:xfrm flipV="1">
            <a:off x="3156439" y="4291120"/>
            <a:ext cx="908698" cy="10318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59A7F109-86EF-E74D-A637-639528387AB3}"/>
              </a:ext>
            </a:extLst>
          </p:cNvPr>
          <p:cNvCxnSpPr/>
          <p:nvPr/>
        </p:nvCxnSpPr>
        <p:spPr>
          <a:xfrm flipV="1">
            <a:off x="7095718" y="4085712"/>
            <a:ext cx="908698" cy="10318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2F4BED7-56F3-95C2-0BDC-565267A12046}"/>
              </a:ext>
            </a:extLst>
          </p:cNvPr>
          <p:cNvCxnSpPr/>
          <p:nvPr/>
        </p:nvCxnSpPr>
        <p:spPr>
          <a:xfrm>
            <a:off x="7740595" y="3252083"/>
            <a:ext cx="282271" cy="906024"/>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id="{A8D48E2F-330B-09BA-EEB4-E90213E1C329}"/>
              </a:ext>
            </a:extLst>
          </p:cNvPr>
          <p:cNvSpPr/>
          <p:nvPr/>
        </p:nvSpPr>
        <p:spPr>
          <a:xfrm>
            <a:off x="7983110" y="3753016"/>
            <a:ext cx="1971923" cy="385638"/>
          </a:xfrm>
          <a:custGeom>
            <a:avLst/>
            <a:gdLst>
              <a:gd name="connsiteX0" fmla="*/ 0 w 1971923"/>
              <a:gd name="connsiteY0" fmla="*/ 254441 h 385638"/>
              <a:gd name="connsiteX1" fmla="*/ 687787 w 1971923"/>
              <a:gd name="connsiteY1" fmla="*/ 3975 h 385638"/>
              <a:gd name="connsiteX2" fmla="*/ 1645920 w 1971923"/>
              <a:gd name="connsiteY2" fmla="*/ 0 h 385638"/>
              <a:gd name="connsiteX3" fmla="*/ 1971923 w 1971923"/>
              <a:gd name="connsiteY3" fmla="*/ 329979 h 385638"/>
              <a:gd name="connsiteX4" fmla="*/ 1956020 w 1971923"/>
              <a:gd name="connsiteY4" fmla="*/ 385638 h 385638"/>
              <a:gd name="connsiteX5" fmla="*/ 1884459 w 1971923"/>
              <a:gd name="connsiteY5" fmla="*/ 345881 h 385638"/>
              <a:gd name="connsiteX6" fmla="*/ 1300038 w 1971923"/>
              <a:gd name="connsiteY6" fmla="*/ 322027 h 385638"/>
              <a:gd name="connsiteX7" fmla="*/ 1204622 w 1971923"/>
              <a:gd name="connsiteY7" fmla="*/ 278295 h 385638"/>
              <a:gd name="connsiteX8" fmla="*/ 671885 w 1971923"/>
              <a:gd name="connsiteY8" fmla="*/ 274320 h 385638"/>
              <a:gd name="connsiteX9" fmla="*/ 469127 w 1971923"/>
              <a:gd name="connsiteY9" fmla="*/ 326003 h 385638"/>
              <a:gd name="connsiteX10" fmla="*/ 369735 w 1971923"/>
              <a:gd name="connsiteY10" fmla="*/ 274320 h 385638"/>
              <a:gd name="connsiteX11" fmla="*/ 99391 w 1971923"/>
              <a:gd name="connsiteY11" fmla="*/ 274320 h 385638"/>
              <a:gd name="connsiteX12" fmla="*/ 0 w 1971923"/>
              <a:gd name="connsiteY12" fmla="*/ 254441 h 385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71923" h="385638">
                <a:moveTo>
                  <a:pt x="0" y="254441"/>
                </a:moveTo>
                <a:lnTo>
                  <a:pt x="687787" y="3975"/>
                </a:lnTo>
                <a:lnTo>
                  <a:pt x="1645920" y="0"/>
                </a:lnTo>
                <a:lnTo>
                  <a:pt x="1971923" y="329979"/>
                </a:lnTo>
                <a:lnTo>
                  <a:pt x="1956020" y="385638"/>
                </a:lnTo>
                <a:lnTo>
                  <a:pt x="1884459" y="345881"/>
                </a:lnTo>
                <a:lnTo>
                  <a:pt x="1300038" y="322027"/>
                </a:lnTo>
                <a:lnTo>
                  <a:pt x="1204622" y="278295"/>
                </a:lnTo>
                <a:lnTo>
                  <a:pt x="671885" y="274320"/>
                </a:lnTo>
                <a:lnTo>
                  <a:pt x="469127" y="326003"/>
                </a:lnTo>
                <a:lnTo>
                  <a:pt x="369735" y="274320"/>
                </a:lnTo>
                <a:lnTo>
                  <a:pt x="99391" y="274320"/>
                </a:lnTo>
                <a:lnTo>
                  <a:pt x="0" y="254441"/>
                </a:lnTo>
                <a:close/>
              </a:path>
            </a:pathLst>
          </a:cu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8CE92754-8579-A9F7-AABA-2E543151816C}"/>
              </a:ext>
            </a:extLst>
          </p:cNvPr>
          <p:cNvSpPr txBox="1"/>
          <p:nvPr/>
        </p:nvSpPr>
        <p:spPr>
          <a:xfrm>
            <a:off x="2290461" y="5328868"/>
            <a:ext cx="1529329" cy="369332"/>
          </a:xfrm>
          <a:prstGeom prst="rect">
            <a:avLst/>
          </a:prstGeom>
          <a:noFill/>
        </p:spPr>
        <p:txBody>
          <a:bodyPr wrap="none" rtlCol="0">
            <a:spAutoFit/>
          </a:bodyPr>
          <a:lstStyle/>
          <a:p>
            <a:r>
              <a:rPr lang="en-GB" dirty="0"/>
              <a:t>Mercedes 2.3</a:t>
            </a:r>
          </a:p>
        </p:txBody>
      </p:sp>
      <p:sp>
        <p:nvSpPr>
          <p:cNvPr id="16" name="TextBox 15">
            <a:extLst>
              <a:ext uri="{FF2B5EF4-FFF2-40B4-BE49-F238E27FC236}">
                <a16:creationId xmlns:a16="http://schemas.microsoft.com/office/drawing/2014/main" id="{44DF9D66-5E98-4EB1-1C16-DC6FBE6B4125}"/>
              </a:ext>
            </a:extLst>
          </p:cNvPr>
          <p:cNvSpPr txBox="1"/>
          <p:nvPr/>
        </p:nvSpPr>
        <p:spPr>
          <a:xfrm>
            <a:off x="4528882" y="5177115"/>
            <a:ext cx="3211713" cy="369332"/>
          </a:xfrm>
          <a:prstGeom prst="rect">
            <a:avLst/>
          </a:prstGeom>
          <a:noFill/>
        </p:spPr>
        <p:txBody>
          <a:bodyPr wrap="none" rtlCol="0">
            <a:spAutoFit/>
          </a:bodyPr>
          <a:lstStyle/>
          <a:p>
            <a:r>
              <a:rPr lang="en-GB" dirty="0"/>
              <a:t>A-pillar moved 700mm laterally</a:t>
            </a:r>
          </a:p>
        </p:txBody>
      </p:sp>
      <p:cxnSp>
        <p:nvCxnSpPr>
          <p:cNvPr id="17" name="Straight Arrow Connector 16">
            <a:extLst>
              <a:ext uri="{FF2B5EF4-FFF2-40B4-BE49-F238E27FC236}">
                <a16:creationId xmlns:a16="http://schemas.microsoft.com/office/drawing/2014/main" id="{7EB868A2-64FB-C705-0C63-1A8CDA10A9BA}"/>
              </a:ext>
            </a:extLst>
          </p:cNvPr>
          <p:cNvCxnSpPr/>
          <p:nvPr/>
        </p:nvCxnSpPr>
        <p:spPr>
          <a:xfrm flipV="1">
            <a:off x="8730594" y="4085712"/>
            <a:ext cx="908698" cy="103183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AF64D99B-0AAB-1B54-7CA9-B89C4F3419B7}"/>
              </a:ext>
            </a:extLst>
          </p:cNvPr>
          <p:cNvSpPr txBox="1"/>
          <p:nvPr/>
        </p:nvSpPr>
        <p:spPr>
          <a:xfrm>
            <a:off x="8024052" y="5193430"/>
            <a:ext cx="3482300" cy="369332"/>
          </a:xfrm>
          <a:prstGeom prst="rect">
            <a:avLst/>
          </a:prstGeom>
          <a:noFill/>
        </p:spPr>
        <p:txBody>
          <a:bodyPr wrap="none" rtlCol="0">
            <a:spAutoFit/>
          </a:bodyPr>
          <a:lstStyle/>
          <a:p>
            <a:r>
              <a:rPr lang="en-GB" dirty="0"/>
              <a:t>Virtually no intersection with SFVV</a:t>
            </a:r>
          </a:p>
        </p:txBody>
      </p:sp>
      <p:cxnSp>
        <p:nvCxnSpPr>
          <p:cNvPr id="22" name="Straight Connector 21">
            <a:extLst>
              <a:ext uri="{FF2B5EF4-FFF2-40B4-BE49-F238E27FC236}">
                <a16:creationId xmlns:a16="http://schemas.microsoft.com/office/drawing/2014/main" id="{EDD6F669-1962-5238-968D-F7652BA39873}"/>
              </a:ext>
            </a:extLst>
          </p:cNvPr>
          <p:cNvCxnSpPr>
            <a:cxnSpLocks/>
            <a:stCxn id="14" idx="1"/>
          </p:cNvCxnSpPr>
          <p:nvPr/>
        </p:nvCxnSpPr>
        <p:spPr>
          <a:xfrm flipH="1">
            <a:off x="6631388" y="3756991"/>
            <a:ext cx="2039509" cy="727545"/>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38800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A47E2-BECE-5DFF-3E5F-4F1333CBB861}"/>
              </a:ext>
            </a:extLst>
          </p:cNvPr>
          <p:cNvSpPr>
            <a:spLocks noGrp="1"/>
          </p:cNvSpPr>
          <p:nvPr>
            <p:ph type="title"/>
          </p:nvPr>
        </p:nvSpPr>
        <p:spPr/>
        <p:txBody>
          <a:bodyPr>
            <a:normAutofit fontScale="90000"/>
          </a:bodyPr>
          <a:lstStyle/>
          <a:p>
            <a:r>
              <a:rPr lang="en-GB" dirty="0"/>
              <a:t>In session discussion – need to apply A-pillar width reduction to SFVV? MAN TGX Highest (worst performing 2018 standard cad) </a:t>
            </a:r>
          </a:p>
        </p:txBody>
      </p:sp>
      <p:sp>
        <p:nvSpPr>
          <p:cNvPr id="3" name="Content Placeholder 2">
            <a:extLst>
              <a:ext uri="{FF2B5EF4-FFF2-40B4-BE49-F238E27FC236}">
                <a16:creationId xmlns:a16="http://schemas.microsoft.com/office/drawing/2014/main" id="{C0027A21-87BE-5642-7C21-67BBE4DE36DC}"/>
              </a:ext>
            </a:extLst>
          </p:cNvPr>
          <p:cNvSpPr>
            <a:spLocks noGrp="1"/>
          </p:cNvSpPr>
          <p:nvPr>
            <p:ph idx="1"/>
          </p:nvPr>
        </p:nvSpPr>
        <p:spPr/>
        <p:txBody>
          <a:bodyPr/>
          <a:lstStyle/>
          <a:p>
            <a:endParaRPr lang="en-GB" dirty="0"/>
          </a:p>
        </p:txBody>
      </p:sp>
      <p:pic>
        <p:nvPicPr>
          <p:cNvPr id="7" name="Picture 6">
            <a:extLst>
              <a:ext uri="{FF2B5EF4-FFF2-40B4-BE49-F238E27FC236}">
                <a16:creationId xmlns:a16="http://schemas.microsoft.com/office/drawing/2014/main" id="{9F8D62F3-2A24-40C0-22B9-8BE3AFEB83CF}"/>
              </a:ext>
            </a:extLst>
          </p:cNvPr>
          <p:cNvPicPr>
            <a:picLocks noChangeAspect="1"/>
          </p:cNvPicPr>
          <p:nvPr/>
        </p:nvPicPr>
        <p:blipFill>
          <a:blip r:embed="rId2"/>
          <a:stretch>
            <a:fillRect/>
          </a:stretch>
        </p:blipFill>
        <p:spPr>
          <a:xfrm>
            <a:off x="144304" y="2373623"/>
            <a:ext cx="5615354" cy="2411169"/>
          </a:xfrm>
          <a:prstGeom prst="rect">
            <a:avLst/>
          </a:prstGeom>
        </p:spPr>
      </p:pic>
      <p:sp>
        <p:nvSpPr>
          <p:cNvPr id="8" name="Oval 7">
            <a:extLst>
              <a:ext uri="{FF2B5EF4-FFF2-40B4-BE49-F238E27FC236}">
                <a16:creationId xmlns:a16="http://schemas.microsoft.com/office/drawing/2014/main" id="{32A8A9F2-88D3-A0E7-2811-AA8DC5E68313}"/>
              </a:ext>
            </a:extLst>
          </p:cNvPr>
          <p:cNvSpPr/>
          <p:nvPr/>
        </p:nvSpPr>
        <p:spPr>
          <a:xfrm>
            <a:off x="843379" y="3164089"/>
            <a:ext cx="118696" cy="11869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719AE3F6-F81E-1748-AADB-340D9C676E4E}"/>
              </a:ext>
            </a:extLst>
          </p:cNvPr>
          <p:cNvCxnSpPr>
            <a:cxnSpLocks/>
            <a:endCxn id="8" idx="3"/>
          </p:cNvCxnSpPr>
          <p:nvPr/>
        </p:nvCxnSpPr>
        <p:spPr>
          <a:xfrm flipH="1" flipV="1">
            <a:off x="860762" y="3265402"/>
            <a:ext cx="1401678" cy="22810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CE92754-8579-A9F7-AABA-2E543151816C}"/>
              </a:ext>
            </a:extLst>
          </p:cNvPr>
          <p:cNvSpPr txBox="1"/>
          <p:nvPr/>
        </p:nvSpPr>
        <p:spPr>
          <a:xfrm>
            <a:off x="2290461" y="5328868"/>
            <a:ext cx="1847557" cy="369332"/>
          </a:xfrm>
          <a:prstGeom prst="rect">
            <a:avLst/>
          </a:prstGeom>
          <a:noFill/>
        </p:spPr>
        <p:txBody>
          <a:bodyPr wrap="none" rtlCol="0">
            <a:spAutoFit/>
          </a:bodyPr>
          <a:lstStyle/>
          <a:p>
            <a:r>
              <a:rPr lang="en-GB" dirty="0"/>
              <a:t>Man TGX Highest</a:t>
            </a:r>
          </a:p>
        </p:txBody>
      </p:sp>
      <p:sp>
        <p:nvSpPr>
          <p:cNvPr id="16" name="TextBox 15">
            <a:extLst>
              <a:ext uri="{FF2B5EF4-FFF2-40B4-BE49-F238E27FC236}">
                <a16:creationId xmlns:a16="http://schemas.microsoft.com/office/drawing/2014/main" id="{44DF9D66-5E98-4EB1-1C16-DC6FBE6B4125}"/>
              </a:ext>
            </a:extLst>
          </p:cNvPr>
          <p:cNvSpPr txBox="1"/>
          <p:nvPr/>
        </p:nvSpPr>
        <p:spPr>
          <a:xfrm>
            <a:off x="4528882" y="5177115"/>
            <a:ext cx="3211713" cy="369332"/>
          </a:xfrm>
          <a:prstGeom prst="rect">
            <a:avLst/>
          </a:prstGeom>
          <a:noFill/>
        </p:spPr>
        <p:txBody>
          <a:bodyPr wrap="none" rtlCol="0">
            <a:spAutoFit/>
          </a:bodyPr>
          <a:lstStyle/>
          <a:p>
            <a:r>
              <a:rPr lang="en-GB" dirty="0"/>
              <a:t>A-pillar moved 700mm laterally</a:t>
            </a:r>
          </a:p>
        </p:txBody>
      </p:sp>
      <p:sp>
        <p:nvSpPr>
          <p:cNvPr id="18" name="TextBox 17">
            <a:extLst>
              <a:ext uri="{FF2B5EF4-FFF2-40B4-BE49-F238E27FC236}">
                <a16:creationId xmlns:a16="http://schemas.microsoft.com/office/drawing/2014/main" id="{AF64D99B-0AAB-1B54-7CA9-B89C4F3419B7}"/>
              </a:ext>
            </a:extLst>
          </p:cNvPr>
          <p:cNvSpPr txBox="1"/>
          <p:nvPr/>
        </p:nvSpPr>
        <p:spPr>
          <a:xfrm>
            <a:off x="8352774" y="5215058"/>
            <a:ext cx="2645853" cy="369332"/>
          </a:xfrm>
          <a:prstGeom prst="rect">
            <a:avLst/>
          </a:prstGeom>
          <a:noFill/>
        </p:spPr>
        <p:txBody>
          <a:bodyPr wrap="none" rtlCol="0">
            <a:spAutoFit/>
          </a:bodyPr>
          <a:lstStyle/>
          <a:p>
            <a:r>
              <a:rPr lang="en-GB" dirty="0"/>
              <a:t>no intersection with SFVV</a:t>
            </a:r>
          </a:p>
        </p:txBody>
      </p:sp>
      <p:pic>
        <p:nvPicPr>
          <p:cNvPr id="9" name="Picture 8">
            <a:extLst>
              <a:ext uri="{FF2B5EF4-FFF2-40B4-BE49-F238E27FC236}">
                <a16:creationId xmlns:a16="http://schemas.microsoft.com/office/drawing/2014/main" id="{0717F6A1-8379-E372-842E-96797058F2E3}"/>
              </a:ext>
            </a:extLst>
          </p:cNvPr>
          <p:cNvPicPr>
            <a:picLocks noChangeAspect="1"/>
          </p:cNvPicPr>
          <p:nvPr/>
        </p:nvPicPr>
        <p:blipFill>
          <a:blip r:embed="rId3"/>
          <a:stretch>
            <a:fillRect/>
          </a:stretch>
        </p:blipFill>
        <p:spPr>
          <a:xfrm>
            <a:off x="6538178" y="2441780"/>
            <a:ext cx="4921443" cy="2751650"/>
          </a:xfrm>
          <a:prstGeom prst="rect">
            <a:avLst/>
          </a:prstGeom>
        </p:spPr>
      </p:pic>
      <p:cxnSp>
        <p:nvCxnSpPr>
          <p:cNvPr id="11" name="Straight Arrow Connector 10">
            <a:extLst>
              <a:ext uri="{FF2B5EF4-FFF2-40B4-BE49-F238E27FC236}">
                <a16:creationId xmlns:a16="http://schemas.microsoft.com/office/drawing/2014/main" id="{59A7F109-86EF-E74D-A637-639528387AB3}"/>
              </a:ext>
            </a:extLst>
          </p:cNvPr>
          <p:cNvCxnSpPr>
            <a:cxnSpLocks/>
          </p:cNvCxnSpPr>
          <p:nvPr/>
        </p:nvCxnSpPr>
        <p:spPr>
          <a:xfrm flipV="1">
            <a:off x="7095718" y="3741089"/>
            <a:ext cx="1400251" cy="137645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7EB868A2-64FB-C705-0C63-1A8CDA10A9BA}"/>
              </a:ext>
            </a:extLst>
          </p:cNvPr>
          <p:cNvCxnSpPr>
            <a:cxnSpLocks/>
          </p:cNvCxnSpPr>
          <p:nvPr/>
        </p:nvCxnSpPr>
        <p:spPr>
          <a:xfrm flipV="1">
            <a:off x="8544550" y="3991231"/>
            <a:ext cx="169425" cy="127272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Freeform: Shape 21">
            <a:extLst>
              <a:ext uri="{FF2B5EF4-FFF2-40B4-BE49-F238E27FC236}">
                <a16:creationId xmlns:a16="http://schemas.microsoft.com/office/drawing/2014/main" id="{23FA9D84-A580-E92F-BAAF-CE6F63C4BDBE}"/>
              </a:ext>
            </a:extLst>
          </p:cNvPr>
          <p:cNvSpPr/>
          <p:nvPr/>
        </p:nvSpPr>
        <p:spPr>
          <a:xfrm>
            <a:off x="8452236" y="3888188"/>
            <a:ext cx="2313829" cy="421419"/>
          </a:xfrm>
          <a:custGeom>
            <a:avLst/>
            <a:gdLst>
              <a:gd name="connsiteX0" fmla="*/ 337930 w 2142876"/>
              <a:gd name="connsiteY0" fmla="*/ 103367 h 417443"/>
              <a:gd name="connsiteX1" fmla="*/ 473102 w 2142876"/>
              <a:gd name="connsiteY1" fmla="*/ 0 h 417443"/>
              <a:gd name="connsiteX2" fmla="*/ 1796994 w 2142876"/>
              <a:gd name="connsiteY2" fmla="*/ 0 h 417443"/>
              <a:gd name="connsiteX3" fmla="*/ 2142876 w 2142876"/>
              <a:gd name="connsiteY3" fmla="*/ 397565 h 417443"/>
              <a:gd name="connsiteX4" fmla="*/ 0 w 2142876"/>
              <a:gd name="connsiteY4" fmla="*/ 417443 h 417443"/>
              <a:gd name="connsiteX5" fmla="*/ 337930 w 2142876"/>
              <a:gd name="connsiteY5" fmla="*/ 103367 h 417443"/>
              <a:gd name="connsiteX0" fmla="*/ 508883 w 2313829"/>
              <a:gd name="connsiteY0" fmla="*/ 103367 h 421419"/>
              <a:gd name="connsiteX1" fmla="*/ 644055 w 2313829"/>
              <a:gd name="connsiteY1" fmla="*/ 0 h 421419"/>
              <a:gd name="connsiteX2" fmla="*/ 1967947 w 2313829"/>
              <a:gd name="connsiteY2" fmla="*/ 0 h 421419"/>
              <a:gd name="connsiteX3" fmla="*/ 2313829 w 2313829"/>
              <a:gd name="connsiteY3" fmla="*/ 397565 h 421419"/>
              <a:gd name="connsiteX4" fmla="*/ 0 w 2313829"/>
              <a:gd name="connsiteY4" fmla="*/ 421419 h 421419"/>
              <a:gd name="connsiteX5" fmla="*/ 508883 w 2313829"/>
              <a:gd name="connsiteY5" fmla="*/ 103367 h 421419"/>
              <a:gd name="connsiteX0" fmla="*/ 492980 w 2313829"/>
              <a:gd name="connsiteY0" fmla="*/ 103367 h 421419"/>
              <a:gd name="connsiteX1" fmla="*/ 644055 w 2313829"/>
              <a:gd name="connsiteY1" fmla="*/ 0 h 421419"/>
              <a:gd name="connsiteX2" fmla="*/ 1967947 w 2313829"/>
              <a:gd name="connsiteY2" fmla="*/ 0 h 421419"/>
              <a:gd name="connsiteX3" fmla="*/ 2313829 w 2313829"/>
              <a:gd name="connsiteY3" fmla="*/ 397565 h 421419"/>
              <a:gd name="connsiteX4" fmla="*/ 0 w 2313829"/>
              <a:gd name="connsiteY4" fmla="*/ 421419 h 421419"/>
              <a:gd name="connsiteX5" fmla="*/ 492980 w 2313829"/>
              <a:gd name="connsiteY5" fmla="*/ 103367 h 421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13829" h="421419">
                <a:moveTo>
                  <a:pt x="492980" y="103367"/>
                </a:moveTo>
                <a:lnTo>
                  <a:pt x="644055" y="0"/>
                </a:lnTo>
                <a:lnTo>
                  <a:pt x="1967947" y="0"/>
                </a:lnTo>
                <a:lnTo>
                  <a:pt x="2313829" y="397565"/>
                </a:lnTo>
                <a:lnTo>
                  <a:pt x="0" y="421419"/>
                </a:lnTo>
                <a:lnTo>
                  <a:pt x="492980" y="103367"/>
                </a:lnTo>
                <a:close/>
              </a:path>
            </a:pathLst>
          </a:cu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4E2FEC75-E257-6682-61F5-D1B8FCB46F49}"/>
              </a:ext>
            </a:extLst>
          </p:cNvPr>
          <p:cNvCxnSpPr/>
          <p:nvPr/>
        </p:nvCxnSpPr>
        <p:spPr>
          <a:xfrm>
            <a:off x="8321040" y="3073180"/>
            <a:ext cx="258417" cy="955301"/>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7066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A47E2-BECE-5DFF-3E5F-4F1333CBB861}"/>
              </a:ext>
            </a:extLst>
          </p:cNvPr>
          <p:cNvSpPr>
            <a:spLocks noGrp="1"/>
          </p:cNvSpPr>
          <p:nvPr>
            <p:ph type="title"/>
          </p:nvPr>
        </p:nvSpPr>
        <p:spPr/>
        <p:txBody>
          <a:bodyPr>
            <a:normAutofit fontScale="90000"/>
          </a:bodyPr>
          <a:lstStyle/>
          <a:p>
            <a:r>
              <a:rPr lang="en-GB" dirty="0"/>
              <a:t>In session discussion – need to apply A-pillar width reduction to SVVT? Mercedes 2.3 low (best performing standard cad) </a:t>
            </a:r>
          </a:p>
        </p:txBody>
      </p:sp>
      <p:sp>
        <p:nvSpPr>
          <p:cNvPr id="3" name="Content Placeholder 2">
            <a:extLst>
              <a:ext uri="{FF2B5EF4-FFF2-40B4-BE49-F238E27FC236}">
                <a16:creationId xmlns:a16="http://schemas.microsoft.com/office/drawing/2014/main" id="{C0027A21-87BE-5642-7C21-67BBE4DE36DC}"/>
              </a:ext>
            </a:extLst>
          </p:cNvPr>
          <p:cNvSpPr>
            <a:spLocks noGrp="1"/>
          </p:cNvSpPr>
          <p:nvPr>
            <p:ph idx="1"/>
          </p:nvPr>
        </p:nvSpPr>
        <p:spPr/>
        <p:txBody>
          <a:bodyPr/>
          <a:lstStyle/>
          <a:p>
            <a:r>
              <a:rPr lang="en-GB" dirty="0"/>
              <a:t>Therefore it is highly unlikely that there will be a standard cab design that will require the SFVV to be reduced due to reducing inter A-pillar distance</a:t>
            </a:r>
          </a:p>
        </p:txBody>
      </p:sp>
    </p:spTree>
    <p:extLst>
      <p:ext uri="{BB962C8B-B14F-4D97-AF65-F5344CB8AC3E}">
        <p14:creationId xmlns:p14="http://schemas.microsoft.com/office/powerpoint/2010/main" val="2376427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a:t>Project information </a:t>
            </a:r>
          </a:p>
        </p:txBody>
      </p:sp>
      <p:sp>
        <p:nvSpPr>
          <p:cNvPr id="4" name="Text Placeholder 3"/>
          <p:cNvSpPr>
            <a:spLocks noGrp="1"/>
          </p:cNvSpPr>
          <p:nvPr>
            <p:ph type="body" sz="quarter" idx="12"/>
          </p:nvPr>
        </p:nvSpPr>
        <p:spPr>
          <a:xfrm>
            <a:off x="1991545" y="2060848"/>
            <a:ext cx="7559675" cy="1871662"/>
          </a:xfrm>
        </p:spPr>
        <p:txBody>
          <a:bodyPr>
            <a:normAutofit fontScale="32500" lnSpcReduction="20000"/>
          </a:bodyPr>
          <a:lstStyle/>
          <a:p>
            <a:r>
              <a:rPr lang="en-GB"/>
              <a:t>	Dr Steve Summerskill (s.j.summerskill2@lboro.ac.uk)</a:t>
            </a:r>
          </a:p>
          <a:p>
            <a:r>
              <a:rPr lang="en-GB"/>
              <a:t>	Dr Russell Marshall </a:t>
            </a:r>
          </a:p>
          <a:p>
            <a:r>
              <a:rPr lang="en-GB"/>
              <a:t>	Dr Abby Paterson </a:t>
            </a:r>
          </a:p>
          <a:p>
            <a:r>
              <a:rPr lang="en-GB"/>
              <a:t>	Anthony Eland </a:t>
            </a:r>
          </a:p>
          <a:p>
            <a:r>
              <a:rPr lang="en-GB"/>
              <a:t>	</a:t>
            </a:r>
          </a:p>
          <a:p>
            <a:r>
              <a:rPr lang="en-GB"/>
              <a:t>	Design Ergonomics Group</a:t>
            </a:r>
          </a:p>
          <a:p>
            <a:r>
              <a:rPr lang="en-GB"/>
              <a:t>	Loughborough Design School</a:t>
            </a:r>
          </a:p>
          <a:p>
            <a:r>
              <a:rPr lang="en-GB"/>
              <a:t>	Loughborough University</a:t>
            </a:r>
          </a:p>
          <a:p>
            <a:r>
              <a:rPr lang="en-GB"/>
              <a:t>	United Kingdom</a:t>
            </a:r>
          </a:p>
        </p:txBody>
      </p:sp>
      <p:sp>
        <p:nvSpPr>
          <p:cNvPr id="5" name="Text Placeholder 1"/>
          <p:cNvSpPr>
            <a:spLocks noGrp="1"/>
          </p:cNvSpPr>
          <p:nvPr>
            <p:ph type="body" sz="quarter" idx="10"/>
          </p:nvPr>
        </p:nvSpPr>
        <p:spPr>
          <a:xfrm>
            <a:off x="2351584" y="1261095"/>
            <a:ext cx="7584016" cy="792163"/>
          </a:xfrm>
        </p:spPr>
        <p:txBody>
          <a:bodyPr/>
          <a:lstStyle/>
          <a:p>
            <a:r>
              <a:rPr lang="en-GB"/>
              <a:t>Thank you for your attention, are there any questions? </a:t>
            </a:r>
          </a:p>
        </p:txBody>
      </p:sp>
    </p:spTree>
    <p:extLst>
      <p:ext uri="{BB962C8B-B14F-4D97-AF65-F5344CB8AC3E}">
        <p14:creationId xmlns:p14="http://schemas.microsoft.com/office/powerpoint/2010/main" val="2534861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581192" y="702156"/>
            <a:ext cx="11029616" cy="484960"/>
          </a:xfrm>
        </p:spPr>
        <p:txBody>
          <a:bodyPr>
            <a:normAutofit fontScale="90000"/>
          </a:bodyPr>
          <a:lstStyle/>
          <a:p>
            <a:r>
              <a:rPr lang="en-GB" dirty="0"/>
              <a:t>Contents </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11029615" cy="3903182"/>
          </a:xfrm>
        </p:spPr>
        <p:txBody>
          <a:bodyPr>
            <a:normAutofit/>
          </a:bodyPr>
          <a:lstStyle/>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 new issue which has been identified by the new work recently performed</a:t>
            </a:r>
          </a:p>
          <a:p>
            <a:pPr algn="just">
              <a:lnSpc>
                <a:spcPct val="150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Reminder of the premise that established the method used for UNECE regulation  167</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Highlighting a concern that has arisen which means that designs can be produced which do not meet the ‘spirit’ of the regulation </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Ways forward</a:t>
            </a:r>
          </a:p>
          <a:p>
            <a:endParaRPr lang="en-GB" dirty="0"/>
          </a:p>
        </p:txBody>
      </p:sp>
    </p:spTree>
    <p:extLst>
      <p:ext uri="{BB962C8B-B14F-4D97-AF65-F5344CB8AC3E}">
        <p14:creationId xmlns:p14="http://schemas.microsoft.com/office/powerpoint/2010/main" val="777432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22304" y="1007829"/>
            <a:ext cx="9260818" cy="384243"/>
          </a:xfrm>
        </p:spPr>
        <p:txBody>
          <a:bodyPr>
            <a:noAutofit/>
          </a:bodyPr>
          <a:lstStyle/>
          <a:p>
            <a:r>
              <a:rPr lang="en-GB" sz="1600" dirty="0"/>
              <a:t>The amendment is in place for consideration regarding to how to handle reduced inter A-pillar distance</a:t>
            </a:r>
          </a:p>
        </p:txBody>
      </p:sp>
      <p:pic>
        <p:nvPicPr>
          <p:cNvPr id="4" name="Picture 3">
            <a:extLst>
              <a:ext uri="{FF2B5EF4-FFF2-40B4-BE49-F238E27FC236}">
                <a16:creationId xmlns:a16="http://schemas.microsoft.com/office/drawing/2014/main" id="{82B9D92B-6319-0DE6-7B4F-6CBED8B6AB07}"/>
              </a:ext>
            </a:extLst>
          </p:cNvPr>
          <p:cNvPicPr>
            <a:picLocks noChangeAspect="1"/>
          </p:cNvPicPr>
          <p:nvPr/>
        </p:nvPicPr>
        <p:blipFill>
          <a:blip r:embed="rId2"/>
          <a:stretch>
            <a:fillRect/>
          </a:stretch>
        </p:blipFill>
        <p:spPr>
          <a:xfrm rot="5400000">
            <a:off x="2182006" y="4179802"/>
            <a:ext cx="1625431" cy="1715308"/>
          </a:xfrm>
          <a:prstGeom prst="rect">
            <a:avLst/>
          </a:prstGeom>
        </p:spPr>
      </p:pic>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a:ln>
                  <a:noFill/>
                </a:ln>
                <a:solidFill>
                  <a:prstClr val="black">
                    <a:lumMod val="75000"/>
                    <a:lumOff val="25000"/>
                  </a:prstClr>
                </a:solidFill>
                <a:effectLst/>
                <a:uLnTx/>
                <a:uFillTx/>
                <a:latin typeface="Franklin Gothic Demi" panose="020B0502020104020203"/>
                <a:ea typeface="+mj-ea"/>
                <a:cs typeface="+mj-cs"/>
              </a:rPr>
              <a:t>Proportional front volume by A-pillar width</a:t>
            </a:r>
            <a:endPar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7" name="Oval 6">
            <a:extLst>
              <a:ext uri="{FF2B5EF4-FFF2-40B4-BE49-F238E27FC236}">
                <a16:creationId xmlns:a16="http://schemas.microsoft.com/office/drawing/2014/main" id="{6104ED34-CDDA-5319-0908-E4067DECAAFE}"/>
              </a:ext>
            </a:extLst>
          </p:cNvPr>
          <p:cNvSpPr/>
          <p:nvPr/>
        </p:nvSpPr>
        <p:spPr>
          <a:xfrm>
            <a:off x="2336161" y="448712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8" name="Oval 7">
            <a:extLst>
              <a:ext uri="{FF2B5EF4-FFF2-40B4-BE49-F238E27FC236}">
                <a16:creationId xmlns:a16="http://schemas.microsoft.com/office/drawing/2014/main" id="{3E9B76ED-6E85-6C2D-1117-77409B4372F4}"/>
              </a:ext>
            </a:extLst>
          </p:cNvPr>
          <p:cNvSpPr/>
          <p:nvPr/>
        </p:nvSpPr>
        <p:spPr>
          <a:xfrm>
            <a:off x="3539319" y="448712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9" name="Freeform: Shape 8">
            <a:extLst>
              <a:ext uri="{FF2B5EF4-FFF2-40B4-BE49-F238E27FC236}">
                <a16:creationId xmlns:a16="http://schemas.microsoft.com/office/drawing/2014/main" id="{52FF1694-3D6D-84E7-6DF5-096E8DCF5984}"/>
              </a:ext>
            </a:extLst>
          </p:cNvPr>
          <p:cNvSpPr/>
          <p:nvPr/>
        </p:nvSpPr>
        <p:spPr>
          <a:xfrm>
            <a:off x="429125" y="3232485"/>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pic>
        <p:nvPicPr>
          <p:cNvPr id="10" name="Picture 9">
            <a:extLst>
              <a:ext uri="{FF2B5EF4-FFF2-40B4-BE49-F238E27FC236}">
                <a16:creationId xmlns:a16="http://schemas.microsoft.com/office/drawing/2014/main" id="{CFDB99DE-3670-84F5-5E30-5B78788F3E8F}"/>
              </a:ext>
            </a:extLst>
          </p:cNvPr>
          <p:cNvPicPr>
            <a:picLocks noChangeAspect="1"/>
          </p:cNvPicPr>
          <p:nvPr/>
        </p:nvPicPr>
        <p:blipFill>
          <a:blip r:embed="rId2"/>
          <a:stretch>
            <a:fillRect/>
          </a:stretch>
        </p:blipFill>
        <p:spPr>
          <a:xfrm rot="5400000">
            <a:off x="5854216" y="4147485"/>
            <a:ext cx="1625431" cy="1715308"/>
          </a:xfrm>
          <a:prstGeom prst="rect">
            <a:avLst/>
          </a:prstGeom>
        </p:spPr>
      </p:pic>
      <p:sp>
        <p:nvSpPr>
          <p:cNvPr id="11" name="Oval 10">
            <a:extLst>
              <a:ext uri="{FF2B5EF4-FFF2-40B4-BE49-F238E27FC236}">
                <a16:creationId xmlns:a16="http://schemas.microsoft.com/office/drawing/2014/main" id="{804C4B57-700F-BDF6-6EFE-FFFC5C3B9B17}"/>
              </a:ext>
            </a:extLst>
          </p:cNvPr>
          <p:cNvSpPr/>
          <p:nvPr/>
        </p:nvSpPr>
        <p:spPr>
          <a:xfrm>
            <a:off x="6215362"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12" name="Oval 11">
            <a:extLst>
              <a:ext uri="{FF2B5EF4-FFF2-40B4-BE49-F238E27FC236}">
                <a16:creationId xmlns:a16="http://schemas.microsoft.com/office/drawing/2014/main" id="{7A8420EE-C6FC-E9D0-88D1-5DF8622A1487}"/>
              </a:ext>
            </a:extLst>
          </p:cNvPr>
          <p:cNvSpPr/>
          <p:nvPr/>
        </p:nvSpPr>
        <p:spPr>
          <a:xfrm>
            <a:off x="7211529"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3" name="Freeform: Shape 12">
            <a:extLst>
              <a:ext uri="{FF2B5EF4-FFF2-40B4-BE49-F238E27FC236}">
                <a16:creationId xmlns:a16="http://schemas.microsoft.com/office/drawing/2014/main" id="{4C2FA077-9AE5-BFBD-196B-0D898A92D5DA}"/>
              </a:ext>
            </a:extLst>
          </p:cNvPr>
          <p:cNvSpPr/>
          <p:nvPr/>
        </p:nvSpPr>
        <p:spPr>
          <a:xfrm>
            <a:off x="4739009" y="3200168"/>
            <a:ext cx="2835442"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129590 w 2638927"/>
              <a:gd name="connsiteY0" fmla="*/ 1808748 h 1808748"/>
              <a:gd name="connsiteX1" fmla="*/ 2638927 w 2638927"/>
              <a:gd name="connsiteY1" fmla="*/ 0 h 1808748"/>
              <a:gd name="connsiteX2" fmla="*/ 0 w 2638927"/>
              <a:gd name="connsiteY2" fmla="*/ 56149 h 1808748"/>
              <a:gd name="connsiteX3" fmla="*/ 2129590 w 2638927"/>
              <a:gd name="connsiteY3" fmla="*/ 1808748 h 1808748"/>
              <a:gd name="connsiteX0" fmla="*/ 2173705 w 2683042"/>
              <a:gd name="connsiteY0" fmla="*/ 1808748 h 1808748"/>
              <a:gd name="connsiteX1" fmla="*/ 2683042 w 2683042"/>
              <a:gd name="connsiteY1" fmla="*/ 0 h 1808748"/>
              <a:gd name="connsiteX2" fmla="*/ 0 w 2683042"/>
              <a:gd name="connsiteY2" fmla="*/ 8022 h 1808748"/>
              <a:gd name="connsiteX3" fmla="*/ 2173705 w 2683042"/>
              <a:gd name="connsiteY3" fmla="*/ 1808748 h 1808748"/>
              <a:gd name="connsiteX0" fmla="*/ 2326105 w 2835442"/>
              <a:gd name="connsiteY0" fmla="*/ 1808748 h 1808748"/>
              <a:gd name="connsiteX1" fmla="*/ 2835442 w 2835442"/>
              <a:gd name="connsiteY1" fmla="*/ 0 h 1808748"/>
              <a:gd name="connsiteX2" fmla="*/ 0 w 2835442"/>
              <a:gd name="connsiteY2" fmla="*/ 20054 h 1808748"/>
              <a:gd name="connsiteX3" fmla="*/ 2326105 w 2835442"/>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2835442" h="1808748">
                <a:moveTo>
                  <a:pt x="2326105" y="1808748"/>
                </a:moveTo>
                <a:lnTo>
                  <a:pt x="2835442" y="0"/>
                </a:lnTo>
                <a:lnTo>
                  <a:pt x="0" y="20054"/>
                </a:lnTo>
                <a:lnTo>
                  <a:pt x="2326105"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pic>
        <p:nvPicPr>
          <p:cNvPr id="14" name="Picture 13">
            <a:extLst>
              <a:ext uri="{FF2B5EF4-FFF2-40B4-BE49-F238E27FC236}">
                <a16:creationId xmlns:a16="http://schemas.microsoft.com/office/drawing/2014/main" id="{C0D55816-21C4-CED4-FAF0-A4854854D597}"/>
              </a:ext>
            </a:extLst>
          </p:cNvPr>
          <p:cNvPicPr>
            <a:picLocks noChangeAspect="1"/>
          </p:cNvPicPr>
          <p:nvPr/>
        </p:nvPicPr>
        <p:blipFill>
          <a:blip r:embed="rId2"/>
          <a:stretch>
            <a:fillRect/>
          </a:stretch>
        </p:blipFill>
        <p:spPr>
          <a:xfrm rot="5400000">
            <a:off x="9426934" y="4147485"/>
            <a:ext cx="1625431" cy="1715308"/>
          </a:xfrm>
          <a:prstGeom prst="rect">
            <a:avLst/>
          </a:prstGeom>
        </p:spPr>
      </p:pic>
      <p:sp>
        <p:nvSpPr>
          <p:cNvPr id="15" name="Oval 14">
            <a:extLst>
              <a:ext uri="{FF2B5EF4-FFF2-40B4-BE49-F238E27FC236}">
                <a16:creationId xmlns:a16="http://schemas.microsoft.com/office/drawing/2014/main" id="{A1C58D86-1DD4-0441-6680-7F7523EF66B0}"/>
              </a:ext>
            </a:extLst>
          </p:cNvPr>
          <p:cNvSpPr/>
          <p:nvPr/>
        </p:nvSpPr>
        <p:spPr>
          <a:xfrm>
            <a:off x="9961373"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6" name="Oval 15">
            <a:extLst>
              <a:ext uri="{FF2B5EF4-FFF2-40B4-BE49-F238E27FC236}">
                <a16:creationId xmlns:a16="http://schemas.microsoft.com/office/drawing/2014/main" id="{8E8C5A16-6DE6-534C-C31D-239CF686F81A}"/>
              </a:ext>
            </a:extLst>
          </p:cNvPr>
          <p:cNvSpPr/>
          <p:nvPr/>
        </p:nvSpPr>
        <p:spPr>
          <a:xfrm>
            <a:off x="10784247" y="4454803"/>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7" name="Freeform: Shape 16">
            <a:extLst>
              <a:ext uri="{FF2B5EF4-FFF2-40B4-BE49-F238E27FC236}">
                <a16:creationId xmlns:a16="http://schemas.microsoft.com/office/drawing/2014/main" id="{BE458407-6DF3-A037-4BCF-12426FADEA27}"/>
              </a:ext>
            </a:extLst>
          </p:cNvPr>
          <p:cNvSpPr/>
          <p:nvPr/>
        </p:nvSpPr>
        <p:spPr>
          <a:xfrm>
            <a:off x="8929348" y="3200168"/>
            <a:ext cx="2217821"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129590 w 2638927"/>
              <a:gd name="connsiteY0" fmla="*/ 1808748 h 1808748"/>
              <a:gd name="connsiteX1" fmla="*/ 2638927 w 2638927"/>
              <a:gd name="connsiteY1" fmla="*/ 0 h 1808748"/>
              <a:gd name="connsiteX2" fmla="*/ 0 w 2638927"/>
              <a:gd name="connsiteY2" fmla="*/ 56149 h 1808748"/>
              <a:gd name="connsiteX3" fmla="*/ 2129590 w 2638927"/>
              <a:gd name="connsiteY3" fmla="*/ 1808748 h 1808748"/>
              <a:gd name="connsiteX0" fmla="*/ 2173705 w 2683042"/>
              <a:gd name="connsiteY0" fmla="*/ 1808748 h 1808748"/>
              <a:gd name="connsiteX1" fmla="*/ 2683042 w 2683042"/>
              <a:gd name="connsiteY1" fmla="*/ 0 h 1808748"/>
              <a:gd name="connsiteX2" fmla="*/ 0 w 2683042"/>
              <a:gd name="connsiteY2" fmla="*/ 8022 h 1808748"/>
              <a:gd name="connsiteX3" fmla="*/ 2173705 w 2683042"/>
              <a:gd name="connsiteY3" fmla="*/ 1808748 h 1808748"/>
              <a:gd name="connsiteX0" fmla="*/ 2326105 w 2835442"/>
              <a:gd name="connsiteY0" fmla="*/ 1808748 h 1808748"/>
              <a:gd name="connsiteX1" fmla="*/ 2835442 w 2835442"/>
              <a:gd name="connsiteY1" fmla="*/ 0 h 1808748"/>
              <a:gd name="connsiteX2" fmla="*/ 0 w 2835442"/>
              <a:gd name="connsiteY2" fmla="*/ 20054 h 1808748"/>
              <a:gd name="connsiteX3" fmla="*/ 2326105 w 2835442"/>
              <a:gd name="connsiteY3" fmla="*/ 1808748 h 1808748"/>
              <a:gd name="connsiteX0" fmla="*/ 1708484 w 2217821"/>
              <a:gd name="connsiteY0" fmla="*/ 1808748 h 1808748"/>
              <a:gd name="connsiteX1" fmla="*/ 2217821 w 2217821"/>
              <a:gd name="connsiteY1" fmla="*/ 0 h 1808748"/>
              <a:gd name="connsiteX2" fmla="*/ 0 w 2217821"/>
              <a:gd name="connsiteY2" fmla="*/ 36096 h 1808748"/>
              <a:gd name="connsiteX3" fmla="*/ 1708484 w 2217821"/>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2217821" h="1808748">
                <a:moveTo>
                  <a:pt x="1708484" y="1808748"/>
                </a:moveTo>
                <a:lnTo>
                  <a:pt x="2217821" y="0"/>
                </a:lnTo>
                <a:lnTo>
                  <a:pt x="0" y="36096"/>
                </a:lnTo>
                <a:lnTo>
                  <a:pt x="1708484"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18" name="Arrow: Right 17">
            <a:extLst>
              <a:ext uri="{FF2B5EF4-FFF2-40B4-BE49-F238E27FC236}">
                <a16:creationId xmlns:a16="http://schemas.microsoft.com/office/drawing/2014/main" id="{93C33F5F-9B6D-802A-331A-DC723E40CE1A}"/>
              </a:ext>
            </a:extLst>
          </p:cNvPr>
          <p:cNvSpPr/>
          <p:nvPr/>
        </p:nvSpPr>
        <p:spPr>
          <a:xfrm>
            <a:off x="3461084" y="2001673"/>
            <a:ext cx="4439653" cy="721895"/>
          </a:xfrm>
          <a:prstGeom prst="rightArrow">
            <a:avLst/>
          </a:prstGeom>
          <a:solidFill>
            <a:srgbClr val="E89B02"/>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rPr>
              <a:t>Decreasing inter A-pillar distance</a:t>
            </a:r>
          </a:p>
        </p:txBody>
      </p:sp>
    </p:spTree>
    <p:extLst>
      <p:ext uri="{BB962C8B-B14F-4D97-AF65-F5344CB8AC3E}">
        <p14:creationId xmlns:p14="http://schemas.microsoft.com/office/powerpoint/2010/main" val="4189793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a:bodyPr>
          <a:lstStyle/>
          <a:p>
            <a:r>
              <a:rPr lang="en-GB" dirty="0"/>
              <a:t>However, if manufacturers choose to move the A-pillars rearwards towards the driver compared to the original sample they will able to gain volume without improving the view of the area of greatest risk</a:t>
            </a:r>
          </a:p>
        </p:txBody>
      </p:sp>
      <p:pic>
        <p:nvPicPr>
          <p:cNvPr id="4" name="Picture 3">
            <a:extLst>
              <a:ext uri="{FF2B5EF4-FFF2-40B4-BE49-F238E27FC236}">
                <a16:creationId xmlns:a16="http://schemas.microsoft.com/office/drawing/2014/main" id="{82B9D92B-6319-0DE6-7B4F-6CBED8B6AB07}"/>
              </a:ext>
            </a:extLst>
          </p:cNvPr>
          <p:cNvPicPr>
            <a:picLocks noChangeAspect="1"/>
          </p:cNvPicPr>
          <p:nvPr/>
        </p:nvPicPr>
        <p:blipFill>
          <a:blip r:embed="rId2"/>
          <a:stretch>
            <a:fillRect/>
          </a:stretch>
        </p:blipFill>
        <p:spPr>
          <a:xfrm rot="5400000">
            <a:off x="8069459" y="3349624"/>
            <a:ext cx="1625431" cy="1715308"/>
          </a:xfrm>
          <a:prstGeom prst="rect">
            <a:avLst/>
          </a:prstGeom>
        </p:spPr>
      </p:pic>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the concerns </a:t>
            </a:r>
          </a:p>
        </p:txBody>
      </p:sp>
      <p:sp>
        <p:nvSpPr>
          <p:cNvPr id="7" name="Oval 6">
            <a:extLst>
              <a:ext uri="{FF2B5EF4-FFF2-40B4-BE49-F238E27FC236}">
                <a16:creationId xmlns:a16="http://schemas.microsoft.com/office/drawing/2014/main" id="{6104ED34-CDDA-5319-0908-E4067DECAAFE}"/>
              </a:ext>
            </a:extLst>
          </p:cNvPr>
          <p:cNvSpPr/>
          <p:nvPr/>
        </p:nvSpPr>
        <p:spPr>
          <a:xfrm>
            <a:off x="809618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8" name="Oval 7">
            <a:extLst>
              <a:ext uri="{FF2B5EF4-FFF2-40B4-BE49-F238E27FC236}">
                <a16:creationId xmlns:a16="http://schemas.microsoft.com/office/drawing/2014/main" id="{3E9B76ED-6E85-6C2D-1117-77409B4372F4}"/>
              </a:ext>
            </a:extLst>
          </p:cNvPr>
          <p:cNvSpPr/>
          <p:nvPr/>
        </p:nvSpPr>
        <p:spPr>
          <a:xfrm>
            <a:off x="9582140" y="371145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9" name="Freeform: Shape 8">
            <a:extLst>
              <a:ext uri="{FF2B5EF4-FFF2-40B4-BE49-F238E27FC236}">
                <a16:creationId xmlns:a16="http://schemas.microsoft.com/office/drawing/2014/main" id="{52FF1694-3D6D-84E7-6DF5-096E8DCF5984}"/>
              </a:ext>
            </a:extLst>
          </p:cNvPr>
          <p:cNvSpPr/>
          <p:nvPr/>
        </p:nvSpPr>
        <p:spPr>
          <a:xfrm>
            <a:off x="6316578" y="2402307"/>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Freeform: Shape 1">
            <a:extLst>
              <a:ext uri="{FF2B5EF4-FFF2-40B4-BE49-F238E27FC236}">
                <a16:creationId xmlns:a16="http://schemas.microsoft.com/office/drawing/2014/main" id="{59D112E2-41E5-27EF-6A38-E83638E8B75C}"/>
              </a:ext>
            </a:extLst>
          </p:cNvPr>
          <p:cNvSpPr/>
          <p:nvPr/>
        </p:nvSpPr>
        <p:spPr>
          <a:xfrm>
            <a:off x="5791200" y="2414338"/>
            <a:ext cx="3477127" cy="1796716"/>
          </a:xfrm>
          <a:custGeom>
            <a:avLst/>
            <a:gdLst>
              <a:gd name="connsiteX0" fmla="*/ 3477127 w 3477127"/>
              <a:gd name="connsiteY0" fmla="*/ 1796716 h 1796716"/>
              <a:gd name="connsiteX1" fmla="*/ 0 w 3477127"/>
              <a:gd name="connsiteY1" fmla="*/ 0 h 1796716"/>
              <a:gd name="connsiteX2" fmla="*/ 525379 w 3477127"/>
              <a:gd name="connsiteY2" fmla="*/ 4010 h 1796716"/>
              <a:gd name="connsiteX3" fmla="*/ 3477127 w 3477127"/>
              <a:gd name="connsiteY3" fmla="*/ 1796716 h 1796716"/>
            </a:gdLst>
            <a:ahLst/>
            <a:cxnLst>
              <a:cxn ang="0">
                <a:pos x="connsiteX0" y="connsiteY0"/>
              </a:cxn>
              <a:cxn ang="0">
                <a:pos x="connsiteX1" y="connsiteY1"/>
              </a:cxn>
              <a:cxn ang="0">
                <a:pos x="connsiteX2" y="connsiteY2"/>
              </a:cxn>
              <a:cxn ang="0">
                <a:pos x="connsiteX3" y="connsiteY3"/>
              </a:cxn>
            </a:cxnLst>
            <a:rect l="l" t="t" r="r" b="b"/>
            <a:pathLst>
              <a:path w="3477127" h="1796716">
                <a:moveTo>
                  <a:pt x="3477127" y="1796716"/>
                </a:moveTo>
                <a:lnTo>
                  <a:pt x="0" y="0"/>
                </a:lnTo>
                <a:lnTo>
                  <a:pt x="525379" y="4010"/>
                </a:lnTo>
                <a:lnTo>
                  <a:pt x="3477127" y="1796716"/>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3" name="Freeform: Shape 2">
            <a:extLst>
              <a:ext uri="{FF2B5EF4-FFF2-40B4-BE49-F238E27FC236}">
                <a16:creationId xmlns:a16="http://schemas.microsoft.com/office/drawing/2014/main" id="{6CC0F1F7-C4A6-F328-2CD5-5344B0E18B5D}"/>
              </a:ext>
            </a:extLst>
          </p:cNvPr>
          <p:cNvSpPr/>
          <p:nvPr/>
        </p:nvSpPr>
        <p:spPr>
          <a:xfrm>
            <a:off x="9272337" y="2402306"/>
            <a:ext cx="1090864" cy="1816769"/>
          </a:xfrm>
          <a:custGeom>
            <a:avLst/>
            <a:gdLst>
              <a:gd name="connsiteX0" fmla="*/ 0 w 1231232"/>
              <a:gd name="connsiteY0" fmla="*/ 1816769 h 1816769"/>
              <a:gd name="connsiteX1" fmla="*/ 1231232 w 1231232"/>
              <a:gd name="connsiteY1" fmla="*/ 0 h 1816769"/>
              <a:gd name="connsiteX2" fmla="*/ 529390 w 1231232"/>
              <a:gd name="connsiteY2" fmla="*/ 0 h 1816769"/>
              <a:gd name="connsiteX3" fmla="*/ 0 w 1231232"/>
              <a:gd name="connsiteY3" fmla="*/ 1816769 h 1816769"/>
              <a:gd name="connsiteX0" fmla="*/ 0 w 1090864"/>
              <a:gd name="connsiteY0" fmla="*/ 1816769 h 1816769"/>
              <a:gd name="connsiteX1" fmla="*/ 1090864 w 1090864"/>
              <a:gd name="connsiteY1" fmla="*/ 4010 h 1816769"/>
              <a:gd name="connsiteX2" fmla="*/ 529390 w 1090864"/>
              <a:gd name="connsiteY2" fmla="*/ 0 h 1816769"/>
              <a:gd name="connsiteX3" fmla="*/ 0 w 1090864"/>
              <a:gd name="connsiteY3" fmla="*/ 1816769 h 1816769"/>
            </a:gdLst>
            <a:ahLst/>
            <a:cxnLst>
              <a:cxn ang="0">
                <a:pos x="connsiteX0" y="connsiteY0"/>
              </a:cxn>
              <a:cxn ang="0">
                <a:pos x="connsiteX1" y="connsiteY1"/>
              </a:cxn>
              <a:cxn ang="0">
                <a:pos x="connsiteX2" y="connsiteY2"/>
              </a:cxn>
              <a:cxn ang="0">
                <a:pos x="connsiteX3" y="connsiteY3"/>
              </a:cxn>
            </a:cxnLst>
            <a:rect l="l" t="t" r="r" b="b"/>
            <a:pathLst>
              <a:path w="1090864" h="1816769">
                <a:moveTo>
                  <a:pt x="0" y="1816769"/>
                </a:moveTo>
                <a:lnTo>
                  <a:pt x="1090864" y="4010"/>
                </a:lnTo>
                <a:lnTo>
                  <a:pt x="529390" y="0"/>
                </a:lnTo>
                <a:lnTo>
                  <a:pt x="0" y="1816769"/>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pic>
        <p:nvPicPr>
          <p:cNvPr id="18" name="Picture 17">
            <a:extLst>
              <a:ext uri="{FF2B5EF4-FFF2-40B4-BE49-F238E27FC236}">
                <a16:creationId xmlns:a16="http://schemas.microsoft.com/office/drawing/2014/main" id="{F2B45DD3-FEFC-D8E1-F79B-78BA211706CA}"/>
              </a:ext>
            </a:extLst>
          </p:cNvPr>
          <p:cNvPicPr>
            <a:picLocks noChangeAspect="1"/>
          </p:cNvPicPr>
          <p:nvPr/>
        </p:nvPicPr>
        <p:blipFill>
          <a:blip r:embed="rId2"/>
          <a:stretch>
            <a:fillRect/>
          </a:stretch>
        </p:blipFill>
        <p:spPr>
          <a:xfrm rot="5400000">
            <a:off x="2278977" y="3384062"/>
            <a:ext cx="1625431" cy="1715308"/>
          </a:xfrm>
          <a:prstGeom prst="rect">
            <a:avLst/>
          </a:prstGeom>
        </p:spPr>
      </p:pic>
      <p:sp>
        <p:nvSpPr>
          <p:cNvPr id="19" name="Oval 18">
            <a:extLst>
              <a:ext uri="{FF2B5EF4-FFF2-40B4-BE49-F238E27FC236}">
                <a16:creationId xmlns:a16="http://schemas.microsoft.com/office/drawing/2014/main" id="{66383383-4AC4-2C3C-5A7A-F019EE962AEB}"/>
              </a:ext>
            </a:extLst>
          </p:cNvPr>
          <p:cNvSpPr/>
          <p:nvPr/>
        </p:nvSpPr>
        <p:spPr>
          <a:xfrm>
            <a:off x="2433132"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0" name="Oval 19">
            <a:extLst>
              <a:ext uri="{FF2B5EF4-FFF2-40B4-BE49-F238E27FC236}">
                <a16:creationId xmlns:a16="http://schemas.microsoft.com/office/drawing/2014/main" id="{D749434D-5482-E4B0-0FF0-78AA31B701E8}"/>
              </a:ext>
            </a:extLst>
          </p:cNvPr>
          <p:cNvSpPr/>
          <p:nvPr/>
        </p:nvSpPr>
        <p:spPr>
          <a:xfrm>
            <a:off x="369274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1" name="Freeform: Shape 20">
            <a:extLst>
              <a:ext uri="{FF2B5EF4-FFF2-40B4-BE49-F238E27FC236}">
                <a16:creationId xmlns:a16="http://schemas.microsoft.com/office/drawing/2014/main" id="{6BA58C37-5EBE-45DA-1030-86900C77A1A2}"/>
              </a:ext>
            </a:extLst>
          </p:cNvPr>
          <p:cNvSpPr/>
          <p:nvPr/>
        </p:nvSpPr>
        <p:spPr>
          <a:xfrm>
            <a:off x="531395" y="2440989"/>
            <a:ext cx="3681663" cy="1800727"/>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963779 w 3681663"/>
              <a:gd name="connsiteY0" fmla="*/ 1800727 h 1800727"/>
              <a:gd name="connsiteX1" fmla="*/ 3681663 w 3681663"/>
              <a:gd name="connsiteY1" fmla="*/ 0 h 1800727"/>
              <a:gd name="connsiteX2" fmla="*/ 0 w 3681663"/>
              <a:gd name="connsiteY2" fmla="*/ 12033 h 1800727"/>
              <a:gd name="connsiteX3" fmla="*/ 2963779 w 3681663"/>
              <a:gd name="connsiteY3" fmla="*/ 1800727 h 1800727"/>
            </a:gdLst>
            <a:ahLst/>
            <a:cxnLst>
              <a:cxn ang="0">
                <a:pos x="connsiteX0" y="connsiteY0"/>
              </a:cxn>
              <a:cxn ang="0">
                <a:pos x="connsiteX1" y="connsiteY1"/>
              </a:cxn>
              <a:cxn ang="0">
                <a:pos x="connsiteX2" y="connsiteY2"/>
              </a:cxn>
              <a:cxn ang="0">
                <a:pos x="connsiteX3" y="connsiteY3"/>
              </a:cxn>
            </a:cxnLst>
            <a:rect l="l" t="t" r="r" b="b"/>
            <a:pathLst>
              <a:path w="3681663" h="1800727">
                <a:moveTo>
                  <a:pt x="2963779" y="1800727"/>
                </a:moveTo>
                <a:lnTo>
                  <a:pt x="3681663" y="0"/>
                </a:lnTo>
                <a:lnTo>
                  <a:pt x="0" y="12033"/>
                </a:lnTo>
                <a:lnTo>
                  <a:pt x="2963779" y="1800727"/>
                </a:lnTo>
                <a:close/>
              </a:path>
            </a:pathLst>
          </a:custGeom>
          <a:solidFill>
            <a:srgbClr val="1CADE4">
              <a:alpha val="49020"/>
            </a:srgbClr>
          </a:solidFill>
          <a:ln>
            <a:solidFill>
              <a:srgbClr val="117EA7">
                <a:alpha val="5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2" name="Content Placeholder 2">
            <a:extLst>
              <a:ext uri="{FF2B5EF4-FFF2-40B4-BE49-F238E27FC236}">
                <a16:creationId xmlns:a16="http://schemas.microsoft.com/office/drawing/2014/main" id="{71E476C0-633B-FE44-97B1-537D37A67529}"/>
              </a:ext>
            </a:extLst>
          </p:cNvPr>
          <p:cNvSpPr txBox="1">
            <a:spLocks/>
          </p:cNvSpPr>
          <p:nvPr/>
        </p:nvSpPr>
        <p:spPr>
          <a:xfrm>
            <a:off x="1950530" y="5116286"/>
            <a:ext cx="2282323" cy="401052"/>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l"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Original vehicle design</a:t>
            </a: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66666" y="5113765"/>
            <a:ext cx="4663419" cy="1537217"/>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 moves A-pillars rearwards</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 areas show volume gained outside of area of greatest risk for frontal collisions, </a:t>
            </a:r>
            <a:r>
              <a:rPr kumimoji="0" lang="en-GB" sz="1700" b="1" i="0" u="none" strike="noStrike" kern="1200" cap="none" spc="0" normalizeH="0" baseline="0" noProof="0" dirty="0">
                <a:ln>
                  <a:noFill/>
                </a:ln>
                <a:solidFill>
                  <a:srgbClr val="E89B02"/>
                </a:solidFill>
                <a:effectLst/>
                <a:uLnTx/>
                <a:uFillTx/>
                <a:latin typeface="Franklin Gothic Book" panose="020B0502020104020203"/>
                <a:ea typeface="+mn-ea"/>
                <a:cs typeface="+mn-cs"/>
              </a:rPr>
              <a:t>potentially allowing a vehicle to pass the minimum requirements without improving direct vision directly in front of the vehicle in the area of greatest risk. </a:t>
            </a:r>
          </a:p>
        </p:txBody>
      </p:sp>
      <p:sp>
        <p:nvSpPr>
          <p:cNvPr id="24" name="Rectangle 23">
            <a:extLst>
              <a:ext uri="{FF2B5EF4-FFF2-40B4-BE49-F238E27FC236}">
                <a16:creationId xmlns:a16="http://schemas.microsoft.com/office/drawing/2014/main" id="{A6322B52-DADA-82A4-E4F2-F3F5FC76D276}"/>
              </a:ext>
            </a:extLst>
          </p:cNvPr>
          <p:cNvSpPr/>
          <p:nvPr/>
        </p:nvSpPr>
        <p:spPr>
          <a:xfrm>
            <a:off x="8089768" y="2414336"/>
            <a:ext cx="1524000" cy="1014663"/>
          </a:xfrm>
          <a:prstGeom prst="rect">
            <a:avLst/>
          </a:pr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26" name="Straight Arrow Connector 25">
            <a:extLst>
              <a:ext uri="{FF2B5EF4-FFF2-40B4-BE49-F238E27FC236}">
                <a16:creationId xmlns:a16="http://schemas.microsoft.com/office/drawing/2014/main" id="{CF100D6B-FFE9-78FA-4880-21CFF8CF0E82}"/>
              </a:ext>
            </a:extLst>
          </p:cNvPr>
          <p:cNvCxnSpPr>
            <a:cxnSpLocks/>
          </p:cNvCxnSpPr>
          <p:nvPr/>
        </p:nvCxnSpPr>
        <p:spPr>
          <a:xfrm flipV="1">
            <a:off x="7028775" y="2996636"/>
            <a:ext cx="1067405" cy="714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2F064EEF-63A4-5EEE-34D9-8678F312F9F5}"/>
              </a:ext>
            </a:extLst>
          </p:cNvPr>
          <p:cNvSpPr txBox="1">
            <a:spLocks/>
          </p:cNvSpPr>
          <p:nvPr/>
        </p:nvSpPr>
        <p:spPr>
          <a:xfrm>
            <a:off x="5812513" y="3649546"/>
            <a:ext cx="1308306" cy="811309"/>
          </a:xfrm>
          <a:prstGeom prst="rect">
            <a:avLst/>
          </a:prstGeom>
        </p:spPr>
        <p:txBody>
          <a:bodyPr vert="horz" lIns="91440" tIns="45720" rIns="91440" bIns="45720" rtlCol="0" anchor="ctr">
            <a:normAutofit fontScale="77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Area of greatest risk directly in front of the vehicle</a:t>
            </a:r>
          </a:p>
        </p:txBody>
      </p:sp>
    </p:spTree>
    <p:extLst>
      <p:ext uri="{BB962C8B-B14F-4D97-AF65-F5344CB8AC3E}">
        <p14:creationId xmlns:p14="http://schemas.microsoft.com/office/powerpoint/2010/main" val="3834367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a:bodyPr>
          <a:lstStyle/>
          <a:p>
            <a:r>
              <a:rPr lang="en-GB" dirty="0"/>
              <a:t>In addition, further volume can be gained by lowering the passenger side dash board area, but this volume is also outside of the area of greatest risk. This approach has been suggested by ACEA</a:t>
            </a:r>
          </a:p>
        </p:txBody>
      </p:sp>
      <p:pic>
        <p:nvPicPr>
          <p:cNvPr id="4" name="Picture 3">
            <a:extLst>
              <a:ext uri="{FF2B5EF4-FFF2-40B4-BE49-F238E27FC236}">
                <a16:creationId xmlns:a16="http://schemas.microsoft.com/office/drawing/2014/main" id="{82B9D92B-6319-0DE6-7B4F-6CBED8B6AB07}"/>
              </a:ext>
            </a:extLst>
          </p:cNvPr>
          <p:cNvPicPr>
            <a:picLocks noChangeAspect="1"/>
          </p:cNvPicPr>
          <p:nvPr/>
        </p:nvPicPr>
        <p:blipFill>
          <a:blip r:embed="rId2"/>
          <a:stretch>
            <a:fillRect/>
          </a:stretch>
        </p:blipFill>
        <p:spPr>
          <a:xfrm rot="5400000">
            <a:off x="8069459" y="3349624"/>
            <a:ext cx="1625431" cy="1715308"/>
          </a:xfrm>
          <a:prstGeom prst="rect">
            <a:avLst/>
          </a:prstGeom>
        </p:spPr>
      </p:pic>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the concerns </a:t>
            </a:r>
          </a:p>
        </p:txBody>
      </p:sp>
      <p:sp>
        <p:nvSpPr>
          <p:cNvPr id="7" name="Oval 6">
            <a:extLst>
              <a:ext uri="{FF2B5EF4-FFF2-40B4-BE49-F238E27FC236}">
                <a16:creationId xmlns:a16="http://schemas.microsoft.com/office/drawing/2014/main" id="{6104ED34-CDDA-5319-0908-E4067DECAAFE}"/>
              </a:ext>
            </a:extLst>
          </p:cNvPr>
          <p:cNvSpPr/>
          <p:nvPr/>
        </p:nvSpPr>
        <p:spPr>
          <a:xfrm>
            <a:off x="809618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8" name="Oval 7">
            <a:extLst>
              <a:ext uri="{FF2B5EF4-FFF2-40B4-BE49-F238E27FC236}">
                <a16:creationId xmlns:a16="http://schemas.microsoft.com/office/drawing/2014/main" id="{3E9B76ED-6E85-6C2D-1117-77409B4372F4}"/>
              </a:ext>
            </a:extLst>
          </p:cNvPr>
          <p:cNvSpPr/>
          <p:nvPr/>
        </p:nvSpPr>
        <p:spPr>
          <a:xfrm>
            <a:off x="9582140" y="371145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9" name="Freeform: Shape 8">
            <a:extLst>
              <a:ext uri="{FF2B5EF4-FFF2-40B4-BE49-F238E27FC236}">
                <a16:creationId xmlns:a16="http://schemas.microsoft.com/office/drawing/2014/main" id="{52FF1694-3D6D-84E7-6DF5-096E8DCF5984}"/>
              </a:ext>
            </a:extLst>
          </p:cNvPr>
          <p:cNvSpPr/>
          <p:nvPr/>
        </p:nvSpPr>
        <p:spPr>
          <a:xfrm>
            <a:off x="6316578" y="2402307"/>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Freeform: Shape 1">
            <a:extLst>
              <a:ext uri="{FF2B5EF4-FFF2-40B4-BE49-F238E27FC236}">
                <a16:creationId xmlns:a16="http://schemas.microsoft.com/office/drawing/2014/main" id="{59D112E2-41E5-27EF-6A38-E83638E8B75C}"/>
              </a:ext>
            </a:extLst>
          </p:cNvPr>
          <p:cNvSpPr/>
          <p:nvPr/>
        </p:nvSpPr>
        <p:spPr>
          <a:xfrm>
            <a:off x="5791200" y="2414338"/>
            <a:ext cx="3477127" cy="1796716"/>
          </a:xfrm>
          <a:custGeom>
            <a:avLst/>
            <a:gdLst>
              <a:gd name="connsiteX0" fmla="*/ 3477127 w 3477127"/>
              <a:gd name="connsiteY0" fmla="*/ 1796716 h 1796716"/>
              <a:gd name="connsiteX1" fmla="*/ 0 w 3477127"/>
              <a:gd name="connsiteY1" fmla="*/ 0 h 1796716"/>
              <a:gd name="connsiteX2" fmla="*/ 525379 w 3477127"/>
              <a:gd name="connsiteY2" fmla="*/ 4010 h 1796716"/>
              <a:gd name="connsiteX3" fmla="*/ 3477127 w 3477127"/>
              <a:gd name="connsiteY3" fmla="*/ 1796716 h 1796716"/>
            </a:gdLst>
            <a:ahLst/>
            <a:cxnLst>
              <a:cxn ang="0">
                <a:pos x="connsiteX0" y="connsiteY0"/>
              </a:cxn>
              <a:cxn ang="0">
                <a:pos x="connsiteX1" y="connsiteY1"/>
              </a:cxn>
              <a:cxn ang="0">
                <a:pos x="connsiteX2" y="connsiteY2"/>
              </a:cxn>
              <a:cxn ang="0">
                <a:pos x="connsiteX3" y="connsiteY3"/>
              </a:cxn>
            </a:cxnLst>
            <a:rect l="l" t="t" r="r" b="b"/>
            <a:pathLst>
              <a:path w="3477127" h="1796716">
                <a:moveTo>
                  <a:pt x="3477127" y="1796716"/>
                </a:moveTo>
                <a:lnTo>
                  <a:pt x="0" y="0"/>
                </a:lnTo>
                <a:lnTo>
                  <a:pt x="525379" y="4010"/>
                </a:lnTo>
                <a:lnTo>
                  <a:pt x="3477127" y="1796716"/>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3" name="Freeform: Shape 2">
            <a:extLst>
              <a:ext uri="{FF2B5EF4-FFF2-40B4-BE49-F238E27FC236}">
                <a16:creationId xmlns:a16="http://schemas.microsoft.com/office/drawing/2014/main" id="{6CC0F1F7-C4A6-F328-2CD5-5344B0E18B5D}"/>
              </a:ext>
            </a:extLst>
          </p:cNvPr>
          <p:cNvSpPr/>
          <p:nvPr/>
        </p:nvSpPr>
        <p:spPr>
          <a:xfrm>
            <a:off x="9272337" y="2402306"/>
            <a:ext cx="1090864" cy="1816769"/>
          </a:xfrm>
          <a:custGeom>
            <a:avLst/>
            <a:gdLst>
              <a:gd name="connsiteX0" fmla="*/ 0 w 1231232"/>
              <a:gd name="connsiteY0" fmla="*/ 1816769 h 1816769"/>
              <a:gd name="connsiteX1" fmla="*/ 1231232 w 1231232"/>
              <a:gd name="connsiteY1" fmla="*/ 0 h 1816769"/>
              <a:gd name="connsiteX2" fmla="*/ 529390 w 1231232"/>
              <a:gd name="connsiteY2" fmla="*/ 0 h 1816769"/>
              <a:gd name="connsiteX3" fmla="*/ 0 w 1231232"/>
              <a:gd name="connsiteY3" fmla="*/ 1816769 h 1816769"/>
              <a:gd name="connsiteX0" fmla="*/ 0 w 1090864"/>
              <a:gd name="connsiteY0" fmla="*/ 1816769 h 1816769"/>
              <a:gd name="connsiteX1" fmla="*/ 1090864 w 1090864"/>
              <a:gd name="connsiteY1" fmla="*/ 4010 h 1816769"/>
              <a:gd name="connsiteX2" fmla="*/ 529390 w 1090864"/>
              <a:gd name="connsiteY2" fmla="*/ 0 h 1816769"/>
              <a:gd name="connsiteX3" fmla="*/ 0 w 1090864"/>
              <a:gd name="connsiteY3" fmla="*/ 1816769 h 1816769"/>
            </a:gdLst>
            <a:ahLst/>
            <a:cxnLst>
              <a:cxn ang="0">
                <a:pos x="connsiteX0" y="connsiteY0"/>
              </a:cxn>
              <a:cxn ang="0">
                <a:pos x="connsiteX1" y="connsiteY1"/>
              </a:cxn>
              <a:cxn ang="0">
                <a:pos x="connsiteX2" y="connsiteY2"/>
              </a:cxn>
              <a:cxn ang="0">
                <a:pos x="connsiteX3" y="connsiteY3"/>
              </a:cxn>
            </a:cxnLst>
            <a:rect l="l" t="t" r="r" b="b"/>
            <a:pathLst>
              <a:path w="1090864" h="1816769">
                <a:moveTo>
                  <a:pt x="0" y="1816769"/>
                </a:moveTo>
                <a:lnTo>
                  <a:pt x="1090864" y="4010"/>
                </a:lnTo>
                <a:lnTo>
                  <a:pt x="529390" y="0"/>
                </a:lnTo>
                <a:lnTo>
                  <a:pt x="0" y="1816769"/>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66666" y="5113765"/>
            <a:ext cx="4663419" cy="1537217"/>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Redesigned dashboard on the passenger side</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Orange areas show volume gained outside of area of greatest risk for frontal collisions, </a:t>
            </a:r>
            <a:r>
              <a:rPr kumimoji="0" lang="en-GB" sz="1700" b="1" i="0" u="none" strike="noStrike" kern="1200" cap="none" spc="0" normalizeH="0" baseline="0" noProof="0" dirty="0">
                <a:ln>
                  <a:noFill/>
                </a:ln>
                <a:solidFill>
                  <a:srgbClr val="E89B02"/>
                </a:solidFill>
                <a:effectLst/>
                <a:uLnTx/>
                <a:uFillTx/>
                <a:latin typeface="Franklin Gothic Book" panose="020B0502020104020203"/>
                <a:ea typeface="+mn-ea"/>
                <a:cs typeface="+mn-cs"/>
              </a:rPr>
              <a:t>potentially allowing a vehicle to pass the minimum requirements without improving direct vision directly in front of the vehicle in the area of greatest risk. </a:t>
            </a:r>
          </a:p>
        </p:txBody>
      </p:sp>
      <p:sp>
        <p:nvSpPr>
          <p:cNvPr id="24" name="Rectangle 23">
            <a:extLst>
              <a:ext uri="{FF2B5EF4-FFF2-40B4-BE49-F238E27FC236}">
                <a16:creationId xmlns:a16="http://schemas.microsoft.com/office/drawing/2014/main" id="{A6322B52-DADA-82A4-E4F2-F3F5FC76D276}"/>
              </a:ext>
            </a:extLst>
          </p:cNvPr>
          <p:cNvSpPr/>
          <p:nvPr/>
        </p:nvSpPr>
        <p:spPr>
          <a:xfrm>
            <a:off x="8089768" y="2414336"/>
            <a:ext cx="1524000" cy="1014663"/>
          </a:xfrm>
          <a:prstGeom prst="rect">
            <a:avLst/>
          </a:pr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26" name="Straight Arrow Connector 25">
            <a:extLst>
              <a:ext uri="{FF2B5EF4-FFF2-40B4-BE49-F238E27FC236}">
                <a16:creationId xmlns:a16="http://schemas.microsoft.com/office/drawing/2014/main" id="{CF100D6B-FFE9-78FA-4880-21CFF8CF0E82}"/>
              </a:ext>
            </a:extLst>
          </p:cNvPr>
          <p:cNvCxnSpPr>
            <a:cxnSpLocks/>
          </p:cNvCxnSpPr>
          <p:nvPr/>
        </p:nvCxnSpPr>
        <p:spPr>
          <a:xfrm flipV="1">
            <a:off x="7028775" y="2996636"/>
            <a:ext cx="1067405" cy="714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2" name="Content Placeholder 2">
            <a:extLst>
              <a:ext uri="{FF2B5EF4-FFF2-40B4-BE49-F238E27FC236}">
                <a16:creationId xmlns:a16="http://schemas.microsoft.com/office/drawing/2014/main" id="{2F064EEF-63A4-5EEE-34D9-8678F312F9F5}"/>
              </a:ext>
            </a:extLst>
          </p:cNvPr>
          <p:cNvSpPr txBox="1">
            <a:spLocks/>
          </p:cNvSpPr>
          <p:nvPr/>
        </p:nvSpPr>
        <p:spPr>
          <a:xfrm>
            <a:off x="5812513" y="3649546"/>
            <a:ext cx="1308306" cy="811309"/>
          </a:xfrm>
          <a:prstGeom prst="rect">
            <a:avLst/>
          </a:prstGeom>
        </p:spPr>
        <p:txBody>
          <a:bodyPr vert="horz" lIns="91440" tIns="45720" rIns="91440" bIns="45720" rtlCol="0" anchor="ctr">
            <a:normAutofit fontScale="77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Area of greatest risk directly in front of the vehicle</a:t>
            </a:r>
          </a:p>
        </p:txBody>
      </p:sp>
      <p:pic>
        <p:nvPicPr>
          <p:cNvPr id="11" name="Picture 10">
            <a:extLst>
              <a:ext uri="{FF2B5EF4-FFF2-40B4-BE49-F238E27FC236}">
                <a16:creationId xmlns:a16="http://schemas.microsoft.com/office/drawing/2014/main" id="{A5014B22-825F-1136-FEFD-D59DE11703DD}"/>
              </a:ext>
            </a:extLst>
          </p:cNvPr>
          <p:cNvPicPr>
            <a:picLocks noChangeAspect="1"/>
          </p:cNvPicPr>
          <p:nvPr/>
        </p:nvPicPr>
        <p:blipFill>
          <a:blip r:embed="rId3"/>
          <a:stretch>
            <a:fillRect/>
          </a:stretch>
        </p:blipFill>
        <p:spPr>
          <a:xfrm rot="5400000">
            <a:off x="1638186" y="540223"/>
            <a:ext cx="2282983" cy="4746970"/>
          </a:xfrm>
          <a:prstGeom prst="rect">
            <a:avLst/>
          </a:prstGeom>
        </p:spPr>
      </p:pic>
      <p:sp>
        <p:nvSpPr>
          <p:cNvPr id="12" name="Freeform: Shape 11">
            <a:extLst>
              <a:ext uri="{FF2B5EF4-FFF2-40B4-BE49-F238E27FC236}">
                <a16:creationId xmlns:a16="http://schemas.microsoft.com/office/drawing/2014/main" id="{A114E5C9-6CCB-6840-4C91-C9EF18AC0FD3}"/>
              </a:ext>
            </a:extLst>
          </p:cNvPr>
          <p:cNvSpPr/>
          <p:nvPr/>
        </p:nvSpPr>
        <p:spPr>
          <a:xfrm>
            <a:off x="6337190" y="2413222"/>
            <a:ext cx="1737360" cy="437322"/>
          </a:xfrm>
          <a:custGeom>
            <a:avLst/>
            <a:gdLst>
              <a:gd name="connsiteX0" fmla="*/ 0 w 1725433"/>
              <a:gd name="connsiteY0" fmla="*/ 0 h 445273"/>
              <a:gd name="connsiteX1" fmla="*/ 1721457 w 1725433"/>
              <a:gd name="connsiteY1" fmla="*/ 7951 h 445273"/>
              <a:gd name="connsiteX2" fmla="*/ 1725433 w 1725433"/>
              <a:gd name="connsiteY2" fmla="*/ 298173 h 445273"/>
              <a:gd name="connsiteX3" fmla="*/ 679836 w 1725433"/>
              <a:gd name="connsiteY3" fmla="*/ 445273 h 445273"/>
              <a:gd name="connsiteX4" fmla="*/ 0 w 1725433"/>
              <a:gd name="connsiteY4" fmla="*/ 0 h 445273"/>
              <a:gd name="connsiteX0" fmla="*/ 0 w 1737360"/>
              <a:gd name="connsiteY0" fmla="*/ 7952 h 437322"/>
              <a:gd name="connsiteX1" fmla="*/ 1733384 w 1737360"/>
              <a:gd name="connsiteY1" fmla="*/ 0 h 437322"/>
              <a:gd name="connsiteX2" fmla="*/ 1737360 w 1737360"/>
              <a:gd name="connsiteY2" fmla="*/ 290222 h 437322"/>
              <a:gd name="connsiteX3" fmla="*/ 691763 w 1737360"/>
              <a:gd name="connsiteY3" fmla="*/ 437322 h 437322"/>
              <a:gd name="connsiteX4" fmla="*/ 0 w 1737360"/>
              <a:gd name="connsiteY4" fmla="*/ 7952 h 43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360" h="437322">
                <a:moveTo>
                  <a:pt x="0" y="7952"/>
                </a:moveTo>
                <a:lnTo>
                  <a:pt x="1733384" y="0"/>
                </a:lnTo>
                <a:cubicBezTo>
                  <a:pt x="1734709" y="96741"/>
                  <a:pt x="1736035" y="193481"/>
                  <a:pt x="1737360" y="290222"/>
                </a:cubicBezTo>
                <a:lnTo>
                  <a:pt x="691763" y="437322"/>
                </a:lnTo>
                <a:lnTo>
                  <a:pt x="0" y="7952"/>
                </a:lnTo>
                <a:close/>
              </a:path>
            </a:pathLst>
          </a:custGeom>
          <a:solidFill>
            <a:srgbClr val="E89B0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A3220F3E-BEB0-FB05-D9EA-3E002860308C}"/>
              </a:ext>
            </a:extLst>
          </p:cNvPr>
          <p:cNvPicPr>
            <a:picLocks noChangeAspect="1"/>
          </p:cNvPicPr>
          <p:nvPr/>
        </p:nvPicPr>
        <p:blipFill>
          <a:blip r:embed="rId4"/>
          <a:stretch>
            <a:fillRect/>
          </a:stretch>
        </p:blipFill>
        <p:spPr>
          <a:xfrm>
            <a:off x="394454" y="4134823"/>
            <a:ext cx="4768617" cy="2377296"/>
          </a:xfrm>
          <a:prstGeom prst="rect">
            <a:avLst/>
          </a:prstGeom>
        </p:spPr>
      </p:pic>
    </p:spTree>
    <p:extLst>
      <p:ext uri="{BB962C8B-B14F-4D97-AF65-F5344CB8AC3E}">
        <p14:creationId xmlns:p14="http://schemas.microsoft.com/office/powerpoint/2010/main" val="2534067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69160" y="1230140"/>
            <a:ext cx="6485355" cy="3903182"/>
          </a:xfrm>
        </p:spPr>
        <p:txBody>
          <a:bodyPr>
            <a:normAutofit fontScale="62500" lnSpcReduction="20000"/>
          </a:bodyPr>
          <a:lstStyle/>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As discussed in numerous VRU </a:t>
            </a:r>
            <a:r>
              <a:rPr lang="en-GB" sz="1800" dirty="0" err="1">
                <a:latin typeface="Calibri" panose="020F0502020204030204" pitchFamily="34" charset="0"/>
                <a:ea typeface="Calibri" panose="020F0502020204030204" pitchFamily="34" charset="0"/>
                <a:cs typeface="Times New Roman" panose="02020603050405020304" pitchFamily="18" charset="0"/>
              </a:rPr>
              <a:t>Proxi</a:t>
            </a:r>
            <a:r>
              <a:rPr lang="en-GB" sz="1800" dirty="0">
                <a:latin typeface="Calibri" panose="020F0502020204030204" pitchFamily="34" charset="0"/>
                <a:ea typeface="Calibri" panose="020F0502020204030204" pitchFamily="34" charset="0"/>
                <a:cs typeface="Times New Roman" panose="02020603050405020304" pitchFamily="18" charset="0"/>
              </a:rPr>
              <a:t> Group meetings, the basic premise of Regulation 167 is that the volumetric approach is given real world context using VRU simulations and the distance from the side and front of the vehicle at which the head of the VRUs can be seen. </a:t>
            </a:r>
          </a:p>
          <a:p>
            <a:pPr algn="just">
              <a:lnSpc>
                <a:spcPct val="150000"/>
              </a:lnSpc>
              <a:spcAft>
                <a:spcPts val="800"/>
              </a:spcAft>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For the front of the vehicle this involves the use of the three VRUs that placed directly in front of the vehicle to highlight the area of greatest risk established in the accident data analysis which supported the DVS design.</a:t>
            </a:r>
          </a:p>
          <a:p>
            <a:pPr lvl="1" algn="just">
              <a:lnSpc>
                <a:spcPct val="150000"/>
              </a:lnSpc>
              <a:spcAft>
                <a:spcPts val="800"/>
              </a:spcAft>
            </a:pPr>
            <a:r>
              <a:rPr lang="en-GB" sz="1700" dirty="0">
                <a:solidFill>
                  <a:schemeClr val="tx1"/>
                </a:solidFill>
                <a:ea typeface="Calibri" panose="020F0502020204030204" pitchFamily="34" charset="0"/>
                <a:cs typeface="Times New Roman" panose="02020603050405020304" pitchFamily="18" charset="0"/>
              </a:rPr>
              <a:t>The driver should be able to see the VRU approaching the vehicle, and allow the VRU to be seen when they are walking directly in front of the cab where possible. </a:t>
            </a:r>
          </a:p>
          <a:p>
            <a:pPr lvl="1" algn="just">
              <a:lnSpc>
                <a:spcPct val="150000"/>
              </a:lnSpc>
              <a:spcAft>
                <a:spcPts val="800"/>
              </a:spcAft>
            </a:pPr>
            <a:r>
              <a:rPr lang="en-GB" sz="1700" dirty="0">
                <a:solidFill>
                  <a:schemeClr val="tx1"/>
                </a:solidFill>
                <a:ea typeface="Calibri" panose="020F0502020204030204" pitchFamily="34" charset="0"/>
                <a:cs typeface="Times New Roman" panose="02020603050405020304" pitchFamily="18" charset="0"/>
              </a:rPr>
              <a:t>The Series 00 method defined average frontal average VRU distances of </a:t>
            </a:r>
            <a:r>
              <a:rPr lang="en-GB" sz="1700" dirty="0">
                <a:solidFill>
                  <a:srgbClr val="E89B02"/>
                </a:solidFill>
                <a:ea typeface="Calibri" panose="020F0502020204030204" pitchFamily="34" charset="0"/>
                <a:cs typeface="Times New Roman" panose="02020603050405020304" pitchFamily="18" charset="0"/>
              </a:rPr>
              <a:t>1653mm</a:t>
            </a:r>
            <a:r>
              <a:rPr lang="en-GB" sz="1700" dirty="0">
                <a:solidFill>
                  <a:schemeClr val="tx1"/>
                </a:solidFill>
                <a:ea typeface="Calibri" panose="020F0502020204030204" pitchFamily="34" charset="0"/>
                <a:cs typeface="Times New Roman" panose="02020603050405020304" pitchFamily="18" charset="0"/>
              </a:rPr>
              <a:t> for Level 1 and </a:t>
            </a:r>
            <a:r>
              <a:rPr lang="en-GB" sz="1700" dirty="0">
                <a:solidFill>
                  <a:srgbClr val="E89B02"/>
                </a:solidFill>
              </a:rPr>
              <a:t>1958mm</a:t>
            </a:r>
            <a:r>
              <a:rPr lang="en-GB" sz="1700" dirty="0">
                <a:solidFill>
                  <a:schemeClr val="tx1"/>
                </a:solidFill>
              </a:rPr>
              <a:t> for levels 2 and 3</a:t>
            </a:r>
          </a:p>
          <a:p>
            <a:pPr algn="just">
              <a:lnSpc>
                <a:spcPct val="150000"/>
              </a:lnSpc>
              <a:spcAft>
                <a:spcPts val="800"/>
              </a:spcAft>
            </a:pPr>
            <a:r>
              <a:rPr lang="en-GB" sz="2000" dirty="0">
                <a:solidFill>
                  <a:schemeClr val="tx1"/>
                </a:solidFill>
                <a:ea typeface="Calibri" panose="020F0502020204030204" pitchFamily="34" charset="0"/>
                <a:cs typeface="Times New Roman" panose="02020603050405020304" pitchFamily="18" charset="0"/>
              </a:rPr>
              <a:t>The content above does highlight that the intent of the standard is potentially not being met in its current form</a:t>
            </a:r>
          </a:p>
          <a:p>
            <a:endParaRPr lang="en-GB" dirty="0"/>
          </a:p>
        </p:txBody>
      </p:sp>
      <p:sp>
        <p:nvSpPr>
          <p:cNvPr id="4" name="TextBox 3">
            <a:extLst>
              <a:ext uri="{FF2B5EF4-FFF2-40B4-BE49-F238E27FC236}">
                <a16:creationId xmlns:a16="http://schemas.microsoft.com/office/drawing/2014/main" id="{1E4D05CD-6EEC-89C5-D1F4-D0F3098D506A}"/>
              </a:ext>
            </a:extLst>
          </p:cNvPr>
          <p:cNvSpPr txBox="1"/>
          <p:nvPr/>
        </p:nvSpPr>
        <p:spPr>
          <a:xfrm>
            <a:off x="7192899" y="506311"/>
            <a:ext cx="11125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Excellent </a:t>
            </a:r>
          </a:p>
        </p:txBody>
      </p:sp>
      <p:sp>
        <p:nvSpPr>
          <p:cNvPr id="6" name="TextBox 5">
            <a:extLst>
              <a:ext uri="{FF2B5EF4-FFF2-40B4-BE49-F238E27FC236}">
                <a16:creationId xmlns:a16="http://schemas.microsoft.com/office/drawing/2014/main" id="{1C03E598-BFA6-93FF-5B98-647A5424DA9D}"/>
              </a:ext>
            </a:extLst>
          </p:cNvPr>
          <p:cNvSpPr txBox="1"/>
          <p:nvPr/>
        </p:nvSpPr>
        <p:spPr>
          <a:xfrm>
            <a:off x="8236540" y="2758319"/>
            <a:ext cx="6499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Franklin Gothic Book" panose="020B0502020104020203"/>
              </a:rPr>
              <a:t>P</a:t>
            </a: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ass</a:t>
            </a:r>
          </a:p>
        </p:txBody>
      </p:sp>
      <p:pic>
        <p:nvPicPr>
          <p:cNvPr id="7" name="Picture 6">
            <a:extLst>
              <a:ext uri="{FF2B5EF4-FFF2-40B4-BE49-F238E27FC236}">
                <a16:creationId xmlns:a16="http://schemas.microsoft.com/office/drawing/2014/main" id="{C35185A8-641C-2A0B-9B41-B1B9E34D3611}"/>
              </a:ext>
            </a:extLst>
          </p:cNvPr>
          <p:cNvPicPr>
            <a:picLocks noChangeAspect="1"/>
          </p:cNvPicPr>
          <p:nvPr/>
        </p:nvPicPr>
        <p:blipFill>
          <a:blip r:embed="rId2"/>
          <a:stretch>
            <a:fillRect/>
          </a:stretch>
        </p:blipFill>
        <p:spPr>
          <a:xfrm>
            <a:off x="7300258" y="786910"/>
            <a:ext cx="2184637" cy="1818204"/>
          </a:xfrm>
          <a:prstGeom prst="rect">
            <a:avLst/>
          </a:prstGeom>
        </p:spPr>
      </p:pic>
      <p:pic>
        <p:nvPicPr>
          <p:cNvPr id="9" name="Picture 8">
            <a:extLst>
              <a:ext uri="{FF2B5EF4-FFF2-40B4-BE49-F238E27FC236}">
                <a16:creationId xmlns:a16="http://schemas.microsoft.com/office/drawing/2014/main" id="{CFB7C6B9-DA1B-812C-BF5C-7CB2C70AAC14}"/>
              </a:ext>
            </a:extLst>
          </p:cNvPr>
          <p:cNvPicPr>
            <a:picLocks noChangeAspect="1"/>
          </p:cNvPicPr>
          <p:nvPr/>
        </p:nvPicPr>
        <p:blipFill>
          <a:blip r:embed="rId3"/>
          <a:stretch>
            <a:fillRect/>
          </a:stretch>
        </p:blipFill>
        <p:spPr>
          <a:xfrm>
            <a:off x="8340828" y="3054458"/>
            <a:ext cx="2385039" cy="2168218"/>
          </a:xfrm>
          <a:prstGeom prst="rect">
            <a:avLst/>
          </a:prstGeom>
        </p:spPr>
      </p:pic>
      <p:grpSp>
        <p:nvGrpSpPr>
          <p:cNvPr id="10" name="Group 9">
            <a:extLst>
              <a:ext uri="{FF2B5EF4-FFF2-40B4-BE49-F238E27FC236}">
                <a16:creationId xmlns:a16="http://schemas.microsoft.com/office/drawing/2014/main" id="{D1B2BD6B-35F4-3469-D856-B3209CB9C9C2}"/>
              </a:ext>
            </a:extLst>
          </p:cNvPr>
          <p:cNvGrpSpPr/>
          <p:nvPr/>
        </p:nvGrpSpPr>
        <p:grpSpPr>
          <a:xfrm>
            <a:off x="9640707" y="525226"/>
            <a:ext cx="1938577" cy="2079889"/>
            <a:chOff x="8908874" y="3116161"/>
            <a:chExt cx="1941300" cy="2082809"/>
          </a:xfrm>
        </p:grpSpPr>
        <p:sp>
          <p:nvSpPr>
            <p:cNvPr id="5" name="TextBox 4">
              <a:extLst>
                <a:ext uri="{FF2B5EF4-FFF2-40B4-BE49-F238E27FC236}">
                  <a16:creationId xmlns:a16="http://schemas.microsoft.com/office/drawing/2014/main" id="{3507E416-2D03-DAF6-32A9-D2CACBE4F023}"/>
                </a:ext>
              </a:extLst>
            </p:cNvPr>
            <p:cNvSpPr txBox="1"/>
            <p:nvPr/>
          </p:nvSpPr>
          <p:spPr>
            <a:xfrm>
              <a:off x="8908874" y="3116161"/>
              <a:ext cx="700212" cy="3698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Good</a:t>
              </a:r>
            </a:p>
          </p:txBody>
        </p:sp>
        <p:pic>
          <p:nvPicPr>
            <p:cNvPr id="8" name="Picture 7">
              <a:extLst>
                <a:ext uri="{FF2B5EF4-FFF2-40B4-BE49-F238E27FC236}">
                  <a16:creationId xmlns:a16="http://schemas.microsoft.com/office/drawing/2014/main" id="{DE98245B-F5BF-0314-0BE2-F53C6090D281}"/>
                </a:ext>
              </a:extLst>
            </p:cNvPr>
            <p:cNvPicPr>
              <a:picLocks noChangeAspect="1"/>
            </p:cNvPicPr>
            <p:nvPr/>
          </p:nvPicPr>
          <p:blipFill>
            <a:blip r:embed="rId4"/>
            <a:stretch>
              <a:fillRect/>
            </a:stretch>
          </p:blipFill>
          <p:spPr>
            <a:xfrm>
              <a:off x="8948163" y="3388945"/>
              <a:ext cx="1902011" cy="1810025"/>
            </a:xfrm>
            <a:prstGeom prst="rect">
              <a:avLst/>
            </a:prstGeom>
          </p:spPr>
        </p:pic>
      </p:grpSp>
    </p:spTree>
    <p:extLst>
      <p:ext uri="{BB962C8B-B14F-4D97-AF65-F5344CB8AC3E}">
        <p14:creationId xmlns:p14="http://schemas.microsoft.com/office/powerpoint/2010/main" val="1439822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F00E8B7-655F-3838-6A75-197AF66979F9}"/>
              </a:ext>
            </a:extLst>
          </p:cNvPr>
          <p:cNvSpPr txBox="1">
            <a:spLocks/>
          </p:cNvSpPr>
          <p:nvPr/>
        </p:nvSpPr>
        <p:spPr>
          <a:xfrm>
            <a:off x="377315" y="595486"/>
            <a:ext cx="11029616" cy="495273"/>
          </a:xfrm>
          <a:prstGeom prst="rect">
            <a:avLst/>
          </a:prstGeom>
        </p:spPr>
        <p:txBody>
          <a:bodyPr>
            <a:noAutofit/>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Tech Neutrality </a:t>
            </a: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10" name="Content Placeholder 2">
            <a:extLst>
              <a:ext uri="{FF2B5EF4-FFF2-40B4-BE49-F238E27FC236}">
                <a16:creationId xmlns:a16="http://schemas.microsoft.com/office/drawing/2014/main" id="{C9801056-44BF-EDB7-AA9D-8F1FF49AB4EB}"/>
              </a:ext>
            </a:extLst>
          </p:cNvPr>
          <p:cNvSpPr>
            <a:spLocks noGrp="1"/>
          </p:cNvSpPr>
          <p:nvPr>
            <p:ph idx="1"/>
          </p:nvPr>
        </p:nvSpPr>
        <p:spPr>
          <a:xfrm>
            <a:off x="238034" y="1243030"/>
            <a:ext cx="11344365" cy="4762472"/>
          </a:xfrm>
        </p:spPr>
        <p:txBody>
          <a:bodyPr>
            <a:normAutofit/>
          </a:bodyPr>
          <a:lstStyle/>
          <a:p>
            <a:r>
              <a:rPr lang="en-GB" dirty="0">
                <a:solidFill>
                  <a:schemeClr val="tx1"/>
                </a:solidFill>
              </a:rPr>
              <a:t>We therefore designed a new method to ensure that the intent of the standard (to allow the VRUs in front of the vehicle to be seen) as per the content in the next three sides. </a:t>
            </a:r>
          </a:p>
        </p:txBody>
      </p:sp>
      <p:sp>
        <p:nvSpPr>
          <p:cNvPr id="2" name="Title 1">
            <a:extLst>
              <a:ext uri="{FF2B5EF4-FFF2-40B4-BE49-F238E27FC236}">
                <a16:creationId xmlns:a16="http://schemas.microsoft.com/office/drawing/2014/main" id="{E633055D-6D96-6179-299C-E31C54059DCC}"/>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Tree>
    <p:extLst>
      <p:ext uri="{BB962C8B-B14F-4D97-AF65-F5344CB8AC3E}">
        <p14:creationId xmlns:p14="http://schemas.microsoft.com/office/powerpoint/2010/main" val="2929230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420771" y="489598"/>
            <a:ext cx="11029616" cy="440844"/>
          </a:xfrm>
        </p:spPr>
        <p:txBody>
          <a:bodyPr>
            <a:normAutofit fontScale="90000"/>
          </a:bodyPr>
          <a:lstStyle/>
          <a:p>
            <a:r>
              <a:rPr lang="en-GB" dirty="0"/>
              <a:t>How can we ensure equivalence between the two methods?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491300" y="879469"/>
            <a:ext cx="10564021" cy="3903182"/>
          </a:xfrm>
        </p:spPr>
        <p:txBody>
          <a:bodyPr>
            <a:normAutofit/>
          </a:bodyPr>
          <a:lstStyle/>
          <a:p>
            <a:pPr marL="0" indent="0">
              <a:buNone/>
            </a:pPr>
            <a:r>
              <a:rPr lang="en-GB" dirty="0"/>
              <a:t>The premise is as follows;</a:t>
            </a:r>
          </a:p>
          <a:p>
            <a:pPr marL="629435" lvl="1" indent="-305435"/>
            <a:r>
              <a:rPr lang="en-GB" dirty="0"/>
              <a:t>What volume is equivalent to the need to see three VRUs directly in front of the vehicle?</a:t>
            </a:r>
          </a:p>
          <a:p>
            <a:pPr marL="629435" lvl="1" indent="-305435"/>
            <a:r>
              <a:rPr lang="en-GB" dirty="0"/>
              <a:t>We needed a way to define a frontal volume</a:t>
            </a:r>
          </a:p>
          <a:p>
            <a:pPr marL="629435" lvl="1" indent="-305435"/>
            <a:r>
              <a:rPr lang="en-GB" dirty="0"/>
              <a:t>We have taken </a:t>
            </a:r>
            <a:r>
              <a:rPr lang="en-GB" b="1" dirty="0">
                <a:solidFill>
                  <a:srgbClr val="E89B02"/>
                </a:solidFill>
              </a:rPr>
              <a:t>the lateral extents </a:t>
            </a:r>
            <a:r>
              <a:rPr lang="en-GB" dirty="0"/>
              <a:t>of the vehicle to define the volume directly in front of the vehicle as this is the area that contains the three VRUs for the Series 00 method. </a:t>
            </a:r>
            <a:r>
              <a:rPr lang="fr-FR" b="1" dirty="0" err="1">
                <a:solidFill>
                  <a:srgbClr val="E89B02"/>
                </a:solidFill>
              </a:rPr>
              <a:t>Subsection</a:t>
            </a:r>
            <a:r>
              <a:rPr lang="fr-FR" b="1" dirty="0">
                <a:solidFill>
                  <a:srgbClr val="E89B02"/>
                </a:solidFill>
              </a:rPr>
              <a:t> Frontal Visible Volume (SFVV)</a:t>
            </a:r>
          </a:p>
          <a:p>
            <a:pPr marL="629435" lvl="1" indent="-305435"/>
            <a:r>
              <a:rPr lang="en-GB" dirty="0"/>
              <a:t>Therefore plotting the VRU distance against the Volume gives a trend line that can be used to calculate the volume that should be seen at a certain VRU distance in the same way as the method used to define the volume requirement for the series 00 version</a:t>
            </a:r>
          </a:p>
          <a:p>
            <a:pPr marL="305435" indent="-305435"/>
            <a:endParaRPr lang="en-GB" dirty="0"/>
          </a:p>
          <a:p>
            <a:pPr marL="0" indent="0">
              <a:buNone/>
            </a:pPr>
            <a:endParaRPr lang="en-GB" dirty="0"/>
          </a:p>
          <a:p>
            <a:pPr marL="629920" lvl="1" indent="-305435"/>
            <a:endParaRPr lang="en-GB" dirty="0"/>
          </a:p>
          <a:p>
            <a:pPr marL="629920" lvl="1" indent="-305435"/>
            <a:endParaRPr lang="en-GB" dirty="0"/>
          </a:p>
        </p:txBody>
      </p:sp>
      <p:pic>
        <p:nvPicPr>
          <p:cNvPr id="5" name="Picture 4">
            <a:extLst>
              <a:ext uri="{FF2B5EF4-FFF2-40B4-BE49-F238E27FC236}">
                <a16:creationId xmlns:a16="http://schemas.microsoft.com/office/drawing/2014/main" id="{DC66F47D-D8A6-5BA2-86DB-0CBB7A431800}"/>
              </a:ext>
            </a:extLst>
          </p:cNvPr>
          <p:cNvPicPr>
            <a:picLocks noChangeAspect="1"/>
          </p:cNvPicPr>
          <p:nvPr/>
        </p:nvPicPr>
        <p:blipFill>
          <a:blip r:embed="rId2"/>
          <a:stretch>
            <a:fillRect/>
          </a:stretch>
        </p:blipFill>
        <p:spPr>
          <a:xfrm>
            <a:off x="6984080" y="3300589"/>
            <a:ext cx="4017168" cy="3037442"/>
          </a:xfrm>
          <a:prstGeom prst="rect">
            <a:avLst/>
          </a:prstGeom>
        </p:spPr>
      </p:pic>
      <p:pic>
        <p:nvPicPr>
          <p:cNvPr id="7" name="Picture 6">
            <a:extLst>
              <a:ext uri="{FF2B5EF4-FFF2-40B4-BE49-F238E27FC236}">
                <a16:creationId xmlns:a16="http://schemas.microsoft.com/office/drawing/2014/main" id="{28C902C9-7D4C-3EC0-157F-792570F51BFD}"/>
              </a:ext>
            </a:extLst>
          </p:cNvPr>
          <p:cNvPicPr>
            <a:picLocks noChangeAspect="1"/>
          </p:cNvPicPr>
          <p:nvPr/>
        </p:nvPicPr>
        <p:blipFill>
          <a:blip r:embed="rId3"/>
          <a:stretch>
            <a:fillRect/>
          </a:stretch>
        </p:blipFill>
        <p:spPr>
          <a:xfrm rot="5400000">
            <a:off x="3947495" y="2305180"/>
            <a:ext cx="1878129" cy="3868947"/>
          </a:xfrm>
          <a:prstGeom prst="rect">
            <a:avLst/>
          </a:prstGeom>
        </p:spPr>
      </p:pic>
      <p:sp>
        <p:nvSpPr>
          <p:cNvPr id="8" name="Rectangle 7">
            <a:extLst>
              <a:ext uri="{FF2B5EF4-FFF2-40B4-BE49-F238E27FC236}">
                <a16:creationId xmlns:a16="http://schemas.microsoft.com/office/drawing/2014/main" id="{0F752354-9D7F-70BC-B0DD-9B7E3591C5AF}"/>
              </a:ext>
            </a:extLst>
          </p:cNvPr>
          <p:cNvSpPr/>
          <p:nvPr/>
        </p:nvSpPr>
        <p:spPr>
          <a:xfrm>
            <a:off x="4848129" y="3338137"/>
            <a:ext cx="1105408" cy="84144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pic>
        <p:nvPicPr>
          <p:cNvPr id="10" name="Picture 9">
            <a:extLst>
              <a:ext uri="{FF2B5EF4-FFF2-40B4-BE49-F238E27FC236}">
                <a16:creationId xmlns:a16="http://schemas.microsoft.com/office/drawing/2014/main" id="{AC835D6A-0F3F-A1C5-22A1-926EA4598947}"/>
              </a:ext>
            </a:extLst>
          </p:cNvPr>
          <p:cNvPicPr>
            <a:picLocks noChangeAspect="1"/>
          </p:cNvPicPr>
          <p:nvPr/>
        </p:nvPicPr>
        <p:blipFill>
          <a:blip r:embed="rId4"/>
          <a:stretch>
            <a:fillRect/>
          </a:stretch>
        </p:blipFill>
        <p:spPr>
          <a:xfrm>
            <a:off x="420771" y="3300589"/>
            <a:ext cx="2153336" cy="1872715"/>
          </a:xfrm>
          <a:prstGeom prst="rect">
            <a:avLst/>
          </a:prstGeom>
        </p:spPr>
      </p:pic>
      <p:sp>
        <p:nvSpPr>
          <p:cNvPr id="4" name="TextBox 3">
            <a:extLst>
              <a:ext uri="{FF2B5EF4-FFF2-40B4-BE49-F238E27FC236}">
                <a16:creationId xmlns:a16="http://schemas.microsoft.com/office/drawing/2014/main" id="{6ABAA58D-5648-DEFB-11DE-13C731ADB7D1}"/>
              </a:ext>
            </a:extLst>
          </p:cNvPr>
          <p:cNvSpPr txBox="1"/>
          <p:nvPr/>
        </p:nvSpPr>
        <p:spPr>
          <a:xfrm>
            <a:off x="420771" y="5340096"/>
            <a:ext cx="21533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Three VRUs in front of the cab as defined in Series 00</a:t>
            </a:r>
          </a:p>
        </p:txBody>
      </p:sp>
      <p:sp>
        <p:nvSpPr>
          <p:cNvPr id="6" name="TextBox 5">
            <a:extLst>
              <a:ext uri="{FF2B5EF4-FFF2-40B4-BE49-F238E27FC236}">
                <a16:creationId xmlns:a16="http://schemas.microsoft.com/office/drawing/2014/main" id="{E2EEF974-4E09-985D-16F0-2E4184DFAA36}"/>
              </a:ext>
            </a:extLst>
          </p:cNvPr>
          <p:cNvSpPr txBox="1"/>
          <p:nvPr/>
        </p:nvSpPr>
        <p:spPr>
          <a:xfrm>
            <a:off x="2861203" y="5287665"/>
            <a:ext cx="395983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Plan view of the area within which the VRUs are contained, therefore VRU distance should corelate well with volume as per the previous uses of this method</a:t>
            </a:r>
          </a:p>
        </p:txBody>
      </p:sp>
      <p:sp>
        <p:nvSpPr>
          <p:cNvPr id="9" name="TextBox 8">
            <a:extLst>
              <a:ext uri="{FF2B5EF4-FFF2-40B4-BE49-F238E27FC236}">
                <a16:creationId xmlns:a16="http://schemas.microsoft.com/office/drawing/2014/main" id="{C76A0A48-6B51-AD57-1802-550F28067031}"/>
              </a:ext>
            </a:extLst>
          </p:cNvPr>
          <p:cNvSpPr txBox="1"/>
          <p:nvPr/>
        </p:nvSpPr>
        <p:spPr>
          <a:xfrm>
            <a:off x="6878467" y="6277249"/>
            <a:ext cx="395983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Volume that is visible between the lateral extents of the vehicle</a:t>
            </a:r>
          </a:p>
        </p:txBody>
      </p:sp>
    </p:spTree>
    <p:extLst>
      <p:ext uri="{BB962C8B-B14F-4D97-AF65-F5344CB8AC3E}">
        <p14:creationId xmlns:p14="http://schemas.microsoft.com/office/powerpoint/2010/main" val="1525659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420771" y="489598"/>
            <a:ext cx="11029616" cy="440844"/>
          </a:xfrm>
        </p:spPr>
        <p:txBody>
          <a:bodyPr>
            <a:normAutofit fontScale="90000"/>
          </a:bodyPr>
          <a:lstStyle/>
          <a:p>
            <a:r>
              <a:rPr lang="en-GB" dirty="0"/>
              <a:t>How can we ensure equivalence between the two methods?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491300" y="879469"/>
            <a:ext cx="10564021" cy="3903182"/>
          </a:xfrm>
        </p:spPr>
        <p:txBody>
          <a:bodyPr>
            <a:normAutofit/>
          </a:bodyPr>
          <a:lstStyle/>
          <a:p>
            <a:r>
              <a:rPr lang="en-GB" dirty="0"/>
              <a:t>So far we have performed this process for 15 vehicles across the sample of 50+</a:t>
            </a:r>
          </a:p>
          <a:p>
            <a:pPr marL="629435" lvl="1" indent="-305435"/>
            <a:r>
              <a:rPr lang="en-GB" dirty="0"/>
              <a:t>Therefore the suggested figures for the volume requirement are PROVISIONAL</a:t>
            </a:r>
          </a:p>
          <a:p>
            <a:pPr marL="629435" lvl="1" indent="-305435"/>
            <a:r>
              <a:rPr lang="en-GB" dirty="0"/>
              <a:t>As an indicative value for review by manufactures based upon the VRU distances agreed in the Series 00 version table</a:t>
            </a:r>
          </a:p>
          <a:p>
            <a:pPr marL="899435" lvl="2" indent="-305435"/>
            <a:r>
              <a:rPr lang="en-GB" dirty="0"/>
              <a:t>Level 1 vehicles (urban) would need to be able to see </a:t>
            </a:r>
            <a:r>
              <a:rPr lang="en-GB" b="1" dirty="0">
                <a:solidFill>
                  <a:srgbClr val="E89B02"/>
                </a:solidFill>
              </a:rPr>
              <a:t>0.441m</a:t>
            </a:r>
            <a:r>
              <a:rPr lang="en-GB" b="1" baseline="30000" dirty="0">
                <a:solidFill>
                  <a:srgbClr val="E89B02"/>
                </a:solidFill>
              </a:rPr>
              <a:t>3</a:t>
            </a:r>
            <a:r>
              <a:rPr lang="en-GB" dirty="0"/>
              <a:t> in the FEV area (average VRU distance 1653mm)</a:t>
            </a:r>
          </a:p>
          <a:p>
            <a:pPr marL="899435" lvl="2" indent="-305435"/>
            <a:r>
              <a:rPr lang="en-GB" dirty="0"/>
              <a:t>Level 2 (construction) and 3 (long haul) vehicles would need to be able to see </a:t>
            </a:r>
            <a:r>
              <a:rPr lang="en-GB" b="1" dirty="0">
                <a:solidFill>
                  <a:srgbClr val="E89B02"/>
                </a:solidFill>
              </a:rPr>
              <a:t>0.114m</a:t>
            </a:r>
            <a:r>
              <a:rPr lang="en-GB" b="1" baseline="30000" dirty="0">
                <a:solidFill>
                  <a:srgbClr val="E89B02"/>
                </a:solidFill>
              </a:rPr>
              <a:t>3</a:t>
            </a:r>
            <a:r>
              <a:rPr lang="en-GB" dirty="0"/>
              <a:t> in the FEV area (average VRU distance 1958mm)</a:t>
            </a:r>
          </a:p>
          <a:p>
            <a:pPr marL="899435" lvl="2" indent="-305435"/>
            <a:endParaRPr lang="en-GB" dirty="0"/>
          </a:p>
          <a:p>
            <a:pPr marL="305435" indent="-305435"/>
            <a:endParaRPr lang="en-GB" dirty="0"/>
          </a:p>
          <a:p>
            <a:pPr marL="0" indent="0">
              <a:buNone/>
            </a:pPr>
            <a:endParaRPr lang="en-GB" dirty="0"/>
          </a:p>
          <a:p>
            <a:pPr marL="629920" lvl="1" indent="-305435"/>
            <a:endParaRPr lang="en-GB" dirty="0"/>
          </a:p>
          <a:p>
            <a:pPr marL="629920" lvl="1" indent="-305435"/>
            <a:endParaRPr lang="en-GB" dirty="0"/>
          </a:p>
        </p:txBody>
      </p:sp>
      <p:pic>
        <p:nvPicPr>
          <p:cNvPr id="14" name="Picture 13">
            <a:extLst>
              <a:ext uri="{FF2B5EF4-FFF2-40B4-BE49-F238E27FC236}">
                <a16:creationId xmlns:a16="http://schemas.microsoft.com/office/drawing/2014/main" id="{C9E9E658-60EE-5E10-CE0C-71B05AAE948C}"/>
              </a:ext>
            </a:extLst>
          </p:cNvPr>
          <p:cNvPicPr>
            <a:picLocks noChangeAspect="1"/>
          </p:cNvPicPr>
          <p:nvPr/>
        </p:nvPicPr>
        <p:blipFill>
          <a:blip r:embed="rId2"/>
          <a:stretch>
            <a:fillRect/>
          </a:stretch>
        </p:blipFill>
        <p:spPr>
          <a:xfrm>
            <a:off x="587175" y="3124982"/>
            <a:ext cx="5186135" cy="3315337"/>
          </a:xfrm>
          <a:prstGeom prst="rect">
            <a:avLst/>
          </a:prstGeom>
        </p:spPr>
      </p:pic>
      <p:pic>
        <p:nvPicPr>
          <p:cNvPr id="16" name="Picture 15">
            <a:extLst>
              <a:ext uri="{FF2B5EF4-FFF2-40B4-BE49-F238E27FC236}">
                <a16:creationId xmlns:a16="http://schemas.microsoft.com/office/drawing/2014/main" id="{5AAFFB13-911D-0FCB-F87E-6B5DB2C4A1BA}"/>
              </a:ext>
            </a:extLst>
          </p:cNvPr>
          <p:cNvPicPr>
            <a:picLocks noChangeAspect="1"/>
          </p:cNvPicPr>
          <p:nvPr/>
        </p:nvPicPr>
        <p:blipFill>
          <a:blip r:embed="rId3"/>
          <a:stretch>
            <a:fillRect/>
          </a:stretch>
        </p:blipFill>
        <p:spPr>
          <a:xfrm>
            <a:off x="6162165" y="3124982"/>
            <a:ext cx="5252662" cy="3343147"/>
          </a:xfrm>
          <a:prstGeom prst="rect">
            <a:avLst/>
          </a:prstGeom>
        </p:spPr>
      </p:pic>
    </p:spTree>
    <p:extLst>
      <p:ext uri="{BB962C8B-B14F-4D97-AF65-F5344CB8AC3E}">
        <p14:creationId xmlns:p14="http://schemas.microsoft.com/office/powerpoint/2010/main" val="21288988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137a027-612c-4469-b9b0-47ca7f98f3be"/>
</p:tagLst>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fed0414f-9f51-401e-827b-a8c57b0555b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F12D48FD714BA429D1A233797B227A8" ma:contentTypeVersion="13" ma:contentTypeDescription="Create a new document." ma:contentTypeScope="" ma:versionID="5d384358f8f2a0efabac73ab3ce6b82b">
  <xsd:schema xmlns:xsd="http://www.w3.org/2001/XMLSchema" xmlns:xs="http://www.w3.org/2001/XMLSchema" xmlns:p="http://schemas.microsoft.com/office/2006/metadata/properties" xmlns:ns3="db0645f4-2af9-4dce-b774-fa0c19e05152" xmlns:ns4="fed0414f-9f51-401e-827b-a8c57b0555b9" targetNamespace="http://schemas.microsoft.com/office/2006/metadata/properties" ma:root="true" ma:fieldsID="ff8afeb50c40283844fb650b9ea9008c" ns3:_="" ns4:_="">
    <xsd:import namespace="db0645f4-2af9-4dce-b774-fa0c19e05152"/>
    <xsd:import namespace="fed0414f-9f51-401e-827b-a8c57b0555b9"/>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0645f4-2af9-4dce-b774-fa0c19e0515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d0414f-9f51-401e-827b-a8c57b0555b9"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289AE2-D2AE-49D1-AFAC-3A79F6794255}">
  <ds:schemaRefs>
    <ds:schemaRef ds:uri="http://purl.org/dc/elements/1.1/"/>
    <ds:schemaRef ds:uri="db0645f4-2af9-4dce-b774-fa0c19e05152"/>
    <ds:schemaRef ds:uri="http://schemas.openxmlformats.org/package/2006/metadata/core-properties"/>
    <ds:schemaRef ds:uri="http://purl.org/dc/dcmitype/"/>
    <ds:schemaRef ds:uri="http://purl.org/dc/terms/"/>
    <ds:schemaRef ds:uri="http://schemas.microsoft.com/office/2006/documentManagement/types"/>
    <ds:schemaRef ds:uri="http://schemas.microsoft.com/office/2006/metadata/properties"/>
    <ds:schemaRef ds:uri="fed0414f-9f51-401e-827b-a8c57b0555b9"/>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8041FA64-185D-4306-B3A4-5F2C1BC2BC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0645f4-2af9-4dce-b774-fa0c19e05152"/>
    <ds:schemaRef ds:uri="fed0414f-9f51-401e-827b-a8c57b0555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27BD4C1-B6B1-4715-ABF9-E660A51A4E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{C72DF44F-A572-4D71-9EA7-E993B5A56413}tf33552983</Template>
  <TotalTime>6043</TotalTime>
  <Words>1244</Words>
  <Application>Microsoft Office PowerPoint</Application>
  <PresentationFormat>Breedbeeld</PresentationFormat>
  <Paragraphs>90</Paragraphs>
  <Slides>15</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Arial</vt:lpstr>
      <vt:lpstr>Calibri</vt:lpstr>
      <vt:lpstr>Franklin Gothic Book</vt:lpstr>
      <vt:lpstr>Franklin Gothic Demi</vt:lpstr>
      <vt:lpstr>Wingdings 2</vt:lpstr>
      <vt:lpstr>DividendVTI</vt:lpstr>
      <vt:lpstr>31st Unece VRU proxi group:  Potential amendment to ensure frontal direct vision requirements</vt:lpstr>
      <vt:lpstr>Contents </vt:lpstr>
      <vt:lpstr>PowerPoint-presentatie</vt:lpstr>
      <vt:lpstr>PowerPoint-presentatie</vt:lpstr>
      <vt:lpstr>PowerPoint-presentatie</vt:lpstr>
      <vt:lpstr>the premise that established the method used for UNECE regulation  167</vt:lpstr>
      <vt:lpstr>the premise that established the method used for UNECE regulation  167</vt:lpstr>
      <vt:lpstr>How can we ensure equivalence between the two methods?</vt:lpstr>
      <vt:lpstr>How can we ensure equivalence between the two methods?</vt:lpstr>
      <vt:lpstr>PowerPoint-presentatie</vt:lpstr>
      <vt:lpstr>SUmmary</vt:lpstr>
      <vt:lpstr>In session discussion – need to apply A-pillar width reduction to SFVV? Mercedes 2.3 low (best performing standard cad) </vt:lpstr>
      <vt:lpstr>In session discussion – need to apply A-pillar width reduction to SFVV? MAN TGX Highest (worst performing 2018 standard cad) </vt:lpstr>
      <vt:lpstr>In session discussion – need to apply A-pillar width reduction to SVVT? Mercedes 2.3 low (best performing standard cad)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Force for differential dvs limits</dc:title>
  <dc:creator>Iain Knight</dc:creator>
  <cp:lastModifiedBy>Johan Broeders</cp:lastModifiedBy>
  <cp:revision>227</cp:revision>
  <dcterms:created xsi:type="dcterms:W3CDTF">2020-09-07T09:03:39Z</dcterms:created>
  <dcterms:modified xsi:type="dcterms:W3CDTF">2023-09-26T11:42:16Z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0x0101006F12D48FD714BA429D1A233797B227A8</vt:lpwstr>
  </property>
</Properties>
</file>