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4" r:id="rId2"/>
  </p:sldMasterIdLst>
  <p:notesMasterIdLst>
    <p:notesMasterId r:id="rId7"/>
  </p:notesMasterIdLst>
  <p:sldIdLst>
    <p:sldId id="442" r:id="rId3"/>
    <p:sldId id="443" r:id="rId4"/>
    <p:sldId id="256" r:id="rId5"/>
    <p:sldId id="444" r:id="rId6"/>
  </p:sldIdLst>
  <p:sldSz cx="9144000" cy="6858000" type="screen4x3"/>
  <p:notesSz cx="6807200" cy="9939338"/>
  <p:defaultTextStyle>
    <a:defPPr>
      <a:defRPr lang="ja-JP"/>
    </a:defPPr>
    <a:lvl1pPr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1pPr>
    <a:lvl2pPr marL="4572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2pPr>
    <a:lvl3pPr marL="9144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HGP創英角ｺﾞｼｯｸUB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猶野 喬" initials="猶野" lastIdx="3" clrIdx="0">
    <p:extLst>
      <p:ext uri="{19B8F6BF-5375-455C-9EA6-DF929625EA0E}">
        <p15:presenceInfo xmlns:p15="http://schemas.microsoft.com/office/powerpoint/2012/main" userId="猶野 喬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33CC"/>
    <a:srgbClr val="66CCFF"/>
    <a:srgbClr val="00FFFF"/>
    <a:srgbClr val="008080"/>
    <a:srgbClr val="CC0099"/>
    <a:srgbClr val="0000FF"/>
    <a:srgbClr val="009999"/>
    <a:srgbClr val="CCFF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8843D4-78B9-4CC0-B557-57951E2C06F2}" v="60" dt="2023-11-22T16:10:47.8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40" autoAdjust="0"/>
    <p:restoredTop sz="86235" autoAdjust="0"/>
  </p:normalViewPr>
  <p:slideViewPr>
    <p:cSldViewPr snapToGrid="0">
      <p:cViewPr varScale="1">
        <p:scale>
          <a:sx n="95" d="100"/>
          <a:sy n="95" d="100"/>
        </p:scale>
        <p:origin x="241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-2640" y="-5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787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838" y="0"/>
            <a:ext cx="2949787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720" y="4721186"/>
            <a:ext cx="5445760" cy="4472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646"/>
            <a:ext cx="2949787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838" y="9440646"/>
            <a:ext cx="2949787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0E9FCCA7-B7E6-4B72-8CA2-08110536932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97438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9FCCA7-B7E6-4B72-8CA2-081105369327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04733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9FCCA7-B7E6-4B72-8CA2-081105369327}" type="slidenum">
              <a:rPr lang="en-US" altLang="ja-JP" smtClean="0"/>
              <a:pPr>
                <a:defRPr/>
              </a:pPr>
              <a:t>2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290100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9FCCA7-B7E6-4B72-8CA2-081105369327}" type="slidenum">
              <a:rPr lang="en-US" altLang="ja-JP" smtClean="0"/>
              <a:pPr>
                <a:defRPr/>
              </a:pPr>
              <a:t>3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78801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E9FCCA7-B7E6-4B72-8CA2-081105369327}" type="slidenum">
              <a:rPr lang="en-US" altLang="ja-JP" smtClean="0"/>
              <a:pPr>
                <a:defRPr/>
              </a:pPr>
              <a:t>4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281944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782BF-39A8-47EF-A5D8-7BFFFED61F6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7555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9F12E-BA78-4431-9E2F-4585D39B101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0289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11/27/2023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6740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77776-18DE-4184-AAA3-C957CDCDACAD}" type="datetimeFigureOut">
              <a:rPr lang="ja-JP" altLang="en-US"/>
              <a:pPr>
                <a:defRPr/>
              </a:pPr>
              <a:t>2023/11/27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17A2F-DCCC-451F-9C14-9799D2576CD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680252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3154B-A622-4235-BFCE-89EB267AD892}" type="datetimeFigureOut">
              <a:rPr lang="ja-JP" altLang="en-US"/>
              <a:pPr>
                <a:defRPr/>
              </a:pPr>
              <a:t>2023/11/27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9BC5C-9F50-417D-8725-845CA743A5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8354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75842-9E16-4AB7-ABC1-D99577D28E8C}" type="datetimeFigureOut">
              <a:rPr lang="ja-JP" altLang="en-US"/>
              <a:pPr>
                <a:defRPr/>
              </a:pPr>
              <a:t>2023/11/27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DC092-492F-442A-A130-2668CA909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270421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68979C-4222-4D3E-8C18-F1B7E31C42CA}" type="datetimeFigureOut">
              <a:rPr lang="ja-JP" altLang="en-US"/>
              <a:pPr>
                <a:defRPr/>
              </a:pPr>
              <a:t>2023/11/27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8194F-DAFF-4E0B-9E4F-D2F793E248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05657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D4513-4C80-4E11-BCE1-BD935CEE2D77}" type="datetimeFigureOut">
              <a:rPr lang="ja-JP" altLang="en-US"/>
              <a:pPr>
                <a:defRPr/>
              </a:pPr>
              <a:t>2023/11/27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F0F6E-E120-42A6-A348-8F022B735FE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765040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34C55-D355-4C31-BB5C-AF9049D5E1AA}" type="datetimeFigureOut">
              <a:rPr lang="ja-JP" altLang="en-US"/>
              <a:pPr>
                <a:defRPr/>
              </a:pPr>
              <a:t>2023/11/27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4A394-CEEB-4508-B7C0-59B7928B3F2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574645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6AC3C-DA4A-4926-9BDC-AB84C310239B}" type="datetimeFigureOut">
              <a:rPr lang="ja-JP" altLang="en-US"/>
              <a:pPr>
                <a:defRPr/>
              </a:pPr>
              <a:t>2023/11/27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85706-1798-4BE4-A44B-805F854BB65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77740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60921-F067-417C-A918-187BC94F2A4E}" type="datetimeFigureOut">
              <a:rPr lang="ja-JP" altLang="en-US"/>
              <a:pPr>
                <a:defRPr/>
              </a:pPr>
              <a:t>2023/11/27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F3B0C-EA9F-4CB3-9799-F84C3670D68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1651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51875" y="6619875"/>
            <a:ext cx="509588" cy="238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6F9D33-EBF0-48D0-A38A-B5689452A7B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272281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9B377-3F47-4B1D-8101-C95C355EC26B}" type="datetimeFigureOut">
              <a:rPr lang="ja-JP" altLang="en-US"/>
              <a:pPr>
                <a:defRPr/>
              </a:pPr>
              <a:t>2023/11/27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EF5D1-E76A-437D-8877-632FD285D85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305263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6D5F6-1D6A-4260-91C2-EE07EE5D0D3C}" type="datetimeFigureOut">
              <a:rPr lang="ja-JP" altLang="en-US"/>
              <a:pPr>
                <a:defRPr/>
              </a:pPr>
              <a:t>2023/11/27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9AD5F-FE2F-4ED0-ABFC-EB48771423B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10514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872F9-51DE-4194-8531-6222E9BD81C2}" type="datetimeFigureOut">
              <a:rPr lang="ja-JP" altLang="en-US"/>
              <a:pPr>
                <a:defRPr/>
              </a:pPr>
              <a:t>2023/11/27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7BFF2-9C68-4327-92CA-AC395891F36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47165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A88E88-9F4A-4791-9ADC-986EBE20866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58127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B3949-38A1-41C6-8875-A3F3D43F178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74173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DFE2F-790F-44F6-96C8-563CAE8454E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253155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74282F-3922-47D7-8A1C-3C28DE37321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86084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721725" y="6599238"/>
            <a:ext cx="422275" cy="258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0C3FB-921B-4527-985C-5D29AC295C6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73927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BAC5A-BE76-4352-89DB-DB53C567A0F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212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C8FBE-7D19-40B4-8ED2-2655B9746B8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81629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jasic.org/j/top.htm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9188" y="6597650"/>
            <a:ext cx="404812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+mn-ea"/>
              </a:defRPr>
            </a:lvl1pPr>
          </a:lstStyle>
          <a:p>
            <a:pPr>
              <a:defRPr/>
            </a:pPr>
            <a:fld id="{236FA3B9-96A7-4C6C-9B63-10F081A351F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0" y="6350"/>
            <a:ext cx="9144000" cy="692696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1033" name="Picture 4" descr="header_r1_c1">
            <a:hlinkClick r:id="rId13"/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988" y="0"/>
            <a:ext cx="175101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63" r:id="rId2"/>
    <p:sldLayoutId id="2147484045" r:id="rId3"/>
    <p:sldLayoutId id="2147484046" r:id="rId4"/>
    <p:sldLayoutId id="2147484047" r:id="rId5"/>
    <p:sldLayoutId id="2147484048" r:id="rId6"/>
    <p:sldLayoutId id="2147484064" r:id="rId7"/>
    <p:sldLayoutId id="2147484049" r:id="rId8"/>
    <p:sldLayoutId id="2147484050" r:id="rId9"/>
    <p:sldLayoutId id="2147484051" r:id="rId10"/>
    <p:sldLayoutId id="214748406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2051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AC6BA758-0932-4F63-83C8-02C411D2D1E1}" type="datetimeFigureOut">
              <a:rPr lang="ja-JP" altLang="en-US"/>
              <a:pPr>
                <a:defRPr/>
              </a:pPr>
              <a:t>2023/11/27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755063" y="6591300"/>
            <a:ext cx="388937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11D7ED0-A63B-4F9E-A43F-68934A2C874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goo.gl/maps/kTPysAam5BBrS5c68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eams.microsoft.com/l/meetup-join/19%3ameeting_MGI0OWU4NmQtYzE2Zi00OGE4LWIyMTMtNTE3YjhiYzFiZTE0%40thread.v2/0?context=%7b%22Tid%22%3a%22530759f1-0bc8-4803-a1e7-f947e16dce91%22%2c%22Oid%22%3a%22c3572ec0-3b7a-4fb7-a4df-c707f9396d25%22%7d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teams.microsoft.com/l/meetup-join/19%3ameeting_NzNmMTU1ZDAtYTdhNy00OTA3LTlkMTAtZDJiYzdhNzRiMmNm%40thread.v2/0?context=%7b%22Tid%22%3a%22530759f1-0bc8-4803-a1e7-f947e16dce91%22%2c%22Oid%22%3a%22c3572ec0-3b7a-4fb7-a4df-c707f9396d25%22%7d" TargetMode="External"/><Relationship Id="rId5" Type="http://schemas.openxmlformats.org/officeDocument/2006/relationships/hyperlink" Target="https://teams.microsoft.com/l/meetup-join/19%3ameeting_OWNmYjFlZWEtZjk4ZS00MmM3LThiYTItNjZmNzQ3YTEzMjhm%40thread.v2/0?context=%7b%22Tid%22%3a%22530759f1-0bc8-4803-a1e7-f947e16dce91%22%2c%22Oid%22%3a%22c3572ec0-3b7a-4fb7-a4df-c707f9396d25%22%7d" TargetMode="External"/><Relationship Id="rId4" Type="http://schemas.openxmlformats.org/officeDocument/2006/relationships/hyperlink" Target="https://teams.microsoft.com/l/meetup-join/19%3ameeting_MDYyMTRiYmQtYmRlMi00NGZiLTliMjQtZDU2ZWRjNmJiNWVm%40thread.v2/0?context=%7b%22Tid%22%3a%22530759f1-0bc8-4803-a1e7-f947e16dce91%22%2c%22Oid%22%3a%22c3572ec0-3b7a-4fb7-a4df-c707f9396d25%22%7d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0B3877-1176-1063-CFAA-014F6C62533D}"/>
              </a:ext>
            </a:extLst>
          </p:cNvPr>
          <p:cNvSpPr txBox="1"/>
          <p:nvPr/>
        </p:nvSpPr>
        <p:spPr bwMode="auto">
          <a:xfrm>
            <a:off x="0" y="81243"/>
            <a:ext cx="865574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ja-JP" sz="28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FRAV/VMAD/IG Tokyo Meetings</a:t>
            </a:r>
            <a:endParaRPr lang="en-US" altLang="ja-JP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2AED6E0-E4EC-9D31-8F03-81BE765D9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039386"/>
              </p:ext>
            </p:extLst>
          </p:nvPr>
        </p:nvGraphicFramePr>
        <p:xfrm>
          <a:off x="264768" y="1929182"/>
          <a:ext cx="8805411" cy="3375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116">
                  <a:extLst>
                    <a:ext uri="{9D8B030D-6E8A-4147-A177-3AD203B41FA5}">
                      <a16:colId xmlns:a16="http://schemas.microsoft.com/office/drawing/2014/main" val="3607727407"/>
                    </a:ext>
                  </a:extLst>
                </a:gridCol>
                <a:gridCol w="1890329">
                  <a:extLst>
                    <a:ext uri="{9D8B030D-6E8A-4147-A177-3AD203B41FA5}">
                      <a16:colId xmlns:a16="http://schemas.microsoft.com/office/drawing/2014/main" val="1231112688"/>
                    </a:ext>
                  </a:extLst>
                </a:gridCol>
                <a:gridCol w="5118966">
                  <a:extLst>
                    <a:ext uri="{9D8B030D-6E8A-4147-A177-3AD203B41FA5}">
                      <a16:colId xmlns:a16="http://schemas.microsoft.com/office/drawing/2014/main" val="4208884507"/>
                    </a:ext>
                  </a:extLst>
                </a:gridCol>
              </a:tblGrid>
              <a:tr h="6750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Monday 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10:00~17:00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Integration Group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47499"/>
                  </a:ext>
                </a:extLst>
              </a:tr>
              <a:tr h="6750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Tuesday 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10:00~17:00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FRAV/VMAD joint session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841466"/>
                  </a:ext>
                </a:extLst>
              </a:tr>
              <a:tr h="6750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Wednesday 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9:30~17:00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FRAV session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8640725"/>
                  </a:ext>
                </a:extLst>
              </a:tr>
              <a:tr h="6750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Thursday 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9:30~17:00</a:t>
                      </a: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18:00~20:00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VMAD session</a:t>
                      </a:r>
                    </a:p>
                    <a:p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Reception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319292"/>
                  </a:ext>
                </a:extLst>
              </a:tr>
              <a:tr h="6750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Friday 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9:30~12:30(*)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Integration Group(this session is open to all VMAD/FRAV that wish to attend)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445808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734A308-93FE-C657-3D58-0548D240C05B}"/>
              </a:ext>
            </a:extLst>
          </p:cNvPr>
          <p:cNvSpPr txBox="1"/>
          <p:nvPr/>
        </p:nvSpPr>
        <p:spPr bwMode="auto">
          <a:xfrm>
            <a:off x="665507" y="5673929"/>
            <a:ext cx="67198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 eaLnBrk="1" hangingPunct="1"/>
            <a:r>
              <a:rPr lang="en-GB" sz="1600" dirty="0">
                <a:latin typeface="Arial" panose="020B0604020202020204" pitchFamily="34" charset="0"/>
                <a:ea typeface="メイリオ" pitchFamily="50" charset="-128"/>
                <a:cs typeface="Arial" panose="020B0604020202020204" pitchFamily="34" charset="0"/>
              </a:rPr>
              <a:t>(*The closing time for Friday can be decided on Tuesday 12 December.)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A3A8F5E-5B5E-0849-D70A-26DC3659035B}"/>
              </a:ext>
            </a:extLst>
          </p:cNvPr>
          <p:cNvSpPr txBox="1"/>
          <p:nvPr/>
        </p:nvSpPr>
        <p:spPr bwMode="auto">
          <a:xfrm>
            <a:off x="142026" y="845517"/>
            <a:ext cx="4572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ja-JP" sz="20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Date:</a:t>
            </a:r>
            <a:r>
              <a:rPr lang="en-US" altLang="ja-JP" sz="20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	11-15 of December 2023</a:t>
            </a:r>
          </a:p>
          <a:p>
            <a:pPr algn="l">
              <a:spcBef>
                <a:spcPct val="0"/>
              </a:spcBef>
            </a:pPr>
            <a:r>
              <a:rPr lang="en-US" altLang="ja-JP" sz="2000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Venue: </a:t>
            </a:r>
            <a:r>
              <a:rPr lang="en-US" altLang="ja-JP" sz="20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AP ICHIGAYA</a:t>
            </a:r>
            <a:endParaRPr lang="en-US" altLang="ja-JP" sz="20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876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9D98A428-3F73-E837-856F-E206146665E5}"/>
              </a:ext>
            </a:extLst>
          </p:cNvPr>
          <p:cNvSpPr txBox="1"/>
          <p:nvPr/>
        </p:nvSpPr>
        <p:spPr bwMode="auto">
          <a:xfrm>
            <a:off x="0" y="75355"/>
            <a:ext cx="5444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28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the venue</a:t>
            </a:r>
          </a:p>
        </p:txBody>
      </p:sp>
      <p:sp>
        <p:nvSpPr>
          <p:cNvPr id="61" name="テキスト ボックス 17">
            <a:extLst>
              <a:ext uri="{FF2B5EF4-FFF2-40B4-BE49-F238E27FC236}">
                <a16:creationId xmlns:a16="http://schemas.microsoft.com/office/drawing/2014/main" id="{E01AD269-DAD1-F07E-A7D4-144FA7C2A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93" y="661477"/>
            <a:ext cx="4151328" cy="4293483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400" u="sng" dirty="0"/>
              <a:t>Name of the venue: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2400" dirty="0"/>
              <a:t>AP ICHIGAYA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400" u="sng" dirty="0"/>
              <a:t>Address: 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600" dirty="0" err="1"/>
              <a:t>Ichigaya</a:t>
            </a:r>
            <a:r>
              <a:rPr lang="en-US" altLang="ja-JP" sz="1600" dirty="0"/>
              <a:t> Osato Bldg. 5-8F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600" dirty="0"/>
              <a:t>1-10, </a:t>
            </a:r>
            <a:r>
              <a:rPr lang="en-US" altLang="ja-JP" sz="1600" dirty="0" err="1"/>
              <a:t>Gobancho</a:t>
            </a:r>
            <a:r>
              <a:rPr lang="en-US" altLang="ja-JP" sz="1600" dirty="0"/>
              <a:t>, Chiyoda-</a:t>
            </a:r>
            <a:r>
              <a:rPr lang="en-US" altLang="ja-JP" sz="1600" dirty="0" err="1"/>
              <a:t>ku</a:t>
            </a:r>
            <a:r>
              <a:rPr lang="en-US" altLang="ja-JP" sz="1600" dirty="0"/>
              <a:t>, Tokyo 102-0076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200" dirty="0"/>
              <a:t>(</a:t>
            </a:r>
            <a:r>
              <a:rPr lang="ja-JP" altLang="en-US" sz="1200" dirty="0"/>
              <a:t>〒</a:t>
            </a:r>
            <a:r>
              <a:rPr lang="en-US" altLang="ja-JP" sz="1200" dirty="0"/>
              <a:t>102-0076 </a:t>
            </a:r>
            <a:r>
              <a:rPr lang="ja-JP" altLang="en-US" sz="1200" dirty="0"/>
              <a:t>東京都千代田区五番町</a:t>
            </a:r>
            <a:r>
              <a:rPr lang="en-US" altLang="ja-JP" sz="1200" dirty="0"/>
              <a:t>1-10 </a:t>
            </a:r>
            <a:r>
              <a:rPr lang="ja-JP" altLang="en-US" sz="1200" dirty="0"/>
              <a:t>市ヶ谷大郷ビル</a:t>
            </a:r>
            <a:r>
              <a:rPr lang="en-US" altLang="ja-JP" sz="1200" dirty="0"/>
              <a:t>)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400" u="sng" dirty="0"/>
              <a:t>TEL:</a:t>
            </a:r>
            <a:r>
              <a:rPr lang="en-US" altLang="ja-JP" sz="1400" dirty="0"/>
              <a:t> </a:t>
            </a:r>
            <a:r>
              <a:rPr lang="en-US" altLang="ja-JP" sz="1600" dirty="0"/>
              <a:t>03-3511-3109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/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/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/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300" dirty="0"/>
              <a:t>AP ICHIGAYA is 1 minute walk from </a:t>
            </a:r>
            <a:r>
              <a:rPr lang="en-US" altLang="ja-JP" sz="1300" dirty="0" err="1"/>
              <a:t>Ichigaya</a:t>
            </a:r>
            <a:r>
              <a:rPr lang="en-US" altLang="ja-JP" sz="1300" dirty="0"/>
              <a:t> stations of JR and subway.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300" dirty="0"/>
              <a:t>You can use JR, Toei Shinjuku, Tokyo Metro </a:t>
            </a:r>
            <a:r>
              <a:rPr lang="en-US" altLang="ja-JP" sz="1300" dirty="0" err="1"/>
              <a:t>Nanboku</a:t>
            </a:r>
            <a:r>
              <a:rPr lang="en-US" altLang="ja-JP" sz="1300" dirty="0"/>
              <a:t>, and Tokyo Metro </a:t>
            </a:r>
            <a:r>
              <a:rPr lang="en-US" altLang="ja-JP" sz="1300" dirty="0" err="1"/>
              <a:t>Yurakucho</a:t>
            </a:r>
            <a:r>
              <a:rPr lang="en-US" altLang="ja-JP" sz="1300" dirty="0"/>
              <a:t> lines to get to </a:t>
            </a:r>
            <a:r>
              <a:rPr lang="en-US" altLang="ja-JP" sz="1300" dirty="0" err="1"/>
              <a:t>Ichigaya</a:t>
            </a:r>
            <a:r>
              <a:rPr lang="en-US" altLang="ja-JP" sz="1300" dirty="0"/>
              <a:t> stations.</a:t>
            </a:r>
          </a:p>
          <a:p>
            <a:pPr algn="l" eaLnBrk="1" hangingPunct="1">
              <a:spcBef>
                <a:spcPct val="0"/>
              </a:spcBef>
              <a:buNone/>
            </a:pPr>
            <a:endParaRPr lang="en-US" altLang="ja-JP" sz="1600" dirty="0"/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/>
          </a:p>
        </p:txBody>
      </p: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DAB42D7E-4A06-77F9-8E9C-31D8963842A6}"/>
              </a:ext>
            </a:extLst>
          </p:cNvPr>
          <p:cNvGrpSpPr/>
          <p:nvPr/>
        </p:nvGrpSpPr>
        <p:grpSpPr>
          <a:xfrm>
            <a:off x="4159213" y="787282"/>
            <a:ext cx="4976903" cy="5048742"/>
            <a:chOff x="3711102" y="817125"/>
            <a:chExt cx="5432898" cy="5298819"/>
          </a:xfrm>
        </p:grpSpPr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C72C3C7E-EF7D-0093-7DE8-1F36D7714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11102" y="817125"/>
              <a:ext cx="5432898" cy="5298819"/>
            </a:xfrm>
            <a:prstGeom prst="rect">
              <a:avLst/>
            </a:prstGeom>
          </p:spPr>
        </p:pic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FF0361CC-5DA1-0426-93C9-EE4ACB68EBAA}"/>
                </a:ext>
              </a:extLst>
            </p:cNvPr>
            <p:cNvGrpSpPr/>
            <p:nvPr/>
          </p:nvGrpSpPr>
          <p:grpSpPr>
            <a:xfrm>
              <a:off x="5732142" y="4456564"/>
              <a:ext cx="557383" cy="509101"/>
              <a:chOff x="5214025" y="4523362"/>
              <a:chExt cx="642026" cy="525293"/>
            </a:xfrm>
          </p:grpSpPr>
          <p:cxnSp>
            <p:nvCxnSpPr>
              <p:cNvPr id="12" name="直線コネクタ 11">
                <a:extLst>
                  <a:ext uri="{FF2B5EF4-FFF2-40B4-BE49-F238E27FC236}">
                    <a16:creationId xmlns:a16="http://schemas.microsoft.com/office/drawing/2014/main" id="{66B4C26D-1B35-12D3-9031-54605A121E98}"/>
                  </a:ext>
                </a:extLst>
              </p:cNvPr>
              <p:cNvCxnSpPr/>
              <p:nvPr/>
            </p:nvCxnSpPr>
            <p:spPr bwMode="auto">
              <a:xfrm flipH="1">
                <a:off x="5214025" y="4523362"/>
                <a:ext cx="642026" cy="223736"/>
              </a:xfrm>
              <a:prstGeom prst="line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7" name="直線矢印コネクタ 16">
                <a:extLst>
                  <a:ext uri="{FF2B5EF4-FFF2-40B4-BE49-F238E27FC236}">
                    <a16:creationId xmlns:a16="http://schemas.microsoft.com/office/drawing/2014/main" id="{E70CB4DB-57C9-DB18-850F-A8CC173B5DBD}"/>
                  </a:ext>
                </a:extLst>
              </p:cNvPr>
              <p:cNvCxnSpPr/>
              <p:nvPr/>
            </p:nvCxnSpPr>
            <p:spPr bwMode="auto">
              <a:xfrm>
                <a:off x="5223753" y="4737370"/>
                <a:ext cx="126460" cy="311285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cxnSp>
          <p:nvCxnSpPr>
            <p:cNvPr id="20" name="直線矢印コネクタ 19">
              <a:extLst>
                <a:ext uri="{FF2B5EF4-FFF2-40B4-BE49-F238E27FC236}">
                  <a16:creationId xmlns:a16="http://schemas.microsoft.com/office/drawing/2014/main" id="{09675E18-0DEA-4773-5DE3-82FEE76C5718}"/>
                </a:ext>
              </a:extLst>
            </p:cNvPr>
            <p:cNvCxnSpPr/>
            <p:nvPr/>
          </p:nvCxnSpPr>
          <p:spPr bwMode="auto">
            <a:xfrm>
              <a:off x="5301437" y="4673404"/>
              <a:ext cx="494044" cy="358257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DA2B40C-145B-C98B-0BDD-0591FA9705ED}"/>
              </a:ext>
            </a:extLst>
          </p:cNvPr>
          <p:cNvSpPr txBox="1"/>
          <p:nvPr/>
        </p:nvSpPr>
        <p:spPr bwMode="auto">
          <a:xfrm>
            <a:off x="5153772" y="5984139"/>
            <a:ext cx="415132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altLang="ja-JP" sz="1500" b="1" i="0" u="sng" dirty="0">
                <a:solidFill>
                  <a:srgbClr val="0000FF"/>
                </a:solidFill>
                <a:effectLst/>
                <a:latin typeface="Noto Sans JP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https://goo.gl/maps/kTPysAam5BBrS5c68</a:t>
            </a:r>
            <a:endParaRPr lang="ja-JP" altLang="en-US" sz="1500" dirty="0"/>
          </a:p>
        </p:txBody>
      </p:sp>
      <p:pic>
        <p:nvPicPr>
          <p:cNvPr id="292" name="図 291">
            <a:extLst>
              <a:ext uri="{FF2B5EF4-FFF2-40B4-BE49-F238E27FC236}">
                <a16:creationId xmlns:a16="http://schemas.microsoft.com/office/drawing/2014/main" id="{89E4F402-87C0-B5DE-0400-BB7AD2BE6E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24212" y="5801017"/>
            <a:ext cx="519788" cy="506287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C0FE539C-F68F-6D4D-7079-E9AD07CAA2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0666" y="4427933"/>
            <a:ext cx="365760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851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テキスト ボックス 292">
            <a:extLst>
              <a:ext uri="{FF2B5EF4-FFF2-40B4-BE49-F238E27FC236}">
                <a16:creationId xmlns:a16="http://schemas.microsoft.com/office/drawing/2014/main" id="{9D98A428-3F73-E837-856F-E206146665E5}"/>
              </a:ext>
            </a:extLst>
          </p:cNvPr>
          <p:cNvSpPr txBox="1"/>
          <p:nvPr/>
        </p:nvSpPr>
        <p:spPr bwMode="auto">
          <a:xfrm>
            <a:off x="0" y="64200"/>
            <a:ext cx="544456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ja-JP" sz="28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Access to</a:t>
            </a:r>
            <a:r>
              <a:rPr lang="ja-JP" altLang="en-US" sz="28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ja-JP" sz="2800" b="1" dirty="0"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the reception</a:t>
            </a:r>
          </a:p>
        </p:txBody>
      </p:sp>
      <p:sp>
        <p:nvSpPr>
          <p:cNvPr id="61" name="テキスト ボックス 17">
            <a:extLst>
              <a:ext uri="{FF2B5EF4-FFF2-40B4-BE49-F238E27FC236}">
                <a16:creationId xmlns:a16="http://schemas.microsoft.com/office/drawing/2014/main" id="{E01AD269-DAD1-F07E-A7D4-144FA7C2AE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93" y="661477"/>
            <a:ext cx="4151328" cy="39549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400" u="sng" dirty="0">
                <a:latin typeface="+mj-lt"/>
              </a:rPr>
              <a:t>Name of the reception venue: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800" dirty="0">
                <a:latin typeface="+mj-lt"/>
              </a:rPr>
              <a:t>Arcadia ICHIGAYA, 5</a:t>
            </a:r>
            <a:r>
              <a:rPr lang="en-US" altLang="ja-JP" sz="1800" baseline="30000" dirty="0">
                <a:latin typeface="+mj-lt"/>
              </a:rPr>
              <a:t>th</a:t>
            </a:r>
            <a:r>
              <a:rPr lang="en-US" altLang="ja-JP" sz="1800" dirty="0">
                <a:latin typeface="+mj-lt"/>
              </a:rPr>
              <a:t> Floor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800" dirty="0">
                <a:latin typeface="+mj-lt"/>
              </a:rPr>
              <a:t>Room “</a:t>
            </a:r>
            <a:r>
              <a:rPr lang="en-US" altLang="ja-JP" sz="1800" dirty="0" err="1">
                <a:latin typeface="+mj-lt"/>
              </a:rPr>
              <a:t>Hodaka</a:t>
            </a:r>
            <a:r>
              <a:rPr lang="en-US" altLang="ja-JP" sz="1800" dirty="0">
                <a:latin typeface="+mj-lt"/>
              </a:rPr>
              <a:t> (East)”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400" u="sng" dirty="0">
              <a:latin typeface="+mj-lt"/>
            </a:endParaRP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400" u="sng" dirty="0">
                <a:latin typeface="+mj-lt"/>
              </a:rPr>
              <a:t>Address: 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fi-FI" altLang="ja-JP" sz="1600" dirty="0">
                <a:latin typeface="+mj-lt"/>
              </a:rPr>
              <a:t>4-2-25 Kudan-Kita,Chiyoda-ku,Tokyo 102-0073</a:t>
            </a:r>
            <a:endParaRPr lang="en-US" altLang="ja-JP" sz="1600" dirty="0">
              <a:latin typeface="+mj-lt"/>
            </a:endParaRP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200" dirty="0">
                <a:latin typeface="+mj-lt"/>
              </a:rPr>
              <a:t>(</a:t>
            </a:r>
            <a:r>
              <a:rPr lang="ja-JP" altLang="en-US" sz="1200" dirty="0">
                <a:latin typeface="+mj-lt"/>
              </a:rPr>
              <a:t>〒</a:t>
            </a:r>
            <a:r>
              <a:rPr lang="en-US" altLang="ja-JP" sz="1200" dirty="0">
                <a:latin typeface="+mj-lt"/>
              </a:rPr>
              <a:t>102-0073 </a:t>
            </a:r>
            <a:r>
              <a:rPr lang="ja-JP" altLang="en-US" sz="1200" dirty="0">
                <a:latin typeface="+mj-lt"/>
              </a:rPr>
              <a:t>東京都千代田区九段北４丁目２−２５</a:t>
            </a:r>
            <a:r>
              <a:rPr lang="en-US" altLang="ja-JP" sz="1200" dirty="0">
                <a:latin typeface="+mj-lt"/>
              </a:rPr>
              <a:t>)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400" u="sng" dirty="0">
                <a:latin typeface="+mj-lt"/>
              </a:rPr>
              <a:t>TEL:</a:t>
            </a:r>
            <a:r>
              <a:rPr lang="en-US" altLang="ja-JP" sz="1400" dirty="0">
                <a:latin typeface="+mj-lt"/>
              </a:rPr>
              <a:t> </a:t>
            </a:r>
            <a:r>
              <a:rPr lang="en-US" altLang="ja-JP" sz="1600" dirty="0">
                <a:latin typeface="+mj-lt"/>
              </a:rPr>
              <a:t>03-3261-9921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>
              <a:latin typeface="+mj-lt"/>
            </a:endParaRP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300" dirty="0">
                <a:latin typeface="+mj-lt"/>
              </a:rPr>
              <a:t>Arcadia ICHIGAYA is 1 minute walk from </a:t>
            </a:r>
            <a:r>
              <a:rPr lang="en-US" altLang="ja-JP" sz="1300" dirty="0" err="1">
                <a:latin typeface="+mj-lt"/>
              </a:rPr>
              <a:t>Ichigaya</a:t>
            </a:r>
            <a:r>
              <a:rPr lang="en-US" altLang="ja-JP" sz="1300" dirty="0">
                <a:latin typeface="+mj-lt"/>
              </a:rPr>
              <a:t> stations of JR and subway.</a:t>
            </a: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altLang="ja-JP" sz="1300" dirty="0">
                <a:latin typeface="+mj-lt"/>
              </a:rPr>
              <a:t>You can use JR, Toei Shinjuku, Tokyo Metro </a:t>
            </a:r>
            <a:r>
              <a:rPr lang="en-US" altLang="ja-JP" sz="1300" dirty="0" err="1">
                <a:latin typeface="+mj-lt"/>
              </a:rPr>
              <a:t>Nanboku</a:t>
            </a:r>
            <a:r>
              <a:rPr lang="en-US" altLang="ja-JP" sz="1300" dirty="0">
                <a:latin typeface="+mj-lt"/>
              </a:rPr>
              <a:t>, and Tokyo Metro </a:t>
            </a:r>
            <a:r>
              <a:rPr lang="en-US" altLang="ja-JP" sz="1300" dirty="0" err="1">
                <a:latin typeface="+mj-lt"/>
              </a:rPr>
              <a:t>Yurakucho</a:t>
            </a:r>
            <a:r>
              <a:rPr lang="en-US" altLang="ja-JP" sz="1300" dirty="0">
                <a:latin typeface="+mj-lt"/>
              </a:rPr>
              <a:t> lines to get to </a:t>
            </a:r>
            <a:r>
              <a:rPr lang="en-US" altLang="ja-JP" sz="1300" dirty="0" err="1">
                <a:latin typeface="+mj-lt"/>
              </a:rPr>
              <a:t>Ichigaya</a:t>
            </a:r>
            <a:r>
              <a:rPr lang="en-US" altLang="ja-JP" sz="1300" dirty="0">
                <a:latin typeface="+mj-lt"/>
              </a:rPr>
              <a:t> stations.</a:t>
            </a:r>
          </a:p>
          <a:p>
            <a:pPr algn="l" eaLnBrk="1" hangingPunct="1">
              <a:spcBef>
                <a:spcPct val="0"/>
              </a:spcBef>
              <a:buNone/>
            </a:pPr>
            <a:endParaRPr lang="en-US" altLang="ja-JP" sz="1600" dirty="0">
              <a:latin typeface="+mj-lt"/>
            </a:endParaRPr>
          </a:p>
          <a:p>
            <a:pPr algn="l" eaLnBrk="1" hangingPunct="1">
              <a:spcBef>
                <a:spcPct val="0"/>
              </a:spcBef>
              <a:buFont typeface="Wingdings" pitchFamily="2" charset="2"/>
              <a:buNone/>
            </a:pPr>
            <a:endParaRPr lang="en-US" altLang="ja-JP" sz="1600" dirty="0">
              <a:latin typeface="+mj-lt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72C3C7E-EF7D-0093-7DE8-1F36D77143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213" y="787282"/>
            <a:ext cx="4976903" cy="5048742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DA2B40C-145B-C98B-0BDD-0591FA9705ED}"/>
              </a:ext>
            </a:extLst>
          </p:cNvPr>
          <p:cNvSpPr txBox="1"/>
          <p:nvPr/>
        </p:nvSpPr>
        <p:spPr bwMode="auto">
          <a:xfrm>
            <a:off x="4472884" y="6035886"/>
            <a:ext cx="4151327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altLang="ja-JP" sz="1500" b="1" i="0" u="sng" dirty="0">
                <a:solidFill>
                  <a:srgbClr val="0000FF"/>
                </a:solidFill>
                <a:effectLst/>
                <a:latin typeface="Noto Sans JP"/>
              </a:rPr>
              <a:t>https://maps.app.goo.gl/nwBvpAREVwnQQ3qc7</a:t>
            </a:r>
            <a:endParaRPr lang="ja-JP" altLang="en-US" sz="1500" dirty="0"/>
          </a:p>
        </p:txBody>
      </p:sp>
      <p:pic>
        <p:nvPicPr>
          <p:cNvPr id="30" name="図 29">
            <a:extLst>
              <a:ext uri="{FF2B5EF4-FFF2-40B4-BE49-F238E27FC236}">
                <a16:creationId xmlns:a16="http://schemas.microsoft.com/office/drawing/2014/main" id="{C0FE539C-F68F-6D4D-7079-E9AD07CAA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666" y="4427933"/>
            <a:ext cx="3657600" cy="2181225"/>
          </a:xfrm>
          <a:prstGeom prst="rect">
            <a:avLst/>
          </a:prstGeom>
        </p:spPr>
      </p:pic>
      <p:sp>
        <p:nvSpPr>
          <p:cNvPr id="3" name="楕円 2">
            <a:extLst>
              <a:ext uri="{FF2B5EF4-FFF2-40B4-BE49-F238E27FC236}">
                <a16:creationId xmlns:a16="http://schemas.microsoft.com/office/drawing/2014/main" id="{97E0301B-CEF9-1A62-FB97-C6D764251808}"/>
              </a:ext>
            </a:extLst>
          </p:cNvPr>
          <p:cNvSpPr/>
          <p:nvPr/>
        </p:nvSpPr>
        <p:spPr bwMode="auto">
          <a:xfrm>
            <a:off x="8155004" y="1979380"/>
            <a:ext cx="938415" cy="101900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創英角ｺﾞｼｯｸUB" pitchFamily="50" charset="-128"/>
            </a:endParaRPr>
          </a:p>
        </p:txBody>
      </p: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81E8DF2C-5B38-66D9-6398-A2B09B2EDB73}"/>
              </a:ext>
            </a:extLst>
          </p:cNvPr>
          <p:cNvCxnSpPr/>
          <p:nvPr/>
        </p:nvCxnSpPr>
        <p:spPr bwMode="auto">
          <a:xfrm flipV="1">
            <a:off x="6188149" y="2998382"/>
            <a:ext cx="2147777" cy="158425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lg" len="lg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9" name="図 8">
            <a:extLst>
              <a:ext uri="{FF2B5EF4-FFF2-40B4-BE49-F238E27FC236}">
                <a16:creationId xmlns:a16="http://schemas.microsoft.com/office/drawing/2014/main" id="{331C44C4-4EA1-8058-A38C-153DD1E384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69842" y="5808929"/>
            <a:ext cx="523577" cy="52357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0B3877-1176-1063-CFAA-014F6C62533D}"/>
              </a:ext>
            </a:extLst>
          </p:cNvPr>
          <p:cNvSpPr txBox="1"/>
          <p:nvPr/>
        </p:nvSpPr>
        <p:spPr bwMode="auto">
          <a:xfrm>
            <a:off x="0" y="81243"/>
            <a:ext cx="865574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altLang="ja-JP" sz="2800" b="1" dirty="0"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Online meeting link</a:t>
            </a:r>
            <a:endParaRPr lang="en-US" altLang="ja-JP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02AED6E0-E4EC-9D31-8F03-81BE765D95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2055733"/>
              </p:ext>
            </p:extLst>
          </p:nvPr>
        </p:nvGraphicFramePr>
        <p:xfrm>
          <a:off x="169294" y="896898"/>
          <a:ext cx="8805411" cy="50642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116">
                  <a:extLst>
                    <a:ext uri="{9D8B030D-6E8A-4147-A177-3AD203B41FA5}">
                      <a16:colId xmlns:a16="http://schemas.microsoft.com/office/drawing/2014/main" val="3607727407"/>
                    </a:ext>
                  </a:extLst>
                </a:gridCol>
                <a:gridCol w="1890329">
                  <a:extLst>
                    <a:ext uri="{9D8B030D-6E8A-4147-A177-3AD203B41FA5}">
                      <a16:colId xmlns:a16="http://schemas.microsoft.com/office/drawing/2014/main" val="1231112688"/>
                    </a:ext>
                  </a:extLst>
                </a:gridCol>
                <a:gridCol w="5118966">
                  <a:extLst>
                    <a:ext uri="{9D8B030D-6E8A-4147-A177-3AD203B41FA5}">
                      <a16:colId xmlns:a16="http://schemas.microsoft.com/office/drawing/2014/main" val="4208884507"/>
                    </a:ext>
                  </a:extLst>
                </a:gridCol>
              </a:tblGrid>
              <a:tr h="6750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Monday 11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10:00~17:00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47499"/>
                  </a:ext>
                </a:extLst>
              </a:tr>
              <a:tr h="6750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Tuesday 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10:00~17:00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dirty="0">
                          <a:solidFill>
                            <a:schemeClr val="tx1"/>
                          </a:solidFill>
                          <a:hlinkClick r:id="rId3"/>
                        </a:rPr>
                        <a:t>https://teams.microsoft.com/l/meetup-join/19%3ameeting_MGI0OWU4NmQtYzE2Zi00OGE4LWIyMTMtNTE3YjhiYzFiZTE0%40thread.v2/0?context=%7b%22Tid%22%3a%22530759f1-0bc8-4803-a1e7-f947e16dce91%22%2c%22Oid%22%3a%22c3572ec0-3b7a-4fb7-a4df-c707f9396d25%22%7d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1841466"/>
                  </a:ext>
                </a:extLst>
              </a:tr>
              <a:tr h="6750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Wednesday 13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9:30~17:00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dirty="0">
                          <a:solidFill>
                            <a:schemeClr val="tx1"/>
                          </a:solidFill>
                          <a:hlinkClick r:id="rId4"/>
                        </a:rPr>
                        <a:t>https://teams.microsoft.com/l/meetup-join/19%3ameeting_MDYyMTRiYmQtYmRlMi00NGZiLTliMjQtZDU2ZWRjNmJiNWVm%40thread.v2/0?context=%7b%22Tid%22%3a%22530759f1-0bc8-4803-a1e7-f947e16dce91%22%2c%22Oid%22%3a%22c3572ec0-3b7a-4fb7-a4df-c707f9396d25%22%7d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8640725"/>
                  </a:ext>
                </a:extLst>
              </a:tr>
              <a:tr h="6750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Thursday 14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9:30~17:00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0" dirty="0">
                          <a:solidFill>
                            <a:schemeClr val="tx1"/>
                          </a:solidFill>
                          <a:hlinkClick r:id="rId5"/>
                        </a:rPr>
                        <a:t>https://teams.microsoft.com/l/meetup-join/19%3ameeting_OWNmYjFlZWEtZjk4ZS00MmM3LThiYTItNjZmNzQ3YTEzMjhm%40thread.v2/0?context=%7b%22Tid%22%3a%22530759f1-0bc8-4803-a1e7-f947e16dce91%22%2c%22Oid%22%3a%22c3572ec0-3b7a-4fb7-a4df-c707f9396d25%22%7d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319292"/>
                  </a:ext>
                </a:extLst>
              </a:tr>
              <a:tr h="675083"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Friday 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</a:rPr>
                        <a:t>9:30~12:30(*)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>
                          <a:solidFill>
                            <a:schemeClr val="tx1"/>
                          </a:solidFill>
                          <a:hlinkClick r:id="rId6"/>
                        </a:rPr>
                        <a:t>https://teams.microsoft.com/l/meetup-join/19%3ameeting_NzNmMTU1ZDAtYTdhNy00OTA3LTlkMTAtZDJiYzdhNzRiMmNm%40thread.v2/0?context=%7b%22Tid%22%3a%22530759f1-0bc8-4803-a1e7-f947e16dce91%22%2c%22Oid%22%3a%22c3572ec0-3b7a-4fb7-a4df-c707f9396d25%22%7d</a:t>
                      </a: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445808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734A308-93FE-C657-3D58-0548D240C05B}"/>
              </a:ext>
            </a:extLst>
          </p:cNvPr>
          <p:cNvSpPr txBox="1"/>
          <p:nvPr/>
        </p:nvSpPr>
        <p:spPr bwMode="auto">
          <a:xfrm>
            <a:off x="633610" y="6084259"/>
            <a:ext cx="671985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algn="l" eaLnBrk="1" hangingPunct="1"/>
            <a:r>
              <a:rPr lang="en-GB" sz="1600" dirty="0">
                <a:latin typeface="Arial" panose="020B0604020202020204" pitchFamily="34" charset="0"/>
                <a:ea typeface="メイリオ" pitchFamily="50" charset="-128"/>
                <a:cs typeface="Arial" panose="020B0604020202020204" pitchFamily="34" charset="0"/>
              </a:rPr>
              <a:t>(*The closing time for Friday can be decided on Tuesday 12 December.)</a:t>
            </a:r>
          </a:p>
        </p:txBody>
      </p:sp>
    </p:spTree>
    <p:extLst>
      <p:ext uri="{BB962C8B-B14F-4D97-AF65-F5344CB8AC3E}">
        <p14:creationId xmlns:p14="http://schemas.microsoft.com/office/powerpoint/2010/main" val="21680562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ユーザー定義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創英角ｺﾞｼｯｸUB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創英角ｺﾞｼｯｸUB" pitchFamily="50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>
        <a:spAutoFit/>
      </a:bodyPr>
      <a:lstStyle>
        <a:defPPr algn="l" eaLnBrk="1" hangingPunct="1">
          <a:defRPr dirty="0" smtClean="0">
            <a:latin typeface="メイリオ" pitchFamily="50" charset="-128"/>
            <a:ea typeface="メイリオ" pitchFamily="50" charset="-128"/>
            <a:cs typeface="メイリオ" pitchFamily="50" charset="-128"/>
          </a:defRPr>
        </a:defPPr>
      </a:lstStyle>
    </a:tx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435</Words>
  <Application>Microsoft Office PowerPoint</Application>
  <PresentationFormat>画面に合わせる (4:3)</PresentationFormat>
  <Paragraphs>69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Noto Sans JP</vt:lpstr>
      <vt:lpstr>Arial</vt:lpstr>
      <vt:lpstr>Calibri</vt:lpstr>
      <vt:lpstr>Wingdings</vt:lpstr>
      <vt:lpstr>標準デザイン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Honda R&amp;D ASAKA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A81111738</dc:creator>
  <cp:lastModifiedBy>R.Oshita</cp:lastModifiedBy>
  <cp:revision>691</cp:revision>
  <cp:lastPrinted>2016-12-02T11:55:48Z</cp:lastPrinted>
  <dcterms:created xsi:type="dcterms:W3CDTF">2012-02-10T06:00:01Z</dcterms:created>
  <dcterms:modified xsi:type="dcterms:W3CDTF">2023-11-27T01:39:30Z</dcterms:modified>
</cp:coreProperties>
</file>